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7" r:id="rId3"/>
    <p:sldId id="257" r:id="rId4"/>
    <p:sldId id="335" r:id="rId5"/>
    <p:sldId id="273" r:id="rId6"/>
    <p:sldId id="260" r:id="rId7"/>
    <p:sldId id="333" r:id="rId8"/>
    <p:sldId id="334" r:id="rId9"/>
    <p:sldId id="258" r:id="rId10"/>
    <p:sldId id="306" r:id="rId11"/>
    <p:sldId id="265" r:id="rId12"/>
    <p:sldId id="267" r:id="rId13"/>
    <p:sldId id="268" r:id="rId14"/>
    <p:sldId id="269" r:id="rId15"/>
    <p:sldId id="270" r:id="rId16"/>
    <p:sldId id="271" r:id="rId17"/>
    <p:sldId id="272" r:id="rId18"/>
    <p:sldId id="261" r:id="rId19"/>
    <p:sldId id="262" r:id="rId20"/>
    <p:sldId id="281" r:id="rId21"/>
    <p:sldId id="282" r:id="rId22"/>
    <p:sldId id="283" r:id="rId23"/>
    <p:sldId id="284" r:id="rId24"/>
    <p:sldId id="285" r:id="rId25"/>
    <p:sldId id="286" r:id="rId26"/>
    <p:sldId id="287" r:id="rId27"/>
    <p:sldId id="275" r:id="rId28"/>
    <p:sldId id="336" r:id="rId29"/>
    <p:sldId id="28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9" autoAdjust="0"/>
    <p:restoredTop sz="94660"/>
  </p:normalViewPr>
  <p:slideViewPr>
    <p:cSldViewPr snapToGrid="0">
      <p:cViewPr varScale="1">
        <p:scale>
          <a:sx n="66" d="100"/>
          <a:sy n="66" d="100"/>
        </p:scale>
        <p:origin x="200"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7AECA8-939B-478A-9043-9608F7AC07EC}" type="datetimeFigureOut">
              <a:rPr lang="en-US" smtClean="0"/>
              <a:t>5/3/19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3144F-B59A-43BA-979D-E3CA5C8C5046}" type="slidenum">
              <a:rPr lang="en-US" smtClean="0"/>
              <a:t>‹#›</a:t>
            </a:fld>
            <a:endParaRPr lang="en-US"/>
          </a:p>
        </p:txBody>
      </p:sp>
    </p:spTree>
    <p:extLst>
      <p:ext uri="{BB962C8B-B14F-4D97-AF65-F5344CB8AC3E}">
        <p14:creationId xmlns:p14="http://schemas.microsoft.com/office/powerpoint/2010/main" val="1606992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7AECA8-939B-478A-9043-9608F7AC07EC}" type="datetimeFigureOut">
              <a:rPr lang="en-US" smtClean="0"/>
              <a:t>5/3/19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3144F-B59A-43BA-979D-E3CA5C8C5046}" type="slidenum">
              <a:rPr lang="en-US" smtClean="0"/>
              <a:t>‹#›</a:t>
            </a:fld>
            <a:endParaRPr lang="en-US"/>
          </a:p>
        </p:txBody>
      </p:sp>
    </p:spTree>
    <p:extLst>
      <p:ext uri="{BB962C8B-B14F-4D97-AF65-F5344CB8AC3E}">
        <p14:creationId xmlns:p14="http://schemas.microsoft.com/office/powerpoint/2010/main" val="1272641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7AECA8-939B-478A-9043-9608F7AC07EC}" type="datetimeFigureOut">
              <a:rPr lang="en-US" smtClean="0"/>
              <a:t>5/3/19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3144F-B59A-43BA-979D-E3CA5C8C5046}" type="slidenum">
              <a:rPr lang="en-US" smtClean="0"/>
              <a:t>‹#›</a:t>
            </a:fld>
            <a:endParaRPr lang="en-US"/>
          </a:p>
        </p:txBody>
      </p:sp>
    </p:spTree>
    <p:extLst>
      <p:ext uri="{BB962C8B-B14F-4D97-AF65-F5344CB8AC3E}">
        <p14:creationId xmlns:p14="http://schemas.microsoft.com/office/powerpoint/2010/main" val="24775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7AECA8-939B-478A-9043-9608F7AC07EC}" type="datetimeFigureOut">
              <a:rPr lang="en-US" smtClean="0"/>
              <a:t>5/3/19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3144F-B59A-43BA-979D-E3CA5C8C5046}" type="slidenum">
              <a:rPr lang="en-US" smtClean="0"/>
              <a:t>‹#›</a:t>
            </a:fld>
            <a:endParaRPr lang="en-US"/>
          </a:p>
        </p:txBody>
      </p:sp>
    </p:spTree>
    <p:extLst>
      <p:ext uri="{BB962C8B-B14F-4D97-AF65-F5344CB8AC3E}">
        <p14:creationId xmlns:p14="http://schemas.microsoft.com/office/powerpoint/2010/main" val="1905976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7AECA8-939B-478A-9043-9608F7AC07EC}" type="datetimeFigureOut">
              <a:rPr lang="en-US" smtClean="0"/>
              <a:t>5/3/19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3144F-B59A-43BA-979D-E3CA5C8C5046}" type="slidenum">
              <a:rPr lang="en-US" smtClean="0"/>
              <a:t>‹#›</a:t>
            </a:fld>
            <a:endParaRPr lang="en-US"/>
          </a:p>
        </p:txBody>
      </p:sp>
    </p:spTree>
    <p:extLst>
      <p:ext uri="{BB962C8B-B14F-4D97-AF65-F5344CB8AC3E}">
        <p14:creationId xmlns:p14="http://schemas.microsoft.com/office/powerpoint/2010/main" val="2348814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7AECA8-939B-478A-9043-9608F7AC07EC}" type="datetimeFigureOut">
              <a:rPr lang="en-US" smtClean="0"/>
              <a:t>5/3/19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3144F-B59A-43BA-979D-E3CA5C8C5046}" type="slidenum">
              <a:rPr lang="en-US" smtClean="0"/>
              <a:t>‹#›</a:t>
            </a:fld>
            <a:endParaRPr lang="en-US"/>
          </a:p>
        </p:txBody>
      </p:sp>
    </p:spTree>
    <p:extLst>
      <p:ext uri="{BB962C8B-B14F-4D97-AF65-F5344CB8AC3E}">
        <p14:creationId xmlns:p14="http://schemas.microsoft.com/office/powerpoint/2010/main" val="3089201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7AECA8-939B-478A-9043-9608F7AC07EC}" type="datetimeFigureOut">
              <a:rPr lang="en-US" smtClean="0"/>
              <a:t>5/3/19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3144F-B59A-43BA-979D-E3CA5C8C5046}" type="slidenum">
              <a:rPr lang="en-US" smtClean="0"/>
              <a:t>‹#›</a:t>
            </a:fld>
            <a:endParaRPr lang="en-US"/>
          </a:p>
        </p:txBody>
      </p:sp>
    </p:spTree>
    <p:extLst>
      <p:ext uri="{BB962C8B-B14F-4D97-AF65-F5344CB8AC3E}">
        <p14:creationId xmlns:p14="http://schemas.microsoft.com/office/powerpoint/2010/main" val="409345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7AECA8-939B-478A-9043-9608F7AC07EC}" type="datetimeFigureOut">
              <a:rPr lang="en-US" smtClean="0"/>
              <a:t>5/3/19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33144F-B59A-43BA-979D-E3CA5C8C5046}" type="slidenum">
              <a:rPr lang="en-US" smtClean="0"/>
              <a:t>‹#›</a:t>
            </a:fld>
            <a:endParaRPr lang="en-US"/>
          </a:p>
        </p:txBody>
      </p:sp>
    </p:spTree>
    <p:extLst>
      <p:ext uri="{BB962C8B-B14F-4D97-AF65-F5344CB8AC3E}">
        <p14:creationId xmlns:p14="http://schemas.microsoft.com/office/powerpoint/2010/main" val="118655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ECA8-939B-478A-9043-9608F7AC07EC}" type="datetimeFigureOut">
              <a:rPr lang="en-US" smtClean="0"/>
              <a:t>5/3/19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33144F-B59A-43BA-979D-E3CA5C8C5046}" type="slidenum">
              <a:rPr lang="en-US" smtClean="0"/>
              <a:t>‹#›</a:t>
            </a:fld>
            <a:endParaRPr lang="en-US"/>
          </a:p>
        </p:txBody>
      </p:sp>
    </p:spTree>
    <p:extLst>
      <p:ext uri="{BB962C8B-B14F-4D97-AF65-F5344CB8AC3E}">
        <p14:creationId xmlns:p14="http://schemas.microsoft.com/office/powerpoint/2010/main" val="1382251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7AECA8-939B-478A-9043-9608F7AC07EC}" type="datetimeFigureOut">
              <a:rPr lang="en-US" smtClean="0"/>
              <a:t>5/3/19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3144F-B59A-43BA-979D-E3CA5C8C5046}" type="slidenum">
              <a:rPr lang="en-US" smtClean="0"/>
              <a:t>‹#›</a:t>
            </a:fld>
            <a:endParaRPr lang="en-US"/>
          </a:p>
        </p:txBody>
      </p:sp>
    </p:spTree>
    <p:extLst>
      <p:ext uri="{BB962C8B-B14F-4D97-AF65-F5344CB8AC3E}">
        <p14:creationId xmlns:p14="http://schemas.microsoft.com/office/powerpoint/2010/main" val="246704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7AECA8-939B-478A-9043-9608F7AC07EC}" type="datetimeFigureOut">
              <a:rPr lang="en-US" smtClean="0"/>
              <a:t>5/3/19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3144F-B59A-43BA-979D-E3CA5C8C5046}" type="slidenum">
              <a:rPr lang="en-US" smtClean="0"/>
              <a:t>‹#›</a:t>
            </a:fld>
            <a:endParaRPr lang="en-US"/>
          </a:p>
        </p:txBody>
      </p:sp>
    </p:spTree>
    <p:extLst>
      <p:ext uri="{BB962C8B-B14F-4D97-AF65-F5344CB8AC3E}">
        <p14:creationId xmlns:p14="http://schemas.microsoft.com/office/powerpoint/2010/main" val="295719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ECA8-939B-478A-9043-9608F7AC07EC}" type="datetimeFigureOut">
              <a:rPr lang="en-US" smtClean="0"/>
              <a:t>5/3/19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3144F-B59A-43BA-979D-E3CA5C8C5046}" type="slidenum">
              <a:rPr lang="en-US" smtClean="0"/>
              <a:t>‹#›</a:t>
            </a:fld>
            <a:endParaRPr lang="en-US"/>
          </a:p>
        </p:txBody>
      </p:sp>
    </p:spTree>
    <p:extLst>
      <p:ext uri="{BB962C8B-B14F-4D97-AF65-F5344CB8AC3E}">
        <p14:creationId xmlns:p14="http://schemas.microsoft.com/office/powerpoint/2010/main" val="2018595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http://museum.olemiss.edu/"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png"/><Relationship Id="rId7" Type="http://schemas.openxmlformats.org/officeDocument/2006/relationships/image" Target="../media/image11.jpg"/><Relationship Id="rId12" Type="http://schemas.openxmlformats.org/officeDocument/2006/relationships/image" Target="../media/image16.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g"/><Relationship Id="rId4" Type="http://schemas.microsoft.com/office/2007/relationships/hdphoto" Target="../media/hdphoto1.wdp"/><Relationship Id="rId9"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25" t="133" r="-178" b="14764"/>
          <a:stretch/>
        </p:blipFill>
        <p:spPr>
          <a:xfrm>
            <a:off x="-76200" y="-1"/>
            <a:ext cx="12289971" cy="6923315"/>
          </a:xfrm>
          <a:prstGeom prst="rect">
            <a:avLst/>
          </a:prstGeom>
        </p:spPr>
      </p:pic>
    </p:spTree>
    <p:extLst>
      <p:ext uri="{BB962C8B-B14F-4D97-AF65-F5344CB8AC3E}">
        <p14:creationId xmlns:p14="http://schemas.microsoft.com/office/powerpoint/2010/main" val="118029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BD4E86-7F76-DE4E-8798-A6E606651135}"/>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r="-90" b="15969"/>
          <a:stretch/>
        </p:blipFill>
        <p:spPr>
          <a:xfrm>
            <a:off x="0" y="0"/>
            <a:ext cx="12202886" cy="6836229"/>
          </a:xfrm>
          <a:prstGeom prst="rect">
            <a:avLst/>
          </a:prstGeom>
        </p:spPr>
      </p:pic>
      <p:sp>
        <p:nvSpPr>
          <p:cNvPr id="2" name="Title 1">
            <a:extLst>
              <a:ext uri="{FF2B5EF4-FFF2-40B4-BE49-F238E27FC236}">
                <a16:creationId xmlns:a16="http://schemas.microsoft.com/office/drawing/2014/main" id="{09ED3949-1752-FC4E-88A1-4B00E0D14A80}"/>
              </a:ext>
            </a:extLst>
          </p:cNvPr>
          <p:cNvSpPr>
            <a:spLocks noGrp="1"/>
          </p:cNvSpPr>
          <p:nvPr>
            <p:ph type="title"/>
          </p:nvPr>
        </p:nvSpPr>
        <p:spPr>
          <a:xfrm>
            <a:off x="8709660" y="2528511"/>
            <a:ext cx="2781300" cy="1325563"/>
          </a:xfrm>
        </p:spPr>
        <p:txBody>
          <a:bodyPr>
            <a:normAutofit fontScale="90000"/>
          </a:bodyPr>
          <a:lstStyle/>
          <a:p>
            <a:r>
              <a:rPr lang="en-US" dirty="0"/>
              <a:t>St. Barnabas, Oxford, Elementary School Production of The Odyssey, 1980. </a:t>
            </a:r>
          </a:p>
        </p:txBody>
      </p:sp>
      <p:pic>
        <p:nvPicPr>
          <p:cNvPr id="5" name="Content Placeholder 4">
            <a:extLst>
              <a:ext uri="{FF2B5EF4-FFF2-40B4-BE49-F238E27FC236}">
                <a16:creationId xmlns:a16="http://schemas.microsoft.com/office/drawing/2014/main" id="{ABED44FC-CB29-EB4E-B4FF-A9B08F85907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8610" y="399934"/>
            <a:ext cx="7870565" cy="6108499"/>
          </a:xfrm>
        </p:spPr>
      </p:pic>
    </p:spTree>
    <p:extLst>
      <p:ext uri="{BB962C8B-B14F-4D97-AF65-F5344CB8AC3E}">
        <p14:creationId xmlns:p14="http://schemas.microsoft.com/office/powerpoint/2010/main" val="1110048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r="-90" b="15969"/>
          <a:stretch/>
        </p:blipFill>
        <p:spPr>
          <a:xfrm>
            <a:off x="0" y="0"/>
            <a:ext cx="12202886" cy="6836229"/>
          </a:xfrm>
          <a:prstGeom prst="rect">
            <a:avLst/>
          </a:prstGeom>
        </p:spPr>
      </p:pic>
      <p:sp>
        <p:nvSpPr>
          <p:cNvPr id="2" name="Rectangle 1"/>
          <p:cNvSpPr/>
          <p:nvPr/>
        </p:nvSpPr>
        <p:spPr>
          <a:xfrm>
            <a:off x="1709057" y="686191"/>
            <a:ext cx="9285514" cy="4708981"/>
          </a:xfrm>
          <a:prstGeom prst="rect">
            <a:avLst/>
          </a:prstGeom>
        </p:spPr>
        <p:txBody>
          <a:bodyPr wrap="square">
            <a:spAutoFit/>
          </a:bodyPr>
          <a:lstStyle/>
          <a:p>
            <a:r>
              <a:rPr lang="el-GR" altLang="en-US" sz="3600" b="1" dirty="0"/>
              <a:t>ἄνδρα μοι</a:t>
            </a:r>
            <a:r>
              <a:rPr lang="en-US" altLang="en-US" sz="3600" b="1" dirty="0"/>
              <a:t> </a:t>
            </a:r>
            <a:r>
              <a:rPr lang="el-GR" altLang="en-US" sz="3600" b="1" dirty="0"/>
              <a:t> ἔννεπε, μοῦσα, πολύτροπον</a:t>
            </a:r>
            <a:endParaRPr lang="en-US" altLang="en-US" sz="3600" b="1" dirty="0"/>
          </a:p>
          <a:p>
            <a:endParaRPr lang="en-US" sz="2400" b="1" dirty="0"/>
          </a:p>
          <a:p>
            <a:endParaRPr lang="en-US" sz="2400" b="1" dirty="0"/>
          </a:p>
          <a:p>
            <a:pPr>
              <a:defRPr/>
            </a:pPr>
            <a:r>
              <a:rPr lang="en-US" sz="2400" dirty="0"/>
              <a:t>The man, O Muse, inform, that many a way </a:t>
            </a:r>
          </a:p>
          <a:p>
            <a:pPr>
              <a:defRPr/>
            </a:pPr>
            <a:r>
              <a:rPr lang="en-US" sz="2400" dirty="0"/>
              <a:t>Wound with his wisdom to his wished stay...</a:t>
            </a:r>
          </a:p>
          <a:p>
            <a:pPr>
              <a:defRPr/>
            </a:pPr>
            <a:r>
              <a:rPr lang="en-US" sz="2400" dirty="0"/>
              <a:t>	Chapman, 1615</a:t>
            </a:r>
          </a:p>
          <a:p>
            <a:pPr>
              <a:defRPr/>
            </a:pPr>
            <a:endParaRPr lang="en-US" sz="2400" dirty="0"/>
          </a:p>
          <a:p>
            <a:pPr>
              <a:defRPr/>
            </a:pPr>
            <a:endParaRPr lang="en-US" sz="2400" dirty="0"/>
          </a:p>
          <a:p>
            <a:pPr>
              <a:defRPr/>
            </a:pPr>
            <a:r>
              <a:rPr lang="en-US" sz="2400" dirty="0"/>
              <a:t>The man for wisdom’s various arts </a:t>
            </a:r>
            <a:r>
              <a:rPr lang="en-US" sz="2400" dirty="0" err="1"/>
              <a:t>renown’d</a:t>
            </a:r>
            <a:endParaRPr lang="en-US" sz="2400" dirty="0"/>
          </a:p>
          <a:p>
            <a:pPr>
              <a:defRPr/>
            </a:pPr>
            <a:r>
              <a:rPr lang="en-US" sz="2400" dirty="0"/>
              <a:t>Long exercised in woes, O Muse, resound!   </a:t>
            </a:r>
          </a:p>
          <a:p>
            <a:pPr>
              <a:defRPr/>
            </a:pPr>
            <a:r>
              <a:rPr lang="en-US" sz="2400" dirty="0"/>
              <a:t>	Pope, 1725</a:t>
            </a:r>
          </a:p>
          <a:p>
            <a:endParaRPr lang="en-US" sz="2400" b="1" dirty="0"/>
          </a:p>
        </p:txBody>
      </p:sp>
    </p:spTree>
    <p:extLst>
      <p:ext uri="{BB962C8B-B14F-4D97-AF65-F5344CB8AC3E}">
        <p14:creationId xmlns:p14="http://schemas.microsoft.com/office/powerpoint/2010/main" val="1598849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r="-90" b="15969"/>
          <a:stretch/>
        </p:blipFill>
        <p:spPr>
          <a:xfrm>
            <a:off x="0" y="0"/>
            <a:ext cx="12202886" cy="6836229"/>
          </a:xfrm>
          <a:prstGeom prst="rect">
            <a:avLst/>
          </a:prstGeom>
        </p:spPr>
      </p:pic>
      <p:sp>
        <p:nvSpPr>
          <p:cNvPr id="2" name="Rectangle 1"/>
          <p:cNvSpPr/>
          <p:nvPr/>
        </p:nvSpPr>
        <p:spPr>
          <a:xfrm>
            <a:off x="1545771" y="272534"/>
            <a:ext cx="9927772" cy="6740307"/>
          </a:xfrm>
          <a:prstGeom prst="rect">
            <a:avLst/>
          </a:prstGeom>
        </p:spPr>
        <p:txBody>
          <a:bodyPr wrap="square">
            <a:spAutoFit/>
          </a:bodyPr>
          <a:lstStyle/>
          <a:p>
            <a:pPr>
              <a:defRPr/>
            </a:pPr>
            <a:r>
              <a:rPr lang="en-US" sz="2400" b="1" u="sng" dirty="0"/>
              <a:t>Hexameters and Hexameter-</a:t>
            </a:r>
            <a:r>
              <a:rPr lang="en-US" sz="2400" b="1" u="sng" dirty="0" err="1"/>
              <a:t>ish</a:t>
            </a:r>
            <a:endParaRPr lang="en-US" sz="2400" b="1" dirty="0"/>
          </a:p>
          <a:p>
            <a:pPr>
              <a:lnSpc>
                <a:spcPct val="120000"/>
              </a:lnSpc>
              <a:defRPr/>
            </a:pPr>
            <a:r>
              <a:rPr lang="el-GR" sz="2400" b="1" dirty="0"/>
              <a:t>ἄνδρα μοι</a:t>
            </a:r>
            <a:r>
              <a:rPr lang="en-US" sz="2400" b="1" dirty="0"/>
              <a:t> /</a:t>
            </a:r>
            <a:r>
              <a:rPr lang="el-GR" sz="2400" b="1" dirty="0"/>
              <a:t> ἔννεπε, </a:t>
            </a:r>
            <a:r>
              <a:rPr lang="en-US" sz="2400" b="1" dirty="0"/>
              <a:t>/</a:t>
            </a:r>
            <a:r>
              <a:rPr lang="el-GR" sz="2400" b="1" dirty="0"/>
              <a:t>μοῦσα, πο</a:t>
            </a:r>
            <a:r>
              <a:rPr lang="en-US" sz="2400" b="1" dirty="0"/>
              <a:t>/</a:t>
            </a:r>
            <a:r>
              <a:rPr lang="el-GR" sz="2400" b="1" dirty="0"/>
              <a:t>λύτροπον, </a:t>
            </a:r>
            <a:r>
              <a:rPr lang="en-US" sz="2400" b="1" dirty="0"/>
              <a:t>/</a:t>
            </a:r>
            <a:r>
              <a:rPr lang="el-GR" sz="2400" b="1" dirty="0"/>
              <a:t>ὃς μάλα</a:t>
            </a:r>
            <a:r>
              <a:rPr lang="en-US" sz="2400" b="1" dirty="0"/>
              <a:t>/</a:t>
            </a:r>
            <a:r>
              <a:rPr lang="el-GR" sz="2400" b="1" dirty="0"/>
              <a:t> πολλὰ</a:t>
            </a:r>
            <a:br>
              <a:rPr lang="el-GR" sz="2400" b="1" dirty="0"/>
            </a:br>
            <a:r>
              <a:rPr lang="el-GR" sz="2400" b="1" dirty="0"/>
              <a:t>πλάγχθη, ἐ</a:t>
            </a:r>
            <a:r>
              <a:rPr lang="en-US" sz="2400" b="1" dirty="0"/>
              <a:t>/</a:t>
            </a:r>
            <a:r>
              <a:rPr lang="el-GR" sz="2400" b="1" dirty="0"/>
              <a:t>πεὶ Τροί</a:t>
            </a:r>
            <a:r>
              <a:rPr lang="en-US" sz="2400" b="1" dirty="0"/>
              <a:t>/</a:t>
            </a:r>
            <a:r>
              <a:rPr lang="el-GR" sz="2400" b="1" dirty="0"/>
              <a:t>ης ἱε</a:t>
            </a:r>
            <a:r>
              <a:rPr lang="en-US" sz="2400" b="1" dirty="0"/>
              <a:t>/</a:t>
            </a:r>
            <a:r>
              <a:rPr lang="el-GR" sz="2400" b="1" dirty="0"/>
              <a:t>ρὸν πτολί</a:t>
            </a:r>
            <a:r>
              <a:rPr lang="en-US" sz="2400" b="1" dirty="0"/>
              <a:t>/</a:t>
            </a:r>
            <a:r>
              <a:rPr lang="el-GR" sz="2400" b="1" dirty="0"/>
              <a:t>εθρον ἔπ</a:t>
            </a:r>
            <a:r>
              <a:rPr lang="en-US" sz="2400" b="1" dirty="0"/>
              <a:t>/</a:t>
            </a:r>
            <a:r>
              <a:rPr lang="el-GR" sz="2400" b="1" dirty="0"/>
              <a:t>ερσεν</a:t>
            </a:r>
            <a:r>
              <a:rPr lang="en-US" sz="2400" b="1" dirty="0"/>
              <a:t>...</a:t>
            </a:r>
          </a:p>
          <a:p>
            <a:pPr>
              <a:lnSpc>
                <a:spcPct val="120000"/>
              </a:lnSpc>
              <a:defRPr/>
            </a:pPr>
            <a:r>
              <a:rPr lang="en-US" sz="2400" b="1" dirty="0"/>
              <a:t>	Homer (hexameter)</a:t>
            </a:r>
          </a:p>
          <a:p>
            <a:pPr>
              <a:defRPr/>
            </a:pPr>
            <a:endParaRPr lang="en-US" sz="2400" dirty="0"/>
          </a:p>
          <a:p>
            <a:pPr>
              <a:defRPr/>
            </a:pPr>
            <a:r>
              <a:rPr lang="en-US" sz="2400" dirty="0"/>
              <a:t>Tell me, /Muse, of the / man of many ways, who was driven  [</a:t>
            </a:r>
            <a:r>
              <a:rPr lang="en-US" sz="2400" i="1" dirty="0" err="1"/>
              <a:t>unmetrical</a:t>
            </a:r>
            <a:r>
              <a:rPr lang="en-US" sz="2400" dirty="0"/>
              <a:t>]</a:t>
            </a:r>
          </a:p>
          <a:p>
            <a:pPr>
              <a:defRPr/>
            </a:pPr>
            <a:r>
              <a:rPr lang="en-US" sz="2400" dirty="0"/>
              <a:t>far journeys, after he had sacked Troy’s sacred citadel. [</a:t>
            </a:r>
            <a:r>
              <a:rPr lang="en-US" sz="2400" i="1" dirty="0" err="1"/>
              <a:t>unmetrical</a:t>
            </a:r>
            <a:r>
              <a:rPr lang="en-US" sz="2400" dirty="0"/>
              <a:t>]</a:t>
            </a:r>
          </a:p>
          <a:p>
            <a:pPr>
              <a:defRPr/>
            </a:pPr>
            <a:r>
              <a:rPr lang="en-US" sz="2400" dirty="0"/>
              <a:t>	Lattimore (a bit hexameter-</a:t>
            </a:r>
            <a:r>
              <a:rPr lang="en-US" sz="2400" dirty="0" err="1"/>
              <a:t>ish</a:t>
            </a:r>
            <a:r>
              <a:rPr lang="en-US" sz="2400" dirty="0"/>
              <a:t>)</a:t>
            </a:r>
          </a:p>
          <a:p>
            <a:pPr>
              <a:defRPr/>
            </a:pPr>
            <a:endParaRPr lang="en-US" sz="2400" dirty="0"/>
          </a:p>
          <a:p>
            <a:pPr>
              <a:lnSpc>
                <a:spcPct val="120000"/>
              </a:lnSpc>
              <a:defRPr/>
            </a:pPr>
            <a:r>
              <a:rPr lang="en-US" sz="2400" dirty="0"/>
              <a:t>Tell me, / Muse, of the / man versa/tile and re/</a:t>
            </a:r>
            <a:r>
              <a:rPr lang="en-US" sz="2400" dirty="0" err="1"/>
              <a:t>sourceful</a:t>
            </a:r>
            <a:r>
              <a:rPr lang="en-US" sz="2400" dirty="0"/>
              <a:t>, who / wandered</a:t>
            </a:r>
          </a:p>
          <a:p>
            <a:pPr>
              <a:lnSpc>
                <a:spcPct val="120000"/>
              </a:lnSpc>
              <a:defRPr/>
            </a:pPr>
            <a:r>
              <a:rPr lang="en-US" sz="2400" dirty="0"/>
              <a:t>many a / sea-mile / after he / ransacked / Troy’s holy / city.</a:t>
            </a:r>
          </a:p>
          <a:p>
            <a:pPr>
              <a:defRPr/>
            </a:pPr>
            <a:r>
              <a:rPr lang="en-US" sz="2400" dirty="0"/>
              <a:t>	Merrill (hexameter)</a:t>
            </a:r>
          </a:p>
          <a:p>
            <a:pPr>
              <a:defRPr/>
            </a:pPr>
            <a:endParaRPr lang="en-US" sz="2400" dirty="0"/>
          </a:p>
          <a:p>
            <a:pPr>
              <a:defRPr/>
            </a:pPr>
            <a:r>
              <a:rPr lang="en-US" sz="2400" dirty="0"/>
              <a:t>The man—Muse / tell me ab/out that res/</a:t>
            </a:r>
            <a:r>
              <a:rPr lang="en-US" sz="2400" dirty="0" err="1"/>
              <a:t>ourceful</a:t>
            </a:r>
            <a:r>
              <a:rPr lang="en-US" sz="2400" dirty="0"/>
              <a:t> / man who / wandered (?)</a:t>
            </a:r>
          </a:p>
          <a:p>
            <a:pPr>
              <a:defRPr/>
            </a:pPr>
            <a:r>
              <a:rPr lang="en-US" sz="2400" dirty="0"/>
              <a:t>far and / wide when he’d / sacked Troy’s / sacred / citadel (? five beats?)</a:t>
            </a:r>
          </a:p>
          <a:p>
            <a:pPr>
              <a:defRPr/>
            </a:pPr>
            <a:r>
              <a:rPr lang="en-US" sz="2400" dirty="0"/>
              <a:t>	Green, hexameter-</a:t>
            </a:r>
            <a:r>
              <a:rPr lang="en-US" sz="2400" dirty="0" err="1"/>
              <a:t>ish</a:t>
            </a:r>
            <a:endParaRPr lang="en-US" sz="2400" dirty="0"/>
          </a:p>
          <a:p>
            <a:pPr>
              <a:defRPr/>
            </a:pPr>
            <a:endParaRPr lang="en-US" sz="2400" dirty="0"/>
          </a:p>
        </p:txBody>
      </p:sp>
    </p:spTree>
    <p:extLst>
      <p:ext uri="{BB962C8B-B14F-4D97-AF65-F5344CB8AC3E}">
        <p14:creationId xmlns:p14="http://schemas.microsoft.com/office/powerpoint/2010/main" val="711539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r="-90" b="15969"/>
          <a:stretch/>
        </p:blipFill>
        <p:spPr>
          <a:xfrm>
            <a:off x="0" y="0"/>
            <a:ext cx="12202886" cy="6836229"/>
          </a:xfrm>
          <a:prstGeom prst="rect">
            <a:avLst/>
          </a:prstGeom>
        </p:spPr>
      </p:pic>
      <p:sp>
        <p:nvSpPr>
          <p:cNvPr id="2" name="Rectangle 1"/>
          <p:cNvSpPr/>
          <p:nvPr/>
        </p:nvSpPr>
        <p:spPr>
          <a:xfrm>
            <a:off x="1545771" y="272534"/>
            <a:ext cx="9927772" cy="6832640"/>
          </a:xfrm>
          <a:prstGeom prst="rect">
            <a:avLst/>
          </a:prstGeom>
        </p:spPr>
        <p:txBody>
          <a:bodyPr wrap="square">
            <a:spAutoFit/>
          </a:bodyPr>
          <a:lstStyle/>
          <a:p>
            <a:pPr>
              <a:defRPr/>
            </a:pPr>
            <a:r>
              <a:rPr lang="en-US" sz="2200" b="1" u="sng" dirty="0"/>
              <a:t>No Meter, But Laid Out As If Verse</a:t>
            </a:r>
          </a:p>
          <a:p>
            <a:pPr>
              <a:defRPr/>
            </a:pPr>
            <a:endParaRPr lang="en-US" sz="2200" u="sng" dirty="0"/>
          </a:p>
          <a:p>
            <a:pPr>
              <a:defRPr/>
            </a:pPr>
            <a:r>
              <a:rPr lang="en-US" sz="2200" dirty="0"/>
              <a:t>Sing in me, Muse, and through me tell the story</a:t>
            </a:r>
          </a:p>
          <a:p>
            <a:pPr>
              <a:defRPr/>
            </a:pPr>
            <a:r>
              <a:rPr lang="en-US" sz="2200" dirty="0"/>
              <a:t>of that man skilled in all ways of contending,</a:t>
            </a:r>
          </a:p>
          <a:p>
            <a:pPr>
              <a:defRPr/>
            </a:pPr>
            <a:r>
              <a:rPr lang="en-US" sz="2200" u="sng" dirty="0"/>
              <a:t>the wanderer, </a:t>
            </a:r>
            <a:r>
              <a:rPr lang="en-US" sz="2200" dirty="0"/>
              <a:t>harried for years on end,</a:t>
            </a:r>
          </a:p>
          <a:p>
            <a:pPr>
              <a:defRPr/>
            </a:pPr>
            <a:r>
              <a:rPr lang="en-US" sz="2200" dirty="0"/>
              <a:t>after he </a:t>
            </a:r>
            <a:r>
              <a:rPr lang="en-US" sz="2200" u="sng" dirty="0"/>
              <a:t>plundered</a:t>
            </a:r>
            <a:r>
              <a:rPr lang="en-US" sz="2200" dirty="0"/>
              <a:t> the stronghold</a:t>
            </a:r>
          </a:p>
          <a:p>
            <a:pPr>
              <a:defRPr/>
            </a:pPr>
            <a:r>
              <a:rPr lang="en-US" sz="2200" dirty="0"/>
              <a:t>on the proud height of Troy.</a:t>
            </a:r>
          </a:p>
          <a:p>
            <a:pPr>
              <a:defRPr/>
            </a:pPr>
            <a:r>
              <a:rPr lang="en-US" sz="2200" dirty="0"/>
              <a:t>	Robert Fitzgerald, 1961</a:t>
            </a:r>
          </a:p>
          <a:p>
            <a:pPr>
              <a:defRPr/>
            </a:pPr>
            <a:endParaRPr lang="en-US" sz="2200" dirty="0"/>
          </a:p>
          <a:p>
            <a:pPr>
              <a:defRPr/>
            </a:pPr>
            <a:r>
              <a:rPr lang="en-US" sz="2200" dirty="0"/>
              <a:t>Sing to me of the man, Muse, the man of twists and turns</a:t>
            </a:r>
          </a:p>
          <a:p>
            <a:pPr>
              <a:defRPr/>
            </a:pPr>
            <a:r>
              <a:rPr lang="en-US" sz="2200" dirty="0"/>
              <a:t>driven </a:t>
            </a:r>
            <a:r>
              <a:rPr lang="en-US" sz="2200" u="sng" dirty="0"/>
              <a:t>time and again </a:t>
            </a:r>
            <a:r>
              <a:rPr lang="en-US" sz="2200" dirty="0"/>
              <a:t>off course, once he had </a:t>
            </a:r>
            <a:r>
              <a:rPr lang="en-US" sz="2200" u="sng" dirty="0"/>
              <a:t>plundered</a:t>
            </a:r>
          </a:p>
          <a:p>
            <a:pPr>
              <a:defRPr/>
            </a:pPr>
            <a:r>
              <a:rPr lang="en-US" sz="2200" dirty="0"/>
              <a:t>the hallowed heights of Troy.</a:t>
            </a:r>
          </a:p>
          <a:p>
            <a:pPr>
              <a:defRPr/>
            </a:pPr>
            <a:r>
              <a:rPr lang="en-US" sz="2200" dirty="0"/>
              <a:t>	Robert </a:t>
            </a:r>
            <a:r>
              <a:rPr lang="en-US" sz="2200" dirty="0" err="1"/>
              <a:t>Fagles</a:t>
            </a:r>
            <a:r>
              <a:rPr lang="en-US" sz="2200" dirty="0"/>
              <a:t>, 1996</a:t>
            </a:r>
          </a:p>
          <a:p>
            <a:pPr>
              <a:defRPr/>
            </a:pPr>
            <a:endParaRPr lang="en-US" sz="2200" dirty="0"/>
          </a:p>
          <a:p>
            <a:pPr>
              <a:defRPr/>
            </a:pPr>
            <a:r>
              <a:rPr lang="en-US" sz="2200" dirty="0"/>
              <a:t>Speak, Memory.</a:t>
            </a:r>
          </a:p>
          <a:p>
            <a:pPr>
              <a:defRPr/>
            </a:pPr>
            <a:r>
              <a:rPr lang="en-US" sz="2200" dirty="0"/>
              <a:t>		Of the cunning hero, </a:t>
            </a:r>
          </a:p>
          <a:p>
            <a:pPr>
              <a:defRPr/>
            </a:pPr>
            <a:r>
              <a:rPr lang="en-US" sz="2200" u="sng" dirty="0"/>
              <a:t>the wanderer, </a:t>
            </a:r>
            <a:r>
              <a:rPr lang="en-US" sz="2200" dirty="0"/>
              <a:t>blown off course </a:t>
            </a:r>
            <a:r>
              <a:rPr lang="en-US" sz="2200" u="sng" dirty="0"/>
              <a:t>time and again</a:t>
            </a:r>
          </a:p>
          <a:p>
            <a:pPr>
              <a:defRPr/>
            </a:pPr>
            <a:r>
              <a:rPr lang="en-US" sz="2200" dirty="0"/>
              <a:t>after he </a:t>
            </a:r>
            <a:r>
              <a:rPr lang="en-US" sz="2200" u="sng" dirty="0"/>
              <a:t>plundered</a:t>
            </a:r>
            <a:r>
              <a:rPr lang="en-US" sz="2200" dirty="0"/>
              <a:t> Troy’s sacred heights.</a:t>
            </a:r>
          </a:p>
          <a:p>
            <a:pPr>
              <a:defRPr/>
            </a:pPr>
            <a:r>
              <a:rPr lang="en-US" sz="2200" dirty="0"/>
              <a:t>	Stanley Lombardo, 2000</a:t>
            </a:r>
          </a:p>
          <a:p>
            <a:pPr>
              <a:defRPr/>
            </a:pPr>
            <a:endParaRPr lang="en-US" sz="2000" dirty="0"/>
          </a:p>
        </p:txBody>
      </p:sp>
    </p:spTree>
    <p:extLst>
      <p:ext uri="{BB962C8B-B14F-4D97-AF65-F5344CB8AC3E}">
        <p14:creationId xmlns:p14="http://schemas.microsoft.com/office/powerpoint/2010/main" val="444401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r="-90" b="15969"/>
          <a:stretch/>
        </p:blipFill>
        <p:spPr>
          <a:xfrm>
            <a:off x="0" y="0"/>
            <a:ext cx="12202886" cy="6836229"/>
          </a:xfrm>
          <a:prstGeom prst="rect">
            <a:avLst/>
          </a:prstGeom>
        </p:spPr>
      </p:pic>
      <p:sp>
        <p:nvSpPr>
          <p:cNvPr id="2" name="Rectangle 1"/>
          <p:cNvSpPr/>
          <p:nvPr/>
        </p:nvSpPr>
        <p:spPr>
          <a:xfrm>
            <a:off x="1580277" y="1169681"/>
            <a:ext cx="9927772" cy="3416320"/>
          </a:xfrm>
          <a:prstGeom prst="rect">
            <a:avLst/>
          </a:prstGeom>
        </p:spPr>
        <p:txBody>
          <a:bodyPr wrap="square">
            <a:spAutoFit/>
          </a:bodyPr>
          <a:lstStyle/>
          <a:p>
            <a:pPr>
              <a:defRPr/>
            </a:pPr>
            <a:r>
              <a:rPr lang="en-US" sz="2400" dirty="0"/>
              <a:t>Tell me / about / a </a:t>
            </a:r>
            <a:r>
              <a:rPr lang="en-US" sz="2400" dirty="0" err="1"/>
              <a:t>compl</a:t>
            </a:r>
            <a:r>
              <a:rPr lang="en-US" sz="2400" dirty="0"/>
              <a:t>/</a:t>
            </a:r>
            <a:r>
              <a:rPr lang="en-US" sz="2400" dirty="0" err="1"/>
              <a:t>icat</a:t>
            </a:r>
            <a:r>
              <a:rPr lang="en-US" sz="2400" dirty="0"/>
              <a:t> /</a:t>
            </a:r>
            <a:r>
              <a:rPr lang="en-US" sz="2400" dirty="0" err="1"/>
              <a:t>ed</a:t>
            </a:r>
            <a:r>
              <a:rPr lang="en-US" sz="2400" dirty="0"/>
              <a:t> man.</a:t>
            </a:r>
          </a:p>
          <a:p>
            <a:pPr>
              <a:defRPr/>
            </a:pPr>
            <a:r>
              <a:rPr lang="en-US" sz="2400" dirty="0"/>
              <a:t>Muse, tell / me how / he wand/</a:t>
            </a:r>
            <a:r>
              <a:rPr lang="en-US" sz="2400" dirty="0" err="1"/>
              <a:t>ered</a:t>
            </a:r>
            <a:r>
              <a:rPr lang="en-US" sz="2400" dirty="0"/>
              <a:t> and / was lost</a:t>
            </a:r>
          </a:p>
          <a:p>
            <a:pPr>
              <a:defRPr/>
            </a:pPr>
            <a:r>
              <a:rPr lang="en-US" sz="2400" dirty="0"/>
              <a:t>when he / had wrecked / the </a:t>
            </a:r>
            <a:r>
              <a:rPr lang="en-US" sz="2400" dirty="0" err="1"/>
              <a:t>hol</a:t>
            </a:r>
            <a:r>
              <a:rPr lang="en-US" sz="2400" dirty="0"/>
              <a:t>/y town / of Troy...</a:t>
            </a:r>
          </a:p>
          <a:p>
            <a:pPr>
              <a:defRPr/>
            </a:pPr>
            <a:r>
              <a:rPr lang="en-US" sz="2400" dirty="0"/>
              <a:t>	Wilson, 2017</a:t>
            </a:r>
          </a:p>
          <a:p>
            <a:pPr>
              <a:buFont typeface="Arial"/>
              <a:buChar char="•"/>
              <a:defRPr/>
            </a:pPr>
            <a:endParaRPr lang="en-US" sz="2400" dirty="0"/>
          </a:p>
          <a:p>
            <a:pPr>
              <a:buFont typeface="Arial"/>
              <a:buChar char="•"/>
              <a:defRPr/>
            </a:pPr>
            <a:endParaRPr lang="en-US" sz="2400" dirty="0"/>
          </a:p>
          <a:p>
            <a:pPr marL="342900" indent="-342900">
              <a:buFont typeface="Arial" panose="020B0604020202020204" pitchFamily="34" charset="0"/>
              <a:buChar char="•"/>
              <a:defRPr/>
            </a:pPr>
            <a:r>
              <a:rPr lang="en-US" sz="2400" u="sng" dirty="0"/>
              <a:t>iamb</a:t>
            </a:r>
            <a:r>
              <a:rPr lang="en-US" sz="2400" dirty="0"/>
              <a:t>: u- (da-DUM)</a:t>
            </a:r>
          </a:p>
          <a:p>
            <a:pPr marL="342900" indent="-342900">
              <a:buFont typeface="Arial" panose="020B0604020202020204" pitchFamily="34" charset="0"/>
              <a:buChar char="•"/>
              <a:defRPr/>
            </a:pPr>
            <a:r>
              <a:rPr lang="en-US" sz="2400" u="sng" dirty="0"/>
              <a:t>pentameter</a:t>
            </a:r>
            <a:r>
              <a:rPr lang="en-US" sz="2400" dirty="0"/>
              <a:t>: five feet</a:t>
            </a:r>
          </a:p>
          <a:p>
            <a:pPr>
              <a:defRPr/>
            </a:pPr>
            <a:endParaRPr lang="en-US" sz="2400" dirty="0"/>
          </a:p>
        </p:txBody>
      </p:sp>
    </p:spTree>
    <p:extLst>
      <p:ext uri="{BB962C8B-B14F-4D97-AF65-F5344CB8AC3E}">
        <p14:creationId xmlns:p14="http://schemas.microsoft.com/office/powerpoint/2010/main" val="2616602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r="-90" b="15969"/>
          <a:stretch/>
        </p:blipFill>
        <p:spPr>
          <a:xfrm>
            <a:off x="0" y="0"/>
            <a:ext cx="12202886" cy="6836229"/>
          </a:xfrm>
          <a:prstGeom prst="rect">
            <a:avLst/>
          </a:prstGeom>
        </p:spPr>
      </p:pic>
      <p:sp>
        <p:nvSpPr>
          <p:cNvPr id="2" name="Rectangle 1"/>
          <p:cNvSpPr/>
          <p:nvPr/>
        </p:nvSpPr>
        <p:spPr>
          <a:xfrm>
            <a:off x="1295606" y="417292"/>
            <a:ext cx="9927772" cy="6001643"/>
          </a:xfrm>
          <a:prstGeom prst="rect">
            <a:avLst/>
          </a:prstGeom>
        </p:spPr>
        <p:txBody>
          <a:bodyPr wrap="square">
            <a:spAutoFit/>
          </a:bodyPr>
          <a:lstStyle/>
          <a:p>
            <a:pPr>
              <a:defRPr/>
            </a:pPr>
            <a:r>
              <a:rPr lang="en-US" altLang="en-US" sz="2400" dirty="0"/>
              <a:t>How can one replicate not only the dictionary-definitions of the words of the original, but the literary and emotional effect?</a:t>
            </a:r>
          </a:p>
          <a:p>
            <a:pPr>
              <a:defRPr/>
            </a:pPr>
            <a:endParaRPr lang="en-US" altLang="en-US" sz="2400" dirty="0"/>
          </a:p>
          <a:p>
            <a:pPr>
              <a:defRPr/>
            </a:pPr>
            <a:r>
              <a:rPr lang="en-US" altLang="en-US" sz="2400" dirty="0"/>
              <a:t>It’s not “faithful” to turn a great &amp; beautiful &amp; musical poem into ugly, contorted, un-rhythmical, clunky English</a:t>
            </a:r>
          </a:p>
          <a:p>
            <a:pPr>
              <a:defRPr/>
            </a:pPr>
            <a:endParaRPr lang="en-US" altLang="en-US" sz="2400" dirty="0"/>
          </a:p>
          <a:p>
            <a:pPr>
              <a:defRPr/>
            </a:pPr>
            <a:r>
              <a:rPr lang="en-US" altLang="en-US" sz="2400" dirty="0"/>
              <a:t>Essential elements in the effect of Homer:</a:t>
            </a:r>
          </a:p>
          <a:p>
            <a:pPr marL="800100" lvl="1" indent="-342900">
              <a:buFont typeface="Arial" panose="020B0604020202020204" pitchFamily="34" charset="0"/>
              <a:buChar char="•"/>
              <a:defRPr/>
            </a:pPr>
            <a:r>
              <a:rPr lang="en-US" altLang="en-US" sz="2400" dirty="0"/>
              <a:t>pace</a:t>
            </a:r>
          </a:p>
          <a:p>
            <a:pPr marL="800100" lvl="1" indent="-342900">
              <a:buFont typeface="Arial" panose="020B0604020202020204" pitchFamily="34" charset="0"/>
              <a:buChar char="•"/>
              <a:defRPr/>
            </a:pPr>
            <a:r>
              <a:rPr lang="en-US" altLang="en-US" sz="2400" dirty="0"/>
              <a:t>rhythm</a:t>
            </a:r>
          </a:p>
          <a:p>
            <a:pPr marL="800100" lvl="1" indent="-342900">
              <a:buFont typeface="Arial" panose="020B0604020202020204" pitchFamily="34" charset="0"/>
              <a:buChar char="•"/>
              <a:defRPr/>
            </a:pPr>
            <a:r>
              <a:rPr lang="en-US" altLang="en-US" sz="2400" dirty="0"/>
              <a:t>clarity / simplicity</a:t>
            </a:r>
          </a:p>
          <a:p>
            <a:pPr marL="800100" lvl="1" indent="-342900">
              <a:buFont typeface="Arial" panose="020B0604020202020204" pitchFamily="34" charset="0"/>
              <a:buChar char="•"/>
              <a:defRPr/>
            </a:pPr>
            <a:r>
              <a:rPr lang="en-US" altLang="en-US" sz="2400" dirty="0"/>
              <a:t>magic</a:t>
            </a:r>
          </a:p>
          <a:p>
            <a:pPr marL="800100" lvl="1" indent="-342900">
              <a:buFont typeface="Arial" panose="020B0604020202020204" pitchFamily="34" charset="0"/>
              <a:buChar char="•"/>
              <a:defRPr/>
            </a:pPr>
            <a:r>
              <a:rPr lang="en-US" altLang="en-US" sz="2400" dirty="0"/>
              <a:t>pleasure</a:t>
            </a:r>
          </a:p>
          <a:p>
            <a:pPr marL="800100" lvl="1" indent="-342900">
              <a:buFont typeface="Arial" panose="020B0604020202020204" pitchFamily="34" charset="0"/>
              <a:buChar char="•"/>
              <a:defRPr/>
            </a:pPr>
            <a:r>
              <a:rPr lang="en-US" altLang="en-US" sz="2400" dirty="0"/>
              <a:t>emotion</a:t>
            </a:r>
          </a:p>
          <a:p>
            <a:pPr marL="800100" lvl="1" indent="-342900">
              <a:buFont typeface="Arial" panose="020B0604020202020204" pitchFamily="34" charset="0"/>
              <a:buChar char="•"/>
              <a:defRPr/>
            </a:pPr>
            <a:r>
              <a:rPr lang="en-US" altLang="en-US" sz="2400" dirty="0"/>
              <a:t>psychological depth</a:t>
            </a:r>
          </a:p>
          <a:p>
            <a:pPr marL="800100" lvl="1" indent="-342900">
              <a:buFont typeface="Arial" panose="020B0604020202020204" pitchFamily="34" charset="0"/>
              <a:buChar char="•"/>
              <a:defRPr/>
            </a:pPr>
            <a:r>
              <a:rPr lang="en-US" altLang="en-US" sz="2400" dirty="0"/>
              <a:t>Multiple POVs</a:t>
            </a:r>
          </a:p>
          <a:p>
            <a:pPr>
              <a:defRPr/>
            </a:pPr>
            <a:endParaRPr lang="en-US" sz="2400" dirty="0"/>
          </a:p>
        </p:txBody>
      </p:sp>
    </p:spTree>
    <p:extLst>
      <p:ext uri="{BB962C8B-B14F-4D97-AF65-F5344CB8AC3E}">
        <p14:creationId xmlns:p14="http://schemas.microsoft.com/office/powerpoint/2010/main" val="1926148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r="-90" b="15969"/>
          <a:stretch/>
        </p:blipFill>
        <p:spPr>
          <a:xfrm>
            <a:off x="0" y="0"/>
            <a:ext cx="12202886" cy="6836229"/>
          </a:xfrm>
          <a:prstGeom prst="rect">
            <a:avLst/>
          </a:prstGeom>
        </p:spPr>
      </p:pic>
      <p:sp>
        <p:nvSpPr>
          <p:cNvPr id="2" name="Rectangle 1"/>
          <p:cNvSpPr/>
          <p:nvPr/>
        </p:nvSpPr>
        <p:spPr>
          <a:xfrm>
            <a:off x="855659" y="149873"/>
            <a:ext cx="8322846" cy="6924973"/>
          </a:xfrm>
          <a:prstGeom prst="rect">
            <a:avLst/>
          </a:prstGeom>
        </p:spPr>
        <p:txBody>
          <a:bodyPr wrap="square">
            <a:spAutoFit/>
          </a:bodyPr>
          <a:lstStyle/>
          <a:p>
            <a:pPr>
              <a:defRPr/>
            </a:pPr>
            <a:r>
              <a:rPr lang="el-GR" sz="2400" b="1" dirty="0"/>
              <a:t>ἦμος δ᾽ ἠριγένεια φάνη ῥοδοδάκτυλος Ἠώς</a:t>
            </a:r>
            <a:r>
              <a:rPr lang="en-US" sz="2400" b="1" dirty="0"/>
              <a:t>...</a:t>
            </a:r>
          </a:p>
          <a:p>
            <a:pPr>
              <a:defRPr/>
            </a:pPr>
            <a:endParaRPr lang="en-US" sz="2400" dirty="0"/>
          </a:p>
          <a:p>
            <a:pPr>
              <a:defRPr/>
            </a:pPr>
            <a:r>
              <a:rPr lang="en-US" sz="2200" dirty="0"/>
              <a:t>The early Dawn was born; her fingers bloomed...</a:t>
            </a:r>
          </a:p>
          <a:p>
            <a:pPr>
              <a:defRPr/>
            </a:pPr>
            <a:r>
              <a:rPr lang="en-US" sz="2200" dirty="0"/>
              <a:t>When newborn Dawn appeared with rosy fingers...</a:t>
            </a:r>
          </a:p>
          <a:p>
            <a:pPr>
              <a:defRPr/>
            </a:pPr>
            <a:r>
              <a:rPr lang="en-US" sz="2200" dirty="0"/>
              <a:t>When rosy-fingered Dawn came bright and early...</a:t>
            </a:r>
          </a:p>
          <a:p>
            <a:pPr>
              <a:defRPr/>
            </a:pPr>
            <a:r>
              <a:rPr lang="en-US" sz="2200" dirty="0"/>
              <a:t>Soon Dawn was born, her fingers bright with roses....</a:t>
            </a:r>
          </a:p>
          <a:p>
            <a:pPr>
              <a:defRPr/>
            </a:pPr>
            <a:r>
              <a:rPr lang="en-US" sz="2200" dirty="0"/>
              <a:t>When Dawn appeared, her fingers bright with flowers...</a:t>
            </a:r>
          </a:p>
          <a:p>
            <a:pPr>
              <a:defRPr/>
            </a:pPr>
            <a:r>
              <a:rPr lang="en-US" sz="2200" dirty="0"/>
              <a:t>When early Dawn appeared and touched the sky / with blossom..</a:t>
            </a:r>
          </a:p>
          <a:p>
            <a:pPr>
              <a:defRPr/>
            </a:pPr>
            <a:r>
              <a:rPr lang="en-US" sz="2200" dirty="0"/>
              <a:t>When vernal Dawn first touched the sky with flowers...</a:t>
            </a:r>
          </a:p>
          <a:p>
            <a:pPr>
              <a:defRPr/>
            </a:pPr>
            <a:r>
              <a:rPr lang="en-US" sz="2200" dirty="0"/>
              <a:t>Soon Dawn appeared and touched the sky with roses.</a:t>
            </a:r>
          </a:p>
          <a:p>
            <a:pPr>
              <a:defRPr/>
            </a:pPr>
            <a:r>
              <a:rPr lang="en-US" sz="2200" dirty="0"/>
              <a:t>When early Dawn shone forth with rosy fingers...</a:t>
            </a:r>
          </a:p>
          <a:p>
            <a:pPr>
              <a:defRPr/>
            </a:pPr>
            <a:r>
              <a:rPr lang="en-US" sz="2200" dirty="0"/>
              <a:t>But when the rosy hands of Dawn appeared..</a:t>
            </a:r>
          </a:p>
          <a:p>
            <a:pPr>
              <a:defRPr/>
            </a:pPr>
            <a:r>
              <a:rPr lang="en-US" sz="2200" dirty="0"/>
              <a:t>Early the Dawn appeared, pink fingers blooming </a:t>
            </a:r>
          </a:p>
          <a:p>
            <a:pPr>
              <a:defRPr/>
            </a:pPr>
            <a:r>
              <a:rPr lang="en-US" sz="2200" dirty="0"/>
              <a:t>When early Dawn revealed her rose-red hands </a:t>
            </a:r>
          </a:p>
          <a:p>
            <a:pPr>
              <a:defRPr/>
            </a:pPr>
            <a:r>
              <a:rPr lang="en-US" sz="2200" dirty="0"/>
              <a:t>Then when rose-fingered Dawn came, bright and early </a:t>
            </a:r>
          </a:p>
          <a:p>
            <a:pPr>
              <a:defRPr/>
            </a:pPr>
            <a:r>
              <a:rPr lang="en-US" sz="2200" dirty="0"/>
              <a:t>	....Then the roses of Dawn's fingers / appeared again 	</a:t>
            </a:r>
          </a:p>
          <a:p>
            <a:pPr>
              <a:defRPr/>
            </a:pPr>
            <a:r>
              <a:rPr lang="en-US" sz="2200" dirty="0"/>
              <a:t>When Dawn came, / born early, with her fingertips like petals,</a:t>
            </a:r>
          </a:p>
          <a:p>
            <a:pPr>
              <a:defRPr/>
            </a:pPr>
            <a:r>
              <a:rPr lang="en-US" sz="2200" dirty="0"/>
              <a:t>	...When rose-fingered Dawn / appeared</a:t>
            </a:r>
          </a:p>
          <a:p>
            <a:pPr>
              <a:defRPr/>
            </a:pPr>
            <a:r>
              <a:rPr lang="en-US" sz="2200" dirty="0"/>
              <a:t>Then Dawn was born again; her fingers bloomed</a:t>
            </a:r>
          </a:p>
          <a:p>
            <a:pPr>
              <a:defRPr/>
            </a:pPr>
            <a:endParaRPr lang="en-US" sz="22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8964" y="149873"/>
            <a:ext cx="3540662" cy="2701679"/>
          </a:xfrm>
          <a:prstGeom prst="rect">
            <a:avLst/>
          </a:prstGeom>
        </p:spPr>
      </p:pic>
      <p:sp>
        <p:nvSpPr>
          <p:cNvPr id="4" name="TextBox 3"/>
          <p:cNvSpPr txBox="1"/>
          <p:nvPr/>
        </p:nvSpPr>
        <p:spPr>
          <a:xfrm>
            <a:off x="8558964" y="2851552"/>
            <a:ext cx="3502325" cy="1015663"/>
          </a:xfrm>
          <a:prstGeom prst="rect">
            <a:avLst/>
          </a:prstGeom>
          <a:noFill/>
        </p:spPr>
        <p:txBody>
          <a:bodyPr wrap="square" rtlCol="0">
            <a:spAutoFit/>
          </a:bodyPr>
          <a:lstStyle/>
          <a:p>
            <a:r>
              <a:rPr lang="en-US" sz="1400" i="1" dirty="0"/>
              <a:t>Eos the dawn, Athenian red-figure </a:t>
            </a:r>
            <a:r>
              <a:rPr lang="en-US" sz="1400" i="1" dirty="0" err="1"/>
              <a:t>lebes</a:t>
            </a:r>
            <a:r>
              <a:rPr lang="en-US" sz="1400" i="1" dirty="0"/>
              <a:t> </a:t>
            </a:r>
            <a:r>
              <a:rPr lang="en-US" sz="1400" i="1" dirty="0" err="1"/>
              <a:t>gamikos</a:t>
            </a:r>
            <a:r>
              <a:rPr lang="en-US" sz="1400" i="1" dirty="0"/>
              <a:t> C5th B.C., </a:t>
            </a:r>
            <a:r>
              <a:rPr lang="en-US" sz="1400" i="1" u="sng" dirty="0">
                <a:hlinkClick r:id="rId5"/>
              </a:rPr>
              <a:t>University of Mississippi Museum</a:t>
            </a:r>
            <a:br>
              <a:rPr lang="en-US" dirty="0"/>
            </a:br>
            <a:endParaRPr lang="en-US" dirty="0"/>
          </a:p>
        </p:txBody>
      </p:sp>
    </p:spTree>
    <p:extLst>
      <p:ext uri="{BB962C8B-B14F-4D97-AF65-F5344CB8AC3E}">
        <p14:creationId xmlns:p14="http://schemas.microsoft.com/office/powerpoint/2010/main" val="685399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r="-90" b="15969"/>
          <a:stretch/>
        </p:blipFill>
        <p:spPr>
          <a:xfrm>
            <a:off x="0" y="0"/>
            <a:ext cx="12202886" cy="6836229"/>
          </a:xfrm>
          <a:prstGeom prst="rect">
            <a:avLst/>
          </a:prstGeom>
        </p:spPr>
      </p:pic>
      <p:sp>
        <p:nvSpPr>
          <p:cNvPr id="2" name="Rectangle 1"/>
          <p:cNvSpPr/>
          <p:nvPr/>
        </p:nvSpPr>
        <p:spPr>
          <a:xfrm>
            <a:off x="1390497" y="725069"/>
            <a:ext cx="9927772" cy="6370975"/>
          </a:xfrm>
          <a:prstGeom prst="rect">
            <a:avLst/>
          </a:prstGeom>
        </p:spPr>
        <p:txBody>
          <a:bodyPr wrap="square">
            <a:spAutoFit/>
          </a:bodyPr>
          <a:lstStyle/>
          <a:p>
            <a:pPr>
              <a:defRPr/>
            </a:pPr>
            <a:r>
              <a:rPr lang="en-US" altLang="en-US" sz="3200" b="1" u="sng" dirty="0"/>
              <a:t>Weird words:</a:t>
            </a:r>
          </a:p>
          <a:p>
            <a:pPr>
              <a:defRPr/>
            </a:pPr>
            <a:endParaRPr lang="en-US" sz="3200" b="1" u="sng" dirty="0"/>
          </a:p>
          <a:p>
            <a:pPr marL="342900" indent="-342900">
              <a:buFont typeface="Arial" panose="020B0604020202020204" pitchFamily="34" charset="0"/>
              <a:buChar char="•"/>
            </a:pPr>
            <a:r>
              <a:rPr lang="en-US" altLang="en-US" sz="3200" dirty="0"/>
              <a:t>pep talk</a:t>
            </a:r>
          </a:p>
          <a:p>
            <a:pPr marL="342900" indent="-342900">
              <a:buFont typeface="Arial" panose="020B0604020202020204" pitchFamily="34" charset="0"/>
              <a:buChar char="•"/>
            </a:pPr>
            <a:r>
              <a:rPr lang="en-US" altLang="en-US" sz="3200" dirty="0"/>
              <a:t>stuck up</a:t>
            </a:r>
          </a:p>
          <a:p>
            <a:pPr marL="342900" indent="-342900">
              <a:buFont typeface="Arial" panose="020B0604020202020204" pitchFamily="34" charset="0"/>
              <a:buChar char="•"/>
            </a:pPr>
            <a:r>
              <a:rPr lang="en-US" altLang="en-US" sz="3200" dirty="0" err="1"/>
              <a:t>ossifrage</a:t>
            </a:r>
            <a:endParaRPr lang="en-US" altLang="en-US" sz="3200" dirty="0"/>
          </a:p>
          <a:p>
            <a:pPr marL="342900" indent="-342900">
              <a:buFont typeface="Arial" panose="020B0604020202020204" pitchFamily="34" charset="0"/>
              <a:buChar char="•"/>
            </a:pPr>
            <a:r>
              <a:rPr lang="en-US" altLang="en-US" sz="3200" dirty="0"/>
              <a:t>sauntered</a:t>
            </a:r>
          </a:p>
          <a:p>
            <a:pPr marL="342900" indent="-342900">
              <a:buFont typeface="Arial" panose="020B0604020202020204" pitchFamily="34" charset="0"/>
              <a:buChar char="•"/>
            </a:pPr>
            <a:r>
              <a:rPr lang="en-US" altLang="en-US" sz="3200" dirty="0"/>
              <a:t>complicated</a:t>
            </a:r>
          </a:p>
          <a:p>
            <a:pPr marL="342900" indent="-342900">
              <a:buFont typeface="Arial" panose="020B0604020202020204" pitchFamily="34" charset="0"/>
              <a:buChar char="•"/>
            </a:pPr>
            <a:r>
              <a:rPr lang="en-US" altLang="en-US" sz="3200" dirty="0"/>
              <a:t>scalawag</a:t>
            </a:r>
          </a:p>
          <a:p>
            <a:pPr marL="342900" indent="-342900">
              <a:buFont typeface="Arial" panose="020B0604020202020204" pitchFamily="34" charset="0"/>
              <a:buChar char="•"/>
            </a:pPr>
            <a:r>
              <a:rPr lang="en-US" altLang="en-US" sz="3200" dirty="0"/>
              <a:t>canapés</a:t>
            </a:r>
          </a:p>
          <a:p>
            <a:pPr marL="342900" indent="-342900">
              <a:buFont typeface="Arial" panose="020B0604020202020204" pitchFamily="34" charset="0"/>
              <a:buChar char="•"/>
            </a:pPr>
            <a:r>
              <a:rPr lang="en-US" altLang="en-US" sz="3200" dirty="0"/>
              <a:t>mercurial</a:t>
            </a:r>
          </a:p>
          <a:p>
            <a:pPr marL="342900" indent="-342900">
              <a:buFont typeface="Arial" panose="020B0604020202020204" pitchFamily="34" charset="0"/>
              <a:buChar char="•"/>
            </a:pPr>
            <a:r>
              <a:rPr lang="en-US" altLang="en-US" sz="3200" dirty="0"/>
              <a:t>corn-rows</a:t>
            </a:r>
          </a:p>
          <a:p>
            <a:endParaRPr lang="en-US" altLang="en-US" sz="3200" dirty="0"/>
          </a:p>
          <a:p>
            <a:pPr>
              <a:defRPr/>
            </a:pPr>
            <a:endParaRPr lang="en-US" sz="2400" b="1" u="sng"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0817" y="725069"/>
            <a:ext cx="3048000" cy="4457700"/>
          </a:xfrm>
          <a:prstGeom prst="rect">
            <a:avLst/>
          </a:prstGeom>
        </p:spPr>
      </p:pic>
      <p:sp>
        <p:nvSpPr>
          <p:cNvPr id="4" name="TextBox 3"/>
          <p:cNvSpPr txBox="1"/>
          <p:nvPr/>
        </p:nvSpPr>
        <p:spPr>
          <a:xfrm>
            <a:off x="6510817" y="5182769"/>
            <a:ext cx="3497129" cy="584775"/>
          </a:xfrm>
          <a:prstGeom prst="rect">
            <a:avLst/>
          </a:prstGeom>
          <a:noFill/>
        </p:spPr>
        <p:txBody>
          <a:bodyPr wrap="square" rtlCol="0">
            <a:spAutoFit/>
          </a:bodyPr>
          <a:lstStyle/>
          <a:p>
            <a:r>
              <a:rPr lang="en-US" sz="1600" dirty="0" err="1"/>
              <a:t>Ossifrage</a:t>
            </a:r>
            <a:endParaRPr lang="en-US" sz="1600" dirty="0"/>
          </a:p>
          <a:p>
            <a:r>
              <a:rPr lang="en-US" sz="1600" dirty="0"/>
              <a:t>https://leesbird.com/bb/ossifrage/</a:t>
            </a:r>
          </a:p>
        </p:txBody>
      </p:sp>
    </p:spTree>
    <p:extLst>
      <p:ext uri="{BB962C8B-B14F-4D97-AF65-F5344CB8AC3E}">
        <p14:creationId xmlns:p14="http://schemas.microsoft.com/office/powerpoint/2010/main" val="592942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r="-90" b="15969"/>
          <a:stretch/>
        </p:blipFill>
        <p:spPr>
          <a:xfrm>
            <a:off x="0" y="0"/>
            <a:ext cx="12202886" cy="6836229"/>
          </a:xfrm>
          <a:prstGeom prst="rect">
            <a:avLst/>
          </a:prstGeom>
        </p:spPr>
      </p:pic>
      <p:pic>
        <p:nvPicPr>
          <p:cNvPr id="3"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186133" y="404423"/>
            <a:ext cx="3733800" cy="5160963"/>
          </a:xfrm>
          <a:prstGeom prst="rect">
            <a:avLst/>
          </a:prstGeom>
        </p:spPr>
      </p:pic>
      <p:sp>
        <p:nvSpPr>
          <p:cNvPr id="2" name="TextBox 1"/>
          <p:cNvSpPr txBox="1"/>
          <p:nvPr/>
        </p:nvSpPr>
        <p:spPr>
          <a:xfrm>
            <a:off x="1186133" y="5565386"/>
            <a:ext cx="3446252" cy="646331"/>
          </a:xfrm>
          <a:prstGeom prst="rect">
            <a:avLst/>
          </a:prstGeom>
          <a:noFill/>
        </p:spPr>
        <p:txBody>
          <a:bodyPr wrap="square" rtlCol="0">
            <a:spAutoFit/>
          </a:bodyPr>
          <a:lstStyle/>
          <a:p>
            <a:r>
              <a:rPr lang="en-US" b="1" i="1" dirty="0"/>
              <a:t>Ulysses: 001</a:t>
            </a:r>
          </a:p>
          <a:p>
            <a:r>
              <a:rPr lang="pl-PL" dirty="0"/>
              <a:t>Nbm Pub Co (1 Jun. 1994)</a:t>
            </a:r>
            <a:endParaRPr lang="en-US" dirty="0"/>
          </a:p>
        </p:txBody>
      </p:sp>
      <p:pic>
        <p:nvPicPr>
          <p:cNvPr id="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69919" y="404423"/>
            <a:ext cx="3361049" cy="516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484715" y="5508144"/>
            <a:ext cx="4298968" cy="646331"/>
          </a:xfrm>
          <a:prstGeom prst="rect">
            <a:avLst/>
          </a:prstGeom>
          <a:noFill/>
        </p:spPr>
        <p:txBody>
          <a:bodyPr wrap="square" rtlCol="0">
            <a:spAutoFit/>
          </a:bodyPr>
          <a:lstStyle/>
          <a:p>
            <a:r>
              <a:rPr lang="en-US" b="1" dirty="0"/>
              <a:t>Marvel Illustrated: The Odyssey #6</a:t>
            </a:r>
            <a:r>
              <a:rPr lang="en-US" dirty="0"/>
              <a:t> </a:t>
            </a:r>
          </a:p>
          <a:p>
            <a:r>
              <a:rPr lang="en-US" dirty="0"/>
              <a:t>Marvel Comics </a:t>
            </a:r>
            <a:r>
              <a:rPr lang="pl-PL" dirty="0"/>
              <a:t>(</a:t>
            </a:r>
            <a:r>
              <a:rPr lang="en-US" dirty="0"/>
              <a:t>April 2009</a:t>
            </a:r>
            <a:r>
              <a:rPr lang="pl-PL" dirty="0"/>
              <a:t>)</a:t>
            </a:r>
            <a:endParaRPr lang="en-US" dirty="0"/>
          </a:p>
        </p:txBody>
      </p:sp>
    </p:spTree>
    <p:extLst>
      <p:ext uri="{BB962C8B-B14F-4D97-AF65-F5344CB8AC3E}">
        <p14:creationId xmlns:p14="http://schemas.microsoft.com/office/powerpoint/2010/main" val="926172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r="-90" b="15969"/>
          <a:stretch/>
        </p:blipFill>
        <p:spPr>
          <a:xfrm>
            <a:off x="0" y="0"/>
            <a:ext cx="12202886" cy="6836229"/>
          </a:xfrm>
          <a:prstGeom prst="rect">
            <a:avLst/>
          </a:prstGeom>
        </p:spPr>
      </p:pic>
      <p:sp>
        <p:nvSpPr>
          <p:cNvPr id="2" name="Rectangle 1"/>
          <p:cNvSpPr/>
          <p:nvPr/>
        </p:nvSpPr>
        <p:spPr>
          <a:xfrm>
            <a:off x="1061049" y="698740"/>
            <a:ext cx="9739223" cy="5016758"/>
          </a:xfrm>
          <a:prstGeom prst="rect">
            <a:avLst/>
          </a:prstGeom>
        </p:spPr>
        <p:txBody>
          <a:bodyPr wrap="square">
            <a:spAutoFit/>
          </a:bodyPr>
          <a:lstStyle/>
          <a:p>
            <a:r>
              <a:rPr lang="en-US" altLang="en-US" sz="3200" dirty="0"/>
              <a:t>Tell me about a complicated man.</a:t>
            </a:r>
          </a:p>
          <a:p>
            <a:r>
              <a:rPr lang="en-US" altLang="en-US" sz="3200" dirty="0"/>
              <a:t>Muse, tell me how he wandered and was lost</a:t>
            </a:r>
          </a:p>
          <a:p>
            <a:r>
              <a:rPr lang="en-US" altLang="en-US" sz="3200" dirty="0"/>
              <a:t>when he had wrecked the holy town of Troy, </a:t>
            </a:r>
          </a:p>
          <a:p>
            <a:r>
              <a:rPr lang="en-US" altLang="en-US" sz="3200" dirty="0"/>
              <a:t>and where he went, and who he met, the pain </a:t>
            </a:r>
          </a:p>
          <a:p>
            <a:r>
              <a:rPr lang="en-US" altLang="en-US" sz="3200" dirty="0"/>
              <a:t>he suffered on the sea, and how he worked</a:t>
            </a:r>
          </a:p>
          <a:p>
            <a:r>
              <a:rPr lang="en-US" altLang="en-US" sz="3200" dirty="0"/>
              <a:t>to save his life and bring his men back home. </a:t>
            </a:r>
          </a:p>
          <a:p>
            <a:r>
              <a:rPr lang="en-US" altLang="en-US" sz="3200" dirty="0"/>
              <a:t>He failed, and for their own mistakes, they died:</a:t>
            </a:r>
          </a:p>
          <a:p>
            <a:r>
              <a:rPr lang="en-US" altLang="en-US" sz="3200" dirty="0"/>
              <a:t>they ate the Sun God’s cattle, and the god</a:t>
            </a:r>
          </a:p>
          <a:p>
            <a:r>
              <a:rPr lang="en-US" altLang="en-US" sz="3200" dirty="0"/>
              <a:t>kept them from home. Now goddess, child of Zeus,</a:t>
            </a:r>
          </a:p>
          <a:p>
            <a:r>
              <a:rPr lang="en-US" altLang="en-US" sz="3200" dirty="0"/>
              <a:t>tell the old story for our modern times. </a:t>
            </a:r>
          </a:p>
        </p:txBody>
      </p:sp>
    </p:spTree>
    <p:extLst>
      <p:ext uri="{BB962C8B-B14F-4D97-AF65-F5344CB8AC3E}">
        <p14:creationId xmlns:p14="http://schemas.microsoft.com/office/powerpoint/2010/main" val="328564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6520E-EC2C-A64B-8C0C-C2C2B214493C}"/>
              </a:ext>
            </a:extLst>
          </p:cNvPr>
          <p:cNvSpPr>
            <a:spLocks noGrp="1"/>
          </p:cNvSpPr>
          <p:nvPr>
            <p:ph type="title"/>
          </p:nvPr>
        </p:nvSpPr>
        <p:spPr/>
        <p:txBody>
          <a:bodyPr/>
          <a:lstStyle/>
          <a:p>
            <a:endParaRPr lang="en-US"/>
          </a:p>
        </p:txBody>
      </p:sp>
      <p:pic>
        <p:nvPicPr>
          <p:cNvPr id="4" name="Content Placeholder 3" descr="Pictures3.jpg">
            <a:extLst>
              <a:ext uri="{FF2B5EF4-FFF2-40B4-BE49-F238E27FC236}">
                <a16:creationId xmlns:a16="http://schemas.microsoft.com/office/drawing/2014/main" id="{F9AB8C5D-029E-2549-97D0-4EDA7A3DB9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9400" y="2432844"/>
            <a:ext cx="4013200" cy="3136900"/>
          </a:xfrm>
          <a:prstGeom prst="rect">
            <a:avLst/>
          </a:prstGeom>
        </p:spPr>
      </p:pic>
    </p:spTree>
    <p:extLst>
      <p:ext uri="{BB962C8B-B14F-4D97-AF65-F5344CB8AC3E}">
        <p14:creationId xmlns:p14="http://schemas.microsoft.com/office/powerpoint/2010/main" val="1713432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r="-90" b="15969"/>
          <a:stretch/>
        </p:blipFill>
        <p:spPr>
          <a:xfrm>
            <a:off x="0" y="0"/>
            <a:ext cx="12202886" cy="6836229"/>
          </a:xfrm>
          <a:prstGeom prst="rect">
            <a:avLst/>
          </a:prstGeom>
        </p:spPr>
      </p:pic>
      <p:sp>
        <p:nvSpPr>
          <p:cNvPr id="2" name="Rectangle 1"/>
          <p:cNvSpPr/>
          <p:nvPr/>
        </p:nvSpPr>
        <p:spPr>
          <a:xfrm>
            <a:off x="1061049" y="698740"/>
            <a:ext cx="9739223" cy="5755422"/>
          </a:xfrm>
          <a:prstGeom prst="rect">
            <a:avLst/>
          </a:prstGeom>
        </p:spPr>
        <p:txBody>
          <a:bodyPr wrap="square">
            <a:spAutoFit/>
          </a:bodyPr>
          <a:lstStyle/>
          <a:p>
            <a:pPr>
              <a:defRPr/>
            </a:pPr>
            <a:r>
              <a:rPr lang="en-US" sz="3200" b="1" u="sng" dirty="0">
                <a:solidFill>
                  <a:schemeClr val="tx1">
                    <a:lumMod val="95000"/>
                    <a:lumOff val="5000"/>
                  </a:schemeClr>
                </a:solidFill>
              </a:rPr>
              <a:t>The Hanging of the Slave Women: Greek text</a:t>
            </a:r>
          </a:p>
          <a:p>
            <a:pPr>
              <a:defRPr/>
            </a:pPr>
            <a:br>
              <a:rPr lang="el-GR" sz="2400" dirty="0"/>
            </a:br>
            <a:r>
              <a:rPr lang="el-GR" sz="2400" dirty="0"/>
              <a:t>τοῖσι δὲ Τηλέμαχος πεπνυμένος ἦρχ᾽ ἀγορεύειν:</a:t>
            </a:r>
            <a:endParaRPr lang="en-US" sz="2400" dirty="0">
              <a:solidFill>
                <a:schemeClr val="tx1">
                  <a:lumMod val="95000"/>
                  <a:lumOff val="5000"/>
                </a:schemeClr>
              </a:solidFill>
            </a:endParaRPr>
          </a:p>
          <a:p>
            <a:pPr>
              <a:defRPr/>
            </a:pPr>
            <a:r>
              <a:rPr lang="en-US" sz="2400" dirty="0">
                <a:solidFill>
                  <a:schemeClr val="tx1">
                    <a:lumMod val="95000"/>
                    <a:lumOff val="5000"/>
                  </a:schemeClr>
                </a:solidFill>
              </a:rPr>
              <a:t>‘</a:t>
            </a:r>
            <a:r>
              <a:rPr lang="el-GR" sz="2400" dirty="0">
                <a:solidFill>
                  <a:schemeClr val="tx1">
                    <a:lumMod val="95000"/>
                    <a:lumOff val="5000"/>
                  </a:schemeClr>
                </a:solidFill>
              </a:rPr>
              <a:t>μὴ μὲν δὴ καθαρῷ θανάτῳ ἀπὸ θυμὸν ἑλοίμην</a:t>
            </a:r>
            <a:br>
              <a:rPr lang="el-GR" sz="2400" dirty="0">
                <a:solidFill>
                  <a:schemeClr val="tx1">
                    <a:lumMod val="95000"/>
                    <a:lumOff val="5000"/>
                  </a:schemeClr>
                </a:solidFill>
              </a:rPr>
            </a:br>
            <a:r>
              <a:rPr lang="el-GR" sz="2400" u="sng" dirty="0">
                <a:solidFill>
                  <a:schemeClr val="tx1">
                    <a:lumMod val="95000"/>
                    <a:lumOff val="5000"/>
                  </a:schemeClr>
                </a:solidFill>
              </a:rPr>
              <a:t>τάων, αἳ </a:t>
            </a:r>
            <a:r>
              <a:rPr lang="el-GR" sz="2400" dirty="0">
                <a:solidFill>
                  <a:schemeClr val="tx1">
                    <a:lumMod val="95000"/>
                    <a:lumOff val="5000"/>
                  </a:schemeClr>
                </a:solidFill>
              </a:rPr>
              <a:t>δὴ ἐμῇ κεφαλῇ κατ᾽ ὀνείδεα χεῦαν</a:t>
            </a:r>
            <a:br>
              <a:rPr lang="el-GR" sz="2400" dirty="0">
                <a:solidFill>
                  <a:schemeClr val="tx1">
                    <a:lumMod val="95000"/>
                    <a:lumOff val="5000"/>
                  </a:schemeClr>
                </a:solidFill>
              </a:rPr>
            </a:br>
            <a:r>
              <a:rPr lang="el-GR" sz="2400" dirty="0">
                <a:solidFill>
                  <a:schemeClr val="tx1">
                    <a:lumMod val="95000"/>
                    <a:lumOff val="5000"/>
                  </a:schemeClr>
                </a:solidFill>
              </a:rPr>
              <a:t>μητέρι θ᾽ ἡμετέρῃ </a:t>
            </a:r>
            <a:r>
              <a:rPr lang="el-GR" sz="2400" u="sng" dirty="0">
                <a:solidFill>
                  <a:schemeClr val="tx1">
                    <a:lumMod val="95000"/>
                    <a:lumOff val="5000"/>
                  </a:schemeClr>
                </a:solidFill>
              </a:rPr>
              <a:t>παρά τε μνηστῆρσιν ἴαυον.</a:t>
            </a:r>
            <a:r>
              <a:rPr lang="en-US" sz="2400" u="sng" dirty="0">
                <a:solidFill>
                  <a:schemeClr val="tx1">
                    <a:lumMod val="95000"/>
                    <a:lumOff val="5000"/>
                  </a:schemeClr>
                </a:solidFill>
              </a:rPr>
              <a:t>’</a:t>
            </a:r>
          </a:p>
          <a:p>
            <a:pPr>
              <a:defRPr/>
            </a:pPr>
            <a:r>
              <a:rPr lang="el-GR" sz="2400" dirty="0"/>
              <a:t>ὣς ἄρ᾽ ἔφη, καὶ πεῖσμα νεὸς κυανοπρῴροιο</a:t>
            </a:r>
            <a:br>
              <a:rPr lang="el-GR" sz="2400" dirty="0"/>
            </a:br>
            <a:r>
              <a:rPr lang="el-GR" sz="2400" dirty="0"/>
              <a:t>κίονος ἐξάψας μεγάλης περίβαλλε θόλοιο,</a:t>
            </a:r>
            <a:br>
              <a:rPr lang="el-GR" sz="2400" dirty="0"/>
            </a:br>
            <a:r>
              <a:rPr lang="el-GR" sz="2400" dirty="0"/>
              <a:t>ὑψόσ᾽ ἐπεντανύσας, μή τις ποσὶν οὖδας ἵκοιτο.</a:t>
            </a:r>
            <a:br>
              <a:rPr lang="el-GR" sz="2400" dirty="0"/>
            </a:br>
            <a:r>
              <a:rPr lang="el-GR" sz="2400" dirty="0"/>
              <a:t>ὡς δ᾽ ὅτ᾽ ἂν ἢ κίχλαι τανυσίπτεροι ἠὲ πέλειαι</a:t>
            </a:r>
            <a:br>
              <a:rPr lang="el-GR" sz="2400" dirty="0"/>
            </a:br>
            <a:r>
              <a:rPr lang="el-GR" sz="2400" dirty="0"/>
              <a:t>ἕρκει ἐνιπλήξωσι, τό θ᾽ ἑστήκῃ ἐνὶ θάμνῳ,</a:t>
            </a:r>
            <a:br>
              <a:rPr lang="el-GR" sz="2400" dirty="0"/>
            </a:br>
            <a:r>
              <a:rPr lang="el-GR" sz="2400" dirty="0"/>
              <a:t>αὖλιν ἐσιέμεναι, στυγερὸς δ᾽ ὑπεδέξατο κοῖτος,</a:t>
            </a:r>
            <a:br>
              <a:rPr lang="el-GR" sz="2400" dirty="0"/>
            </a:br>
            <a:r>
              <a:rPr lang="el-GR" sz="2400" dirty="0"/>
              <a:t>ὣς αἵ γ᾽ ἑξείης κεφαλὰς ἔχον, ἀμφὶ δὲ πάσαις</a:t>
            </a:r>
            <a:br>
              <a:rPr lang="el-GR" sz="2400" dirty="0"/>
            </a:br>
            <a:r>
              <a:rPr lang="el-GR" sz="2400" dirty="0"/>
              <a:t>δειρῇσι βρόχοι ἦσαν, ὅπως οἴκτιστα θάνοιεν.</a:t>
            </a:r>
            <a:br>
              <a:rPr lang="el-GR" sz="2400" dirty="0"/>
            </a:br>
            <a:r>
              <a:rPr lang="el-GR" sz="2400" dirty="0"/>
              <a:t>ἤσπαιρον δὲ πόδεσσι μίνυνθά περ οὔ τι μάλα δήν.</a:t>
            </a:r>
            <a:endParaRPr lang="en-US" sz="2400" dirty="0">
              <a:solidFill>
                <a:schemeClr val="tx1">
                  <a:lumMod val="95000"/>
                  <a:lumOff val="5000"/>
                </a:schemeClr>
              </a:solidFill>
            </a:endParaRPr>
          </a:p>
        </p:txBody>
      </p:sp>
    </p:spTree>
    <p:extLst>
      <p:ext uri="{BB962C8B-B14F-4D97-AF65-F5344CB8AC3E}">
        <p14:creationId xmlns:p14="http://schemas.microsoft.com/office/powerpoint/2010/main" val="340319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r="-90" b="15969"/>
          <a:stretch/>
        </p:blipFill>
        <p:spPr>
          <a:xfrm>
            <a:off x="0" y="0"/>
            <a:ext cx="12202886" cy="6836229"/>
          </a:xfrm>
          <a:prstGeom prst="rect">
            <a:avLst/>
          </a:prstGeom>
        </p:spPr>
      </p:pic>
      <p:sp>
        <p:nvSpPr>
          <p:cNvPr id="2" name="Rectangle 1"/>
          <p:cNvSpPr/>
          <p:nvPr/>
        </p:nvSpPr>
        <p:spPr>
          <a:xfrm>
            <a:off x="1061049" y="698740"/>
            <a:ext cx="9739223" cy="4278094"/>
          </a:xfrm>
          <a:prstGeom prst="rect">
            <a:avLst/>
          </a:prstGeom>
        </p:spPr>
        <p:txBody>
          <a:bodyPr wrap="square">
            <a:spAutoFit/>
          </a:bodyPr>
          <a:lstStyle/>
          <a:p>
            <a:pPr>
              <a:defRPr/>
            </a:pPr>
            <a:r>
              <a:rPr lang="en-US" sz="3200" b="1" dirty="0">
                <a:solidFill>
                  <a:schemeClr val="tx1">
                    <a:lumMod val="95000"/>
                    <a:lumOff val="5000"/>
                  </a:schemeClr>
                </a:solidFill>
              </a:rPr>
              <a:t>What is the murderer like?</a:t>
            </a:r>
          </a:p>
          <a:p>
            <a:br>
              <a:rPr lang="el-GR" sz="2400" dirty="0"/>
            </a:br>
            <a:r>
              <a:rPr lang="en-US" altLang="en-US" sz="2400" b="1" dirty="0"/>
              <a:t>Greek</a:t>
            </a:r>
            <a:r>
              <a:rPr lang="en-US" altLang="en-US" sz="2400" dirty="0"/>
              <a:t>: </a:t>
            </a:r>
            <a:r>
              <a:rPr lang="el-GR" altLang="en-US" sz="2400" dirty="0"/>
              <a:t>Τηλέμαχος πεπνυμένος </a:t>
            </a:r>
            <a:endParaRPr lang="en-US" altLang="en-US" sz="2400" dirty="0"/>
          </a:p>
          <a:p>
            <a:endParaRPr lang="en-US" altLang="en-US" sz="2400" dirty="0"/>
          </a:p>
          <a:p>
            <a:r>
              <a:rPr lang="en-US" altLang="en-US" sz="2400" b="1" dirty="0"/>
              <a:t>Lattimore</a:t>
            </a:r>
            <a:r>
              <a:rPr lang="en-US" altLang="en-US" sz="2400" dirty="0"/>
              <a:t>: thoughtful Telemachus</a:t>
            </a:r>
          </a:p>
          <a:p>
            <a:r>
              <a:rPr lang="en-US" altLang="en-US" sz="2400" b="1" dirty="0"/>
              <a:t>Fitzgerald</a:t>
            </a:r>
            <a:r>
              <a:rPr lang="en-US" altLang="en-US" sz="2400" dirty="0"/>
              <a:t>: </a:t>
            </a:r>
            <a:r>
              <a:rPr lang="en-US" altLang="en-US" sz="2400" dirty="0" err="1"/>
              <a:t>Telémakhos</a:t>
            </a:r>
            <a:r>
              <a:rPr lang="en-US" altLang="en-US" sz="2400" dirty="0"/>
              <a:t>, who knew his mind, said curtly..</a:t>
            </a:r>
          </a:p>
          <a:p>
            <a:r>
              <a:rPr lang="en-US" altLang="en-US" sz="2400" b="1" dirty="0" err="1"/>
              <a:t>Fagles</a:t>
            </a:r>
            <a:r>
              <a:rPr lang="en-US" altLang="en-US" sz="2400" dirty="0"/>
              <a:t>: ... and stern Telemachus </a:t>
            </a:r>
          </a:p>
          <a:p>
            <a:r>
              <a:rPr lang="en-US" altLang="en-US" sz="2400" b="1" dirty="0"/>
              <a:t>Lombardo</a:t>
            </a:r>
            <a:r>
              <a:rPr lang="en-US" altLang="en-US" sz="2400" dirty="0"/>
              <a:t>: Telemachus,/ in his cool-headed way </a:t>
            </a:r>
          </a:p>
          <a:p>
            <a:r>
              <a:rPr lang="en-US" altLang="en-US" sz="2400" b="1" dirty="0"/>
              <a:t>Green</a:t>
            </a:r>
            <a:r>
              <a:rPr lang="en-US" altLang="en-US" sz="2400" dirty="0"/>
              <a:t>: Sagacious Telemachus </a:t>
            </a:r>
          </a:p>
          <a:p>
            <a:r>
              <a:rPr lang="en-US" altLang="en-US" sz="2400" b="1" dirty="0"/>
              <a:t>Wilson</a:t>
            </a:r>
            <a:r>
              <a:rPr lang="en-US" altLang="en-US" sz="2400" dirty="0"/>
              <a:t>: Telemachus then took initiative</a:t>
            </a:r>
          </a:p>
          <a:p>
            <a:pPr>
              <a:defRPr/>
            </a:pPr>
            <a:endParaRPr lang="en-US" sz="2400" dirty="0">
              <a:solidFill>
                <a:schemeClr val="tx1">
                  <a:lumMod val="95000"/>
                  <a:lumOff val="5000"/>
                </a:schemeClr>
              </a:solidFill>
            </a:endParaRPr>
          </a:p>
        </p:txBody>
      </p:sp>
    </p:spTree>
    <p:extLst>
      <p:ext uri="{BB962C8B-B14F-4D97-AF65-F5344CB8AC3E}">
        <p14:creationId xmlns:p14="http://schemas.microsoft.com/office/powerpoint/2010/main" val="1698684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r="-90" b="15969"/>
          <a:stretch/>
        </p:blipFill>
        <p:spPr>
          <a:xfrm>
            <a:off x="0" y="-8626"/>
            <a:ext cx="12202886" cy="6836229"/>
          </a:xfrm>
          <a:prstGeom prst="rect">
            <a:avLst/>
          </a:prstGeom>
        </p:spPr>
      </p:pic>
      <p:sp>
        <p:nvSpPr>
          <p:cNvPr id="2" name="Rectangle 1"/>
          <p:cNvSpPr/>
          <p:nvPr/>
        </p:nvSpPr>
        <p:spPr>
          <a:xfrm>
            <a:off x="1061049" y="698740"/>
            <a:ext cx="10700027" cy="5509200"/>
          </a:xfrm>
          <a:prstGeom prst="rect">
            <a:avLst/>
          </a:prstGeom>
        </p:spPr>
        <p:txBody>
          <a:bodyPr wrap="square">
            <a:spAutoFit/>
          </a:bodyPr>
          <a:lstStyle/>
          <a:p>
            <a:pPr>
              <a:defRPr/>
            </a:pPr>
            <a:r>
              <a:rPr lang="en-US" altLang="en-US" sz="3200" b="1" dirty="0"/>
              <a:t>Are the victims human?  Does Telemachus think they deserved it</a:t>
            </a:r>
            <a:r>
              <a:rPr lang="en-US" sz="3200" b="1" dirty="0">
                <a:solidFill>
                  <a:schemeClr val="tx1">
                    <a:lumMod val="95000"/>
                    <a:lumOff val="5000"/>
                  </a:schemeClr>
                </a:solidFill>
              </a:rPr>
              <a:t>?</a:t>
            </a:r>
          </a:p>
          <a:p>
            <a:br>
              <a:rPr lang="el-GR" sz="2400" dirty="0"/>
            </a:br>
            <a:r>
              <a:rPr lang="en-US" altLang="en-US" sz="2400" b="1" dirty="0"/>
              <a:t>Greek</a:t>
            </a:r>
            <a:r>
              <a:rPr lang="en-US" sz="2400" dirty="0"/>
              <a:t> : </a:t>
            </a:r>
            <a:r>
              <a:rPr lang="el-GR" sz="2400" dirty="0">
                <a:solidFill>
                  <a:schemeClr val="tx1">
                    <a:lumMod val="95000"/>
                    <a:lumOff val="5000"/>
                  </a:schemeClr>
                </a:solidFill>
              </a:rPr>
              <a:t>τάων, αἳ </a:t>
            </a:r>
            <a:r>
              <a:rPr lang="en-US" sz="2400" dirty="0">
                <a:solidFill>
                  <a:schemeClr val="tx1">
                    <a:lumMod val="95000"/>
                    <a:lumOff val="5000"/>
                  </a:schemeClr>
                </a:solidFill>
              </a:rPr>
              <a:t>…</a:t>
            </a:r>
            <a:r>
              <a:rPr lang="el-GR" sz="2400" dirty="0">
                <a:solidFill>
                  <a:schemeClr val="tx1">
                    <a:lumMod val="95000"/>
                    <a:lumOff val="5000"/>
                  </a:schemeClr>
                </a:solidFill>
              </a:rPr>
              <a:t> παρά τε μνηστῆρσιν ἴαυον</a:t>
            </a:r>
            <a:endParaRPr lang="en-US" altLang="en-US" sz="2400" dirty="0"/>
          </a:p>
          <a:p>
            <a:endParaRPr lang="en-US" altLang="en-US" sz="2400" dirty="0"/>
          </a:p>
          <a:p>
            <a:pPr>
              <a:defRPr/>
            </a:pPr>
            <a:r>
              <a:rPr lang="en-US" sz="2400" b="1" dirty="0">
                <a:solidFill>
                  <a:schemeClr val="tx1">
                    <a:lumMod val="95000"/>
                    <a:lumOff val="5000"/>
                  </a:schemeClr>
                </a:solidFill>
              </a:rPr>
              <a:t>Lattimore</a:t>
            </a:r>
            <a:r>
              <a:rPr lang="en-US" sz="2400" dirty="0">
                <a:solidFill>
                  <a:schemeClr val="tx1">
                    <a:lumMod val="95000"/>
                    <a:lumOff val="5000"/>
                  </a:schemeClr>
                </a:solidFill>
              </a:rPr>
              <a:t>: “these creatures”</a:t>
            </a:r>
          </a:p>
          <a:p>
            <a:pPr>
              <a:defRPr/>
            </a:pPr>
            <a:r>
              <a:rPr lang="en-US" sz="2400" b="1" dirty="0">
                <a:solidFill>
                  <a:schemeClr val="tx1">
                    <a:lumMod val="95000"/>
                    <a:lumOff val="5000"/>
                  </a:schemeClr>
                </a:solidFill>
              </a:rPr>
              <a:t>Fitzgerald</a:t>
            </a:r>
            <a:r>
              <a:rPr lang="en-US" sz="2400" dirty="0">
                <a:solidFill>
                  <a:schemeClr val="tx1">
                    <a:lumMod val="95000"/>
                    <a:lumOff val="5000"/>
                  </a:schemeClr>
                </a:solidFill>
              </a:rPr>
              <a:t>: </a:t>
            </a:r>
            <a:r>
              <a:rPr lang="en-US" sz="2400" dirty="0"/>
              <a:t>I would not give the clean death of a beast </a:t>
            </a:r>
          </a:p>
          <a:p>
            <a:pPr>
              <a:defRPr/>
            </a:pPr>
            <a:r>
              <a:rPr lang="en-US" sz="2400" dirty="0"/>
              <a:t>to </a:t>
            </a:r>
            <a:r>
              <a:rPr lang="en-US" sz="2400" dirty="0" err="1"/>
              <a:t>trulls</a:t>
            </a:r>
            <a:r>
              <a:rPr lang="en-US" sz="2400" dirty="0"/>
              <a:t> … you sluts</a:t>
            </a:r>
            <a:endParaRPr lang="en-US" sz="2400" dirty="0">
              <a:solidFill>
                <a:schemeClr val="tx1">
                  <a:lumMod val="95000"/>
                  <a:lumOff val="5000"/>
                </a:schemeClr>
              </a:solidFill>
            </a:endParaRPr>
          </a:p>
          <a:p>
            <a:pPr>
              <a:defRPr/>
            </a:pPr>
            <a:r>
              <a:rPr lang="en-US" sz="2400" b="1" dirty="0" err="1">
                <a:solidFill>
                  <a:schemeClr val="tx1">
                    <a:lumMod val="95000"/>
                    <a:lumOff val="5000"/>
                  </a:schemeClr>
                </a:solidFill>
              </a:rPr>
              <a:t>Fagles</a:t>
            </a:r>
            <a:r>
              <a:rPr lang="en-US" sz="2400" dirty="0">
                <a:solidFill>
                  <a:schemeClr val="tx1">
                    <a:lumMod val="95000"/>
                    <a:lumOff val="5000"/>
                  </a:schemeClr>
                </a:solidFill>
              </a:rPr>
              <a:t>: </a:t>
            </a:r>
            <a:r>
              <a:rPr lang="en-US" sz="2400" dirty="0"/>
              <a:t>You sluts—the suitors' whores!" </a:t>
            </a:r>
          </a:p>
          <a:p>
            <a:pPr>
              <a:defRPr/>
            </a:pPr>
            <a:r>
              <a:rPr lang="en-US" sz="2400" b="1" dirty="0"/>
              <a:t>Lombardo</a:t>
            </a:r>
            <a:r>
              <a:rPr lang="en-US" sz="2400" dirty="0"/>
              <a:t>: —the suitors' sluts</a:t>
            </a:r>
          </a:p>
          <a:p>
            <a:pPr>
              <a:defRPr/>
            </a:pPr>
            <a:r>
              <a:rPr lang="en-US" sz="2400" b="1" dirty="0"/>
              <a:t>Green</a:t>
            </a:r>
            <a:r>
              <a:rPr lang="en-US" sz="2400" dirty="0"/>
              <a:t>: </a:t>
            </a:r>
            <a:r>
              <a:rPr lang="en-US" altLang="en-US" sz="2400" dirty="0"/>
              <a:t>extensive footnote on this passage focuses entirely on the mechanics of hanging a 1200lb weight of humans on a single rope.</a:t>
            </a:r>
          </a:p>
          <a:p>
            <a:pPr>
              <a:defRPr/>
            </a:pPr>
            <a:r>
              <a:rPr lang="en-US" altLang="en-US" sz="2400" b="1" dirty="0"/>
              <a:t>Wilson</a:t>
            </a:r>
            <a:r>
              <a:rPr lang="en-US" altLang="en-US" sz="2400" dirty="0"/>
              <a:t>: “these girls … lay beside the suitors”</a:t>
            </a:r>
          </a:p>
          <a:p>
            <a:pPr>
              <a:defRPr/>
            </a:pPr>
            <a:endParaRPr lang="en-US" sz="2400" dirty="0">
              <a:solidFill>
                <a:schemeClr val="tx1">
                  <a:lumMod val="95000"/>
                  <a:lumOff val="5000"/>
                </a:schemeClr>
              </a:solidFill>
            </a:endParaRPr>
          </a:p>
        </p:txBody>
      </p:sp>
    </p:spTree>
    <p:extLst>
      <p:ext uri="{BB962C8B-B14F-4D97-AF65-F5344CB8AC3E}">
        <p14:creationId xmlns:p14="http://schemas.microsoft.com/office/powerpoint/2010/main" val="3427125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r="-90" b="15969"/>
          <a:stretch/>
        </p:blipFill>
        <p:spPr>
          <a:xfrm>
            <a:off x="0" y="-8626"/>
            <a:ext cx="12202886" cy="6836229"/>
          </a:xfrm>
          <a:prstGeom prst="rect">
            <a:avLst/>
          </a:prstGeom>
        </p:spPr>
      </p:pic>
      <p:sp>
        <p:nvSpPr>
          <p:cNvPr id="2" name="Rectangle 1"/>
          <p:cNvSpPr/>
          <p:nvPr/>
        </p:nvSpPr>
        <p:spPr>
          <a:xfrm>
            <a:off x="1061049" y="698740"/>
            <a:ext cx="10619117" cy="4647426"/>
          </a:xfrm>
          <a:prstGeom prst="rect">
            <a:avLst/>
          </a:prstGeom>
        </p:spPr>
        <p:txBody>
          <a:bodyPr wrap="square">
            <a:spAutoFit/>
          </a:bodyPr>
          <a:lstStyle/>
          <a:p>
            <a:pPr>
              <a:defRPr/>
            </a:pPr>
            <a:r>
              <a:rPr lang="en-US" altLang="en-US" sz="3200" b="1" dirty="0"/>
              <a:t>Does the simile dehumanize the victims, or the opposite?</a:t>
            </a:r>
          </a:p>
          <a:p>
            <a:pPr>
              <a:defRPr/>
            </a:pPr>
            <a:br>
              <a:rPr lang="el-GR" sz="2400" dirty="0"/>
            </a:br>
            <a:endParaRPr lang="en-US" sz="2400" dirty="0"/>
          </a:p>
          <a:p>
            <a:pPr>
              <a:defRPr/>
            </a:pPr>
            <a:endParaRPr lang="en-US" altLang="en-US" sz="2400" dirty="0"/>
          </a:p>
          <a:p>
            <a:r>
              <a:rPr lang="en-US" altLang="en-US" sz="2400" b="1" dirty="0"/>
              <a:t>Fitzgerald</a:t>
            </a:r>
            <a:r>
              <a:rPr lang="en-US" altLang="en-US" sz="2400" dirty="0"/>
              <a:t>: [hung] like larks in </a:t>
            </a:r>
            <a:r>
              <a:rPr lang="en-US" altLang="en-US" sz="2400" dirty="0" err="1"/>
              <a:t>springès</a:t>
            </a:r>
            <a:r>
              <a:rPr lang="en-US" altLang="en-US" sz="2400" dirty="0"/>
              <a:t> triggered in a thicket / where the birds think to nest—a cruel nesting </a:t>
            </a:r>
          </a:p>
          <a:p>
            <a:r>
              <a:rPr lang="en-US" altLang="en-US" sz="2400" b="1" dirty="0" err="1"/>
              <a:t>Fagles</a:t>
            </a:r>
            <a:r>
              <a:rPr lang="en-US" altLang="en-US" sz="2400" dirty="0"/>
              <a:t>: flying in / for a cozy nest but a </a:t>
            </a:r>
            <a:r>
              <a:rPr lang="en-US" altLang="en-US" sz="2400" dirty="0" err="1"/>
              <a:t>grizly</a:t>
            </a:r>
            <a:r>
              <a:rPr lang="en-US" altLang="en-US" sz="2400" dirty="0"/>
              <a:t> bed receives them</a:t>
            </a:r>
          </a:p>
          <a:p>
            <a:r>
              <a:rPr lang="en-US" altLang="en-US" sz="2400" b="1" dirty="0"/>
              <a:t>Lombardo</a:t>
            </a:r>
            <a:r>
              <a:rPr lang="en-US" altLang="en-US" sz="2400" dirty="0"/>
              <a:t>: </a:t>
            </a:r>
            <a:r>
              <a:rPr lang="en-US" altLang="en-US" sz="2400" i="1" dirty="0"/>
              <a:t>And the bed that receives them is far from welcome.</a:t>
            </a:r>
            <a:r>
              <a:rPr lang="en-US" altLang="en-US" sz="2400" dirty="0"/>
              <a:t> </a:t>
            </a:r>
          </a:p>
          <a:p>
            <a:r>
              <a:rPr lang="en-US" altLang="en-US" sz="2400" b="1" dirty="0"/>
              <a:t>Green</a:t>
            </a:r>
            <a:r>
              <a:rPr lang="en-US" altLang="en-US" sz="2400" dirty="0"/>
              <a:t>: flying back / To their roosts, and hateful the bed that now welcomes them </a:t>
            </a:r>
          </a:p>
          <a:p>
            <a:r>
              <a:rPr lang="en-US" altLang="en-US" sz="2400" b="1" dirty="0"/>
              <a:t>Wilson</a:t>
            </a:r>
            <a:r>
              <a:rPr lang="en-US" altLang="en-US" sz="2400" dirty="0"/>
              <a:t>: to fly / home to their nests, but someone set a trap— / they crash into a net, a bitter bed-time	</a:t>
            </a:r>
          </a:p>
          <a:p>
            <a:pPr>
              <a:defRPr/>
            </a:pPr>
            <a:endParaRPr lang="en-US" sz="2400" dirty="0">
              <a:solidFill>
                <a:schemeClr val="tx1">
                  <a:lumMod val="95000"/>
                  <a:lumOff val="5000"/>
                </a:schemeClr>
              </a:solidFill>
            </a:endParaRPr>
          </a:p>
        </p:txBody>
      </p:sp>
    </p:spTree>
    <p:extLst>
      <p:ext uri="{BB962C8B-B14F-4D97-AF65-F5344CB8AC3E}">
        <p14:creationId xmlns:p14="http://schemas.microsoft.com/office/powerpoint/2010/main" val="4224412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r="-90" b="15969"/>
          <a:stretch/>
        </p:blipFill>
        <p:spPr>
          <a:xfrm>
            <a:off x="0" y="-8626"/>
            <a:ext cx="12202886" cy="6836229"/>
          </a:xfrm>
          <a:prstGeom prst="rect">
            <a:avLst/>
          </a:prstGeom>
        </p:spPr>
      </p:pic>
      <p:sp>
        <p:nvSpPr>
          <p:cNvPr id="2" name="Rectangle 1"/>
          <p:cNvSpPr/>
          <p:nvPr/>
        </p:nvSpPr>
        <p:spPr>
          <a:xfrm>
            <a:off x="1061049" y="698740"/>
            <a:ext cx="10619117" cy="4031873"/>
          </a:xfrm>
          <a:prstGeom prst="rect">
            <a:avLst/>
          </a:prstGeom>
        </p:spPr>
        <p:txBody>
          <a:bodyPr wrap="square">
            <a:spAutoFit/>
          </a:bodyPr>
          <a:lstStyle/>
          <a:p>
            <a:pPr>
              <a:defRPr/>
            </a:pPr>
            <a:r>
              <a:rPr lang="en-US" altLang="en-US" sz="3200" b="1" dirty="0"/>
              <a:t>The moving feet: are they party girls’ feet, or birds’ feet, or the feet of dying human beings?</a:t>
            </a:r>
          </a:p>
          <a:p>
            <a:endParaRPr lang="en-US" sz="2400" dirty="0"/>
          </a:p>
          <a:p>
            <a:endParaRPr lang="en-US" sz="2400" dirty="0"/>
          </a:p>
          <a:p>
            <a:r>
              <a:rPr lang="en-US" altLang="en-US" sz="2400" b="1" dirty="0"/>
              <a:t>Fitzgerald</a:t>
            </a:r>
            <a:r>
              <a:rPr lang="en-US" altLang="en-US" sz="2400" dirty="0"/>
              <a:t>: Their </a:t>
            </a:r>
            <a:r>
              <a:rPr lang="en-US" altLang="en-US" sz="2400" u="sng" dirty="0"/>
              <a:t>feet danced for a little</a:t>
            </a:r>
            <a:r>
              <a:rPr lang="en-US" altLang="en-US" sz="2400" dirty="0"/>
              <a:t>, but not long.</a:t>
            </a:r>
          </a:p>
          <a:p>
            <a:r>
              <a:rPr lang="en-US" altLang="en-US" sz="2400" b="1" dirty="0" err="1"/>
              <a:t>Fagles</a:t>
            </a:r>
            <a:r>
              <a:rPr lang="en-US" altLang="en-US" sz="2400" dirty="0"/>
              <a:t>: they </a:t>
            </a:r>
            <a:r>
              <a:rPr lang="en-US" altLang="en-US" sz="2400" u="sng" dirty="0"/>
              <a:t>kicked up heels</a:t>
            </a:r>
            <a:r>
              <a:rPr lang="en-US" altLang="en-US" sz="2400" dirty="0"/>
              <a:t> for a little—not for long.</a:t>
            </a:r>
          </a:p>
          <a:p>
            <a:r>
              <a:rPr lang="en-US" altLang="en-US" sz="2400" b="1" dirty="0"/>
              <a:t>Lombardo</a:t>
            </a:r>
            <a:r>
              <a:rPr lang="en-US" altLang="en-US" sz="2400" dirty="0"/>
              <a:t>: Their feet </a:t>
            </a:r>
            <a:r>
              <a:rPr lang="en-US" altLang="en-US" sz="2400" u="sng" dirty="0"/>
              <a:t>fluttered</a:t>
            </a:r>
            <a:r>
              <a:rPr lang="en-US" altLang="en-US" sz="2400" dirty="0"/>
              <a:t>  /For a little while, but not for long.</a:t>
            </a:r>
          </a:p>
          <a:p>
            <a:r>
              <a:rPr lang="en-US" altLang="en-US" sz="2400" b="1" dirty="0"/>
              <a:t>Wilson</a:t>
            </a:r>
            <a:r>
              <a:rPr lang="en-US" altLang="en-US" sz="2400" dirty="0"/>
              <a:t>: They gasped, / </a:t>
            </a:r>
            <a:r>
              <a:rPr lang="en-US" altLang="en-US" sz="2400" u="sng" dirty="0"/>
              <a:t>feet twitching </a:t>
            </a:r>
            <a:r>
              <a:rPr lang="en-US" altLang="en-US" sz="2400" dirty="0"/>
              <a:t>for a while, but not for long</a:t>
            </a:r>
          </a:p>
          <a:p>
            <a:r>
              <a:rPr lang="en-US" altLang="en-US" sz="2400" dirty="0"/>
              <a:t>	</a:t>
            </a:r>
          </a:p>
          <a:p>
            <a:pPr>
              <a:defRPr/>
            </a:pPr>
            <a:endParaRPr lang="en-US" sz="2400" dirty="0">
              <a:solidFill>
                <a:schemeClr val="tx1">
                  <a:lumMod val="95000"/>
                  <a:lumOff val="5000"/>
                </a:schemeClr>
              </a:solidFill>
            </a:endParaRPr>
          </a:p>
        </p:txBody>
      </p:sp>
    </p:spTree>
    <p:extLst>
      <p:ext uri="{BB962C8B-B14F-4D97-AF65-F5344CB8AC3E}">
        <p14:creationId xmlns:p14="http://schemas.microsoft.com/office/powerpoint/2010/main" val="3830578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r="-90" b="15969"/>
          <a:stretch/>
        </p:blipFill>
        <p:spPr>
          <a:xfrm>
            <a:off x="0" y="-8626"/>
            <a:ext cx="12202886" cy="6836229"/>
          </a:xfrm>
          <a:prstGeom prst="rect">
            <a:avLst/>
          </a:prstGeom>
        </p:spPr>
      </p:pic>
      <p:sp>
        <p:nvSpPr>
          <p:cNvPr id="2" name="Rectangle 1"/>
          <p:cNvSpPr/>
          <p:nvPr/>
        </p:nvSpPr>
        <p:spPr>
          <a:xfrm>
            <a:off x="1061049" y="698740"/>
            <a:ext cx="10619117" cy="6986528"/>
          </a:xfrm>
          <a:prstGeom prst="rect">
            <a:avLst/>
          </a:prstGeom>
        </p:spPr>
        <p:txBody>
          <a:bodyPr wrap="square">
            <a:spAutoFit/>
          </a:bodyPr>
          <a:lstStyle/>
          <a:p>
            <a:pPr>
              <a:defRPr/>
            </a:pPr>
            <a:r>
              <a:rPr lang="en-US" altLang="en-US" sz="3200" b="1" dirty="0"/>
              <a:t>Poem includes different perspectives on the various murders</a:t>
            </a:r>
            <a:endParaRPr lang="en-US" sz="3200" dirty="0"/>
          </a:p>
          <a:p>
            <a:endParaRPr lang="en-US" sz="2400" dirty="0"/>
          </a:p>
          <a:p>
            <a:pPr>
              <a:lnSpc>
                <a:spcPct val="200000"/>
              </a:lnSpc>
            </a:pPr>
            <a:r>
              <a:rPr lang="en-US" altLang="en-US" sz="3200" b="1" dirty="0"/>
              <a:t>Athena</a:t>
            </a:r>
            <a:r>
              <a:rPr lang="en-US" altLang="en-US" sz="3200" dirty="0"/>
              <a:t>: </a:t>
            </a:r>
            <a:r>
              <a:rPr lang="en-US" altLang="en-US" sz="3200" i="1" dirty="0" err="1"/>
              <a:t>kleos</a:t>
            </a:r>
            <a:r>
              <a:rPr lang="en-US" altLang="en-US" sz="3200" i="1" dirty="0"/>
              <a:t>—</a:t>
            </a:r>
            <a:r>
              <a:rPr lang="en-US" altLang="en-US" sz="3200" dirty="0"/>
              <a:t>GLORY</a:t>
            </a:r>
          </a:p>
          <a:p>
            <a:pPr>
              <a:lnSpc>
                <a:spcPct val="200000"/>
              </a:lnSpc>
            </a:pPr>
            <a:r>
              <a:rPr lang="en-US" altLang="en-US" sz="3200" b="1" dirty="0"/>
              <a:t>Odysseus</a:t>
            </a:r>
            <a:r>
              <a:rPr lang="en-US" altLang="en-US" sz="3200" dirty="0"/>
              <a:t>:</a:t>
            </a:r>
            <a:r>
              <a:rPr lang="en-US" altLang="en-US" sz="3200" i="1" dirty="0"/>
              <a:t> dike—</a:t>
            </a:r>
            <a:r>
              <a:rPr lang="en-US" altLang="en-US" sz="3200" dirty="0"/>
              <a:t>PAY-BACK</a:t>
            </a:r>
          </a:p>
          <a:p>
            <a:pPr>
              <a:lnSpc>
                <a:spcPct val="200000"/>
              </a:lnSpc>
            </a:pPr>
            <a:r>
              <a:rPr lang="en-US" altLang="en-US" sz="3200" b="1" dirty="0"/>
              <a:t>Telemachus</a:t>
            </a:r>
            <a:r>
              <a:rPr lang="en-US" altLang="en-US" sz="3200" dirty="0"/>
              <a:t>: </a:t>
            </a:r>
            <a:r>
              <a:rPr lang="en-US" altLang="en-US" sz="3200" i="1" dirty="0" err="1"/>
              <a:t>aidos</a:t>
            </a:r>
            <a:r>
              <a:rPr lang="en-US" altLang="en-US" sz="3200" i="1" dirty="0"/>
              <a:t>—</a:t>
            </a:r>
            <a:r>
              <a:rPr lang="en-US" altLang="en-US" sz="3200" dirty="0"/>
              <a:t>SHAME</a:t>
            </a:r>
          </a:p>
          <a:p>
            <a:pPr>
              <a:lnSpc>
                <a:spcPct val="200000"/>
              </a:lnSpc>
            </a:pPr>
            <a:r>
              <a:rPr lang="en-US" altLang="en-US" sz="3200" b="1" dirty="0"/>
              <a:t>Women: </a:t>
            </a:r>
            <a:r>
              <a:rPr lang="en-US" altLang="en-US" sz="3200" i="1" dirty="0"/>
              <a:t>nostos- </a:t>
            </a:r>
            <a:r>
              <a:rPr lang="en-US" altLang="en-US" sz="3200" dirty="0"/>
              <a:t>UNFULFILLED HOMECOMING</a:t>
            </a:r>
            <a:endParaRPr lang="en-US" altLang="en-US" sz="3200" b="1" dirty="0"/>
          </a:p>
          <a:p>
            <a:pPr>
              <a:lnSpc>
                <a:spcPct val="200000"/>
              </a:lnSpc>
            </a:pPr>
            <a:r>
              <a:rPr lang="en-US" altLang="en-US" sz="3200" b="1" dirty="0"/>
              <a:t>Narrator</a:t>
            </a:r>
            <a:r>
              <a:rPr lang="en-US" altLang="en-US" sz="3200" dirty="0"/>
              <a:t>: </a:t>
            </a:r>
            <a:r>
              <a:rPr lang="en-US" altLang="en-US" sz="3200" i="1" dirty="0" err="1"/>
              <a:t>oiktos</a:t>
            </a:r>
            <a:r>
              <a:rPr lang="en-US" altLang="en-US" sz="3200" i="1" dirty="0"/>
              <a:t>—</a:t>
            </a:r>
            <a:r>
              <a:rPr lang="en-US" altLang="en-US" sz="3200" dirty="0"/>
              <a:t>PITY</a:t>
            </a:r>
          </a:p>
          <a:p>
            <a:endParaRPr lang="en-US" altLang="en-US" sz="2400" dirty="0"/>
          </a:p>
          <a:p>
            <a:r>
              <a:rPr lang="en-US" altLang="en-US" sz="2400" dirty="0"/>
              <a:t>	</a:t>
            </a:r>
          </a:p>
          <a:p>
            <a:pPr>
              <a:defRPr/>
            </a:pPr>
            <a:endParaRPr lang="en-US" sz="2400" dirty="0">
              <a:solidFill>
                <a:schemeClr val="tx1">
                  <a:lumMod val="95000"/>
                  <a:lumOff val="5000"/>
                </a:schemeClr>
              </a:solidFill>
            </a:endParaRPr>
          </a:p>
        </p:txBody>
      </p:sp>
    </p:spTree>
    <p:extLst>
      <p:ext uri="{BB962C8B-B14F-4D97-AF65-F5344CB8AC3E}">
        <p14:creationId xmlns:p14="http://schemas.microsoft.com/office/powerpoint/2010/main" val="2750109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r="-90" b="15969"/>
          <a:stretch/>
        </p:blipFill>
        <p:spPr>
          <a:xfrm>
            <a:off x="0" y="0"/>
            <a:ext cx="12202886" cy="6836229"/>
          </a:xfrm>
          <a:prstGeom prst="rect">
            <a:avLst/>
          </a:prstGeom>
        </p:spPr>
      </p:pic>
      <p:sp>
        <p:nvSpPr>
          <p:cNvPr id="2" name="Rectangle 1"/>
          <p:cNvSpPr/>
          <p:nvPr/>
        </p:nvSpPr>
        <p:spPr>
          <a:xfrm>
            <a:off x="1231831" y="355737"/>
            <a:ext cx="9739223" cy="6124754"/>
          </a:xfrm>
          <a:prstGeom prst="rect">
            <a:avLst/>
          </a:prstGeom>
        </p:spPr>
        <p:txBody>
          <a:bodyPr wrap="square">
            <a:spAutoFit/>
          </a:bodyPr>
          <a:lstStyle/>
          <a:p>
            <a:pPr>
              <a:defRPr/>
            </a:pPr>
            <a:r>
              <a:rPr lang="en-US" sz="3200" b="1" u="sng" dirty="0">
                <a:solidFill>
                  <a:schemeClr val="tx1">
                    <a:lumMod val="95000"/>
                    <a:lumOff val="5000"/>
                  </a:schemeClr>
                </a:solidFill>
              </a:rPr>
              <a:t>The Hanging of the Slave Women: Wilson</a:t>
            </a:r>
          </a:p>
          <a:p>
            <a:pPr>
              <a:defRPr/>
            </a:pPr>
            <a:br>
              <a:rPr lang="el-GR" sz="2400" dirty="0"/>
            </a:br>
            <a:r>
              <a:rPr lang="en-US" altLang="en-US" sz="2400" dirty="0"/>
              <a:t>Telemachus then took initiative,</a:t>
            </a:r>
          </a:p>
          <a:p>
            <a:pPr>
              <a:defRPr/>
            </a:pPr>
            <a:r>
              <a:rPr lang="fr-FR" altLang="en-US" sz="2400" dirty="0" err="1"/>
              <a:t>insisting</a:t>
            </a:r>
            <a:r>
              <a:rPr lang="fr-FR" altLang="en-US" sz="2400" dirty="0"/>
              <a:t>, </a:t>
            </a:r>
            <a:r>
              <a:rPr lang="en-US" altLang="en-US" sz="2400" dirty="0"/>
              <a:t> “I refuse to grant these girls</a:t>
            </a:r>
          </a:p>
          <a:p>
            <a:pPr>
              <a:defRPr/>
            </a:pPr>
            <a:r>
              <a:rPr lang="en-US" altLang="en-US" sz="2400" dirty="0"/>
              <a:t>a clean death, since they poured down shame on me</a:t>
            </a:r>
          </a:p>
          <a:p>
            <a:pPr>
              <a:defRPr/>
            </a:pPr>
            <a:r>
              <a:rPr lang="en-US" altLang="en-US" sz="2400" dirty="0"/>
              <a:t>and Mother, when they lay beside the suitors.”</a:t>
            </a:r>
          </a:p>
          <a:p>
            <a:pPr>
              <a:defRPr/>
            </a:pPr>
            <a:r>
              <a:rPr lang="en-US" altLang="en-US" sz="2400" dirty="0"/>
              <a:t>At that, he wound a piece of sailor</a:t>
            </a:r>
            <a:r>
              <a:rPr lang="fr-FR" altLang="en-US" sz="2400" dirty="0"/>
              <a:t>’</a:t>
            </a:r>
            <a:r>
              <a:rPr lang="en-US" altLang="en-US" sz="2400" dirty="0"/>
              <a:t>s rope</a:t>
            </a:r>
          </a:p>
          <a:p>
            <a:pPr>
              <a:defRPr/>
            </a:pPr>
            <a:r>
              <a:rPr lang="en-US" altLang="en-US" sz="2400" dirty="0"/>
              <a:t>round the rotunda and round the mighty pillar,</a:t>
            </a:r>
          </a:p>
          <a:p>
            <a:pPr>
              <a:defRPr/>
            </a:pPr>
            <a:r>
              <a:rPr lang="en-US" altLang="en-US" sz="2400" dirty="0"/>
              <a:t>stretched up so high no foot could touch the ground.</a:t>
            </a:r>
          </a:p>
          <a:p>
            <a:pPr>
              <a:defRPr/>
            </a:pPr>
            <a:r>
              <a:rPr lang="en-US" altLang="en-US" sz="2400" dirty="0"/>
              <a:t>As doves or thrushes spread their wings to fly</a:t>
            </a:r>
          </a:p>
          <a:p>
            <a:pPr>
              <a:defRPr/>
            </a:pPr>
            <a:r>
              <a:rPr lang="en-US" altLang="en-US" sz="2400" dirty="0"/>
              <a:t>home to their nests, but someone set a trap –</a:t>
            </a:r>
          </a:p>
          <a:p>
            <a:pPr>
              <a:defRPr/>
            </a:pPr>
            <a:r>
              <a:rPr lang="en-US" altLang="en-US" sz="2400" dirty="0"/>
              <a:t>they crash into a net, a bitter bed-time;			470</a:t>
            </a:r>
          </a:p>
          <a:p>
            <a:pPr>
              <a:defRPr/>
            </a:pPr>
            <a:r>
              <a:rPr lang="en-US" altLang="en-US" sz="2400" dirty="0"/>
              <a:t>just so the girls, their heads all in a row,</a:t>
            </a:r>
          </a:p>
          <a:p>
            <a:pPr>
              <a:defRPr/>
            </a:pPr>
            <a:r>
              <a:rPr lang="en-US" altLang="en-US" sz="2400" dirty="0"/>
              <a:t>were strung up with the noose around their necks</a:t>
            </a:r>
          </a:p>
          <a:p>
            <a:pPr>
              <a:defRPr/>
            </a:pPr>
            <a:r>
              <a:rPr lang="en-US" altLang="en-US" sz="2400" dirty="0"/>
              <a:t>to make their death an agony.  They gasped,</a:t>
            </a:r>
          </a:p>
          <a:p>
            <a:pPr>
              <a:defRPr/>
            </a:pPr>
            <a:r>
              <a:rPr lang="en-US" altLang="en-US" sz="2400" dirty="0"/>
              <a:t>feet twitching for a while, but not for long.</a:t>
            </a:r>
            <a:endParaRPr lang="en-US" sz="2400" dirty="0">
              <a:solidFill>
                <a:schemeClr val="tx1">
                  <a:lumMod val="95000"/>
                  <a:lumOff val="5000"/>
                </a:schemeClr>
              </a:solidFill>
            </a:endParaRPr>
          </a:p>
        </p:txBody>
      </p:sp>
    </p:spTree>
    <p:extLst>
      <p:ext uri="{BB962C8B-B14F-4D97-AF65-F5344CB8AC3E}">
        <p14:creationId xmlns:p14="http://schemas.microsoft.com/office/powerpoint/2010/main" val="2594073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a14:imgEffect>
                    <a14:imgEffect>
                      <a14:sharpenSoften amount="25000"/>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r="-90" b="15969"/>
          <a:stretch/>
        </p:blipFill>
        <p:spPr>
          <a:xfrm>
            <a:off x="0" y="282575"/>
            <a:ext cx="12202886" cy="6836229"/>
          </a:xfrm>
          <a:prstGeom prst="rect">
            <a:avLst/>
          </a:prstGeom>
        </p:spPr>
      </p:pic>
      <p:pic>
        <p:nvPicPr>
          <p:cNvPr id="3" name="Picture 1" descr="Penelope and Odysse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282575"/>
            <a:ext cx="5326063" cy="627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903035" y="282575"/>
            <a:ext cx="6001417" cy="6186309"/>
          </a:xfrm>
          <a:prstGeom prst="rect">
            <a:avLst/>
          </a:prstGeom>
          <a:noFill/>
        </p:spPr>
        <p:txBody>
          <a:bodyPr wrap="square" rtlCol="0">
            <a:spAutoFit/>
          </a:bodyPr>
          <a:lstStyle/>
          <a:p>
            <a:pPr>
              <a:lnSpc>
                <a:spcPct val="100000"/>
              </a:lnSpc>
              <a:spcBef>
                <a:spcPct val="0"/>
              </a:spcBef>
              <a:buFontTx/>
              <a:buNone/>
            </a:pPr>
            <a:r>
              <a:rPr lang="en-US" altLang="en-US" sz="3600" dirty="0"/>
              <a:t>Penelope and Odysseus</a:t>
            </a:r>
          </a:p>
          <a:p>
            <a:pPr>
              <a:lnSpc>
                <a:spcPct val="100000"/>
              </a:lnSpc>
              <a:spcBef>
                <a:spcPct val="0"/>
              </a:spcBef>
              <a:buFontTx/>
              <a:buNone/>
            </a:pPr>
            <a:endParaRPr lang="en-US" altLang="en-US" sz="3600" dirty="0"/>
          </a:p>
          <a:p>
            <a:pPr>
              <a:lnSpc>
                <a:spcPct val="100000"/>
              </a:lnSpc>
              <a:spcBef>
                <a:spcPct val="0"/>
              </a:spcBef>
              <a:buFontTx/>
              <a:buNone/>
            </a:pPr>
            <a:r>
              <a:rPr lang="en-US" altLang="en-US" sz="3600" dirty="0"/>
              <a:t>Whose gaze is privileged, if either?  How are they different?</a:t>
            </a:r>
          </a:p>
          <a:p>
            <a:pPr>
              <a:lnSpc>
                <a:spcPct val="100000"/>
              </a:lnSpc>
              <a:spcBef>
                <a:spcPct val="0"/>
              </a:spcBef>
              <a:buFontTx/>
              <a:buNone/>
            </a:pPr>
            <a:endParaRPr lang="en-US" altLang="en-US" sz="3600" dirty="0"/>
          </a:p>
          <a:p>
            <a:pPr>
              <a:lnSpc>
                <a:spcPct val="100000"/>
              </a:lnSpc>
              <a:spcBef>
                <a:spcPct val="0"/>
              </a:spcBef>
              <a:buFontTx/>
              <a:buNone/>
            </a:pPr>
            <a:endParaRPr lang="en-US" altLang="en-US" sz="3600" dirty="0"/>
          </a:p>
          <a:p>
            <a:pPr>
              <a:lnSpc>
                <a:spcPct val="100000"/>
              </a:lnSpc>
              <a:spcBef>
                <a:spcPct val="0"/>
              </a:spcBef>
              <a:buFontTx/>
              <a:buNone/>
            </a:pPr>
            <a:endParaRPr lang="fr-FR" dirty="0"/>
          </a:p>
          <a:p>
            <a:pPr>
              <a:lnSpc>
                <a:spcPct val="100000"/>
              </a:lnSpc>
              <a:spcBef>
                <a:spcPct val="0"/>
              </a:spcBef>
              <a:buFontTx/>
              <a:buNone/>
            </a:pPr>
            <a:endParaRPr lang="fr-FR" dirty="0"/>
          </a:p>
          <a:p>
            <a:pPr>
              <a:lnSpc>
                <a:spcPct val="100000"/>
              </a:lnSpc>
              <a:spcBef>
                <a:spcPct val="0"/>
              </a:spcBef>
              <a:buFontTx/>
              <a:buNone/>
            </a:pPr>
            <a:endParaRPr lang="fr-FR" dirty="0"/>
          </a:p>
          <a:p>
            <a:pPr>
              <a:lnSpc>
                <a:spcPct val="100000"/>
              </a:lnSpc>
              <a:spcBef>
                <a:spcPct val="0"/>
              </a:spcBef>
              <a:buFontTx/>
              <a:buNone/>
            </a:pPr>
            <a:endParaRPr lang="fr-FR" dirty="0"/>
          </a:p>
          <a:p>
            <a:pPr>
              <a:lnSpc>
                <a:spcPct val="100000"/>
              </a:lnSpc>
              <a:spcBef>
                <a:spcPct val="0"/>
              </a:spcBef>
              <a:buFontTx/>
              <a:buNone/>
            </a:pPr>
            <a:endParaRPr lang="fr-FR" dirty="0"/>
          </a:p>
          <a:p>
            <a:pPr>
              <a:lnSpc>
                <a:spcPct val="100000"/>
              </a:lnSpc>
              <a:spcBef>
                <a:spcPct val="0"/>
              </a:spcBef>
              <a:buFontTx/>
              <a:buNone/>
            </a:pPr>
            <a:r>
              <a:rPr lang="fr-FR" dirty="0"/>
              <a:t>Musée du Louvre</a:t>
            </a:r>
          </a:p>
          <a:p>
            <a:pPr>
              <a:lnSpc>
                <a:spcPct val="100000"/>
              </a:lnSpc>
              <a:spcBef>
                <a:spcPct val="0"/>
              </a:spcBef>
              <a:buFontTx/>
              <a:buNone/>
            </a:pPr>
            <a:r>
              <a:rPr lang="fr-FR" dirty="0"/>
              <a:t>Ulysse et Pénélope </a:t>
            </a:r>
            <a:br>
              <a:rPr lang="fr-FR" sz="3600" dirty="0"/>
            </a:br>
            <a:r>
              <a:rPr lang="fr-FR" dirty="0" err="1"/>
              <a:t>around</a:t>
            </a:r>
            <a:r>
              <a:rPr lang="fr-FR" dirty="0"/>
              <a:t> 450 BC </a:t>
            </a:r>
            <a:endParaRPr lang="en-US" altLang="en-US" sz="3600" dirty="0"/>
          </a:p>
        </p:txBody>
      </p:sp>
    </p:spTree>
    <p:extLst>
      <p:ext uri="{BB962C8B-B14F-4D97-AF65-F5344CB8AC3E}">
        <p14:creationId xmlns:p14="http://schemas.microsoft.com/office/powerpoint/2010/main" val="3819873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E948F-6C34-354C-A3F6-2197E1B22D8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69245DC-FB63-5C42-8989-71392B8F4ED2}"/>
              </a:ext>
            </a:extLst>
          </p:cNvPr>
          <p:cNvPicPr>
            <a:picLocks noGrp="1" noChangeAspect="1"/>
          </p:cNvPicPr>
          <p:nvPr>
            <p:ph idx="1"/>
          </p:nvPr>
        </p:nvPicPr>
        <p:blipFill rotWithShape="1">
          <a:blip r:embed="rId2">
            <a:lum bright="70000" contrast="-70000"/>
            <a:extLst>
              <a:ext uri="{BEBA8EAE-BF5A-486C-A8C5-ECC9F3942E4B}">
                <a14:imgProps xmlns:a14="http://schemas.microsoft.com/office/drawing/2010/main">
                  <a14:imgLayer r:embed="rId3">
                    <a14:imgEffect>
                      <a14:artisticBlur/>
                    </a14:imgEffect>
                    <a14:imgEffect>
                      <a14:sharpenSoften amount="25000"/>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r="-90" b="15969"/>
          <a:stretch/>
        </p:blipFill>
        <p:spPr>
          <a:xfrm>
            <a:off x="0" y="-45720"/>
            <a:ext cx="12332969" cy="6949440"/>
          </a:xfrm>
          <a:prstGeom prst="rect">
            <a:avLst/>
          </a:prstGeom>
        </p:spPr>
      </p:pic>
      <p:sp>
        <p:nvSpPr>
          <p:cNvPr id="5" name="Rectangle 4">
            <a:extLst>
              <a:ext uri="{FF2B5EF4-FFF2-40B4-BE49-F238E27FC236}">
                <a16:creationId xmlns:a16="http://schemas.microsoft.com/office/drawing/2014/main" id="{626C4DA7-9009-084F-9424-6B975F107296}"/>
              </a:ext>
            </a:extLst>
          </p:cNvPr>
          <p:cNvSpPr/>
          <p:nvPr/>
        </p:nvSpPr>
        <p:spPr>
          <a:xfrm>
            <a:off x="937260" y="1872417"/>
            <a:ext cx="8058150" cy="4154984"/>
          </a:xfrm>
          <a:prstGeom prst="rect">
            <a:avLst/>
          </a:prstGeom>
        </p:spPr>
        <p:txBody>
          <a:bodyPr wrap="square">
            <a:spAutoFit/>
          </a:bodyPr>
          <a:lstStyle/>
          <a:p>
            <a:r>
              <a:rPr lang="en-US" altLang="en-US" sz="2400" dirty="0"/>
              <a:t>The original text</a:t>
            </a:r>
          </a:p>
          <a:p>
            <a:endParaRPr lang="en-US" altLang="en-US" sz="2400" dirty="0"/>
          </a:p>
          <a:p>
            <a:r>
              <a:rPr lang="en-US" altLang="en-US" sz="2400" dirty="0"/>
              <a:t>The original language.</a:t>
            </a:r>
          </a:p>
          <a:p>
            <a:endParaRPr lang="en-US" altLang="en-US" sz="2400" dirty="0"/>
          </a:p>
          <a:p>
            <a:r>
              <a:rPr lang="en-US" altLang="en-US" sz="2400" dirty="0"/>
              <a:t>The original historical &amp; literary context.</a:t>
            </a:r>
          </a:p>
          <a:p>
            <a:endParaRPr lang="en-US" altLang="en-US" sz="2400" dirty="0"/>
          </a:p>
          <a:p>
            <a:r>
              <a:rPr lang="en-US" altLang="en-US" sz="2400" dirty="0"/>
              <a:t>The new text (the translation).</a:t>
            </a:r>
          </a:p>
          <a:p>
            <a:endParaRPr lang="en-US" altLang="en-US" sz="2400" dirty="0"/>
          </a:p>
          <a:p>
            <a:r>
              <a:rPr lang="en-US" altLang="en-US" sz="2400" dirty="0"/>
              <a:t>The English language.</a:t>
            </a:r>
          </a:p>
          <a:p>
            <a:endParaRPr lang="en-US" altLang="en-US" sz="2400" dirty="0"/>
          </a:p>
          <a:p>
            <a:r>
              <a:rPr lang="en-US" altLang="en-US" sz="2400" dirty="0"/>
              <a:t>Translators’ own cultural contexts &amp; readership.</a:t>
            </a:r>
          </a:p>
        </p:txBody>
      </p:sp>
      <p:sp>
        <p:nvSpPr>
          <p:cNvPr id="6" name="Rectangle 5">
            <a:extLst>
              <a:ext uri="{FF2B5EF4-FFF2-40B4-BE49-F238E27FC236}">
                <a16:creationId xmlns:a16="http://schemas.microsoft.com/office/drawing/2014/main" id="{BD91B24A-DA40-184F-B3C9-74095D8247E2}"/>
              </a:ext>
            </a:extLst>
          </p:cNvPr>
          <p:cNvSpPr/>
          <p:nvPr/>
        </p:nvSpPr>
        <p:spPr>
          <a:xfrm>
            <a:off x="1259866" y="546854"/>
            <a:ext cx="9587204" cy="707886"/>
          </a:xfrm>
          <a:prstGeom prst="rect">
            <a:avLst/>
          </a:prstGeom>
        </p:spPr>
        <p:txBody>
          <a:bodyPr wrap="square">
            <a:spAutoFit/>
          </a:bodyPr>
          <a:lstStyle/>
          <a:p>
            <a:r>
              <a:rPr lang="en-US" altLang="en-US" sz="4000" dirty="0"/>
              <a:t>Translators serve many mistresses</a:t>
            </a:r>
            <a:endParaRPr lang="en-US" sz="4000" dirty="0"/>
          </a:p>
        </p:txBody>
      </p:sp>
    </p:spTree>
    <p:extLst>
      <p:ext uri="{BB962C8B-B14F-4D97-AF65-F5344CB8AC3E}">
        <p14:creationId xmlns:p14="http://schemas.microsoft.com/office/powerpoint/2010/main" val="1797479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25" t="133" r="-178" b="14764"/>
          <a:stretch/>
        </p:blipFill>
        <p:spPr>
          <a:xfrm>
            <a:off x="-76200" y="-1"/>
            <a:ext cx="12289971" cy="6923315"/>
          </a:xfrm>
          <a:prstGeom prst="rect">
            <a:avLst/>
          </a:prstGeom>
        </p:spPr>
      </p:pic>
    </p:spTree>
    <p:extLst>
      <p:ext uri="{BB962C8B-B14F-4D97-AF65-F5344CB8AC3E}">
        <p14:creationId xmlns:p14="http://schemas.microsoft.com/office/powerpoint/2010/main" val="3717967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r="-90" b="15969"/>
          <a:stretch/>
        </p:blipFill>
        <p:spPr>
          <a:xfrm>
            <a:off x="0" y="0"/>
            <a:ext cx="12202886" cy="6836229"/>
          </a:xfrm>
          <a:prstGeom prst="rect">
            <a:avLst/>
          </a:prstGeom>
        </p:spPr>
      </p:pic>
      <p:sp>
        <p:nvSpPr>
          <p:cNvPr id="2" name="Title 1"/>
          <p:cNvSpPr>
            <a:spLocks noGrp="1"/>
          </p:cNvSpPr>
          <p:nvPr>
            <p:ph type="ctrTitle"/>
          </p:nvPr>
        </p:nvSpPr>
        <p:spPr>
          <a:xfrm>
            <a:off x="704851" y="696686"/>
            <a:ext cx="11363324" cy="2155371"/>
          </a:xfrm>
        </p:spPr>
        <p:txBody>
          <a:bodyPr/>
          <a:lstStyle/>
          <a:p>
            <a:r>
              <a:rPr lang="en-US" b="1" dirty="0">
                <a:solidFill>
                  <a:schemeClr val="accent1">
                    <a:lumMod val="50000"/>
                  </a:schemeClr>
                </a:solidFill>
                <a:latin typeface="+mn-lt"/>
              </a:rPr>
              <a:t>Faithful: Translating the classics</a:t>
            </a:r>
          </a:p>
        </p:txBody>
      </p:sp>
      <p:sp>
        <p:nvSpPr>
          <p:cNvPr id="3" name="Subtitle 2"/>
          <p:cNvSpPr>
            <a:spLocks noGrp="1"/>
          </p:cNvSpPr>
          <p:nvPr>
            <p:ph type="subTitle" idx="1"/>
          </p:nvPr>
        </p:nvSpPr>
        <p:spPr>
          <a:xfrm>
            <a:off x="1529443" y="3273878"/>
            <a:ext cx="9144000" cy="2724150"/>
          </a:xfrm>
        </p:spPr>
        <p:txBody>
          <a:bodyPr>
            <a:normAutofit lnSpcReduction="10000"/>
          </a:bodyPr>
          <a:lstStyle/>
          <a:p>
            <a:r>
              <a:rPr lang="en-US" sz="5200" b="1" dirty="0">
                <a:solidFill>
                  <a:schemeClr val="accent4">
                    <a:lumMod val="50000"/>
                  </a:schemeClr>
                </a:solidFill>
              </a:rPr>
              <a:t>Emily Wilson</a:t>
            </a:r>
            <a:endParaRPr lang="en-US" b="1" dirty="0">
              <a:solidFill>
                <a:schemeClr val="accent4">
                  <a:lumMod val="50000"/>
                </a:schemeClr>
              </a:solidFill>
            </a:endParaRPr>
          </a:p>
          <a:p>
            <a:r>
              <a:rPr lang="en-US" b="1" dirty="0">
                <a:solidFill>
                  <a:schemeClr val="accent4">
                    <a:lumMod val="50000"/>
                  </a:schemeClr>
                </a:solidFill>
              </a:rPr>
              <a:t>Professor of Classical Studies </a:t>
            </a:r>
          </a:p>
          <a:p>
            <a:r>
              <a:rPr lang="en-US" b="1" dirty="0">
                <a:solidFill>
                  <a:schemeClr val="accent4">
                    <a:lumMod val="50000"/>
                  </a:schemeClr>
                </a:solidFill>
              </a:rPr>
              <a:t>Chair of the Program in Comparative Literature </a:t>
            </a:r>
            <a:br>
              <a:rPr lang="en-US" b="1" dirty="0">
                <a:solidFill>
                  <a:schemeClr val="accent4">
                    <a:lumMod val="50000"/>
                  </a:schemeClr>
                </a:solidFill>
              </a:rPr>
            </a:br>
            <a:r>
              <a:rPr lang="en-US" b="1" dirty="0">
                <a:solidFill>
                  <a:schemeClr val="accent4">
                    <a:lumMod val="50000"/>
                  </a:schemeClr>
                </a:solidFill>
              </a:rPr>
              <a:t>&amp; Literary Theory </a:t>
            </a:r>
            <a:br>
              <a:rPr lang="en-US" b="1" dirty="0">
                <a:solidFill>
                  <a:schemeClr val="accent4">
                    <a:lumMod val="50000"/>
                  </a:schemeClr>
                </a:solidFill>
              </a:rPr>
            </a:br>
            <a:endParaRPr lang="en-US" b="1" dirty="0">
              <a:solidFill>
                <a:schemeClr val="accent4">
                  <a:lumMod val="50000"/>
                </a:schemeClr>
              </a:solidFill>
            </a:endParaRPr>
          </a:p>
          <a:p>
            <a:r>
              <a:rPr lang="en-US" b="1" dirty="0">
                <a:solidFill>
                  <a:schemeClr val="accent4">
                    <a:lumMod val="50000"/>
                  </a:schemeClr>
                </a:solidFill>
              </a:rPr>
              <a:t>University of Pennsylvania</a:t>
            </a:r>
          </a:p>
          <a:p>
            <a:endParaRPr lang="en-US" dirty="0"/>
          </a:p>
          <a:p>
            <a:endParaRPr lang="en-US" dirty="0"/>
          </a:p>
        </p:txBody>
      </p:sp>
    </p:spTree>
    <p:extLst>
      <p:ext uri="{BB962C8B-B14F-4D97-AF65-F5344CB8AC3E}">
        <p14:creationId xmlns:p14="http://schemas.microsoft.com/office/powerpoint/2010/main" val="3758692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4ECD4-1FBE-C44D-979B-5D7AA64B0889}"/>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E298C652-5CE1-6A47-8204-7E48C06DD7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pic>
        <p:nvPicPr>
          <p:cNvPr id="4" name="Picture 3">
            <a:extLst>
              <a:ext uri="{FF2B5EF4-FFF2-40B4-BE49-F238E27FC236}">
                <a16:creationId xmlns:a16="http://schemas.microsoft.com/office/drawing/2014/main" id="{C728BBEC-0B10-6F49-AA89-140EA97778D1}"/>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r="-90" b="15969"/>
          <a:stretch/>
        </p:blipFill>
        <p:spPr>
          <a:xfrm>
            <a:off x="0" y="0"/>
            <a:ext cx="12202886" cy="6836229"/>
          </a:xfrm>
          <a:prstGeom prst="rect">
            <a:avLst/>
          </a:prstGeom>
        </p:spPr>
      </p:pic>
      <p:pic>
        <p:nvPicPr>
          <p:cNvPr id="9" name="Picture 8">
            <a:extLst>
              <a:ext uri="{FF2B5EF4-FFF2-40B4-BE49-F238E27FC236}">
                <a16:creationId xmlns:a16="http://schemas.microsoft.com/office/drawing/2014/main" id="{DE4FB77B-5FC7-6647-B6E3-2463D95C5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260" y="160020"/>
            <a:ext cx="6543040" cy="3680460"/>
          </a:xfrm>
          <a:prstGeom prst="rect">
            <a:avLst/>
          </a:prstGeom>
        </p:spPr>
      </p:pic>
      <p:sp>
        <p:nvSpPr>
          <p:cNvPr id="10" name="TextBox 9">
            <a:extLst>
              <a:ext uri="{FF2B5EF4-FFF2-40B4-BE49-F238E27FC236}">
                <a16:creationId xmlns:a16="http://schemas.microsoft.com/office/drawing/2014/main" id="{5C215AF4-3CA5-6143-A7B7-F86F1C6D1E6A}"/>
              </a:ext>
            </a:extLst>
          </p:cNvPr>
          <p:cNvSpPr txBox="1"/>
          <p:nvPr/>
        </p:nvSpPr>
        <p:spPr>
          <a:xfrm>
            <a:off x="838200" y="4145638"/>
            <a:ext cx="11353800" cy="2308324"/>
          </a:xfrm>
          <a:prstGeom prst="rect">
            <a:avLst/>
          </a:prstGeom>
          <a:noFill/>
        </p:spPr>
        <p:txBody>
          <a:bodyPr wrap="square" rtlCol="0">
            <a:spAutoFit/>
          </a:bodyPr>
          <a:lstStyle/>
          <a:p>
            <a:r>
              <a:rPr lang="en-US" sz="2400" dirty="0"/>
              <a:t>The Ship of Theseus Paradox: if Theseus replaces every element of his original ship in the course of his journey, does he come home in the same ship, or a different one?</a:t>
            </a:r>
          </a:p>
          <a:p>
            <a:endParaRPr lang="en-US" sz="2400" dirty="0"/>
          </a:p>
          <a:p>
            <a:r>
              <a:rPr lang="en-US" sz="2400" dirty="0"/>
              <a:t>The Translator’s Equivalence Dilemma: Translators replace every word and syllable of the original text with entirely different ones, and also move it to an entirely different cultural context.  What might it mean to do perform this impossible task responsibly?  </a:t>
            </a:r>
          </a:p>
        </p:txBody>
      </p:sp>
    </p:spTree>
    <p:extLst>
      <p:ext uri="{BB962C8B-B14F-4D97-AF65-F5344CB8AC3E}">
        <p14:creationId xmlns:p14="http://schemas.microsoft.com/office/powerpoint/2010/main" val="2888555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r="-90" b="15969"/>
          <a:stretch/>
        </p:blipFill>
        <p:spPr>
          <a:xfrm>
            <a:off x="0" y="0"/>
            <a:ext cx="12202886" cy="6836229"/>
          </a:xfrm>
          <a:prstGeom prst="rect">
            <a:avLst/>
          </a:prstGeom>
        </p:spPr>
      </p:pic>
      <p:sp>
        <p:nvSpPr>
          <p:cNvPr id="2" name="Rectangle 1"/>
          <p:cNvSpPr/>
          <p:nvPr/>
        </p:nvSpPr>
        <p:spPr>
          <a:xfrm>
            <a:off x="1104181" y="1021141"/>
            <a:ext cx="10136450" cy="4524315"/>
          </a:xfrm>
          <a:prstGeom prst="rect">
            <a:avLst/>
          </a:prstGeom>
        </p:spPr>
        <p:txBody>
          <a:bodyPr wrap="square">
            <a:spAutoFit/>
          </a:bodyPr>
          <a:lstStyle/>
          <a:p>
            <a:pPr>
              <a:defRPr/>
            </a:pPr>
            <a:r>
              <a:rPr lang="en-US" sz="2400" dirty="0" err="1"/>
              <a:t>Foreignizing</a:t>
            </a:r>
            <a:r>
              <a:rPr lang="en-US" sz="2400" dirty="0"/>
              <a:t> is “an </a:t>
            </a:r>
            <a:r>
              <a:rPr lang="en-US" sz="2400" dirty="0" err="1"/>
              <a:t>ethnodeviant</a:t>
            </a:r>
            <a:r>
              <a:rPr lang="en-US" sz="2400" dirty="0"/>
              <a:t> pressure on [target-language cultural] values to register the linguistic and cultural difference of the foreign text, sending the reader abroad.”</a:t>
            </a:r>
          </a:p>
          <a:p>
            <a:pPr lvl="1">
              <a:defRPr/>
            </a:pPr>
            <a:r>
              <a:rPr lang="en-US" sz="2400" dirty="0"/>
              <a:t>(Lawrence Venuti)</a:t>
            </a:r>
          </a:p>
          <a:p>
            <a:pPr lvl="1">
              <a:buFont typeface="Arial"/>
              <a:buChar char="•"/>
              <a:defRPr/>
            </a:pPr>
            <a:endParaRPr lang="en-US" sz="2400" dirty="0"/>
          </a:p>
          <a:p>
            <a:pPr lvl="1">
              <a:defRPr/>
            </a:pPr>
            <a:r>
              <a:rPr lang="en-US" sz="2400" dirty="0"/>
              <a:t>cf. Antoine Berman, “Trials of the Foreign”</a:t>
            </a:r>
          </a:p>
          <a:p>
            <a:pPr lvl="1">
              <a:buFont typeface="Arial"/>
              <a:buChar char="•"/>
              <a:defRPr/>
            </a:pPr>
            <a:endParaRPr lang="en-US" sz="2400" dirty="0"/>
          </a:p>
          <a:p>
            <a:pPr lvl="1">
              <a:buFont typeface="Arial"/>
              <a:buChar char="•"/>
              <a:defRPr/>
            </a:pPr>
            <a:endParaRPr lang="en-US" sz="2400" dirty="0"/>
          </a:p>
          <a:p>
            <a:pPr>
              <a:defRPr/>
            </a:pPr>
            <a:r>
              <a:rPr lang="en-US" sz="2400" dirty="0"/>
              <a:t>But this doesn’t work if the reader already assumes the text will be “foreign” in particular ways—e.g. archaic, primitive, bombastic, pre-critical, “heroic”, conservative, etc.</a:t>
            </a:r>
          </a:p>
          <a:p>
            <a:pPr>
              <a:defRPr/>
            </a:pPr>
            <a:endParaRPr lang="en-US" sz="2400" dirty="0"/>
          </a:p>
        </p:txBody>
      </p:sp>
    </p:spTree>
    <p:extLst>
      <p:ext uri="{BB962C8B-B14F-4D97-AF65-F5344CB8AC3E}">
        <p14:creationId xmlns:p14="http://schemas.microsoft.com/office/powerpoint/2010/main" val="1828207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r="-90" b="15969"/>
          <a:stretch/>
        </p:blipFill>
        <p:spPr>
          <a:xfrm>
            <a:off x="0" y="0"/>
            <a:ext cx="12202886" cy="6836229"/>
          </a:xfrm>
          <a:prstGeom prst="rect">
            <a:avLst/>
          </a:prstGeom>
        </p:spPr>
      </p:pic>
      <p:pic>
        <p:nvPicPr>
          <p:cNvPr id="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786" y="577571"/>
            <a:ext cx="7995758" cy="546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2628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r="-90" b="15969"/>
          <a:stretch/>
        </p:blipFill>
        <p:spPr>
          <a:xfrm>
            <a:off x="-50644" y="-7760"/>
            <a:ext cx="12202886" cy="6836229"/>
          </a:xfrm>
          <a:prstGeom prst="rect">
            <a:avLst/>
          </a:prstGeom>
        </p:spPr>
      </p:pic>
      <p:sp>
        <p:nvSpPr>
          <p:cNvPr id="2" name="AutoShape 1" descr="blob:https://artsandculture.google.com/14f10874-e74d-5a46-9e0d-040e31154c4e">
            <a:extLst>
              <a:ext uri="{FF2B5EF4-FFF2-40B4-BE49-F238E27FC236}">
                <a16:creationId xmlns:a16="http://schemas.microsoft.com/office/drawing/2014/main" id="{5E3DD095-199C-8A44-A72E-44C89C544C38}"/>
              </a:ext>
            </a:extLst>
          </p:cNvPr>
          <p:cNvSpPr>
            <a:spLocks noChangeAspect="1" noChangeArrowheads="1"/>
          </p:cNvSpPr>
          <p:nvPr/>
        </p:nvSpPr>
        <p:spPr bwMode="auto">
          <a:xfrm>
            <a:off x="152399" y="152399"/>
            <a:ext cx="6029739" cy="60297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descr="blob:https://artsandculture.google.com/dc9355a6-589a-c549-ad3e-39c723dd9940">
            <a:extLst>
              <a:ext uri="{FF2B5EF4-FFF2-40B4-BE49-F238E27FC236}">
                <a16:creationId xmlns:a16="http://schemas.microsoft.com/office/drawing/2014/main" id="{2A121DEC-84B3-204B-A6FC-2F30BFCBF12C}"/>
              </a:ext>
            </a:extLst>
          </p:cNvPr>
          <p:cNvSpPr>
            <a:spLocks noChangeAspect="1" noChangeArrowheads="1"/>
          </p:cNvSpPr>
          <p:nvPr/>
        </p:nvSpPr>
        <p:spPr bwMode="auto">
          <a:xfrm>
            <a:off x="152399" y="152399"/>
            <a:ext cx="6029739" cy="60297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blob:https://artsandculture.google.com/4fba7ab2-8780-a648-8ba2-354200ef47ef">
            <a:extLst>
              <a:ext uri="{FF2B5EF4-FFF2-40B4-BE49-F238E27FC236}">
                <a16:creationId xmlns:a16="http://schemas.microsoft.com/office/drawing/2014/main" id="{B03B6891-75A7-284B-B3D5-0019FD09700B}"/>
              </a:ext>
            </a:extLst>
          </p:cNvPr>
          <p:cNvSpPr>
            <a:spLocks noChangeAspect="1" noChangeArrowheads="1"/>
          </p:cNvSpPr>
          <p:nvPr/>
        </p:nvSpPr>
        <p:spPr bwMode="auto">
          <a:xfrm>
            <a:off x="152399" y="152399"/>
            <a:ext cx="6029739" cy="60297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blob:https://artsandculture.google.com/543a85f4-9afa-474c-bd26-de5d9dfbe7b6">
            <a:extLst>
              <a:ext uri="{FF2B5EF4-FFF2-40B4-BE49-F238E27FC236}">
                <a16:creationId xmlns:a16="http://schemas.microsoft.com/office/drawing/2014/main" id="{9AE8CBE9-0FA2-6541-8595-3E0F2B906FE6}"/>
              </a:ext>
            </a:extLst>
          </p:cNvPr>
          <p:cNvSpPr>
            <a:spLocks noChangeAspect="1" noChangeArrowheads="1"/>
          </p:cNvSpPr>
          <p:nvPr/>
        </p:nvSpPr>
        <p:spPr bwMode="auto">
          <a:xfrm>
            <a:off x="152399" y="152399"/>
            <a:ext cx="6029739" cy="60297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5" descr="blob:https://artsandculture.google.com/deb5f1fd-82e2-3d4d-9708-8c77c40cc782">
            <a:extLst>
              <a:ext uri="{FF2B5EF4-FFF2-40B4-BE49-F238E27FC236}">
                <a16:creationId xmlns:a16="http://schemas.microsoft.com/office/drawing/2014/main" id="{9E60FF94-12CB-EB4D-951F-B9A1576F62B2}"/>
              </a:ext>
            </a:extLst>
          </p:cNvPr>
          <p:cNvSpPr>
            <a:spLocks noChangeAspect="1" noChangeArrowheads="1"/>
          </p:cNvSpPr>
          <p:nvPr/>
        </p:nvSpPr>
        <p:spPr bwMode="auto">
          <a:xfrm>
            <a:off x="152399" y="152399"/>
            <a:ext cx="6029739" cy="60297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blob:https://artsandculture.google.com/14f10874-e74d-5a46-9e0d-040e31154c4e">
            <a:extLst>
              <a:ext uri="{FF2B5EF4-FFF2-40B4-BE49-F238E27FC236}">
                <a16:creationId xmlns:a16="http://schemas.microsoft.com/office/drawing/2014/main" id="{2035EC46-863B-7F4C-BBF6-CE2D6E124E4A}"/>
              </a:ext>
            </a:extLst>
          </p:cNvPr>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blob:https://artsandculture.google.com/dc9355a6-589a-c549-ad3e-39c723dd9940">
            <a:extLst>
              <a:ext uri="{FF2B5EF4-FFF2-40B4-BE49-F238E27FC236}">
                <a16:creationId xmlns:a16="http://schemas.microsoft.com/office/drawing/2014/main" id="{8034D295-8C53-B049-8CCF-8FF177B70464}"/>
              </a:ext>
            </a:extLst>
          </p:cNvPr>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blob:https://artsandculture.google.com/4fba7ab2-8780-a648-8ba2-354200ef47ef">
            <a:extLst>
              <a:ext uri="{FF2B5EF4-FFF2-40B4-BE49-F238E27FC236}">
                <a16:creationId xmlns:a16="http://schemas.microsoft.com/office/drawing/2014/main" id="{76314856-D1B6-1548-8A60-07D153458349}"/>
              </a:ext>
            </a:extLst>
          </p:cNvPr>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9" descr="blob:https://artsandculture.google.com/543a85f4-9afa-474c-bd26-de5d9dfbe7b6">
            <a:extLst>
              <a:ext uri="{FF2B5EF4-FFF2-40B4-BE49-F238E27FC236}">
                <a16:creationId xmlns:a16="http://schemas.microsoft.com/office/drawing/2014/main" id="{A32FC385-F50C-5E49-B700-DC03B93FDB82}"/>
              </a:ext>
            </a:extLst>
          </p:cNvPr>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0" descr="blob:https://artsandculture.google.com/deb5f1fd-82e2-3d4d-9708-8c77c40cc782">
            <a:extLst>
              <a:ext uri="{FF2B5EF4-FFF2-40B4-BE49-F238E27FC236}">
                <a16:creationId xmlns:a16="http://schemas.microsoft.com/office/drawing/2014/main" id="{3813C17C-86BF-FD4E-A468-183AAB00A3EB}"/>
              </a:ext>
            </a:extLst>
          </p:cNvPr>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a:extLst>
              <a:ext uri="{FF2B5EF4-FFF2-40B4-BE49-F238E27FC236}">
                <a16:creationId xmlns:a16="http://schemas.microsoft.com/office/drawing/2014/main" id="{EBBEEDD2-8774-DF41-8B23-9C5F15FF7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2045" y="152398"/>
            <a:ext cx="6757508" cy="5168348"/>
          </a:xfrm>
          <a:prstGeom prst="rect">
            <a:avLst/>
          </a:prstGeom>
        </p:spPr>
      </p:pic>
      <p:sp>
        <p:nvSpPr>
          <p:cNvPr id="16" name="TextBox 15">
            <a:extLst>
              <a:ext uri="{FF2B5EF4-FFF2-40B4-BE49-F238E27FC236}">
                <a16:creationId xmlns:a16="http://schemas.microsoft.com/office/drawing/2014/main" id="{155D6F30-3452-EF4A-B69D-2508BF13BBC3}"/>
              </a:ext>
            </a:extLst>
          </p:cNvPr>
          <p:cNvSpPr txBox="1"/>
          <p:nvPr/>
        </p:nvSpPr>
        <p:spPr>
          <a:xfrm>
            <a:off x="0" y="5592414"/>
            <a:ext cx="12102224" cy="1077218"/>
          </a:xfrm>
          <a:prstGeom prst="rect">
            <a:avLst/>
          </a:prstGeom>
          <a:noFill/>
        </p:spPr>
        <p:txBody>
          <a:bodyPr wrap="none" rtlCol="0">
            <a:spAutoFit/>
          </a:bodyPr>
          <a:lstStyle/>
          <a:p>
            <a:r>
              <a:rPr lang="en-US" sz="3200" dirty="0"/>
              <a:t>Heracles at the crossroads, with Virtue and Pleasure (Paolo de </a:t>
            </a:r>
            <a:r>
              <a:rPr lang="en-US" sz="3200" dirty="0" err="1"/>
              <a:t>Matteis</a:t>
            </a:r>
            <a:r>
              <a:rPr lang="en-US" sz="3200" dirty="0"/>
              <a:t>): </a:t>
            </a:r>
          </a:p>
          <a:p>
            <a:pPr algn="ctr"/>
            <a:r>
              <a:rPr lang="en-US" sz="3200" dirty="0"/>
              <a:t>THIS IS THE WRONG IMAGE FOR TRANSLATION </a:t>
            </a:r>
          </a:p>
        </p:txBody>
      </p:sp>
    </p:spTree>
    <p:extLst>
      <p:ext uri="{BB962C8B-B14F-4D97-AF65-F5344CB8AC3E}">
        <p14:creationId xmlns:p14="http://schemas.microsoft.com/office/powerpoint/2010/main" val="2167597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4960-90BD-3348-A5A9-2024241871BE}"/>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2955FD76-BABF-EB40-9FFD-4FC0CB4441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6750" y="2743994"/>
            <a:ext cx="3238500" cy="2514600"/>
          </a:xfrm>
        </p:spPr>
      </p:pic>
      <p:pic>
        <p:nvPicPr>
          <p:cNvPr id="4" name="Picture 3">
            <a:extLst>
              <a:ext uri="{FF2B5EF4-FFF2-40B4-BE49-F238E27FC236}">
                <a16:creationId xmlns:a16="http://schemas.microsoft.com/office/drawing/2014/main" id="{83962FB0-936E-F342-91B4-252179D29F1A}"/>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r="-90" b="15969"/>
          <a:stretch/>
        </p:blipFill>
        <p:spPr>
          <a:xfrm>
            <a:off x="-241085" y="30788"/>
            <a:ext cx="12202886" cy="6836229"/>
          </a:xfrm>
          <a:prstGeom prst="rect">
            <a:avLst/>
          </a:prstGeom>
        </p:spPr>
      </p:pic>
      <p:pic>
        <p:nvPicPr>
          <p:cNvPr id="8" name="Picture 7">
            <a:extLst>
              <a:ext uri="{FF2B5EF4-FFF2-40B4-BE49-F238E27FC236}">
                <a16:creationId xmlns:a16="http://schemas.microsoft.com/office/drawing/2014/main" id="{3D86820A-51FC-8A48-A836-C4FAD014B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8" y="0"/>
            <a:ext cx="3238500" cy="2514600"/>
          </a:xfrm>
          <a:prstGeom prst="rect">
            <a:avLst/>
          </a:prstGeom>
        </p:spPr>
      </p:pic>
      <p:pic>
        <p:nvPicPr>
          <p:cNvPr id="10" name="Picture 9">
            <a:extLst>
              <a:ext uri="{FF2B5EF4-FFF2-40B4-BE49-F238E27FC236}">
                <a16:creationId xmlns:a16="http://schemas.microsoft.com/office/drawing/2014/main" id="{25A9DF0E-DA5F-924D-AEDA-437AD36D32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808" y="2743994"/>
            <a:ext cx="2438400" cy="3340100"/>
          </a:xfrm>
          <a:prstGeom prst="rect">
            <a:avLst/>
          </a:prstGeom>
        </p:spPr>
      </p:pic>
      <p:pic>
        <p:nvPicPr>
          <p:cNvPr id="12" name="Picture 11">
            <a:extLst>
              <a:ext uri="{FF2B5EF4-FFF2-40B4-BE49-F238E27FC236}">
                <a16:creationId xmlns:a16="http://schemas.microsoft.com/office/drawing/2014/main" id="{FF9ECB23-DA06-D449-8A9D-D1ED3194E6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9042" y="18256"/>
            <a:ext cx="4013200" cy="2019300"/>
          </a:xfrm>
          <a:prstGeom prst="rect">
            <a:avLst/>
          </a:prstGeom>
        </p:spPr>
      </p:pic>
      <p:pic>
        <p:nvPicPr>
          <p:cNvPr id="14" name="Picture 13">
            <a:extLst>
              <a:ext uri="{FF2B5EF4-FFF2-40B4-BE49-F238E27FC236}">
                <a16:creationId xmlns:a16="http://schemas.microsoft.com/office/drawing/2014/main" id="{C415BC63-FB6E-1041-B1CC-4C31B5A047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9886" y="20246"/>
            <a:ext cx="2222500" cy="3670300"/>
          </a:xfrm>
          <a:prstGeom prst="rect">
            <a:avLst/>
          </a:prstGeom>
        </p:spPr>
      </p:pic>
      <p:pic>
        <p:nvPicPr>
          <p:cNvPr id="16" name="Picture 15">
            <a:extLst>
              <a:ext uri="{FF2B5EF4-FFF2-40B4-BE49-F238E27FC236}">
                <a16:creationId xmlns:a16="http://schemas.microsoft.com/office/drawing/2014/main" id="{20878F16-431C-374E-95F3-74D6DAD5D7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4700" y="2125978"/>
            <a:ext cx="3797300" cy="2133600"/>
          </a:xfrm>
          <a:prstGeom prst="rect">
            <a:avLst/>
          </a:prstGeom>
        </p:spPr>
      </p:pic>
      <p:pic>
        <p:nvPicPr>
          <p:cNvPr id="18" name="Picture 17">
            <a:extLst>
              <a:ext uri="{FF2B5EF4-FFF2-40B4-BE49-F238E27FC236}">
                <a16:creationId xmlns:a16="http://schemas.microsoft.com/office/drawing/2014/main" id="{F15544F3-98D8-674E-8768-98A6910761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60358" y="126206"/>
            <a:ext cx="2349500" cy="3454400"/>
          </a:xfrm>
          <a:prstGeom prst="rect">
            <a:avLst/>
          </a:prstGeom>
        </p:spPr>
      </p:pic>
      <p:pic>
        <p:nvPicPr>
          <p:cNvPr id="22" name="Picture 21">
            <a:extLst>
              <a:ext uri="{FF2B5EF4-FFF2-40B4-BE49-F238E27FC236}">
                <a16:creationId xmlns:a16="http://schemas.microsoft.com/office/drawing/2014/main" id="{6BD42BE8-25A0-E248-95DC-B433F014E74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41609" y="3340114"/>
            <a:ext cx="2286000" cy="3556000"/>
          </a:xfrm>
          <a:prstGeom prst="rect">
            <a:avLst/>
          </a:prstGeom>
        </p:spPr>
      </p:pic>
      <p:pic>
        <p:nvPicPr>
          <p:cNvPr id="24" name="Picture 23">
            <a:extLst>
              <a:ext uri="{FF2B5EF4-FFF2-40B4-BE49-F238E27FC236}">
                <a16:creationId xmlns:a16="http://schemas.microsoft.com/office/drawing/2014/main" id="{BDD58FB7-876A-B940-BDC8-8AE31DEF7A2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73824" y="3328208"/>
            <a:ext cx="3683000" cy="2209800"/>
          </a:xfrm>
          <a:prstGeom prst="rect">
            <a:avLst/>
          </a:prstGeom>
        </p:spPr>
      </p:pic>
      <p:pic>
        <p:nvPicPr>
          <p:cNvPr id="26" name="Picture 25">
            <a:extLst>
              <a:ext uri="{FF2B5EF4-FFF2-40B4-BE49-F238E27FC236}">
                <a16:creationId xmlns:a16="http://schemas.microsoft.com/office/drawing/2014/main" id="{6207FC0F-0A5A-724F-87F0-9D2843EBF97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37500" y="4686300"/>
            <a:ext cx="3746500" cy="2171700"/>
          </a:xfrm>
          <a:prstGeom prst="rect">
            <a:avLst/>
          </a:prstGeom>
        </p:spPr>
      </p:pic>
      <p:sp>
        <p:nvSpPr>
          <p:cNvPr id="27" name="TextBox 26">
            <a:extLst>
              <a:ext uri="{FF2B5EF4-FFF2-40B4-BE49-F238E27FC236}">
                <a16:creationId xmlns:a16="http://schemas.microsoft.com/office/drawing/2014/main" id="{219F43A6-10FC-ED4F-88AD-FE1EE35313D4}"/>
              </a:ext>
            </a:extLst>
          </p:cNvPr>
          <p:cNvSpPr txBox="1"/>
          <p:nvPr/>
        </p:nvSpPr>
        <p:spPr>
          <a:xfrm>
            <a:off x="-129494" y="6227792"/>
            <a:ext cx="5417252" cy="523220"/>
          </a:xfrm>
          <a:prstGeom prst="rect">
            <a:avLst/>
          </a:prstGeom>
          <a:noFill/>
        </p:spPr>
        <p:txBody>
          <a:bodyPr wrap="none" rtlCol="0">
            <a:spAutoFit/>
          </a:bodyPr>
          <a:lstStyle/>
          <a:p>
            <a:r>
              <a:rPr lang="en-US" sz="2800" dirty="0"/>
              <a:t>Cindy Sherman: Many true portraits</a:t>
            </a:r>
          </a:p>
        </p:txBody>
      </p:sp>
    </p:spTree>
    <p:extLst>
      <p:ext uri="{BB962C8B-B14F-4D97-AF65-F5344CB8AC3E}">
        <p14:creationId xmlns:p14="http://schemas.microsoft.com/office/powerpoint/2010/main" val="2118406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r="-90" b="15969"/>
          <a:stretch/>
        </p:blipFill>
        <p:spPr>
          <a:xfrm>
            <a:off x="0" y="0"/>
            <a:ext cx="12202886" cy="6836229"/>
          </a:xfrm>
          <a:prstGeom prst="rect">
            <a:avLst/>
          </a:prstGeom>
        </p:spPr>
      </p:pic>
      <p:pic>
        <p:nvPicPr>
          <p:cNvPr id="6" name="Content Placeholder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rot="5400000">
            <a:off x="2848769" y="1094581"/>
            <a:ext cx="6216650" cy="4662488"/>
          </a:xfrm>
          <a:prstGeom prst="rect">
            <a:avLst/>
          </a:prstGeom>
        </p:spPr>
      </p:pic>
      <p:sp>
        <p:nvSpPr>
          <p:cNvPr id="2" name="TextBox 1"/>
          <p:cNvSpPr txBox="1"/>
          <p:nvPr/>
        </p:nvSpPr>
        <p:spPr>
          <a:xfrm>
            <a:off x="8360105" y="5703153"/>
            <a:ext cx="3554083" cy="830997"/>
          </a:xfrm>
          <a:prstGeom prst="rect">
            <a:avLst/>
          </a:prstGeom>
          <a:noFill/>
        </p:spPr>
        <p:txBody>
          <a:bodyPr wrap="square" rtlCol="0">
            <a:spAutoFit/>
          </a:bodyPr>
          <a:lstStyle/>
          <a:p>
            <a:r>
              <a:rPr lang="en-US" sz="2400" dirty="0"/>
              <a:t>Engraving of Calypso </a:t>
            </a:r>
            <a:br>
              <a:rPr lang="en-US" sz="2400" dirty="0"/>
            </a:br>
            <a:r>
              <a:rPr lang="en-US" sz="2400" dirty="0"/>
              <a:t>by Wesley Bates</a:t>
            </a:r>
          </a:p>
        </p:txBody>
      </p:sp>
    </p:spTree>
    <p:extLst>
      <p:ext uri="{BB962C8B-B14F-4D97-AF65-F5344CB8AC3E}">
        <p14:creationId xmlns:p14="http://schemas.microsoft.com/office/powerpoint/2010/main" val="257959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1942</TotalTime>
  <Words>949</Words>
  <Application>Microsoft Macintosh PowerPoint</Application>
  <PresentationFormat>Widescreen</PresentationFormat>
  <Paragraphs>220</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Faithful: Translating the classics</vt:lpstr>
      <vt:lpstr>PowerPoint Presentation</vt:lpstr>
      <vt:lpstr>PowerPoint Presentation</vt:lpstr>
      <vt:lpstr>PowerPoint Presentation</vt:lpstr>
      <vt:lpstr>PowerPoint Presentation</vt:lpstr>
      <vt:lpstr>PowerPoint Presentation</vt:lpstr>
      <vt:lpstr>PowerPoint Presentation</vt:lpstr>
      <vt:lpstr>St. Barnabas, Oxford, Elementary School Production of The Odyssey, 1980.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Swarthmore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itsimage</dc:creator>
  <cp:lastModifiedBy>Tyanna  Buie</cp:lastModifiedBy>
  <cp:revision>41</cp:revision>
  <dcterms:created xsi:type="dcterms:W3CDTF">2019-01-23T14:47:17Z</dcterms:created>
  <dcterms:modified xsi:type="dcterms:W3CDTF">2019-05-04T00:46:54Z</dcterms:modified>
</cp:coreProperties>
</file>