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 id="2147483732" r:id="rId3"/>
    <p:sldMasterId id="2147483744" r:id="rId4"/>
    <p:sldMasterId id="2147483768" r:id="rId5"/>
    <p:sldMasterId id="2147483792" r:id="rId6"/>
  </p:sldMasterIdLst>
  <p:notesMasterIdLst>
    <p:notesMasterId r:id="rId51"/>
  </p:notesMasterIdLst>
  <p:sldIdLst>
    <p:sldId id="1276" r:id="rId7"/>
    <p:sldId id="320" r:id="rId8"/>
    <p:sldId id="335" r:id="rId9"/>
    <p:sldId id="336" r:id="rId10"/>
    <p:sldId id="1278" r:id="rId11"/>
    <p:sldId id="337" r:id="rId12"/>
    <p:sldId id="328" r:id="rId13"/>
    <p:sldId id="290" r:id="rId14"/>
    <p:sldId id="338" r:id="rId15"/>
    <p:sldId id="266" r:id="rId16"/>
    <p:sldId id="267" r:id="rId17"/>
    <p:sldId id="259" r:id="rId18"/>
    <p:sldId id="325" r:id="rId19"/>
    <p:sldId id="299" r:id="rId20"/>
    <p:sldId id="332" r:id="rId21"/>
    <p:sldId id="339" r:id="rId22"/>
    <p:sldId id="269" r:id="rId23"/>
    <p:sldId id="270" r:id="rId24"/>
    <p:sldId id="277" r:id="rId25"/>
    <p:sldId id="278" r:id="rId26"/>
    <p:sldId id="296" r:id="rId27"/>
    <p:sldId id="272" r:id="rId28"/>
    <p:sldId id="340" r:id="rId29"/>
    <p:sldId id="276" r:id="rId30"/>
    <p:sldId id="274" r:id="rId31"/>
    <p:sldId id="293" r:id="rId32"/>
    <p:sldId id="341" r:id="rId33"/>
    <p:sldId id="1119" r:id="rId34"/>
    <p:sldId id="1122" r:id="rId35"/>
    <p:sldId id="1103" r:id="rId36"/>
    <p:sldId id="1104" r:id="rId37"/>
    <p:sldId id="1130" r:id="rId38"/>
    <p:sldId id="1127" r:id="rId39"/>
    <p:sldId id="1150" r:id="rId40"/>
    <p:sldId id="1049" r:id="rId41"/>
    <p:sldId id="1238" r:id="rId42"/>
    <p:sldId id="1239" r:id="rId43"/>
    <p:sldId id="1274" r:id="rId44"/>
    <p:sldId id="1280" r:id="rId45"/>
    <p:sldId id="1149" r:id="rId46"/>
    <p:sldId id="1148" r:id="rId47"/>
    <p:sldId id="1275" r:id="rId48"/>
    <p:sldId id="1279" r:id="rId49"/>
    <p:sldId id="127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0E0E0"/>
    <a:srgbClr val="6196CB"/>
    <a:srgbClr val="EF929D"/>
    <a:srgbClr val="E1E1E1"/>
    <a:srgbClr val="D7B94B"/>
    <a:srgbClr val="D6B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875CA-28F3-44BE-9AB4-CCE8273516E4}" v="14" dt="2025-12-08T15:38:52.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06" autoAdjust="0"/>
    <p:restoredTop sz="67662" autoAdjust="0"/>
  </p:normalViewPr>
  <p:slideViewPr>
    <p:cSldViewPr>
      <p:cViewPr varScale="1">
        <p:scale>
          <a:sx n="86" d="100"/>
          <a:sy n="86" d="100"/>
        </p:scale>
        <p:origin x="1842"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Riters" userId="208557717_tp_box_2" providerId="OAuth2" clId="{1CCE0B0D-8BC5-4907-9749-9B5068ED0A9F}"/>
    <pc:docChg chg="undo custSel addSld delSld modSld addMainMaster delMainMaster">
      <pc:chgData name="Lauren Riters" userId="208557717_tp_box_2" providerId="OAuth2" clId="{1CCE0B0D-8BC5-4907-9749-9B5068ED0A9F}" dt="2025-12-08T15:41:48.936" v="1082" actId="1076"/>
      <pc:docMkLst>
        <pc:docMk/>
      </pc:docMkLst>
      <pc:sldChg chg="modNotesTx">
        <pc:chgData name="Lauren Riters" userId="208557717_tp_box_2" providerId="OAuth2" clId="{1CCE0B0D-8BC5-4907-9749-9B5068ED0A9F}" dt="2025-12-06T16:12:05.910" v="999" actId="20577"/>
        <pc:sldMkLst>
          <pc:docMk/>
          <pc:sldMk cId="753800562" sldId="267"/>
        </pc:sldMkLst>
      </pc:sldChg>
      <pc:sldChg chg="delSp modSp mod">
        <pc:chgData name="Lauren Riters" userId="208557717_tp_box_2" providerId="OAuth2" clId="{1CCE0B0D-8BC5-4907-9749-9B5068ED0A9F}" dt="2025-12-08T15:41:48.936" v="1082" actId="1076"/>
        <pc:sldMkLst>
          <pc:docMk/>
          <pc:sldMk cId="4243694026" sldId="274"/>
        </pc:sldMkLst>
        <pc:spChg chg="mod">
          <ac:chgData name="Lauren Riters" userId="208557717_tp_box_2" providerId="OAuth2" clId="{1CCE0B0D-8BC5-4907-9749-9B5068ED0A9F}" dt="2025-12-08T15:41:48.936" v="1082" actId="1076"/>
          <ac:spMkLst>
            <pc:docMk/>
            <pc:sldMk cId="4243694026" sldId="274"/>
            <ac:spMk id="4" creationId="{00000000-0000-0000-0000-000000000000}"/>
          </ac:spMkLst>
        </pc:spChg>
      </pc:sldChg>
      <pc:sldChg chg="delSp mod">
        <pc:chgData name="Lauren Riters" userId="208557717_tp_box_2" providerId="OAuth2" clId="{1CCE0B0D-8BC5-4907-9749-9B5068ED0A9F}" dt="2025-12-04T12:15:33.309" v="266" actId="478"/>
        <pc:sldMkLst>
          <pc:docMk/>
          <pc:sldMk cId="0" sldId="293"/>
        </pc:sldMkLst>
      </pc:sldChg>
      <pc:sldChg chg="modSp mod modNotes modNotesTx">
        <pc:chgData name="Lauren Riters" userId="208557717_tp_box_2" providerId="OAuth2" clId="{1CCE0B0D-8BC5-4907-9749-9B5068ED0A9F}" dt="2025-12-06T16:34:25.854" v="1004" actId="20577"/>
        <pc:sldMkLst>
          <pc:docMk/>
          <pc:sldMk cId="2124309855" sldId="299"/>
        </pc:sldMkLst>
        <pc:spChg chg="mod">
          <ac:chgData name="Lauren Riters" userId="208557717_tp_box_2" providerId="OAuth2" clId="{1CCE0B0D-8BC5-4907-9749-9B5068ED0A9F}" dt="2025-12-04T12:11:28.094" v="264" actId="20577"/>
          <ac:spMkLst>
            <pc:docMk/>
            <pc:sldMk cId="2124309855" sldId="299"/>
            <ac:spMk id="11" creationId="{6AD818BC-8D67-4BAE-9323-067A2AA52070}"/>
          </ac:spMkLst>
        </pc:spChg>
      </pc:sldChg>
      <pc:sldChg chg="addSp delSp modSp add del mod">
        <pc:chgData name="Lauren Riters" userId="208557717_tp_box_2" providerId="OAuth2" clId="{1CCE0B0D-8BC5-4907-9749-9B5068ED0A9F}" dt="2025-12-08T15:39:39.847" v="1064" actId="1038"/>
        <pc:sldMkLst>
          <pc:docMk/>
          <pc:sldMk cId="4291495484" sldId="307"/>
        </pc:sldMkLst>
        <pc:spChg chg="add del">
          <ac:chgData name="Lauren Riters" userId="208557717_tp_box_2" providerId="OAuth2" clId="{1CCE0B0D-8BC5-4907-9749-9B5068ED0A9F}" dt="2025-12-08T15:36:48.504" v="1036" actId="478"/>
          <ac:spMkLst>
            <pc:docMk/>
            <pc:sldMk cId="4291495484" sldId="307"/>
            <ac:spMk id="2" creationId="{1A7FA7B9-0242-4F5D-BC2F-6319A10F22FE}"/>
          </ac:spMkLst>
        </pc:spChg>
        <pc:spChg chg="add mod">
          <ac:chgData name="Lauren Riters" userId="208557717_tp_box_2" providerId="OAuth2" clId="{1CCE0B0D-8BC5-4907-9749-9B5068ED0A9F}" dt="2025-12-08T15:39:39.847" v="1064" actId="1038"/>
          <ac:spMkLst>
            <pc:docMk/>
            <pc:sldMk cId="4291495484" sldId="307"/>
            <ac:spMk id="5" creationId="{995074EC-8CD3-C2C7-C662-C3B5E13826D0}"/>
          </ac:spMkLst>
        </pc:spChg>
        <pc:spChg chg="del">
          <ac:chgData name="Lauren Riters" userId="208557717_tp_box_2" providerId="OAuth2" clId="{1CCE0B0D-8BC5-4907-9749-9B5068ED0A9F}" dt="2025-12-08T15:38:51.771" v="1045" actId="478"/>
          <ac:spMkLst>
            <pc:docMk/>
            <pc:sldMk cId="4291495484" sldId="307"/>
            <ac:spMk id="6" creationId="{8026DE9D-FC1A-2BDA-6B62-8F1CEDF0812D}"/>
          </ac:spMkLst>
        </pc:spChg>
        <pc:spChg chg="add mod">
          <ac:chgData name="Lauren Riters" userId="208557717_tp_box_2" providerId="OAuth2" clId="{1CCE0B0D-8BC5-4907-9749-9B5068ED0A9F}" dt="2025-12-08T15:39:39.847" v="1064" actId="1038"/>
          <ac:spMkLst>
            <pc:docMk/>
            <pc:sldMk cId="4291495484" sldId="307"/>
            <ac:spMk id="13" creationId="{AB59CA8C-3A1B-ACBD-AB97-43B6373E90BD}"/>
          </ac:spMkLst>
        </pc:spChg>
        <pc:spChg chg="mod">
          <ac:chgData name="Lauren Riters" userId="208557717_tp_box_2" providerId="OAuth2" clId="{1CCE0B0D-8BC5-4907-9749-9B5068ED0A9F}" dt="2025-12-08T15:36:47.062" v="1033" actId="1076"/>
          <ac:spMkLst>
            <pc:docMk/>
            <pc:sldMk cId="4291495484" sldId="307"/>
            <ac:spMk id="164868" creationId="{00000000-0000-0000-0000-000000000000}"/>
          </ac:spMkLst>
        </pc:spChg>
        <pc:spChg chg="mod">
          <ac:chgData name="Lauren Riters" userId="208557717_tp_box_2" providerId="OAuth2" clId="{1CCE0B0D-8BC5-4907-9749-9B5068ED0A9F}" dt="2025-12-08T15:36:46.421" v="1032" actId="1076"/>
          <ac:spMkLst>
            <pc:docMk/>
            <pc:sldMk cId="4291495484" sldId="307"/>
            <ac:spMk id="164869" creationId="{00000000-0000-0000-0000-000000000000}"/>
          </ac:spMkLst>
        </pc:spChg>
        <pc:grpChg chg="del">
          <ac:chgData name="Lauren Riters" userId="208557717_tp_box_2" providerId="OAuth2" clId="{1CCE0B0D-8BC5-4907-9749-9B5068ED0A9F}" dt="2025-12-08T15:38:51.771" v="1045" actId="478"/>
          <ac:grpSpMkLst>
            <pc:docMk/>
            <pc:sldMk cId="4291495484" sldId="307"/>
            <ac:grpSpMk id="8" creationId="{790AFD33-9F6B-1413-8723-7DDB0F6FC660}"/>
          </ac:grpSpMkLst>
        </pc:grpChg>
        <pc:picChg chg="add mod">
          <ac:chgData name="Lauren Riters" userId="208557717_tp_box_2" providerId="OAuth2" clId="{1CCE0B0D-8BC5-4907-9749-9B5068ED0A9F}" dt="2025-12-08T15:39:39.847" v="1064" actId="1038"/>
          <ac:picMkLst>
            <pc:docMk/>
            <pc:sldMk cId="4291495484" sldId="307"/>
            <ac:picMk id="2" creationId="{6186B786-772E-DF21-2081-99126DAA664C}"/>
          </ac:picMkLst>
        </pc:picChg>
        <pc:picChg chg="mod">
          <ac:chgData name="Lauren Riters" userId="208557717_tp_box_2" providerId="OAuth2" clId="{1CCE0B0D-8BC5-4907-9749-9B5068ED0A9F}" dt="2025-12-08T15:36:48.020" v="1035" actId="14100"/>
          <ac:picMkLst>
            <pc:docMk/>
            <pc:sldMk cId="4291495484" sldId="307"/>
            <ac:picMk id="164867" creationId="{00000000-0000-0000-0000-000000000000}"/>
          </ac:picMkLst>
        </pc:picChg>
      </pc:sldChg>
      <pc:sldChg chg="add del">
        <pc:chgData name="Lauren Riters" userId="208557717_tp_box_2" providerId="OAuth2" clId="{1CCE0B0D-8BC5-4907-9749-9B5068ED0A9F}" dt="2025-12-08T15:36:59.827" v="1041"/>
        <pc:sldMkLst>
          <pc:docMk/>
          <pc:sldMk cId="3633207869" sldId="309"/>
        </pc:sldMkLst>
      </pc:sldChg>
      <pc:sldChg chg="addSp delSp modSp mod modNotesTx">
        <pc:chgData name="Lauren Riters" userId="208557717_tp_box_2" providerId="OAuth2" clId="{1CCE0B0D-8BC5-4907-9749-9B5068ED0A9F}" dt="2025-12-05T15:33:42.530" v="319" actId="20577"/>
        <pc:sldMkLst>
          <pc:docMk/>
          <pc:sldMk cId="698596744" sldId="320"/>
        </pc:sldMkLst>
        <pc:spChg chg="mod">
          <ac:chgData name="Lauren Riters" userId="208557717_tp_box_2" providerId="OAuth2" clId="{1CCE0B0D-8BC5-4907-9749-9B5068ED0A9F}" dt="2025-12-04T11:41:46.403" v="248" actId="20577"/>
          <ac:spMkLst>
            <pc:docMk/>
            <pc:sldMk cId="698596744" sldId="320"/>
            <ac:spMk id="8" creationId="{266097D0-89C5-41AF-BF30-B79E013D82A4}"/>
          </ac:spMkLst>
        </pc:spChg>
      </pc:sldChg>
      <pc:sldChg chg="modNotesTx">
        <pc:chgData name="Lauren Riters" userId="208557717_tp_box_2" providerId="OAuth2" clId="{1CCE0B0D-8BC5-4907-9749-9B5068ED0A9F}" dt="2025-12-05T16:24:21.143" v="934" actId="20577"/>
        <pc:sldMkLst>
          <pc:docMk/>
          <pc:sldMk cId="1464474915" sldId="328"/>
        </pc:sldMkLst>
      </pc:sldChg>
      <pc:sldChg chg="modNotesTx">
        <pc:chgData name="Lauren Riters" userId="208557717_tp_box_2" providerId="OAuth2" clId="{1CCE0B0D-8BC5-4907-9749-9B5068ED0A9F}" dt="2025-12-05T16:42:55.773" v="986" actId="20577"/>
        <pc:sldMkLst>
          <pc:docMk/>
          <pc:sldMk cId="1224004131" sldId="336"/>
        </pc:sldMkLst>
      </pc:sldChg>
      <pc:sldChg chg="modSp modNotesTx">
        <pc:chgData name="Lauren Riters" userId="208557717_tp_box_2" providerId="OAuth2" clId="{1CCE0B0D-8BC5-4907-9749-9B5068ED0A9F}" dt="2025-12-05T16:18:00.828" v="862" actId="1038"/>
        <pc:sldMkLst>
          <pc:docMk/>
          <pc:sldMk cId="3080848057" sldId="337"/>
        </pc:sldMkLst>
        <pc:spChg chg="mod">
          <ac:chgData name="Lauren Riters" userId="208557717_tp_box_2" providerId="OAuth2" clId="{1CCE0B0D-8BC5-4907-9749-9B5068ED0A9F}" dt="2025-12-05T16:18:00.828" v="862" actId="1038"/>
          <ac:spMkLst>
            <pc:docMk/>
            <pc:sldMk cId="3080848057" sldId="337"/>
            <ac:spMk id="7" creationId="{6FCD46D3-7089-779B-FA04-FDB5B68FD292}"/>
          </ac:spMkLst>
        </pc:spChg>
        <pc:picChg chg="mod">
          <ac:chgData name="Lauren Riters" userId="208557717_tp_box_2" providerId="OAuth2" clId="{1CCE0B0D-8BC5-4907-9749-9B5068ED0A9F}" dt="2025-12-05T16:18:00.828" v="862" actId="1038"/>
          <ac:picMkLst>
            <pc:docMk/>
            <pc:sldMk cId="3080848057" sldId="337"/>
            <ac:picMk id="11" creationId="{22F490C0-09E8-4F09-B312-DE3EB9C31924}"/>
          </ac:picMkLst>
        </pc:picChg>
        <pc:picChg chg="mod">
          <ac:chgData name="Lauren Riters" userId="208557717_tp_box_2" providerId="OAuth2" clId="{1CCE0B0D-8BC5-4907-9749-9B5068ED0A9F}" dt="2025-12-05T16:18:00.828" v="862" actId="1038"/>
          <ac:picMkLst>
            <pc:docMk/>
            <pc:sldMk cId="3080848057" sldId="337"/>
            <ac:picMk id="12" creationId="{A143A310-2D93-44EE-B29C-E73BA69090B1}"/>
          </ac:picMkLst>
        </pc:picChg>
        <pc:picChg chg="mod">
          <ac:chgData name="Lauren Riters" userId="208557717_tp_box_2" providerId="OAuth2" clId="{1CCE0B0D-8BC5-4907-9749-9B5068ED0A9F}" dt="2025-12-05T16:18:00.828" v="862" actId="1038"/>
          <ac:picMkLst>
            <pc:docMk/>
            <pc:sldMk cId="3080848057" sldId="337"/>
            <ac:picMk id="4108" creationId="{49323E88-C4D7-48FD-B141-F8D86B16C0D3}"/>
          </ac:picMkLst>
        </pc:picChg>
      </pc:sldChg>
      <pc:sldChg chg="addSp delSp add del mod">
        <pc:chgData name="Lauren Riters" userId="208557717_tp_box_2" providerId="OAuth2" clId="{1CCE0B0D-8BC5-4907-9749-9B5068ED0A9F}" dt="2025-12-08T15:38:23.820" v="1044" actId="47"/>
        <pc:sldMkLst>
          <pc:docMk/>
          <pc:sldMk cId="0" sldId="1049"/>
        </pc:sldMkLst>
        <pc:spChg chg="add del">
          <ac:chgData name="Lauren Riters" userId="208557717_tp_box_2" providerId="OAuth2" clId="{1CCE0B0D-8BC5-4907-9749-9B5068ED0A9F}" dt="2025-12-08T15:36:55.037" v="1039" actId="478"/>
          <ac:spMkLst>
            <pc:docMk/>
            <pc:sldMk cId="0" sldId="1049"/>
            <ac:spMk id="2" creationId="{A6ADFA60-2854-40AE-A012-11F8551028EC}"/>
          </ac:spMkLst>
        </pc:spChg>
      </pc:sldChg>
      <pc:sldChg chg="modSp mod modNotesTx">
        <pc:chgData name="Lauren Riters" userId="208557717_tp_box_2" providerId="OAuth2" clId="{1CCE0B0D-8BC5-4907-9749-9B5068ED0A9F}" dt="2025-12-08T15:32:16.615" v="1015" actId="1076"/>
        <pc:sldMkLst>
          <pc:docMk/>
          <pc:sldMk cId="449161732" sldId="1148"/>
        </pc:sldMkLst>
        <pc:spChg chg="mod">
          <ac:chgData name="Lauren Riters" userId="208557717_tp_box_2" providerId="OAuth2" clId="{1CCE0B0D-8BC5-4907-9749-9B5068ED0A9F}" dt="2025-12-08T15:32:16.615" v="1015" actId="1076"/>
          <ac:spMkLst>
            <pc:docMk/>
            <pc:sldMk cId="449161732" sldId="1148"/>
            <ac:spMk id="70657" creationId="{00000000-0000-0000-0000-000000000000}"/>
          </ac:spMkLst>
        </pc:spChg>
        <pc:picChg chg="mod">
          <ac:chgData name="Lauren Riters" userId="208557717_tp_box_2" providerId="OAuth2" clId="{1CCE0B0D-8BC5-4907-9749-9B5068ED0A9F}" dt="2025-12-08T15:32:03.555" v="1010" actId="1076"/>
          <ac:picMkLst>
            <pc:docMk/>
            <pc:sldMk cId="449161732" sldId="1148"/>
            <ac:picMk id="70658" creationId="{00000000-0000-0000-0000-000000000000}"/>
          </ac:picMkLst>
        </pc:picChg>
        <pc:picChg chg="mod">
          <ac:chgData name="Lauren Riters" userId="208557717_tp_box_2" providerId="OAuth2" clId="{1CCE0B0D-8BC5-4907-9749-9B5068ED0A9F}" dt="2025-12-08T15:32:11.164" v="1014" actId="1076"/>
          <ac:picMkLst>
            <pc:docMk/>
            <pc:sldMk cId="449161732" sldId="1148"/>
            <ac:picMk id="70659" creationId="{00000000-0000-0000-0000-000000000000}"/>
          </ac:picMkLst>
        </pc:picChg>
        <pc:picChg chg="mod">
          <ac:chgData name="Lauren Riters" userId="208557717_tp_box_2" providerId="OAuth2" clId="{1CCE0B0D-8BC5-4907-9749-9B5068ED0A9F}" dt="2025-12-08T15:32:08.170" v="1012" actId="1076"/>
          <ac:picMkLst>
            <pc:docMk/>
            <pc:sldMk cId="449161732" sldId="1148"/>
            <ac:picMk id="70660" creationId="{00000000-0000-0000-0000-000000000000}"/>
          </ac:picMkLst>
        </pc:picChg>
        <pc:picChg chg="mod">
          <ac:chgData name="Lauren Riters" userId="208557717_tp_box_2" providerId="OAuth2" clId="{1CCE0B0D-8BC5-4907-9749-9B5068ED0A9F}" dt="2025-12-08T15:32:05.824" v="1011" actId="1076"/>
          <ac:picMkLst>
            <pc:docMk/>
            <pc:sldMk cId="449161732" sldId="1148"/>
            <ac:picMk id="70662" creationId="{00000000-0000-0000-0000-000000000000}"/>
          </ac:picMkLst>
        </pc:picChg>
      </pc:sldChg>
      <pc:sldChg chg="addSp delSp add del mod">
        <pc:chgData name="Lauren Riters" userId="208557717_tp_box_2" providerId="OAuth2" clId="{1CCE0B0D-8BC5-4907-9749-9B5068ED0A9F}" dt="2025-12-08T15:37:03.637" v="1042" actId="47"/>
        <pc:sldMkLst>
          <pc:docMk/>
          <pc:sldMk cId="0" sldId="1238"/>
        </pc:sldMkLst>
        <pc:spChg chg="add del">
          <ac:chgData name="Lauren Riters" userId="208557717_tp_box_2" providerId="OAuth2" clId="{1CCE0B0D-8BC5-4907-9749-9B5068ED0A9F}" dt="2025-12-08T15:36:54.341" v="1038" actId="478"/>
          <ac:spMkLst>
            <pc:docMk/>
            <pc:sldMk cId="0" sldId="1238"/>
            <ac:spMk id="3" creationId="{82C9BDE8-A877-417D-B650-8DD3F8C6C44D}"/>
          </ac:spMkLst>
        </pc:spChg>
      </pc:sldChg>
      <pc:sldChg chg="addSp delSp add del mod">
        <pc:chgData name="Lauren Riters" userId="208557717_tp_box_2" providerId="OAuth2" clId="{1CCE0B0D-8BC5-4907-9749-9B5068ED0A9F}" dt="2025-12-08T15:37:03.637" v="1042" actId="47"/>
        <pc:sldMkLst>
          <pc:docMk/>
          <pc:sldMk cId="0" sldId="1239"/>
        </pc:sldMkLst>
        <pc:spChg chg="add del">
          <ac:chgData name="Lauren Riters" userId="208557717_tp_box_2" providerId="OAuth2" clId="{1CCE0B0D-8BC5-4907-9749-9B5068ED0A9F}" dt="2025-12-08T15:36:59.221" v="1040" actId="478"/>
          <ac:spMkLst>
            <pc:docMk/>
            <pc:sldMk cId="0" sldId="1239"/>
            <ac:spMk id="2" creationId="{1C1B7924-8620-4B19-BBB0-E2E83040405B}"/>
          </ac:spMkLst>
        </pc:spChg>
      </pc:sldChg>
      <pc:sldChg chg="addSp delSp add del mod">
        <pc:chgData name="Lauren Riters" userId="208557717_tp_box_2" providerId="OAuth2" clId="{1CCE0B0D-8BC5-4907-9749-9B5068ED0A9F}" dt="2025-12-08T15:37:03.637" v="1042" actId="47"/>
        <pc:sldMkLst>
          <pc:docMk/>
          <pc:sldMk cId="0" sldId="1274"/>
        </pc:sldMkLst>
        <pc:spChg chg="add del">
          <ac:chgData name="Lauren Riters" userId="208557717_tp_box_2" providerId="OAuth2" clId="{1CCE0B0D-8BC5-4907-9749-9B5068ED0A9F}" dt="2025-12-08T15:36:49.212" v="1037" actId="478"/>
          <ac:spMkLst>
            <pc:docMk/>
            <pc:sldMk cId="0" sldId="1274"/>
            <ac:spMk id="3" creationId="{04DAB638-C3C8-48C5-B5AB-534E9DC70320}"/>
          </ac:spMkLst>
        </pc:spChg>
      </pc:sldChg>
      <pc:sldChg chg="addSp delSp modSp mod delAnim modAnim modNotesTx">
        <pc:chgData name="Lauren Riters" userId="208557717_tp_box_2" providerId="OAuth2" clId="{1CCE0B0D-8BC5-4907-9749-9B5068ED0A9F}" dt="2025-12-05T20:51:48.124" v="992" actId="1076"/>
        <pc:sldMkLst>
          <pc:docMk/>
          <pc:sldMk cId="930971303" sldId="1278"/>
        </pc:sldMkLst>
        <pc:spChg chg="mod">
          <ac:chgData name="Lauren Riters" userId="208557717_tp_box_2" providerId="OAuth2" clId="{1CCE0B0D-8BC5-4907-9749-9B5068ED0A9F}" dt="2025-12-05T16:15:07.146" v="778" actId="20577"/>
          <ac:spMkLst>
            <pc:docMk/>
            <pc:sldMk cId="930971303" sldId="1278"/>
            <ac:spMk id="5" creationId="{CE261B97-F510-840B-682B-C43FB59231EC}"/>
          </ac:spMkLst>
        </pc:spChg>
        <pc:picChg chg="add mod">
          <ac:chgData name="Lauren Riters" userId="208557717_tp_box_2" providerId="OAuth2" clId="{1CCE0B0D-8BC5-4907-9749-9B5068ED0A9F}" dt="2025-12-05T20:51:48.124" v="992" actId="1076"/>
          <ac:picMkLst>
            <pc:docMk/>
            <pc:sldMk cId="930971303" sldId="1278"/>
            <ac:picMk id="10" creationId="{E59F3AA0-46AF-632A-A511-B5CCBCEBA5FE}"/>
          </ac:picMkLst>
        </pc:picChg>
      </pc:sldChg>
      <pc:sldChg chg="add">
        <pc:chgData name="Lauren Riters" userId="208557717_tp_box_2" providerId="OAuth2" clId="{1CCE0B0D-8BC5-4907-9749-9B5068ED0A9F}" dt="2025-12-08T15:38:20.054" v="1043"/>
        <pc:sldMkLst>
          <pc:docMk/>
          <pc:sldMk cId="0" sldId="1280"/>
        </pc:sldMkLst>
      </pc:sldChg>
      <pc:sldChg chg="addSp delSp add del mod">
        <pc:chgData name="Lauren Riters" userId="208557717_tp_box_2" providerId="OAuth2" clId="{1CCE0B0D-8BC5-4907-9749-9B5068ED0A9F}" dt="2025-12-08T15:36:59.827" v="1041"/>
        <pc:sldMkLst>
          <pc:docMk/>
          <pc:sldMk cId="2544586603" sldId="1280"/>
        </pc:sldMkLst>
        <pc:spChg chg="add del">
          <ac:chgData name="Lauren Riters" userId="208557717_tp_box_2" providerId="OAuth2" clId="{1CCE0B0D-8BC5-4907-9749-9B5068ED0A9F}" dt="2025-12-08T15:36:43.929" v="1030" actId="478"/>
          <ac:spMkLst>
            <pc:docMk/>
            <pc:sldMk cId="2544586603" sldId="1280"/>
            <ac:spMk id="2" creationId="{8BFCB1B4-865A-4D60-8088-5BF25C245BA3}"/>
          </ac:spMkLst>
        </pc:spChg>
      </pc:sldChg>
      <pc:sldMasterChg chg="add del addSldLayout delSldLayout">
        <pc:chgData name="Lauren Riters" userId="208557717_tp_box_2" providerId="OAuth2" clId="{1CCE0B0D-8BC5-4907-9749-9B5068ED0A9F}" dt="2025-12-08T15:37:03.637" v="1042" actId="47"/>
        <pc:sldMasterMkLst>
          <pc:docMk/>
          <pc:sldMasterMk cId="1111658723" sldId="2147483768"/>
        </pc:sldMasterMkLst>
        <pc:sldLayoutChg chg="add del">
          <pc:chgData name="Lauren Riters" userId="208557717_tp_box_2" providerId="OAuth2" clId="{1CCE0B0D-8BC5-4907-9749-9B5068ED0A9F}" dt="2025-12-08T15:37:03.637" v="1042" actId="47"/>
          <pc:sldLayoutMkLst>
            <pc:docMk/>
            <pc:sldMasterMk cId="1111658723" sldId="2147483768"/>
            <pc:sldLayoutMk cId="1239622822" sldId="2147483769"/>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1930940668" sldId="2147483770"/>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549795323" sldId="2147483771"/>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4244104334" sldId="2147483772"/>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2903569819" sldId="2147483773"/>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3835656478" sldId="2147483774"/>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2007862158" sldId="2147483775"/>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2204484317" sldId="2147483776"/>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868794473" sldId="2147483777"/>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946925579" sldId="2147483778"/>
          </pc:sldLayoutMkLst>
        </pc:sldLayoutChg>
        <pc:sldLayoutChg chg="add del">
          <pc:chgData name="Lauren Riters" userId="208557717_tp_box_2" providerId="OAuth2" clId="{1CCE0B0D-8BC5-4907-9749-9B5068ED0A9F}" dt="2025-12-08T15:37:03.637" v="1042" actId="47"/>
          <pc:sldLayoutMkLst>
            <pc:docMk/>
            <pc:sldMasterMk cId="1111658723" sldId="2147483768"/>
            <pc:sldLayoutMk cId="1214484120" sldId="21474837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39BD72-698E-4694-A121-19237F6F1A4F}" type="datetimeFigureOut">
              <a:rPr lang="en-US" smtClean="0"/>
              <a:pPr/>
              <a:t>12/10/2025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819351-1595-4EB2-8468-69967218BAE3}" type="slidenum">
              <a:rPr lang="en-US" smtClean="0"/>
              <a:pPr/>
              <a:t>‹#›</a:t>
            </a:fld>
            <a:endParaRPr lang="en-US"/>
          </a:p>
        </p:txBody>
      </p:sp>
    </p:spTree>
    <p:extLst>
      <p:ext uri="{BB962C8B-B14F-4D97-AF65-F5344CB8AC3E}">
        <p14:creationId xmlns:p14="http://schemas.microsoft.com/office/powerpoint/2010/main" val="4147600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orthernwoodlands.org/outside_story/article/cowbirds#:~:text=Most%20female%20cowbirds%20will%20have,their%20young%20within%20their%20rang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udubon.org/news/how-does-cowbird-learn-be-cowbir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sciencemag.org/content/296/5569/873.lo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dirty="0">
                <a:solidFill>
                  <a:schemeClr val="dk1"/>
                </a:solidFill>
              </a:rPr>
              <a:t>To Download PowerPoint in order to use in your own slides, Please select “File” - “Download” - “Microsoft PowerPoint (.pptx)”</a:t>
            </a:r>
            <a:endParaRPr b="1" dirty="0">
              <a:solidFill>
                <a:schemeClr val="dk1"/>
              </a:solidFill>
            </a:endParaRPr>
          </a:p>
          <a:p>
            <a:pPr marL="0" lvl="0" indent="0" algn="l" rtl="0">
              <a:spcBef>
                <a:spcPts val="0"/>
              </a:spcBef>
              <a:spcAft>
                <a:spcPts val="0"/>
              </a:spcAft>
              <a:buNone/>
            </a:pPr>
            <a:endParaRPr dirty="0"/>
          </a:p>
        </p:txBody>
      </p:sp>
      <p:sp>
        <p:nvSpPr>
          <p:cNvPr id="65" name="Google Shape;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214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10</a:t>
            </a:fld>
            <a:endParaRPr lang="en-US"/>
          </a:p>
        </p:txBody>
      </p:sp>
    </p:spTree>
    <p:extLst>
      <p:ext uri="{BB962C8B-B14F-4D97-AF65-F5344CB8AC3E}">
        <p14:creationId xmlns:p14="http://schemas.microsoft.com/office/powerpoint/2010/main" val="93134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panose="02000000000000000000" pitchFamily="2" charset="0"/>
              </a:rPr>
              <a:t>Many songbirds begin learning their songs while still in the nest, during a phase known as the </a:t>
            </a:r>
            <a:r>
              <a:rPr lang="en-US" b="0" i="0" u="sng" dirty="0">
                <a:solidFill>
                  <a:srgbClr val="222222"/>
                </a:solidFill>
                <a:effectLst/>
                <a:latin typeface="Roboto" panose="02000000000000000000" pitchFamily="2" charset="0"/>
              </a:rPr>
              <a:t>critical period</a:t>
            </a:r>
            <a:r>
              <a:rPr lang="en-US" b="0" i="0" dirty="0">
                <a:solidFill>
                  <a:srgbClr val="333333"/>
                </a:solidFill>
                <a:effectLst/>
                <a:latin typeface="Roboto" panose="02000000000000000000" pitchFamily="2" charset="0"/>
              </a:rPr>
              <a:t>, when nestlings listen to the adults singing around them (just like human infants). Then following fledging – leave the</a:t>
            </a:r>
            <a:r>
              <a:rPr lang="en-US" b="0" i="0" baseline="0" dirty="0">
                <a:solidFill>
                  <a:srgbClr val="333333"/>
                </a:solidFill>
                <a:effectLst/>
                <a:latin typeface="Roboto" panose="02000000000000000000" pitchFamily="2" charset="0"/>
              </a:rPr>
              <a:t> nest</a:t>
            </a:r>
            <a:r>
              <a:rPr lang="en-US" b="0" i="0" dirty="0">
                <a:solidFill>
                  <a:srgbClr val="333333"/>
                </a:solidFill>
                <a:effectLst/>
                <a:latin typeface="Roboto" panose="02000000000000000000" pitchFamily="2" charset="0"/>
              </a:rPr>
              <a:t>, young birds attempt to match the songs</a:t>
            </a:r>
            <a:r>
              <a:rPr lang="en-US" b="0" i="0" baseline="0" dirty="0">
                <a:solidFill>
                  <a:srgbClr val="333333"/>
                </a:solidFill>
                <a:effectLst/>
                <a:latin typeface="Roboto" panose="02000000000000000000" pitchFamily="2" charset="0"/>
              </a:rPr>
              <a:t> of their parents they go through basically a babbling period (also like human infants) (if you have a good ear for bird song you can sometimes hear these not quite perfect sloppy songs)</a:t>
            </a:r>
            <a:r>
              <a:rPr lang="en-US" b="0" i="0" dirty="0">
                <a:solidFill>
                  <a:srgbClr val="333333"/>
                </a:solidFill>
                <a:effectLst/>
                <a:latin typeface="Roboto" panose="02000000000000000000" pitchFamily="2" charset="0"/>
              </a:rPr>
              <a:t>, practicing until they have matched their parents’ song. For some species</a:t>
            </a:r>
            <a:r>
              <a:rPr lang="en-US" b="0" i="0" baseline="0" dirty="0">
                <a:solidFill>
                  <a:srgbClr val="333333"/>
                </a:solidFill>
                <a:effectLst/>
                <a:latin typeface="Roboto" panose="02000000000000000000" pitchFamily="2" charset="0"/>
              </a:rPr>
              <a:t> that is IT….they will sing the song they learned during a sensitive period…lasting 15-50 days and then as an adult…and they will not learn new songs. Other species can continue to learn songs throughout their lives…such as starlings.  </a:t>
            </a:r>
            <a:r>
              <a:rPr lang="en-US" b="0" i="0" dirty="0">
                <a:solidFill>
                  <a:srgbClr val="333333"/>
                </a:solidFill>
                <a:effectLst/>
                <a:latin typeface="Roboto" panose="02000000000000000000" pitchFamily="2" charset="0"/>
              </a:rPr>
              <a:t>Some songbirds, </a:t>
            </a:r>
            <a:r>
              <a:rPr lang="en-US" b="0" i="0" dirty="0" err="1">
                <a:solidFill>
                  <a:srgbClr val="333333"/>
                </a:solidFill>
                <a:effectLst/>
                <a:latin typeface="Roboto" panose="02000000000000000000" pitchFamily="2" charset="0"/>
              </a:rPr>
              <a:t>do’n</a:t>
            </a:r>
            <a:r>
              <a:rPr lang="en-US" b="0" i="0" dirty="0">
                <a:solidFill>
                  <a:srgbClr val="333333"/>
                </a:solidFill>
                <a:effectLst/>
                <a:latin typeface="Roboto" panose="02000000000000000000" pitchFamily="2" charset="0"/>
              </a:rPr>
              <a:t> just learn from parents…some</a:t>
            </a:r>
            <a:r>
              <a:rPr lang="en-US" b="0" i="0" baseline="0" dirty="0">
                <a:solidFill>
                  <a:srgbClr val="333333"/>
                </a:solidFill>
                <a:effectLst/>
                <a:latin typeface="Roboto" panose="02000000000000000000" pitchFamily="2" charset="0"/>
              </a:rPr>
              <a:t> </a:t>
            </a:r>
            <a:r>
              <a:rPr lang="en-US" b="0" i="0" baseline="0" dirty="0" err="1">
                <a:solidFill>
                  <a:srgbClr val="333333"/>
                </a:solidFill>
                <a:effectLst/>
                <a:latin typeface="Roboto" panose="02000000000000000000" pitchFamily="2" charset="0"/>
              </a:rPr>
              <a:t>birs</a:t>
            </a:r>
            <a:r>
              <a:rPr lang="en-US" b="0" i="0" baseline="0" dirty="0">
                <a:solidFill>
                  <a:srgbClr val="333333"/>
                </a:solidFill>
                <a:effectLst/>
                <a:latin typeface="Roboto" panose="02000000000000000000" pitchFamily="2" charset="0"/>
              </a:rPr>
              <a:t> </a:t>
            </a:r>
            <a:r>
              <a:rPr lang="en-US" b="0" i="0" dirty="0">
                <a:solidFill>
                  <a:srgbClr val="333333"/>
                </a:solidFill>
                <a:effectLst/>
                <a:latin typeface="Roboto" panose="02000000000000000000" pitchFamily="2" charset="0"/>
              </a:rPr>
              <a:t>such as starlings</a:t>
            </a:r>
            <a:r>
              <a:rPr lang="en-US" b="0" i="0" baseline="0" dirty="0">
                <a:solidFill>
                  <a:srgbClr val="333333"/>
                </a:solidFill>
                <a:effectLst/>
                <a:latin typeface="Roboto" panose="02000000000000000000" pitchFamily="2" charset="0"/>
              </a:rPr>
              <a:t> (the ones I study) as well as </a:t>
            </a:r>
            <a:r>
              <a:rPr lang="en-US" b="1" i="0" dirty="0">
                <a:solidFill>
                  <a:srgbClr val="333333"/>
                </a:solidFill>
                <a:effectLst/>
                <a:latin typeface="Roboto" panose="02000000000000000000" pitchFamily="2" charset="0"/>
              </a:rPr>
              <a:t>catbirds, thrashers, and mockingbirds, blue jays </a:t>
            </a:r>
            <a:r>
              <a:rPr lang="en-US" b="0" i="0" dirty="0">
                <a:solidFill>
                  <a:srgbClr val="333333"/>
                </a:solidFill>
                <a:effectLst/>
                <a:latin typeface="Roboto" panose="02000000000000000000" pitchFamily="2" charset="0"/>
              </a:rPr>
              <a:t>learn to mimic other species—frogs, dogs, other birds, human speech</a:t>
            </a:r>
            <a:r>
              <a:rPr lang="en-US" b="0" i="0" baseline="0" dirty="0">
                <a:solidFill>
                  <a:srgbClr val="333333"/>
                </a:solidFill>
                <a:effectLst/>
                <a:latin typeface="Roboto" panose="02000000000000000000" pitchFamily="2" charset="0"/>
              </a:rPr>
              <a:t> </a:t>
            </a:r>
            <a:r>
              <a:rPr lang="en-US" b="0" i="0" dirty="0">
                <a:solidFill>
                  <a:srgbClr val="333333"/>
                </a:solidFill>
                <a:effectLst/>
                <a:latin typeface="Roboto" panose="02000000000000000000" pitchFamily="2" charset="0"/>
              </a:rPr>
              <a:t>and even car alarms.  Finally, males</a:t>
            </a:r>
            <a:r>
              <a:rPr lang="en-US" b="0" i="0" baseline="0" dirty="0">
                <a:solidFill>
                  <a:srgbClr val="333333"/>
                </a:solidFill>
                <a:effectLst/>
                <a:latin typeface="Roboto" panose="02000000000000000000" pitchFamily="2" charset="0"/>
              </a:rPr>
              <a:t> are famous for singing to attract females (we’ll talk about that soon) but females of many species also sing…</a:t>
            </a:r>
            <a:r>
              <a:rPr lang="en-US" b="0" i="0" baseline="0" dirty="0" err="1">
                <a:solidFill>
                  <a:srgbClr val="333333"/>
                </a:solidFill>
                <a:effectLst/>
                <a:latin typeface="Roboto" panose="02000000000000000000" pitchFamily="2" charset="0"/>
              </a:rPr>
              <a:t>eg</a:t>
            </a:r>
            <a:r>
              <a:rPr lang="en-US" b="0" i="0" baseline="0" dirty="0">
                <a:solidFill>
                  <a:srgbClr val="333333"/>
                </a:solidFill>
                <a:effectLst/>
                <a:latin typeface="Roboto" panose="02000000000000000000" pitchFamily="2" charset="0"/>
              </a:rPr>
              <a:t> cardinals both males and females sing a lot.</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Window</a:t>
            </a:r>
            <a:r>
              <a:rPr lang="en-US" baseline="0" dirty="0">
                <a:effectLst/>
              </a:rPr>
              <a:t> 15 – 50 days (depend on species and sex)</a:t>
            </a:r>
          </a:p>
          <a:p>
            <a:endParaRPr lang="en-US" dirty="0"/>
          </a:p>
          <a:p>
            <a:r>
              <a:rPr lang="en-US" dirty="0"/>
              <a:t>Female White-crowned sparrows yes a little</a:t>
            </a:r>
            <a:r>
              <a:rPr lang="en-US" baseline="0" dirty="0"/>
              <a:t> </a:t>
            </a:r>
          </a:p>
          <a:p>
            <a:r>
              <a:rPr lang="en-US" baseline="0" dirty="0"/>
              <a:t>Female starlings yes</a:t>
            </a:r>
          </a:p>
          <a:p>
            <a:r>
              <a:rPr lang="en-US" baseline="0" dirty="0"/>
              <a:t>Female cardinals yes – sensitive period but males period is longer than females possible because he disperses and must be able to learn dialect in his geographical region to be successful.</a:t>
            </a:r>
          </a:p>
          <a:p>
            <a:r>
              <a:rPr lang="en-US" baseline="0" dirty="0"/>
              <a:t>Female robins? Read no but then saw yes in winter</a:t>
            </a:r>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11</a:t>
            </a:fld>
            <a:endParaRPr lang="en-US"/>
          </a:p>
        </p:txBody>
      </p:sp>
    </p:spTree>
    <p:extLst>
      <p:ext uri="{BB962C8B-B14F-4D97-AF65-F5344CB8AC3E}">
        <p14:creationId xmlns:p14="http://schemas.microsoft.com/office/powerpoint/2010/main" val="371443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So biologists figured out that song is learned and they were curious….if song is learned could we get a bird to learn the song of another species? For example, could you get a white-crowned sparrow for example to sing song sparrow song?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So here is an example of the kind of study biologists run to ask this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in this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  Song is learned but MOST birds can’t just learn anything.</a:t>
            </a:r>
            <a:endParaRPr lang="en-US" dirty="0"/>
          </a:p>
        </p:txBody>
      </p:sp>
      <p:sp>
        <p:nvSpPr>
          <p:cNvPr id="4" name="Slide Number Placeholder 3"/>
          <p:cNvSpPr>
            <a:spLocks noGrp="1"/>
          </p:cNvSpPr>
          <p:nvPr>
            <p:ph type="sldNum" sz="quarter" idx="10"/>
          </p:nvPr>
        </p:nvSpPr>
        <p:spPr/>
        <p:txBody>
          <a:bodyPr/>
          <a:lstStyle/>
          <a:p>
            <a:fld id="{554EA024-24CA-42EC-B6C6-0180AE47498C}" type="slidenum">
              <a:rPr lang="en-US" smtClean="0"/>
              <a:pPr/>
              <a:t>12</a:t>
            </a:fld>
            <a:endParaRPr lang="en-US"/>
          </a:p>
        </p:txBody>
      </p:sp>
    </p:spTree>
    <p:extLst>
      <p:ext uri="{BB962C8B-B14F-4D97-AF65-F5344CB8AC3E}">
        <p14:creationId xmlns:p14="http://schemas.microsoft.com/office/powerpoint/2010/main" val="2120817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The next question was…if song is learned….could birds develop accents? Like humans that live in Oklahoma or Boston or here in Wisconsin? Are there regional dialects? Yes.  Biologists have found that bird song varies geographically…so here is an example of a study of mountain white-crowned sparrows in the Sierra Nevada mountains…GO THROUGH FIG.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It turns out that females prefer to mate with males that sing local dialects….AND males have actually been found to CHANGE song to match female preferences…..</a:t>
            </a:r>
            <a:endParaRPr lang="en-US" baseline="0" dirty="0">
              <a:effectLst/>
            </a:endParaRP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FIG. 1. Locations of sample sites throughout the Sierra Nevada. Ovals indicate dialect regions; sites within an oval are characterized</a:t>
            </a:r>
          </a:p>
          <a:p>
            <a:r>
              <a:rPr lang="en-US" sz="1200" b="0" i="0" u="none" strike="noStrike" kern="1200" baseline="0" dirty="0">
                <a:solidFill>
                  <a:schemeClr val="tx1"/>
                </a:solidFill>
                <a:latin typeface="+mn-lt"/>
                <a:ea typeface="+mn-ea"/>
                <a:cs typeface="+mn-cs"/>
              </a:rPr>
              <a:t>by a common dialect. Numbers indicate sample sizes for each site; sites with fewer than five males sampled were excluded from the analysis. </a:t>
            </a: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819351-1595-4EB2-8468-69967218BAE3}" type="slidenum">
              <a:rPr lang="en-US" smtClean="0"/>
              <a:pPr/>
              <a:t>13</a:t>
            </a:fld>
            <a:endParaRPr lang="en-US"/>
          </a:p>
        </p:txBody>
      </p:sp>
    </p:spTree>
    <p:extLst>
      <p:ext uri="{BB962C8B-B14F-4D97-AF65-F5344CB8AC3E}">
        <p14:creationId xmlns:p14="http://schemas.microsoft.com/office/powerpoint/2010/main" val="404433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b="0" dirty="0"/>
              <a:t>So this has been shown in cowbirds…and before I</a:t>
            </a:r>
            <a:r>
              <a:rPr lang="en-US" b="0" baseline="0" dirty="0"/>
              <a:t> tell you about that study…let me introduce cowbirds…these </a:t>
            </a:r>
            <a:r>
              <a:rPr lang="en-US" b="0" baseline="0"/>
              <a:t>are brood </a:t>
            </a:r>
            <a:r>
              <a:rPr lang="en-US" b="0" baseline="0" dirty="0"/>
              <a:t>parasites…they do not raise their own young. The female lays her eggs in the nests of other birds! Now this makes it really tricky for cowbirds to learn cowbird song…they are raised by other birds (here is a yellow warbler feeding a cowbird chick).  It turns out that </a:t>
            </a:r>
            <a:r>
              <a:rPr lang="en-US" baseline="0" dirty="0"/>
              <a:t>the young birds learn song when they join other flocks of cowbirds.  </a:t>
            </a:r>
          </a:p>
          <a:p>
            <a:r>
              <a:rPr lang="en-US" dirty="0"/>
              <a:t>It has also been found that</a:t>
            </a:r>
            <a:r>
              <a:rPr lang="en-US" baseline="0" dirty="0"/>
              <a:t> females (who don’t sing) also shape singing….</a:t>
            </a:r>
            <a:r>
              <a:rPr lang="en-US" b="1" baseline="0" dirty="0"/>
              <a:t>UPDATE </a:t>
            </a:r>
            <a:r>
              <a:rPr lang="en-US" b="1" baseline="0" dirty="0" err="1"/>
              <a:t>UPDATE</a:t>
            </a:r>
            <a:r>
              <a:rPr lang="en-US" b="1" baseline="0" dirty="0"/>
              <a:t> UPDATE </a:t>
            </a:r>
            <a:r>
              <a:rPr lang="en-US" baseline="0" dirty="0"/>
              <a:t>A </a:t>
            </a:r>
            <a:r>
              <a:rPr lang="en-US" sz="1200" b="0" kern="1200" dirty="0">
                <a:solidFill>
                  <a:schemeClr val="tx1"/>
                </a:solidFill>
                <a:latin typeface="+mn-lt"/>
                <a:ea typeface="+mn-ea"/>
                <a:cs typeface="+mn-cs"/>
              </a:rPr>
              <a:t>group of biologists put males from South Dakota with females from Indiana, and assumed that, with time, the females from Indiana would develop a preference for South Dakota song.</a:t>
            </a:r>
            <a:r>
              <a:rPr lang="en-US" sz="1200" b="0" kern="1200" baseline="0" dirty="0">
                <a:solidFill>
                  <a:schemeClr val="tx1"/>
                </a:solidFill>
                <a:latin typeface="+mn-lt"/>
                <a:ea typeface="+mn-ea"/>
                <a:cs typeface="+mn-cs"/>
              </a:rPr>
              <a:t> </a:t>
            </a:r>
            <a:r>
              <a:rPr lang="en-US" sz="1200" b="0" kern="1200" dirty="0">
                <a:solidFill>
                  <a:schemeClr val="tx1"/>
                </a:solidFill>
                <a:latin typeface="+mn-lt"/>
                <a:ea typeface="+mn-ea"/>
                <a:cs typeface="+mn-cs"/>
              </a:rPr>
              <a:t>But</a:t>
            </a:r>
            <a:r>
              <a:rPr lang="en-US" sz="1200" kern="1200" dirty="0">
                <a:solidFill>
                  <a:schemeClr val="tx1"/>
                </a:solidFill>
                <a:latin typeface="+mn-lt"/>
                <a:ea typeface="+mn-ea"/>
                <a:cs typeface="+mn-cs"/>
              </a:rPr>
              <a:t> over time, males from SD changed their singing behavior to more closely match female preferences….so it turned</a:t>
            </a:r>
            <a:r>
              <a:rPr lang="en-US" sz="1200" kern="1200" baseline="0" dirty="0">
                <a:solidFill>
                  <a:schemeClr val="tx1"/>
                </a:solidFill>
                <a:latin typeface="+mn-lt"/>
                <a:ea typeface="+mn-ea"/>
                <a:cs typeface="+mn-cs"/>
              </a:rPr>
              <a:t> out the female ignored SD song but responded any time a male produced something like IN song…so she trained the males to alter songs.</a:t>
            </a:r>
          </a:p>
          <a:p>
            <a:endParaRPr lang="en-US" sz="1200" kern="1200" baseline="0" dirty="0">
              <a:solidFill>
                <a:schemeClr val="tx1"/>
              </a:solidFill>
              <a:latin typeface="+mn-lt"/>
              <a:ea typeface="+mn-ea"/>
              <a:cs typeface="+mn-cs"/>
            </a:endParaRPr>
          </a:p>
          <a:p>
            <a:r>
              <a:rPr lang="en-US" dirty="0"/>
              <a:t>Non-Vocal Shaping of Avian Song Development: Parallels to </a:t>
            </a:r>
            <a:r>
              <a:rPr lang="en-US" dirty="0" err="1"/>
              <a:t>HumanSpeech</a:t>
            </a:r>
            <a:r>
              <a:rPr lang="en-US" dirty="0"/>
              <a:t> </a:t>
            </a:r>
            <a:r>
              <a:rPr lang="en-US" dirty="0" err="1"/>
              <a:t>DevelopmentAndrew</a:t>
            </a:r>
            <a:r>
              <a:rPr lang="en-US" dirty="0"/>
              <a:t> P. King*, Meredith J. West* &amp; Michael H. Goldstein</a:t>
            </a:r>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b="0" dirty="0"/>
              <a:t>COOL cowbirds</a:t>
            </a:r>
            <a:r>
              <a:rPr lang="en-US" b="0" baseline="0" dirty="0"/>
              <a:t> stuff from Woodland Dunes talk below! </a:t>
            </a:r>
            <a:endParaRPr lang="en-US" b="0" dirty="0"/>
          </a:p>
          <a:p>
            <a:pPr fontAlgn="base"/>
            <a:r>
              <a:rPr lang="en-US" b="0" baseline="0" dirty="0"/>
              <a:t>-- </a:t>
            </a:r>
            <a:r>
              <a:rPr lang="en-US" sz="1200" b="0" i="0" kern="1200" dirty="0">
                <a:solidFill>
                  <a:schemeClr val="tx1"/>
                </a:solidFill>
                <a:effectLst/>
                <a:latin typeface="+mn-lt"/>
                <a:ea typeface="+mn-ea"/>
                <a:cs typeface="+mn-cs"/>
              </a:rPr>
              <a:t>Also, one of the viewers on Tuesday evening shared a couple of interesting articles about cowbirds. They suggest that young cowbirds leave the host nest at night and roost with other cowbirds and this may be how cowbirds learn to become cowbirds. Cool stuff! The links are below. </a:t>
            </a:r>
          </a:p>
          <a:p>
            <a:pPr fontAlgn="base"/>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hlinkClick r:id="rId3"/>
              </a:rPr>
              <a:t>https://northernwoodlands.org/outside_story/article/cowbirds#:~:text=Most%20female%20cowbirds%20will%20have,their%20young%20within%20their%20range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hlinkClick r:id="rId4"/>
              </a:rPr>
              <a:t>https://www.audubon.org/news/how-does-cowbird-learn-be-cowbird</a:t>
            </a:r>
            <a:endParaRPr lang="en-US" sz="1200" b="0" i="0" kern="1200" dirty="0">
              <a:solidFill>
                <a:schemeClr val="tx1"/>
              </a:solidFill>
              <a:effectLst/>
              <a:latin typeface="+mn-lt"/>
              <a:ea typeface="+mn-ea"/>
              <a:cs typeface="+mn-cs"/>
            </a:endParaRPr>
          </a:p>
          <a:p>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Cultural transmission of vocal traditions in cowbirds (</a:t>
            </a:r>
            <a:r>
              <a:rPr lang="en-US" sz="1200" b="1" i="0" kern="1200" dirty="0" err="1">
                <a:solidFill>
                  <a:schemeClr val="tx1"/>
                </a:solidFill>
                <a:effectLst/>
                <a:latin typeface="+mn-lt"/>
                <a:ea typeface="+mn-ea"/>
                <a:cs typeface="+mn-cs"/>
              </a:rPr>
              <a:t>Molothrus</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ater</a:t>
            </a:r>
            <a:r>
              <a:rPr lang="en-US" sz="1200" b="1" i="0" kern="1200" dirty="0">
                <a:solidFill>
                  <a:schemeClr val="tx1"/>
                </a:solidFill>
                <a:effectLst/>
                <a:latin typeface="+mn-lt"/>
                <a:ea typeface="+mn-ea"/>
                <a:cs typeface="+mn-cs"/>
              </a:rPr>
              <a:t>) influences courtship patterns and mate preferences</a:t>
            </a:r>
          </a:p>
          <a:p>
            <a:r>
              <a:rPr lang="en-US" sz="1200" b="0" i="0" u="none" strike="noStrike" kern="1200" baseline="0" dirty="0">
                <a:solidFill>
                  <a:schemeClr val="tx1"/>
                </a:solidFill>
                <a:latin typeface="+mn-lt"/>
                <a:ea typeface="+mn-ea"/>
                <a:cs typeface="+mn-cs"/>
              </a:rPr>
              <a:t>https://pubmed.ncbi.nlm.nih.gov/11459168/</a:t>
            </a:r>
          </a:p>
        </p:txBody>
      </p:sp>
      <p:sp>
        <p:nvSpPr>
          <p:cNvPr id="4" name="Slide Number Placeholder 3"/>
          <p:cNvSpPr>
            <a:spLocks noGrp="1"/>
          </p:cNvSpPr>
          <p:nvPr>
            <p:ph type="sldNum" sz="quarter" idx="10"/>
          </p:nvPr>
        </p:nvSpPr>
        <p:spPr/>
        <p:txBody>
          <a:bodyPr/>
          <a:lstStyle/>
          <a:p>
            <a:fld id="{554EA024-24CA-42EC-B6C6-0180AE47498C}" type="slidenum">
              <a:rPr lang="en-US" smtClean="0"/>
              <a:pPr/>
              <a:t>14</a:t>
            </a:fld>
            <a:endParaRPr lang="en-US"/>
          </a:p>
        </p:txBody>
      </p:sp>
    </p:spTree>
    <p:extLst>
      <p:ext uri="{BB962C8B-B14F-4D97-AF65-F5344CB8AC3E}">
        <p14:creationId xmlns:p14="http://schemas.microsoft.com/office/powerpoint/2010/main" val="2847098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it turns</a:t>
            </a:r>
            <a:r>
              <a:rPr lang="en-US" baseline="0" dirty="0"/>
              <a:t> out that what she is doing is very subtle and very quick and we can’t really see it.  She flips her wing.</a:t>
            </a:r>
            <a:endParaRPr lang="en-US" dirty="0"/>
          </a:p>
          <a:p>
            <a:r>
              <a:rPr lang="en-US" baseline="0" dirty="0"/>
              <a:t>…they use a wing stroke (as brief as 200 </a:t>
            </a:r>
            <a:r>
              <a:rPr lang="en-US" baseline="0" dirty="0" err="1"/>
              <a:t>ms</a:t>
            </a:r>
            <a:r>
              <a:rPr lang="en-US" baseline="0" dirty="0"/>
              <a:t>).</a:t>
            </a:r>
            <a:r>
              <a:rPr lang="en-US" sz="1200" b="0" i="0" u="none" strike="noStrike" kern="1200" baseline="0" dirty="0">
                <a:solidFill>
                  <a:schemeClr val="tx1"/>
                </a:solidFill>
                <a:latin typeface="+mn-lt"/>
                <a:ea typeface="+mn-ea"/>
                <a:cs typeface="+mn-cs"/>
              </a:rPr>
              <a:t> The female is the architect of the male brain.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Songs eliciting wing strokes</a:t>
            </a:r>
          </a:p>
          <a:p>
            <a:r>
              <a:rPr lang="en-US" sz="1200" b="0" i="0" u="none" strike="noStrike" kern="1200" baseline="0" dirty="0">
                <a:solidFill>
                  <a:schemeClr val="tx1"/>
                </a:solidFill>
                <a:latin typeface="+mn-lt"/>
                <a:ea typeface="+mn-ea"/>
                <a:cs typeface="+mn-cs"/>
              </a:rPr>
              <a:t>developed into effective courtship signals, as measured by subsequent playback</a:t>
            </a:r>
          </a:p>
          <a:p>
            <a:r>
              <a:rPr lang="en-US" sz="1200" b="0" i="0" u="none" strike="noStrike" kern="1200" baseline="0" dirty="0">
                <a:solidFill>
                  <a:schemeClr val="tx1"/>
                </a:solidFill>
                <a:latin typeface="+mn-lt"/>
                <a:ea typeface="+mn-ea"/>
                <a:cs typeface="+mn-cs"/>
              </a:rPr>
              <a:t>testing of the songs effectiveness at eliciting copulatory postures in females in</a:t>
            </a:r>
          </a:p>
          <a:p>
            <a:r>
              <a:rPr lang="en-US" sz="1200" b="0" i="0" u="none" strike="noStrike" kern="1200" baseline="0" dirty="0">
                <a:solidFill>
                  <a:schemeClr val="tx1"/>
                </a:solidFill>
                <a:latin typeface="+mn-lt"/>
                <a:ea typeface="+mn-ea"/>
                <a:cs typeface="+mn-cs"/>
              </a:rPr>
              <a:t>breeding condition. Songs associated with wing strokes were significantly more</a:t>
            </a:r>
          </a:p>
          <a:p>
            <a:r>
              <a:rPr lang="en-US" sz="1200" b="0" i="0" u="none" strike="noStrike" kern="1200" baseline="0" dirty="0">
                <a:solidFill>
                  <a:schemeClr val="tx1"/>
                </a:solidFill>
                <a:latin typeface="+mn-lt"/>
                <a:ea typeface="+mn-ea"/>
                <a:cs typeface="+mn-cs"/>
              </a:rPr>
              <a:t>potent than songs produced in the same singing bout but unaccompanied by a</a:t>
            </a:r>
          </a:p>
          <a:p>
            <a:r>
              <a:rPr lang="en-US" sz="1200" b="0" i="0" u="none" strike="noStrike" kern="1200" baseline="0" dirty="0">
                <a:solidFill>
                  <a:schemeClr val="tx1"/>
                </a:solidFill>
                <a:latin typeface="+mn-lt"/>
                <a:ea typeface="+mn-ea"/>
                <a:cs typeface="+mn-cs"/>
              </a:rPr>
              <a:t>wing stroke.</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They’re selecting an attentive, good male that can read a female.”</a:t>
            </a:r>
            <a:endParaRPr lang="en-US" dirty="0"/>
          </a:p>
          <a:p>
            <a:endParaRPr lang="en-US" dirty="0"/>
          </a:p>
          <a:p>
            <a:r>
              <a:rPr lang="en-US" dirty="0"/>
              <a:t>Julie </a:t>
            </a:r>
            <a:r>
              <a:rPr lang="en-US" dirty="0" err="1"/>
              <a:t>Gros</a:t>
            </a:r>
            <a:r>
              <a:rPr lang="en-US" dirty="0"/>
              <a:t>-Louis · David J. White · Andrew P. King Meredith J. West</a:t>
            </a:r>
          </a:p>
        </p:txBody>
      </p:sp>
      <p:sp>
        <p:nvSpPr>
          <p:cNvPr id="4" name="Slide Number Placeholder 3"/>
          <p:cNvSpPr>
            <a:spLocks noGrp="1"/>
          </p:cNvSpPr>
          <p:nvPr>
            <p:ph type="sldNum" sz="quarter" idx="10"/>
          </p:nvPr>
        </p:nvSpPr>
        <p:spPr/>
        <p:txBody>
          <a:bodyPr/>
          <a:lstStyle/>
          <a:p>
            <a:fld id="{AF819351-1595-4EB2-8468-69967218BAE3}" type="slidenum">
              <a:rPr lang="en-US" smtClean="0"/>
              <a:pPr/>
              <a:t>15</a:t>
            </a:fld>
            <a:endParaRPr lang="en-US"/>
          </a:p>
        </p:txBody>
      </p:sp>
    </p:spTree>
    <p:extLst>
      <p:ext uri="{BB962C8B-B14F-4D97-AF65-F5344CB8AC3E}">
        <p14:creationId xmlns:p14="http://schemas.microsoft.com/office/powerpoint/2010/main" val="2229971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much about</a:t>
            </a:r>
            <a:r>
              <a:rPr lang="en-US" baseline="0" dirty="0"/>
              <a:t> song… at least for males is all about reproducing…he sings to attract a female, he sings to keep other males away from his female and he sings even when it’s not the breeding season in a flock to practice song that he will later use to try to attract a female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9351-1595-4EB2-8468-69967218BA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97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Birds time reproduction so that chicks hatch when resources are available….some</a:t>
            </a:r>
            <a:r>
              <a:rPr lang="en-US" baseline="0" dirty="0"/>
              <a:t> birds are opportunistic breeders…Many birds around here are seasonal….it would be foolish to lay eggs in the middle of a Wisconsin winter…there would be no insects or seeds to feed the chicks…so around here most birds are seasonal breeders. </a:t>
            </a:r>
            <a:r>
              <a:rPr lang="en-US" sz="1200" dirty="0">
                <a:latin typeface="Calibri" pitchFamily="34" charset="0"/>
              </a:rPr>
              <a:t>Environmental, hormonal, and social factors stimulate courtship song.</a:t>
            </a:r>
          </a:p>
          <a:p>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17</a:t>
            </a:fld>
            <a:endParaRPr lang="en-US"/>
          </a:p>
        </p:txBody>
      </p:sp>
    </p:spTree>
    <p:extLst>
      <p:ext uri="{BB962C8B-B14F-4D97-AF65-F5344CB8AC3E}">
        <p14:creationId xmlns:p14="http://schemas.microsoft.com/office/powerpoint/2010/main" val="401377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dirty="0"/>
              <a:t>Daylength</a:t>
            </a:r>
            <a:r>
              <a:rPr lang="en-US" baseline="0" dirty="0"/>
              <a:t> is the best predictor for when conditions are right to breed….days are predictably long in spring and short in winter….</a:t>
            </a:r>
            <a:r>
              <a:rPr lang="en-US" dirty="0"/>
              <a:t>in songbirds here in Wisconsin…in</a:t>
            </a:r>
            <a:r>
              <a:rPr lang="en-US" baseline="0" dirty="0"/>
              <a:t> fall and winter gonads are small and males do not sing to females…but in spring as daylength increases this information goes right through the skull (not through the eyes…if you put a little dark cap on the birds this won’t happen)…the daylength is sensed by the brain and this causes the gonads to grow and produce hormones (testosterone for the males). The testosterone acts on those brain regions that I mentioned are involved in song and on areas that regulate motivation an NOW when a males sees a female he will break into song….</a:t>
            </a:r>
            <a:endParaRPr lang="en-US" dirty="0"/>
          </a:p>
          <a:p>
            <a:endParaRPr lang="en-US" dirty="0">
              <a:effectLst/>
            </a:endParaRPr>
          </a:p>
          <a:p>
            <a:r>
              <a:rPr lang="en-US" dirty="0">
                <a:effectLst/>
              </a:rPr>
              <a:t>Just as there is a seasonal cycle to bird song there is also a daily cycle, with the most intense period being at first light, the so called 'dawn chorus'. Why sing so intensely at dawn though?</a:t>
            </a:r>
            <a:r>
              <a:rPr lang="en-US" baseline="0" dirty="0">
                <a:effectLst/>
              </a:rPr>
              <a:t> It is not known but </a:t>
            </a:r>
            <a:r>
              <a:rPr lang="en-US" dirty="0">
                <a:effectLst/>
              </a:rPr>
              <a:t>song travels well through</a:t>
            </a:r>
            <a:r>
              <a:rPr lang="en-US" baseline="0" dirty="0">
                <a:effectLst/>
              </a:rPr>
              <a:t> the clear early morning air so that may be part of it.</a:t>
            </a:r>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18</a:t>
            </a:fld>
            <a:endParaRPr lang="en-US"/>
          </a:p>
        </p:txBody>
      </p:sp>
    </p:spTree>
    <p:extLst>
      <p:ext uri="{BB962C8B-B14F-4D97-AF65-F5344CB8AC3E}">
        <p14:creationId xmlns:p14="http://schemas.microsoft.com/office/powerpoint/2010/main" val="4013779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a:t>
            </a:r>
            <a:r>
              <a:rPr lang="en-US" baseline="0" dirty="0"/>
              <a:t> so males are singing in spring…what about females? Many females do sing and that is gaining research interest but most research on females so far relates to female responses to male song. Females listen to male song and use it to evaluate male quality to decide whether or not to mate with a male…here is a female starling checking out a nest box from which a male is singing.  It turns out that hearing song can stimulate female ovaries and so can contact with a nest site…..</a:t>
            </a:r>
            <a:r>
              <a:rPr lang="en-US" dirty="0"/>
              <a:t> In some species, male song</a:t>
            </a:r>
            <a:r>
              <a:rPr lang="en-US" baseline="0" dirty="0"/>
              <a:t> causes females to go into a mating posture……BUT not just any song will stimulate a female… (THOUGH males can be choosy too…not as well studied but is also gaining research interest)</a:t>
            </a:r>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19</a:t>
            </a:fld>
            <a:endParaRPr lang="en-US"/>
          </a:p>
        </p:txBody>
      </p:sp>
    </p:spTree>
    <p:extLst>
      <p:ext uri="{BB962C8B-B14F-4D97-AF65-F5344CB8AC3E}">
        <p14:creationId xmlns:p14="http://schemas.microsoft.com/office/powerpoint/2010/main" val="401377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Thanks…I appreciate the opportunity today to present. Thank you to </a:t>
            </a:r>
            <a:r>
              <a:rPr lang="en-US" altLang="en-US" b="1" dirty="0"/>
              <a:t>Lisa Brooks </a:t>
            </a:r>
            <a:r>
              <a:rPr lang="en-US" altLang="en-US" dirty="0"/>
              <a:t>and </a:t>
            </a:r>
            <a:r>
              <a:rPr lang="en-US" sz="1200" b="1" kern="1200" dirty="0">
                <a:solidFill>
                  <a:schemeClr val="tx1"/>
                </a:solidFill>
                <a:effectLst/>
                <a:latin typeface="+mn-lt"/>
                <a:ea typeface="+mn-ea"/>
                <a:cs typeface="+mn-cs"/>
              </a:rPr>
              <a:t>the Naturalist Group </a:t>
            </a:r>
            <a:r>
              <a:rPr lang="en-US" altLang="en-US" dirty="0"/>
              <a:t>for inviting me to give this talk to the </a:t>
            </a:r>
            <a:r>
              <a:rPr lang="en-US" sz="1200" b="1" kern="1200" dirty="0">
                <a:solidFill>
                  <a:schemeClr val="tx1"/>
                </a:solidFill>
                <a:effectLst/>
                <a:latin typeface="+mn-lt"/>
                <a:ea typeface="+mn-ea"/>
                <a:cs typeface="+mn-cs"/>
              </a:rPr>
              <a:t>Monona Community Senior Center</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i="0" kern="1200" dirty="0">
                <a:solidFill>
                  <a:schemeClr val="tx1"/>
                </a:solidFill>
                <a:effectLst/>
                <a:latin typeface="+mn-lt"/>
                <a:ea typeface="+mn-ea"/>
                <a:cs typeface="+mn-cs"/>
              </a:rPr>
              <a:t>Thank you for the kind introduction -- </a:t>
            </a:r>
            <a:r>
              <a:rPr lang="en-US" altLang="en-US" dirty="0"/>
              <a:t>I am Lauren Riters</a:t>
            </a:r>
            <a:r>
              <a:rPr lang="en-US" altLang="en-US" baseline="0" dirty="0"/>
              <a:t> and I have been a professor in Biology at the University of Wisconsin for over 24 years now.  And t</a:t>
            </a:r>
            <a:r>
              <a:rPr lang="en-US" altLang="en-US" dirty="0"/>
              <a:t>he focus of research in my lab is on how hormones environmental and social factors regulate birdsong… and if you are a</a:t>
            </a:r>
            <a:r>
              <a:rPr lang="en-US" altLang="en-US" baseline="0" dirty="0"/>
              <a:t> birder you will groan because most of my research is on starlings which are not popular (drive out native songbirds, agricultural pests – Aldo Leopold saw them as symptoms of a sick environment) but they are really great singers. So I’ll  mention some of my research on starlings but t</a:t>
            </a:r>
            <a:r>
              <a:rPr lang="en-US" altLang="en-US" dirty="0"/>
              <a:t>oday I’ll talk</a:t>
            </a:r>
            <a:r>
              <a:rPr lang="en-US" altLang="en-US" baseline="0" dirty="0"/>
              <a:t> more broadly about what biologists have discovered about WHY BIRDS SING.  </a:t>
            </a:r>
          </a:p>
          <a:p>
            <a:endParaRPr lang="en-US" altLang="en-US" baseline="0" dirty="0"/>
          </a:p>
          <a:p>
            <a:r>
              <a:rPr lang="en-US" altLang="en-US" baseline="0" dirty="0"/>
              <a:t>The center is pretty much on the lake next to Port Washington South Beach Park, AND someone reported a flamingo! In September of 2023; which includes Old Coal Dock Park ands </a:t>
            </a:r>
            <a:r>
              <a:rPr lang="en-US" altLang="en-US" b="1" baseline="0" dirty="0"/>
              <a:t>Port Washington Avian Sanctuary</a:t>
            </a:r>
            <a:r>
              <a:rPr lang="en-US" altLang="en-US" baseline="0" dirty="0"/>
              <a:t>.</a:t>
            </a:r>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From eBird </a:t>
            </a:r>
            <a:r>
              <a:rPr lang="en-US" sz="1200" b="0" i="0" kern="1200" dirty="0">
                <a:solidFill>
                  <a:schemeClr val="tx1"/>
                </a:solidFill>
                <a:effectLst/>
                <a:latin typeface="+mn-lt"/>
                <a:ea typeface="+mn-ea"/>
                <a:cs typeface="+mn-cs"/>
              </a:rPr>
              <a:t>-- Can expect to see a lot of non songbirds gulls and ducks and cormorants, loons, herons  ----https://ebird.org/hotspot/L2059749/bird-list?yr=cur&amp;hs_sortBy=count Can expect cardinals and sparrows robins jays </a:t>
            </a:r>
            <a:r>
              <a:rPr lang="en-US" sz="1200" b="0" i="0"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 AND during migration you might see other songbirds including warblers and redstarts and cedar waxwings.</a:t>
            </a:r>
          </a:p>
          <a:p>
            <a:r>
              <a:rPr lang="en-US" dirty="0"/>
              <a:t>https://ozaukeepress.com/content/flamingos-make-history-port </a:t>
            </a:r>
            <a:br>
              <a:rPr lang="en-US" dirty="0"/>
            </a:br>
            <a:r>
              <a:rPr lang="en-US" sz="1200" b="0" i="0" kern="1200" dirty="0">
                <a:solidFill>
                  <a:schemeClr val="tx1"/>
                </a:solidFill>
                <a:effectLst/>
                <a:latin typeface="+mn-lt"/>
                <a:ea typeface="+mn-ea"/>
                <a:cs typeface="+mn-cs"/>
              </a:rPr>
              <a:t>Natural beauty can sometimes be found in unlikely places. That’s what I learned on a hike along Port Washington’s waterfront. An area that was once a place used by ships to unload coal for a power plant has a decidedly different energy today - it’s a Wisconsin nature sanctuary that’s teeming with life, home to birds, butterflies and wildflowers. It’s called the Port Washington Avian Sanctuary, and it’s a hidden gem worth seeking out. Port Washington Avian Sanctuary, a nearly five-acre habitat that’s teeming with wildlife. It’s located on what was once the “South Dock.” The old soot-covered dock has been completely transformed. Established in 2011 as part of a mitigation project associated with the Port Washington Generating Station, the sanctuary is home to a variety of habitats, including deep and shallow marshes, wet meadows, and prairies. It’s hard to imagine this park in Port Washington as a coal dock. It’s become a key stop-off point for migratory birds traveling up the Lake Michigan shore.</a:t>
            </a:r>
          </a:p>
          <a:p>
            <a:endParaRPr lang="en-US" altLang="en-US" baseline="0" dirty="0"/>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BEACA40-EF5C-46F0-BFF5-B336447C44B7}" type="slidenum">
              <a:rPr lang="en-US" altLang="en-US" sz="1200">
                <a:solidFill>
                  <a:prstClr val="black"/>
                </a:solidFill>
                <a:latin typeface="Calibri" panose="020F0502020204030204" pitchFamily="34" charset="0"/>
              </a:rPr>
              <a:pPr eaLnBrk="1" hangingPunct="1"/>
              <a:t>2</a:t>
            </a:fld>
            <a:endParaRPr lang="en-US"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423403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Females are choosy and it’s thought that they are choosy b/c they have more to lose if they pick a loser</a:t>
            </a:r>
            <a:r>
              <a:rPr lang="en-US" baseline="0" dirty="0"/>
              <a:t> male…they have to invest in egg production.  SO what are females looking for?</a:t>
            </a:r>
          </a:p>
          <a:p>
            <a:r>
              <a:rPr lang="en-US" dirty="0"/>
              <a:t>Generally….</a:t>
            </a:r>
          </a:p>
          <a:p>
            <a:r>
              <a:rPr lang="en-US" baseline="0" dirty="0"/>
              <a:t>Why? How do females benefit by choosing a male that sings high rates of long complex local song?</a:t>
            </a:r>
          </a:p>
        </p:txBody>
      </p:sp>
      <p:sp>
        <p:nvSpPr>
          <p:cNvPr id="4" name="Slide Number Placeholder 3"/>
          <p:cNvSpPr>
            <a:spLocks noGrp="1"/>
          </p:cNvSpPr>
          <p:nvPr>
            <p:ph type="sldNum" sz="quarter" idx="10"/>
          </p:nvPr>
        </p:nvSpPr>
        <p:spPr/>
        <p:txBody>
          <a:bodyPr/>
          <a:lstStyle/>
          <a:p>
            <a:fld id="{AF819351-1595-4EB2-8468-69967218BAE3}" type="slidenum">
              <a:rPr lang="en-US" smtClean="0"/>
              <a:pPr/>
              <a:t>20</a:t>
            </a:fld>
            <a:endParaRPr lang="en-US"/>
          </a:p>
        </p:txBody>
      </p:sp>
    </p:spTree>
    <p:extLst>
      <p:ext uri="{BB962C8B-B14F-4D97-AF65-F5344CB8AC3E}">
        <p14:creationId xmlns:p14="http://schemas.microsoft.com/office/powerpoint/2010/main" val="4013779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Song tells</a:t>
            </a:r>
            <a:r>
              <a:rPr lang="en-US" baseline="0" dirty="0"/>
              <a:t> females about a males’ early condition. </a:t>
            </a:r>
            <a:r>
              <a:rPr lang="en-US" dirty="0"/>
              <a:t>Baby</a:t>
            </a:r>
            <a:r>
              <a:rPr lang="en-US" baseline="0" dirty="0"/>
              <a:t> robin … </a:t>
            </a:r>
            <a:r>
              <a:rPr lang="en-US" dirty="0"/>
              <a:t>or costs to learning song…</a:t>
            </a:r>
          </a:p>
          <a:p>
            <a:r>
              <a:rPr lang="en-US" dirty="0"/>
              <a:t>young males in good condition learn songs more accurately than males in poor condition and that females use learning accuracy as an honest signal of male developmental history</a:t>
            </a:r>
          </a:p>
          <a:p>
            <a:endParaRPr lang="en-US" dirty="0"/>
          </a:p>
          <a:p>
            <a:r>
              <a:rPr lang="en-US" dirty="0"/>
              <a:t>Nutritional/developmental stress hypothesis</a:t>
            </a:r>
            <a:r>
              <a:rPr lang="en-US" baseline="0" dirty="0"/>
              <a:t> – </a:t>
            </a:r>
            <a:r>
              <a:rPr lang="en-US" baseline="0" dirty="0" err="1"/>
              <a:t>undernutrition</a:t>
            </a:r>
            <a:r>
              <a:rPr lang="en-US" baseline="0" dirty="0"/>
              <a:t> or heavy parasite load leads to poor song development – </a:t>
            </a:r>
            <a:r>
              <a:rPr lang="en-US" baseline="0" dirty="0" err="1"/>
              <a:t>overally</a:t>
            </a:r>
            <a:r>
              <a:rPr lang="en-US" baseline="0" dirty="0"/>
              <a:t> stress early in life results in production of less attractive song in adulthood – early stress causes lest accurate copying of songs</a:t>
            </a:r>
          </a:p>
          <a:p>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21</a:t>
            </a:fld>
            <a:endParaRPr lang="en-US"/>
          </a:p>
        </p:txBody>
      </p:sp>
    </p:spTree>
    <p:extLst>
      <p:ext uri="{BB962C8B-B14F-4D97-AF65-F5344CB8AC3E}">
        <p14:creationId xmlns:p14="http://schemas.microsoft.com/office/powerpoint/2010/main" val="401377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Song is thought to tell her something about current male quality. Singing</a:t>
            </a:r>
            <a:r>
              <a:rPr lang="en-US" baseline="0" dirty="0"/>
              <a:t> is costly…energetically and it makes males vulnerable to predators and when they sing they are no doing other things like eating. Because singing is costly only high-quality males without parasites, that are well fed and otherwise strong and healthy can sing…so low quality males can’t produce high quality song.  THUS by choosing a male that sings high rates of long complex local song a female is selecting a high quality male to help raise her offspring.</a:t>
            </a:r>
            <a:endParaRPr lang="en-US" dirty="0"/>
          </a:p>
          <a:p>
            <a:endParaRPr lang="en-US" dirty="0"/>
          </a:p>
          <a:p>
            <a:endParaRPr lang="en-US" baseline="0" dirty="0"/>
          </a:p>
          <a:p>
            <a:r>
              <a:rPr lang="en-US" baseline="0" dirty="0"/>
              <a:t>From forums.somethingawful.com</a:t>
            </a:r>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22</a:t>
            </a:fld>
            <a:endParaRPr lang="en-US"/>
          </a:p>
        </p:txBody>
      </p:sp>
    </p:spTree>
    <p:extLst>
      <p:ext uri="{BB962C8B-B14F-4D97-AF65-F5344CB8AC3E}">
        <p14:creationId xmlns:p14="http://schemas.microsoft.com/office/powerpoint/2010/main" val="401377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9351-1595-4EB2-8468-69967218BA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411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same song that attracts</a:t>
            </a:r>
            <a:r>
              <a:rPr lang="en-US" baseline="0" dirty="0"/>
              <a:t> a female repels other males </a:t>
            </a:r>
            <a:r>
              <a:rPr lang="en-US" baseline="0" dirty="0" err="1"/>
              <a:t>rwbbs</a:t>
            </a:r>
            <a:r>
              <a:rPr lang="en-US" baseline="0" dirty="0"/>
              <a:t> will attack you…!</a:t>
            </a:r>
            <a:endParaRPr lang="en-US" dirty="0"/>
          </a:p>
          <a:p>
            <a:r>
              <a:rPr lang="en-US" dirty="0"/>
              <a:t>Some famous territorial birds</a:t>
            </a:r>
            <a:r>
              <a:rPr lang="en-US" baseline="0" dirty="0"/>
              <a:t> around here…</a:t>
            </a:r>
            <a:endParaRPr lang="en-US" dirty="0"/>
          </a:p>
          <a:p>
            <a:r>
              <a:rPr lang="en-US" dirty="0"/>
              <a:t>Meadowlark – polygamous defends territory like </a:t>
            </a:r>
            <a:r>
              <a:rPr lang="en-US" dirty="0" err="1"/>
              <a:t>rr</a:t>
            </a:r>
            <a:r>
              <a:rPr lang="en-US" dirty="0"/>
              <a:t> </a:t>
            </a:r>
            <a:r>
              <a:rPr lang="en-US" dirty="0" err="1"/>
              <a:t>bbs</a:t>
            </a:r>
            <a:r>
              <a:rPr lang="en-US" dirty="0"/>
              <a:t> – often has 2 mates, sometimes 3</a:t>
            </a:r>
          </a:p>
          <a:p>
            <a:r>
              <a:rPr lang="en-US" dirty="0"/>
              <a:t>Cardinal (males and FEMALES do this) – usually one mate (often pair for life but not always)</a:t>
            </a:r>
          </a:p>
          <a:p>
            <a:r>
              <a:rPr lang="en-US" dirty="0"/>
              <a:t>Red winged black</a:t>
            </a:r>
            <a:r>
              <a:rPr lang="en-US" baseline="0" dirty="0"/>
              <a:t> bird often has 5 mates can be up to 15</a:t>
            </a:r>
          </a:p>
          <a:p>
            <a:endParaRPr lang="en-US" baseline="0" dirty="0"/>
          </a:p>
          <a:p>
            <a:r>
              <a:rPr lang="en-US" baseline="0" dirty="0"/>
              <a:t>Sing when a male enters the territory</a:t>
            </a:r>
          </a:p>
          <a:p>
            <a:r>
              <a:rPr lang="en-US" baseline="0" dirty="0"/>
              <a:t>This song is used to defend territories…may not directly attract females…though females pay </a:t>
            </a:r>
            <a:r>
              <a:rPr lang="en-US" baseline="0" dirty="0" err="1"/>
              <a:t>attentino</a:t>
            </a:r>
            <a:r>
              <a:rPr lang="en-US" baseline="0" dirty="0"/>
              <a:t> (I’ll show you </a:t>
            </a:r>
            <a:r>
              <a:rPr lang="en-US" baseline="0" dirty="0" err="1"/>
              <a:t>inupcoming</a:t>
            </a:r>
            <a:r>
              <a:rPr lang="en-US"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THO’ in some species there are separate territory and mate attraction songs -- </a:t>
            </a:r>
            <a:r>
              <a:rPr lang="en-US" dirty="0"/>
              <a:t>Catchpole 1982 says</a:t>
            </a:r>
            <a:r>
              <a:rPr lang="en-US" baseline="0" dirty="0"/>
              <a:t> structure of song may differ when </a:t>
            </a:r>
            <a:r>
              <a:rPr lang="en-US" baseline="0" dirty="0" err="1"/>
              <a:t>singgin</a:t>
            </a:r>
            <a:r>
              <a:rPr lang="en-US" baseline="0" dirty="0"/>
              <a:t> to attract mate or defend territory and its seems </a:t>
            </a:r>
            <a:r>
              <a:rPr lang="en-US" baseline="0" dirty="0" err="1"/>
              <a:t>tob</a:t>
            </a:r>
            <a:r>
              <a:rPr lang="en-US" baseline="0" dirty="0"/>
              <a:t> e true for </a:t>
            </a:r>
            <a:r>
              <a:rPr lang="en-US" baseline="0" dirty="0" err="1"/>
              <a:t>eg</a:t>
            </a:r>
            <a:r>
              <a:rPr lang="en-US" baseline="0" dirty="0"/>
              <a:t> with chestnut sided warbler..</a:t>
            </a:r>
            <a:endParaRPr lang="en-US" dirty="0"/>
          </a:p>
          <a:p>
            <a:endParaRPr lang="en-US" baseline="0"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24</a:t>
            </a:fld>
            <a:endParaRPr lang="en-US"/>
          </a:p>
        </p:txBody>
      </p:sp>
    </p:spTree>
    <p:extLst>
      <p:ext uri="{BB962C8B-B14F-4D97-AF65-F5344CB8AC3E}">
        <p14:creationId xmlns:p14="http://schemas.microsoft.com/office/powerpoint/2010/main" val="4232909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If play song in a territory the territory holder sings and approaches speaker</a:t>
            </a:r>
          </a:p>
          <a:p>
            <a:r>
              <a:rPr lang="en-US" baseline="0" dirty="0"/>
              <a:t>If temporarily mute a bird he loses his territory</a:t>
            </a:r>
          </a:p>
          <a:p>
            <a:r>
              <a:rPr lang="en-US" baseline="0" dirty="0"/>
              <a:t>If play song from an empty territory it is less likely to be taken over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F819351-1595-4EB2-8468-69967218BAE3}" type="slidenum">
              <a:rPr lang="en-US" smtClean="0"/>
              <a:pPr/>
              <a:t>25</a:t>
            </a:fld>
            <a:endParaRPr lang="en-US"/>
          </a:p>
        </p:txBody>
      </p:sp>
    </p:spTree>
    <p:extLst>
      <p:ext uri="{BB962C8B-B14F-4D97-AF65-F5344CB8AC3E}">
        <p14:creationId xmlns:p14="http://schemas.microsoft.com/office/powerpoint/2010/main" val="51809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dirty="0"/>
              <a:t>Territorial</a:t>
            </a:r>
            <a:r>
              <a:rPr lang="en-US" baseline="0" dirty="0"/>
              <a:t> song is not used to attract females but females do use it to make mating decisions……</a:t>
            </a:r>
          </a:p>
          <a:p>
            <a:r>
              <a:rPr lang="en-US" baseline="0" dirty="0"/>
              <a:t>Male Chickadees do this </a:t>
            </a:r>
            <a:r>
              <a:rPr lang="en-US" baseline="0" dirty="0" err="1"/>
              <a:t>countersinging</a:t>
            </a:r>
            <a:r>
              <a:rPr lang="en-US" baseline="0" dirty="0"/>
              <a:t> thing where high ranking males are never interrupted…they sing </a:t>
            </a:r>
            <a:r>
              <a:rPr lang="en-US" baseline="0" dirty="0" err="1"/>
              <a:t>feee</a:t>
            </a:r>
            <a:r>
              <a:rPr lang="en-US" baseline="0" dirty="0"/>
              <a:t> </a:t>
            </a:r>
            <a:r>
              <a:rPr lang="en-US" baseline="0" dirty="0" err="1"/>
              <a:t>beee</a:t>
            </a:r>
            <a:r>
              <a:rPr lang="en-US" baseline="0" dirty="0"/>
              <a:t> and are NOT interrupted and female will actively attempt to mate with these males…low ranking males are interrupted and they do not get to mate with as many females….so in this study scientists decided to see what happened when they interrupted a high ranking male. -- -it’s a sordid tale….SCANDALOUS!</a:t>
            </a:r>
          </a:p>
          <a:p>
            <a:r>
              <a:rPr lang="en-US" dirty="0"/>
              <a:t>Study by </a:t>
            </a:r>
            <a:r>
              <a:rPr lang="en-US" dirty="0" err="1"/>
              <a:t>Mennill</a:t>
            </a:r>
            <a:endParaRPr lang="en-US" dirty="0"/>
          </a:p>
          <a:p>
            <a:r>
              <a:rPr lang="en-US" dirty="0"/>
              <a:t>White traces = real singer</a:t>
            </a:r>
          </a:p>
          <a:p>
            <a:r>
              <a:rPr lang="en-US" dirty="0"/>
              <a:t>Black traces = simulated intruder</a:t>
            </a:r>
          </a:p>
          <a:p>
            <a:r>
              <a:rPr lang="en-US" dirty="0"/>
              <a:t>At the start of the breeding season, when male-male song contests are common and females actively solicit copulations, we used interactive song playback to engage territorial male chickadees in </a:t>
            </a:r>
            <a:r>
              <a:rPr lang="en-US" dirty="0" err="1"/>
              <a:t>countersinging</a:t>
            </a:r>
            <a:r>
              <a:rPr lang="en-US" dirty="0"/>
              <a:t> interactions with a simulated intruder </a:t>
            </a:r>
          </a:p>
          <a:p>
            <a:r>
              <a:rPr lang="en-US" dirty="0"/>
              <a:t>High-ranking males that lost song contests with a simulated intruder lost paternity in their nests (</a:t>
            </a:r>
            <a:r>
              <a:rPr lang="en-US" dirty="0">
                <a:hlinkClick r:id="rId3"/>
              </a:rPr>
              <a:t>Fig. 1</a:t>
            </a:r>
            <a:r>
              <a:rPr lang="en-US" dirty="0"/>
              <a:t>C); high-ranking males that received playback simulating an aggressive intruder showed a significantly greater level of paternity loss than high-ranking males that received playback simulating a submissive intruder…</a:t>
            </a:r>
            <a:r>
              <a:rPr lang="en-US" sz="1200" b="0" i="0" kern="1200" dirty="0">
                <a:solidFill>
                  <a:schemeClr val="tx1"/>
                </a:solidFill>
                <a:effectLst/>
                <a:latin typeface="+mn-lt"/>
                <a:ea typeface="+mn-ea"/>
                <a:cs typeface="+mn-cs"/>
              </a:rPr>
              <a:t>The genetics told the sordid tale, </a:t>
            </a:r>
            <a:r>
              <a:rPr lang="en-US" sz="1200" b="0" i="0" kern="1200" dirty="0" err="1">
                <a:solidFill>
                  <a:schemeClr val="tx1"/>
                </a:solidFill>
                <a:effectLst/>
                <a:latin typeface="+mn-lt"/>
                <a:ea typeface="+mn-ea"/>
                <a:cs typeface="+mn-cs"/>
              </a:rPr>
              <a:t>Mennill</a:t>
            </a:r>
            <a:r>
              <a:rPr lang="en-US" sz="1200" b="0" i="0" kern="1200" dirty="0">
                <a:solidFill>
                  <a:schemeClr val="tx1"/>
                </a:solidFill>
                <a:effectLst/>
                <a:latin typeface="+mn-lt"/>
                <a:ea typeface="+mn-ea"/>
                <a:cs typeface="+mn-cs"/>
              </a:rPr>
              <a:t> says. "After a high-ranking guy lost a competition because I matched and overlapped his song, his female engaged in </a:t>
            </a:r>
            <a:r>
              <a:rPr lang="en-US" sz="1200" b="0" i="0" kern="1200" dirty="0" err="1">
                <a:solidFill>
                  <a:schemeClr val="tx1"/>
                </a:solidFill>
                <a:effectLst/>
                <a:latin typeface="+mn-lt"/>
                <a:ea typeface="+mn-ea"/>
                <a:cs typeface="+mn-cs"/>
              </a:rPr>
              <a:t>extrapair</a:t>
            </a:r>
            <a:r>
              <a:rPr lang="en-US" sz="1200" b="0" i="0" kern="1200" dirty="0">
                <a:solidFill>
                  <a:schemeClr val="tx1"/>
                </a:solidFill>
                <a:effectLst/>
                <a:latin typeface="+mn-lt"/>
                <a:ea typeface="+mn-ea"/>
                <a:cs typeface="+mn-cs"/>
              </a:rPr>
              <a:t> copulations." To </a:t>
            </a:r>
            <a:r>
              <a:rPr lang="en-US" sz="1200" b="0" i="0" kern="1200" dirty="0" err="1">
                <a:solidFill>
                  <a:schemeClr val="tx1"/>
                </a:solidFill>
                <a:effectLst/>
                <a:latin typeface="+mn-lt"/>
                <a:ea typeface="+mn-ea"/>
                <a:cs typeface="+mn-cs"/>
              </a:rPr>
              <a:t>Mennill</a:t>
            </a:r>
            <a:r>
              <a:rPr lang="en-US" sz="1200" b="0" i="0" kern="1200" dirty="0">
                <a:solidFill>
                  <a:schemeClr val="tx1"/>
                </a:solidFill>
                <a:effectLst/>
                <a:latin typeface="+mn-lt"/>
                <a:ea typeface="+mn-ea"/>
                <a:cs typeface="+mn-cs"/>
              </a:rPr>
              <a:t>, this proves that the females are eavesdropping on the guy-to-guy discussion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 when the lady heard her guy humiliated by the computerized song, about half of her future young wound up having a different dad, </a:t>
            </a:r>
            <a:r>
              <a:rPr lang="en-US" sz="1200" b="0" i="0" kern="1200" dirty="0" err="1">
                <a:solidFill>
                  <a:schemeClr val="tx1"/>
                </a:solidFill>
                <a:effectLst/>
                <a:latin typeface="+mn-lt"/>
                <a:ea typeface="+mn-ea"/>
                <a:cs typeface="+mn-cs"/>
              </a:rPr>
              <a:t>Mennill</a:t>
            </a:r>
            <a:r>
              <a:rPr lang="en-US" sz="1200" b="0" i="0" kern="1200" dirty="0">
                <a:solidFill>
                  <a:schemeClr val="tx1"/>
                </a:solidFill>
                <a:effectLst/>
                <a:latin typeface="+mn-lt"/>
                <a:ea typeface="+mn-ea"/>
                <a:cs typeface="+mn-cs"/>
              </a:rPr>
              <a:t> reports. "She's accustomed to hearing him win every song contest, but after hearing him lose, she changes her reproductive strategy.“</a:t>
            </a:r>
          </a:p>
          <a:p>
            <a:r>
              <a:rPr lang="en-US" sz="1200" b="0" i="0" kern="1200" dirty="0">
                <a:solidFill>
                  <a:schemeClr val="tx1"/>
                </a:solidFill>
                <a:effectLst/>
                <a:latin typeface="+mn-lt"/>
                <a:ea typeface="+mn-ea"/>
                <a:cs typeface="+mn-cs"/>
              </a:rPr>
              <a:t>Indeed, it took only six minutes a day, on two successive days, for the songs to change the female's mind, says </a:t>
            </a:r>
            <a:r>
              <a:rPr lang="en-US" sz="1200" b="0" i="0" kern="1200" dirty="0" err="1">
                <a:solidFill>
                  <a:schemeClr val="tx1"/>
                </a:solidFill>
                <a:effectLst/>
                <a:latin typeface="+mn-lt"/>
                <a:ea typeface="+mn-ea"/>
                <a:cs typeface="+mn-cs"/>
              </a:rPr>
              <a:t>Mennill</a:t>
            </a:r>
            <a:r>
              <a:rPr lang="en-US" sz="1200" b="0" i="0" kern="1200" dirty="0">
                <a:solidFill>
                  <a:schemeClr val="tx1"/>
                </a:solidFill>
                <a:effectLst/>
                <a:latin typeface="+mn-lt"/>
                <a:ea typeface="+mn-ea"/>
                <a:cs typeface="+mn-cs"/>
              </a:rPr>
              <a:t>. Apparently "the kind of information available through eavesdropping has a lot of importance relative to reproductive strategies.</a:t>
            </a:r>
            <a:endParaRPr lang="en-US" dirty="0"/>
          </a:p>
          <a:p>
            <a:endParaRPr lang="en-US" dirty="0"/>
          </a:p>
          <a:p>
            <a:r>
              <a:rPr lang="en-US" dirty="0"/>
              <a:t>Thus, females paired to high-ranking playback subjects adopted a mixed reproductive strategy after hearing brief song contests in which their mate fared poorly. This change in female reproductive decisions after short playback sessions suggests that information available through eavesdropping plays an important role in female assessment of male quality. </a:t>
            </a:r>
          </a:p>
        </p:txBody>
      </p:sp>
      <p:sp>
        <p:nvSpPr>
          <p:cNvPr id="4" name="Slide Number Placeholder 3"/>
          <p:cNvSpPr>
            <a:spLocks noGrp="1"/>
          </p:cNvSpPr>
          <p:nvPr>
            <p:ph type="sldNum" sz="quarter" idx="10"/>
          </p:nvPr>
        </p:nvSpPr>
        <p:spPr/>
        <p:txBody>
          <a:bodyPr/>
          <a:lstStyle/>
          <a:p>
            <a:fld id="{AF819351-1595-4EB2-8468-69967218BAE3}" type="slidenum">
              <a:rPr lang="en-US" smtClean="0"/>
              <a:pPr/>
              <a:t>26</a:t>
            </a:fld>
            <a:endParaRPr lang="en-US"/>
          </a:p>
        </p:txBody>
      </p:sp>
    </p:spTree>
    <p:extLst>
      <p:ext uri="{BB962C8B-B14F-4D97-AF65-F5344CB8AC3E}">
        <p14:creationId xmlns:p14="http://schemas.microsoft.com/office/powerpoint/2010/main" val="2490341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9351-1595-4EB2-8468-69967218BA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614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800" dirty="0"/>
              <a:t>Here it is clear what reinforces song….if a rival departs or if a male attracts a female….BUT in some cases why birds sing and what rewards song is not as clear.</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242773-0840-42A0-8517-2E2551E996B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a:t>This type of singing </a:t>
            </a:r>
            <a:r>
              <a:rPr lang="en-US" altLang="en-US" b="1" dirty="0"/>
              <a:t>is critical but appears to be “non-functional” in an immediate sense.</a:t>
            </a:r>
          </a:p>
          <a:p>
            <a:pPr>
              <a:defRPr/>
            </a:pPr>
            <a:endParaRPr lang="en-US" altLang="en-US" dirty="0"/>
          </a:p>
          <a:p>
            <a:pPr>
              <a:defRPr/>
            </a:pP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9FF832-74C7-47BA-89D1-7305B8E2CAC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spcBef>
                <a:spcPct val="0"/>
              </a:spcBef>
            </a:pPr>
            <a:r>
              <a:rPr lang="en-US" sz="1200" kern="1200" dirty="0">
                <a:solidFill>
                  <a:schemeClr val="tx1"/>
                </a:solidFill>
                <a:effectLst/>
                <a:latin typeface="+mn-lt"/>
                <a:ea typeface="+mn-ea"/>
                <a:cs typeface="+mn-cs"/>
              </a:rPr>
              <a:t>Vocal communication across animal</a:t>
            </a:r>
            <a:r>
              <a:rPr lang="en-US" sz="1200" kern="1200" baseline="0" dirty="0">
                <a:solidFill>
                  <a:schemeClr val="tx1"/>
                </a:solidFill>
                <a:effectLst/>
                <a:latin typeface="+mn-lt"/>
                <a:ea typeface="+mn-ea"/>
                <a:cs typeface="+mn-cs"/>
              </a:rPr>
              <a:t> species  </a:t>
            </a:r>
            <a:r>
              <a:rPr lang="en-US" sz="1200" kern="1200" dirty="0">
                <a:solidFill>
                  <a:schemeClr val="tx1"/>
                </a:solidFill>
                <a:effectLst/>
                <a:latin typeface="+mn-lt"/>
                <a:ea typeface="+mn-ea"/>
                <a:cs typeface="+mn-cs"/>
              </a:rPr>
              <a:t>is critical for success soc </a:t>
            </a:r>
            <a:r>
              <a:rPr lang="en-US" sz="1200" kern="1200" dirty="0" err="1">
                <a:solidFill>
                  <a:schemeClr val="tx1"/>
                </a:solidFill>
                <a:effectLst/>
                <a:latin typeface="+mn-lt"/>
                <a:ea typeface="+mn-ea"/>
                <a:cs typeface="+mn-cs"/>
              </a:rPr>
              <a:t>intxns</a:t>
            </a:r>
            <a:r>
              <a:rPr lang="en-US" sz="1200" kern="1200" dirty="0">
                <a:solidFill>
                  <a:schemeClr val="tx1"/>
                </a:solidFill>
                <a:effectLst/>
                <a:latin typeface="+mn-lt"/>
                <a:ea typeface="+mn-ea"/>
                <a:cs typeface="+mn-cs"/>
              </a:rPr>
              <a:t> … we</a:t>
            </a:r>
            <a:r>
              <a:rPr lang="en-US" sz="1200" kern="1200" baseline="0" dirty="0">
                <a:solidFill>
                  <a:schemeClr val="tx1"/>
                </a:solidFill>
                <a:effectLst/>
                <a:latin typeface="+mn-lt"/>
                <a:ea typeface="+mn-ea"/>
                <a:cs typeface="+mn-cs"/>
              </a:rPr>
              <a:t> are all familiar with vocal behavior in many animals…frogs croak, rats squeak, cows moo etc….</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most species vocal behavior is unlearned…..an animal does not need be taught to produce its species-typical vocalizations.  But that is not the case for all animals.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EA024-24CA-42EC-B6C6-0180AE4749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295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With the notable exception of play behavior, which is defined here in a recent paper by Gordon Burghardt as a …. Similarly song practice is a repeated seemingly non-functional behavior differing from ….So could song practice be a form of play behavior?</a:t>
            </a:r>
          </a:p>
          <a:p>
            <a:r>
              <a:rPr lang="en-US" altLang="en-US" dirty="0">
                <a:solidFill>
                  <a:srgbClr val="FF0000"/>
                </a:solidFill>
                <a:latin typeface="Bodoni MT" panose="02070603080606020203" pitchFamily="18" charset="0"/>
              </a:rPr>
              <a:t>Play</a:t>
            </a:r>
            <a:r>
              <a:rPr lang="en-US" altLang="en-US" dirty="0">
                <a:latin typeface="Bodoni MT" panose="02070603080606020203" pitchFamily="18" charset="0"/>
              </a:rPr>
              <a:t> is a repeated, seemingly non-functional behavior differing from more adaptive versions structurally, contextually, or developmentally, and initiated when the animal is in a relaxed, unstimulating, or low stress setting. </a:t>
            </a:r>
          </a:p>
          <a:p>
            <a:endParaRPr lang="en-US" altLang="en-US" dirty="0">
              <a:latin typeface="Bodoni MT" panose="02070603080606020203" pitchFamily="18" charset="0"/>
            </a:endParaRPr>
          </a:p>
          <a:p>
            <a:r>
              <a:rPr lang="en-US" altLang="en-US" dirty="0">
                <a:latin typeface="Bodoni MT" panose="02070603080606020203" pitchFamily="18" charset="0"/>
              </a:rPr>
              <a:t>This leads to the idea that perhaps birds sing because it feels good… because whey do we play? Because it feels good…it’s fun!</a:t>
            </a:r>
          </a:p>
          <a:p>
            <a:endParaRPr lang="en-US"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873134-7423-43A3-9972-496F6BFB908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To put this into a broader context. Do birds play? There are famous examples of bird play (birds engaging in behavior for no apparent adaptive purpose)-- parrots and magpies and crows…ducks, birds of prey. It has been estimated that only 1% of the 10,000 birds species play…. But could it be that affiliative flock may be a prevalent form of play exhibited by an estimated 4500+ species of oscine songbirds. Fall song when they are practicing….</a:t>
            </a:r>
          </a:p>
          <a:p>
            <a:endParaRPr lang="en-US" altLang="en-US" dirty="0"/>
          </a:p>
          <a:p>
            <a:r>
              <a:rPr lang="en-US" altLang="en-US" dirty="0"/>
              <a:t>Red kite playing with tennis ball</a:t>
            </a:r>
          </a:p>
          <a:p>
            <a:r>
              <a:rPr lang="en-US" altLang="en-US" dirty="0"/>
              <a:t>Magpie</a:t>
            </a:r>
          </a:p>
          <a:p>
            <a:r>
              <a:rPr lang="en-US" altLang="en-US" dirty="0"/>
              <a:t>Kea (New Zealand parrot) even have a play call…play it back and they start to play</a:t>
            </a:r>
          </a:p>
          <a:p>
            <a:endParaRPr lang="en-US" altLang="en-US" dirty="0"/>
          </a:p>
          <a:p>
            <a:r>
              <a:rPr lang="en-US" altLang="en-US" dirty="0"/>
              <a:t>Sledding crow in Russia https://</a:t>
            </a:r>
            <a:r>
              <a:rPr lang="en-US" altLang="en-US" dirty="0" err="1"/>
              <a:t>j.gifs.com</a:t>
            </a:r>
            <a:r>
              <a:rPr lang="en-US" altLang="en-US" dirty="0"/>
              <a:t>/</a:t>
            </a:r>
            <a:r>
              <a:rPr lang="en-US" altLang="en-US" dirty="0" err="1"/>
              <a:t>yDQrbd.gif</a:t>
            </a:r>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97A26C-DBF2-4B13-A186-65F84EFAAC7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000" dirty="0"/>
              <a:t>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89A72-F0DA-4BB4-A514-5F106DEE421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7FFE08B3-138D-4192-B5CD-0A26850D62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3654DEAD-28A1-7549-A7D0-58127C72554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defRPr/>
            </a:pPr>
            <a:r>
              <a:rPr lang="en-US" altLang="en-US" dirty="0"/>
              <a:t>Accompanying </a:t>
            </a:r>
            <a:r>
              <a:rPr lang="en-US" altLang="en-US" dirty="0" err="1"/>
              <a:t>differneces</a:t>
            </a:r>
            <a:r>
              <a:rPr lang="en-US" altLang="en-US" dirty="0"/>
              <a:t> in song function and motivational state, we have found differences in structural features of song.</a:t>
            </a:r>
          </a:p>
          <a:p>
            <a:pPr>
              <a:defRPr/>
            </a:pPr>
            <a:endParaRPr lang="en-US" altLang="en-US" dirty="0"/>
          </a:p>
          <a:p>
            <a:pPr>
              <a:defRPr/>
            </a:pPr>
            <a:endParaRPr lang="en-US" altLang="en-US" dirty="0"/>
          </a:p>
          <a:p>
            <a:pPr>
              <a:defRPr/>
            </a:pPr>
            <a:r>
              <a:rPr lang="en-US" altLang="en-US" dirty="0"/>
              <a:t>Given differences in the function of song in these 2 contexts, we wondered if song might be structurally distinct.  SJA study….yes.  </a:t>
            </a:r>
          </a:p>
          <a:p>
            <a:pPr>
              <a:defRPr/>
            </a:pPr>
            <a:r>
              <a:rPr lang="en-US" altLang="en-US" dirty="0"/>
              <a:t>Marcel </a:t>
            </a:r>
            <a:r>
              <a:rPr lang="en-US" altLang="en-US" dirty="0" err="1"/>
              <a:t>Eens</a:t>
            </a:r>
            <a:r>
              <a:rPr lang="en-US" altLang="en-US" dirty="0"/>
              <a:t> has shown that song bout length in starling is best predictor of male mating success in starlings and in multiple other songbirds females prefer and males are </a:t>
            </a:r>
            <a:r>
              <a:rPr lang="en-US" altLang="en-US" dirty="0" err="1"/>
              <a:t>replled</a:t>
            </a:r>
            <a:r>
              <a:rPr lang="en-US" altLang="en-US" dirty="0"/>
              <a:t>…so this means that males are adjusting song structure to promote social cohesion in fall (make it sloppier and less threatening) and to attract females and repel males in spring</a:t>
            </a:r>
          </a:p>
          <a:p>
            <a:pPr>
              <a:defRPr/>
            </a:pPr>
            <a:endParaRPr lang="en-US" altLang="en-US" dirty="0"/>
          </a:p>
          <a:p>
            <a:pPr>
              <a:defRPr/>
            </a:pPr>
            <a:r>
              <a:rPr lang="en-US" dirty="0"/>
              <a:t>There is evidence that songbirds in flocks modify structural aspects of song to promote social tolerance. For example, analyses of recordings of song produced by male songbirds (e.g., zebra finches, starlings, xx sparrows smith </a:t>
            </a:r>
            <a:r>
              <a:rPr lang="en-US" dirty="0" err="1"/>
              <a:t>bren</a:t>
            </a:r>
            <a:r>
              <a:rPr lang="en-US" dirty="0"/>
              <a:t>) demonstrate that song produced in gregarious flocks is shorter, less stereotyped, and contains fewer notes than song produced in the context of female-directed mate attraction (). Females prefer to mate with males singing long, stereotyped, complex songs, and these features of song tend to repel male competitors (). Thus, social tolerance may be promoted in flocks through the de-emphasis of song features that induce sexual and agonistic responses. </a:t>
            </a:r>
          </a:p>
          <a:p>
            <a:pPr>
              <a:defRPr/>
            </a:pPr>
            <a:endParaRPr lang="en-US" altLang="en-US" dirty="0"/>
          </a:p>
          <a:p>
            <a:pPr>
              <a:defRPr/>
            </a:pPr>
            <a:endParaRPr lang="en-US" altLang="en-US" dirty="0"/>
          </a:p>
          <a:p>
            <a:pPr>
              <a:lnSpc>
                <a:spcPct val="90000"/>
              </a:lnSpc>
              <a:defRPr/>
            </a:pPr>
            <a:endParaRPr lang="en-US" altLang="en-US" dirty="0"/>
          </a:p>
          <a:p>
            <a:pPr>
              <a:lnSpc>
                <a:spcPct val="90000"/>
              </a:lnSpc>
              <a:defRPr/>
            </a:pPr>
            <a:r>
              <a:rPr lang="en-US" altLang="en-US" dirty="0"/>
              <a:t>We report this here in starlings but this has been reported in multiple other songbirds as well.</a:t>
            </a:r>
          </a:p>
          <a:p>
            <a:pPr>
              <a:lnSpc>
                <a:spcPct val="90000"/>
              </a:lnSpc>
              <a:defRPr/>
            </a:pPr>
            <a:r>
              <a:rPr lang="en-US" altLang="en-US" dirty="0"/>
              <a:t>Canaries, song sparrows, zebra finches and other species as well.</a:t>
            </a:r>
          </a:p>
          <a:p>
            <a:pPr>
              <a:defRPr/>
            </a:pPr>
            <a:r>
              <a:rPr lang="en-US" dirty="0"/>
              <a:t>Complex vocal signals, such as birdsong, contain acoustic elements that differ in both order and duration. These elements may convey socially relevant meaning, both independently and through their interactions, yet statistical methods that combine order and duration data to extract meaning have not, to our knowledge, been fully developed. Here we design novel semi-Markov methods, Bayesian estimation and classification trees to extract order and duration information from </a:t>
            </a:r>
            <a:r>
              <a:rPr lang="en-US" dirty="0" err="1"/>
              <a:t>behavioural</a:t>
            </a:r>
            <a:r>
              <a:rPr lang="en-US" dirty="0"/>
              <a:t> sequences and apply these methods to songs produced by male European starlings, </a:t>
            </a:r>
            <a:r>
              <a:rPr lang="en-US" i="1" dirty="0" err="1"/>
              <a:t>Sturnus</a:t>
            </a:r>
            <a:r>
              <a:rPr lang="en-US" i="1" dirty="0"/>
              <a:t> vulgaris</a:t>
            </a:r>
            <a:r>
              <a:rPr lang="en-US" dirty="0"/>
              <a:t>, in two social contexts in which the function of song differs: a spring (breeding) and autumn (nonbreeding) context. Additionally, previous data indicate that damage to the medial preoptic nucleus (POM), a brain area known to regulate male sexually motivated </a:t>
            </a:r>
            <a:r>
              <a:rPr lang="en-US" dirty="0" err="1"/>
              <a:t>behaviour</a:t>
            </a:r>
            <a:r>
              <a:rPr lang="en-US" dirty="0"/>
              <a:t>, affects structural aspects of starling song such that males in a sexually relevant context (i.e. spring) sing shorter songs than appropriate for this context. We further test the utility of our statistical approach by comparing attributes of song structure in POM-lesioned males to song produced by control spring and autumn males. Spring and autumn songs were statistically separable based on the duration and order of phrase types. Males produced more structurally complex aspects of song in spring than in autumn. Spring song was also longer and more stereotyped than autumn song, both attributes used by females to select mates. Songs produced by POM-lesioned males in some cases fell between measures of spring and autumn songs but differed most from songs produced by autumn males. Overall, these statistical methods can effectively extract biologically meaningful information contained in many </a:t>
            </a:r>
            <a:r>
              <a:rPr lang="en-US" dirty="0" err="1"/>
              <a:t>behavioural</a:t>
            </a:r>
            <a:r>
              <a:rPr lang="en-US" dirty="0"/>
              <a:t> sequences given sufficient sample sizes and replication numbers.</a:t>
            </a:r>
          </a:p>
          <a:p>
            <a:pPr>
              <a:defRPr/>
            </a:pPr>
            <a:r>
              <a:rPr lang="en-US" b="1" cap="all" dirty="0"/>
              <a:t>KEYWORDS:</a:t>
            </a:r>
          </a:p>
          <a:p>
            <a:pPr>
              <a:lnSpc>
                <a:spcPct val="90000"/>
              </a:lnSpc>
              <a:defRPr/>
            </a:pPr>
            <a:endParaRPr lang="en-US" altLang="en-US" dirty="0"/>
          </a:p>
        </p:txBody>
      </p:sp>
      <p:sp>
        <p:nvSpPr>
          <p:cNvPr id="86019" name="Slide Number Placeholder 3">
            <a:extLst>
              <a:ext uri="{FF2B5EF4-FFF2-40B4-BE49-F238E27FC236}">
                <a16:creationId xmlns:a16="http://schemas.microsoft.com/office/drawing/2014/main" id="{0B3305D5-C5A0-4996-8FC2-0B6CB1A6F5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05C63B-B95E-492F-B246-E3AE1EDFDC6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20847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000" dirty="0"/>
              <a:t>Check</a:t>
            </a:r>
          </a:p>
          <a:p>
            <a:pPr>
              <a:lnSpc>
                <a:spcPct val="80000"/>
              </a:lnSpc>
            </a:pPr>
            <a:r>
              <a:rPr lang="en-US" altLang="en-US" sz="1000" dirty="0"/>
              <a:t>Now what about this neural regulation? Conserved…evolutionary sense…birds and mammals diverged from a common ancestor over 300 million years ago and it </a:t>
            </a:r>
            <a:r>
              <a:rPr lang="en-US" altLang="en-US" sz="1000" dirty="0" err="1"/>
              <a:t>it</a:t>
            </a:r>
            <a:r>
              <a:rPr lang="en-US" altLang="en-US" sz="1000" dirty="0"/>
              <a:t> thought that brain regions that regulated social behavior in this reptilian ancestor are similar to brain regions that continue to regulate social behavior…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89A72-F0DA-4BB4-A514-5F106DEE421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1085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would predict that males singing fall but not spring song would develop a song-associated place preference. To test this…</a:t>
            </a:r>
          </a:p>
          <a:p>
            <a:r>
              <a:rPr lang="en-US" altLang="en-US"/>
              <a:t>Highlight that in fall we predict song is intrinsically rewarded and in spring we expect that song is extrinsically rewarded</a:t>
            </a:r>
          </a:p>
          <a:p>
            <a:r>
              <a:rPr lang="en-US" altLang="en-US"/>
              <a:t>Wqith the idea that fall song is practice it is intrinsically rewarding if it is play behaivor, but spring song is extrinsically rewarding (rewarded by mating)</a:t>
            </a:r>
          </a:p>
          <a:p>
            <a:endParaRPr lang="en-US" altLang="en-US"/>
          </a:p>
          <a:p>
            <a:r>
              <a:rPr lang="en-US" altLang="en-US"/>
              <a:t>WAS THIS 30 min?  Yes it was</a:t>
            </a:r>
          </a:p>
          <a:p>
            <a:r>
              <a:rPr lang="en-US" altLang="en-US"/>
              <a:t>Singing, prurrp calls, preening, feeding and drinking</a:t>
            </a:r>
          </a:p>
          <a:p>
            <a:endParaRPr lang="en-US" altLang="en-US"/>
          </a:p>
          <a:p>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03686-98EE-4A32-BC8E-8048BE97D9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9F29509-4609-4EF3-93E0-9C8BB2F552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19DAE25-7409-415F-8DE5-8BD6187A28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ABD8CF33-89C9-4E4C-B5FE-46E8454F98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A01602-9903-44D2-8F96-F618BC62FB8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7AA2C26-8791-4E3B-946F-8E1B7AFE10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F64A6BC-E27A-4C28-94D8-F31CAA614B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next day birds are allowed to move freely between the two compartments of the CPP apparatus.  If the song-paired compartment is preferred, we consider song-induced CPP to have occurred. The idea is that the neural state induced by singing is the unconditioned stimulus.  When this neural state is paired with a distinct compartment of the CPP apparatus, this compartment becomes associated with the state induced by the singing behavior.  Thus, if song induces a pleasurable or rewarding neural state, then males should develop a CPP. </a:t>
            </a:r>
          </a:p>
          <a:p>
            <a:endParaRPr lang="en-US" altLang="en-US"/>
          </a:p>
        </p:txBody>
      </p:sp>
      <p:sp>
        <p:nvSpPr>
          <p:cNvPr id="45060" name="Slide Number Placeholder 3">
            <a:extLst>
              <a:ext uri="{FF2B5EF4-FFF2-40B4-BE49-F238E27FC236}">
                <a16:creationId xmlns:a16="http://schemas.microsoft.com/office/drawing/2014/main" id="{382BAD76-CD44-4D49-8259-1746A25455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DE9E0-350B-4366-9354-74C91E63DB9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DFEE9DB-EAC1-4802-BBDE-B363595EDC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41A09A0-9A61-4AE7-96A3-155A333BF7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next day birds are allowed to move freely between the two compartments of the CPP apparatus.  If the song-paired compartment is preferred, we consider song-induced CPP to have occurred. The idea is that the neural state induced by singing is the unconditioned stimulus.  When this neural state is paired with a distinct compartment of the CPP apparatus, this compartment becomes associated with the state induced by the singing behavior.  Thus, if song induces a pleasurable or rewarding neural state, then males should develop a CPP. </a:t>
            </a:r>
          </a:p>
          <a:p>
            <a:endParaRPr lang="en-US" altLang="en-US"/>
          </a:p>
        </p:txBody>
      </p:sp>
      <p:sp>
        <p:nvSpPr>
          <p:cNvPr id="47108" name="Slide Number Placeholder 3">
            <a:extLst>
              <a:ext uri="{FF2B5EF4-FFF2-40B4-BE49-F238E27FC236}">
                <a16:creationId xmlns:a16="http://schemas.microsoft.com/office/drawing/2014/main" id="{C30E201D-3B27-4EBF-B6C9-E203458D7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1FAF5-DD4B-4558-80DC-C0817147C77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5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5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B08B01A-6C91-4990-8F3F-E5BDC16002F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1576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spcBef>
                <a:spcPct val="0"/>
              </a:spcBef>
            </a:pPr>
            <a:r>
              <a:rPr lang="en-US" sz="1200" kern="1200" dirty="0">
                <a:solidFill>
                  <a:schemeClr val="tx1"/>
                </a:solidFill>
                <a:effectLst/>
                <a:latin typeface="+mn-lt"/>
                <a:ea typeface="+mn-ea"/>
                <a:cs typeface="+mn-cs"/>
              </a:rPr>
              <a:t>Although it is really rare,</a:t>
            </a:r>
            <a:r>
              <a:rPr lang="en-US" sz="1200" kern="1200" baseline="0" dirty="0">
                <a:solidFill>
                  <a:schemeClr val="tx1"/>
                </a:solidFill>
                <a:effectLst/>
                <a:latin typeface="+mn-lt"/>
                <a:ea typeface="+mn-ea"/>
                <a:cs typeface="+mn-cs"/>
              </a:rPr>
              <a:t> some animals must learn at least some of their vocalizations from tutors, from adults or peers…..Vocal learning is found in only a few animals….</a:t>
            </a:r>
            <a:r>
              <a:rPr lang="en-US" sz="1200" kern="1200" dirty="0">
                <a:solidFill>
                  <a:schemeClr val="tx1"/>
                </a:solidFill>
                <a:effectLst/>
                <a:latin typeface="+mn-lt"/>
                <a:ea typeface="+mn-ea"/>
                <a:cs typeface="+mn-cs"/>
              </a:rPr>
              <a:t>you see it in elephants, songbirds (which</a:t>
            </a:r>
            <a:r>
              <a:rPr lang="en-US" sz="1200" kern="1200" baseline="0" dirty="0">
                <a:solidFill>
                  <a:schemeClr val="tx1"/>
                </a:solidFill>
                <a:effectLst/>
                <a:latin typeface="+mn-lt"/>
                <a:ea typeface="+mn-ea"/>
                <a:cs typeface="+mn-cs"/>
              </a:rPr>
              <a:t> We’ll talk about today) – related birds like </a:t>
            </a:r>
            <a:r>
              <a:rPr lang="en-US" sz="1200" kern="1200" dirty="0" err="1">
                <a:solidFill>
                  <a:schemeClr val="tx1"/>
                </a:solidFill>
                <a:effectLst/>
                <a:latin typeface="+mn-lt"/>
                <a:ea typeface="+mn-ea"/>
                <a:cs typeface="+mn-cs"/>
              </a:rPr>
              <a:t>parrots,humingbirds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also dolphins and whales, seals bats and of course humans</a:t>
            </a:r>
          </a:p>
          <a:p>
            <a:pPr eaLnBrk="1" hangingPunct="1">
              <a:spcBef>
                <a:spcPct val="0"/>
              </a:spcBef>
            </a:pPr>
            <a:endParaRPr lang="en-US" sz="1200" kern="1200" dirty="0">
              <a:solidFill>
                <a:schemeClr val="tx1"/>
              </a:solidFill>
              <a:effectLst/>
              <a:latin typeface="+mn-lt"/>
              <a:ea typeface="+mn-ea"/>
              <a:cs typeface="+mn-cs"/>
            </a:endParaRPr>
          </a:p>
          <a:p>
            <a:pPr eaLnBrk="1" hangingPunct="1">
              <a:spcBef>
                <a:spcPct val="0"/>
              </a:spcBef>
            </a:pPr>
            <a:r>
              <a:rPr lang="en-US" sz="1100" dirty="0">
                <a:effectLst/>
              </a:rPr>
              <a:t>Different ORDERS (</a:t>
            </a:r>
            <a:r>
              <a:rPr lang="en-US" sz="1100">
                <a:effectLst/>
              </a:rPr>
              <a:t>taxonomic categories)</a:t>
            </a:r>
          </a:p>
          <a:p>
            <a:pPr eaLnBrk="1" hangingPunct="1">
              <a:spcBef>
                <a:spcPct val="0"/>
              </a:spcBef>
            </a:pPr>
            <a:r>
              <a:rPr lang="en-US" sz="1100" dirty="0">
                <a:effectLst/>
              </a:rPr>
              <a:t>Order Passeriform (perching bird)</a:t>
            </a:r>
            <a:r>
              <a:rPr lang="en-US" sz="1100" baseline="0" dirty="0">
                <a:effectLst/>
              </a:rPr>
              <a:t> only oscines…= </a:t>
            </a:r>
            <a:r>
              <a:rPr lang="en-US" sz="1100" dirty="0">
                <a:effectLst/>
              </a:rPr>
              <a:t>about 4500 songbirds and 10,000 bird species 3 toes forward one back</a:t>
            </a:r>
            <a:endParaRPr lang="en-US" sz="1100" baseline="0" dirty="0">
              <a:effectLst/>
              <a:ea typeface="ＭＳ Ｐゴシック" pitchFamily="-109" charset="-128"/>
            </a:endParaRPr>
          </a:p>
          <a:p>
            <a:pPr eaLnBrk="1" hangingPunct="1">
              <a:spcBef>
                <a:spcPct val="0"/>
              </a:spcBef>
            </a:pPr>
            <a:r>
              <a:rPr lang="en-US" sz="1050" baseline="0" dirty="0">
                <a:effectLst/>
                <a:ea typeface="ＭＳ Ｐゴシック" pitchFamily="-109" charset="-128"/>
              </a:rPr>
              <a:t>So not all birds learn to vocalize…chickens hawks owls…</a:t>
            </a:r>
            <a:endParaRPr lang="en-US" sz="1050" dirty="0">
              <a:ea typeface="ＭＳ Ｐゴシック" pitchFamily="-109" charset="-128"/>
            </a:endParaRPr>
          </a:p>
          <a:p>
            <a:r>
              <a:rPr lang="en-US" sz="1100" dirty="0"/>
              <a:t>Hummingbirds order </a:t>
            </a:r>
            <a:r>
              <a:rPr lang="en-US" sz="1100" dirty="0" err="1"/>
              <a:t>apodiforme</a:t>
            </a:r>
            <a:r>
              <a:rPr lang="en-US" sz="1100" dirty="0"/>
              <a:t>, family – Trochilidae – unique </a:t>
            </a:r>
            <a:r>
              <a:rPr lang="en-US" sz="1100" dirty="0" err="1"/>
              <a:t>iwing</a:t>
            </a:r>
            <a:r>
              <a:rPr lang="en-US" sz="1100" dirty="0"/>
              <a:t> structure, small feet that aren’t for walking – this order includes swifts (not swallows- which are </a:t>
            </a:r>
            <a:r>
              <a:rPr lang="en-US" sz="1100" dirty="0" err="1"/>
              <a:t>passeriforme</a:t>
            </a:r>
            <a:r>
              <a:rPr lang="en-US"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Parrots order Psittaciformes – family</a:t>
            </a:r>
            <a:r>
              <a:rPr lang="en-US" sz="1100" baseline="0" dirty="0"/>
              <a:t> </a:t>
            </a:r>
            <a:r>
              <a:rPr lang="en-US" sz="1200" b="0" i="0" u="sng" kern="1200" dirty="0">
                <a:solidFill>
                  <a:schemeClr val="tx1"/>
                </a:solidFill>
                <a:effectLst/>
                <a:latin typeface="+mn-lt"/>
                <a:ea typeface="+mn-ea"/>
                <a:cs typeface="+mn-cs"/>
              </a:rPr>
              <a:t>Psittacidae – 2 toes forward, prehensile tongue, curved beak</a:t>
            </a:r>
          </a:p>
          <a:p>
            <a:endParaRPr lang="en-US" sz="1100" dirty="0"/>
          </a:p>
          <a:p>
            <a:r>
              <a:rPr lang="en-US" sz="1100" dirty="0"/>
              <a:t>Songbirds are order Passeriformes – in the oscine suborder</a:t>
            </a:r>
          </a:p>
          <a:p>
            <a:r>
              <a:rPr lang="en-US" sz="1100" dirty="0"/>
              <a:t>Kingdom (animal) phylum (</a:t>
            </a:r>
            <a:r>
              <a:rPr lang="en-US" sz="1100" dirty="0" err="1"/>
              <a:t>chordata</a:t>
            </a:r>
            <a:r>
              <a:rPr lang="en-US" sz="1100" dirty="0"/>
              <a:t>) class (</a:t>
            </a:r>
            <a:r>
              <a:rPr lang="en-US" sz="1100" dirty="0" err="1"/>
              <a:t>aves</a:t>
            </a:r>
            <a:r>
              <a:rPr lang="en-US" sz="1100" dirty="0"/>
              <a:t>) order family genus</a:t>
            </a:r>
            <a:r>
              <a:rPr lang="en-US" sz="1100" baseline="0" dirty="0"/>
              <a:t> species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EA024-24CA-42EC-B6C6-0180AE4749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043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000" dirty="0"/>
              <a:t>Check</a:t>
            </a:r>
          </a:p>
          <a:p>
            <a:pPr>
              <a:lnSpc>
                <a:spcPct val="80000"/>
              </a:lnSpc>
            </a:pPr>
            <a:r>
              <a:rPr lang="en-US" altLang="en-US" sz="1000" dirty="0"/>
              <a:t>Now what about this neural regulation? Conserved…evolutionary sense…birds and mammals diverged from a common ancestor over 300 million years ago and it </a:t>
            </a:r>
            <a:r>
              <a:rPr lang="en-US" altLang="en-US" sz="1000" dirty="0" err="1"/>
              <a:t>it</a:t>
            </a:r>
            <a:r>
              <a:rPr lang="en-US" altLang="en-US" sz="1000" dirty="0"/>
              <a:t> thought that brain regions that regulated social behavior in this reptilian ancestor are similar to brain regions that continue to regulate social behavior…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89A72-F0DA-4BB4-A514-5F106DEE421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81635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 thought my hypotheses were entirely novel but it turns out what I propose is something suggested over 150 years ago by Darwin…….we offer mechanisms in support of something Darwin </a:t>
            </a:r>
            <a:r>
              <a:rPr lang="en-US" altLang="en-US"/>
              <a:t>proposed 150 </a:t>
            </a:r>
            <a:r>
              <a:rPr lang="en-US" altLang="en-US" dirty="0"/>
              <a:t>years ago…</a:t>
            </a:r>
          </a:p>
          <a:p>
            <a:endParaRPr lang="en-US" altLang="en-US" dirty="0"/>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C1E32E-2407-4BD6-85D5-C6607CF5CBA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519262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9351-1595-4EB2-8468-69967218BA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35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0D53D02C-85DF-86D3-2609-6E6186349D22}"/>
            </a:ext>
          </a:extLst>
        </p:cNvPr>
        <p:cNvGrpSpPr/>
        <p:nvPr/>
      </p:nvGrpSpPr>
      <p:grpSpPr>
        <a:xfrm>
          <a:off x="0" y="0"/>
          <a:ext cx="0" cy="0"/>
          <a:chOff x="0" y="0"/>
          <a:chExt cx="0" cy="0"/>
        </a:xfrm>
      </p:grpSpPr>
      <p:sp>
        <p:nvSpPr>
          <p:cNvPr id="71" name="Google Shape;71;p2:notes">
            <a:extLst>
              <a:ext uri="{FF2B5EF4-FFF2-40B4-BE49-F238E27FC236}">
                <a16:creationId xmlns:a16="http://schemas.microsoft.com/office/drawing/2014/main" id="{9A20932A-62B4-2901-FF92-0838F6AFB8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Shima </a:t>
            </a:r>
            <a:r>
              <a:rPr lang="en-US" dirty="0" err="1"/>
              <a:t>enaga</a:t>
            </a:r>
            <a:r>
              <a:rPr lang="en-US" dirty="0"/>
              <a:t> – long tailed bush tit from </a:t>
            </a:r>
            <a:r>
              <a:rPr lang="en-US"/>
              <a:t>japan</a:t>
            </a:r>
            <a:endParaRPr dirty="0"/>
          </a:p>
        </p:txBody>
      </p:sp>
      <p:sp>
        <p:nvSpPr>
          <p:cNvPr id="72" name="Google Shape;72;p2:notes">
            <a:extLst>
              <a:ext uri="{FF2B5EF4-FFF2-40B4-BE49-F238E27FC236}">
                <a16:creationId xmlns:a16="http://schemas.microsoft.com/office/drawing/2014/main" id="{998BB735-B3CD-7086-9B04-42672006A6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57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25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35A2C-4E79-2F1A-E813-1E61A0117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C12F2-98D3-B3BE-5BA7-6B5F96337F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FCB7DB-41C0-70F1-B97B-4B4379D6816C}"/>
              </a:ext>
            </a:extLst>
          </p:cNvPr>
          <p:cNvSpPr>
            <a:spLocks noGrp="1"/>
          </p:cNvSpPr>
          <p:nvPr>
            <p:ph type="body" idx="1"/>
          </p:nvPr>
        </p:nvSpPr>
        <p:spPr/>
        <p:txBody>
          <a:bodyPr>
            <a:normAutofit/>
          </a:bodyPr>
          <a:lstStyle/>
          <a:p>
            <a:pPr algn="l" eaLnBrk="1" hangingPunct="1">
              <a:spcBef>
                <a:spcPct val="0"/>
              </a:spcBef>
            </a:pPr>
            <a:r>
              <a:rPr lang="en-US" b="0" i="0" dirty="0">
                <a:solidFill>
                  <a:srgbClr val="333333"/>
                </a:solidFill>
                <a:effectLst/>
                <a:latin typeface="Roboto" panose="02000000000000000000" pitchFamily="2" charset="0"/>
              </a:rPr>
              <a:t>See https://xeno-canto.org/species/Setophaga-aestiva to try to embed songs</a:t>
            </a:r>
          </a:p>
          <a:p>
            <a:pPr algn="l" eaLnBrk="1" hangingPunct="1">
              <a:spcBef>
                <a:spcPct val="0"/>
              </a:spcBef>
            </a:pPr>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0" i="0" dirty="0">
                <a:solidFill>
                  <a:srgbClr val="333333"/>
                </a:solidFill>
                <a:effectLst/>
                <a:latin typeface="Roboto" panose="02000000000000000000" pitchFamily="2" charset="0"/>
              </a:rPr>
              <a:t>When</a:t>
            </a:r>
            <a:r>
              <a:rPr lang="en-US" b="0" i="0" baseline="0" dirty="0">
                <a:solidFill>
                  <a:srgbClr val="333333"/>
                </a:solidFill>
                <a:effectLst/>
                <a:latin typeface="Roboto" panose="02000000000000000000" pitchFamily="2" charset="0"/>
              </a:rPr>
              <a:t> it comes to vocal learning and vocal production songbirds are in a league of their own. </a:t>
            </a:r>
            <a:r>
              <a:rPr lang="en-US" b="0" i="0" dirty="0">
                <a:solidFill>
                  <a:srgbClr val="333333"/>
                </a:solidFill>
                <a:effectLst/>
                <a:latin typeface="Roboto" panose="02000000000000000000" pitchFamily="2" charset="0"/>
              </a:rPr>
              <a:t>S</a:t>
            </a:r>
            <a:r>
              <a:rPr lang="en-US" b="0" i="0" u="sng" dirty="0">
                <a:solidFill>
                  <a:srgbClr val="222222"/>
                </a:solidFill>
                <a:effectLst/>
                <a:latin typeface="Roboto" panose="02000000000000000000" pitchFamily="2" charset="0"/>
              </a:rPr>
              <a:t>ongbirds which I’m showing you here...</a:t>
            </a:r>
            <a:r>
              <a:rPr lang="en-US" b="0" i="0" dirty="0">
                <a:solidFill>
                  <a:srgbClr val="333333"/>
                </a:solidFill>
                <a:effectLst/>
                <a:latin typeface="Roboto" panose="02000000000000000000" pitchFamily="2" charset="0"/>
              </a:rPr>
              <a:t> make up about half of the world’s 10,000 bird species.</a:t>
            </a:r>
            <a:r>
              <a:rPr lang="en-US" b="0" i="0" baseline="0" dirty="0">
                <a:solidFill>
                  <a:srgbClr val="333333"/>
                </a:solidFill>
                <a:effectLst/>
                <a:latin typeface="Roboto" panose="02000000000000000000" pitchFamily="2" charset="0"/>
              </a:rPr>
              <a:t> IN fall millions of these birds migrate south and if you are out and about you may hear some song but in spring when the birds return and are preparing to breed the skies are full of bird song AND if you have an ear for birdsong or an App…Merlin Bird ID.  So if you were to hear the song of a cardinal it would be very distinct.. And a meadowlark different from cardinal </a:t>
            </a:r>
          </a:p>
          <a:p>
            <a:pPr algn="l" eaLnBrk="1" hangingPunct="1">
              <a:spcBef>
                <a:spcPct val="0"/>
              </a:spcBef>
            </a:pPr>
            <a:endParaRPr lang="en-US" b="0" i="0" baseline="0" dirty="0">
              <a:solidFill>
                <a:srgbClr val="333333"/>
              </a:solidFill>
              <a:effectLst/>
              <a:latin typeface="Roboto" panose="02000000000000000000" pitchFamily="2" charset="0"/>
            </a:endParaRPr>
          </a:p>
          <a:p>
            <a:pPr algn="l" eaLnBrk="1" hangingPunct="1">
              <a:spcBef>
                <a:spcPct val="0"/>
              </a:spcBef>
            </a:pPr>
            <a:r>
              <a:rPr lang="en-US" b="1" i="0" baseline="0" dirty="0">
                <a:solidFill>
                  <a:srgbClr val="333333"/>
                </a:solidFill>
                <a:effectLst/>
                <a:latin typeface="Roboto" panose="02000000000000000000" pitchFamily="2" charset="0"/>
              </a:rPr>
              <a:t>CAN I make so can’t see screen guess who is singing </a:t>
            </a:r>
            <a:r>
              <a:rPr lang="en-US" b="0" i="0" baseline="0" dirty="0">
                <a:solidFill>
                  <a:srgbClr val="333333"/>
                </a:solidFill>
                <a:effectLst/>
                <a:latin typeface="Roboto" panose="02000000000000000000" pitchFamily="2" charset="0"/>
              </a:rPr>
              <a:t>on cardinal – can any one name who is singing?</a:t>
            </a:r>
          </a:p>
          <a:p>
            <a:pPr algn="l" eaLnBrk="1" hangingPunct="1">
              <a:spcBef>
                <a:spcPct val="0"/>
              </a:spcBef>
            </a:pPr>
            <a:r>
              <a:rPr lang="en-US" b="0" i="0" baseline="0" dirty="0">
                <a:solidFill>
                  <a:srgbClr val="333333"/>
                </a:solidFill>
                <a:effectLst/>
                <a:latin typeface="Roboto" panose="02000000000000000000" pitchFamily="2" charset="0"/>
              </a:rPr>
              <a:t>Each bird sings its own species typical song  -- </a:t>
            </a:r>
          </a:p>
          <a:p>
            <a:endParaRPr lang="en-US" dirty="0"/>
          </a:p>
        </p:txBody>
      </p:sp>
      <p:sp>
        <p:nvSpPr>
          <p:cNvPr id="4" name="Slide Number Placeholder 3">
            <a:extLst>
              <a:ext uri="{FF2B5EF4-FFF2-40B4-BE49-F238E27FC236}">
                <a16:creationId xmlns:a16="http://schemas.microsoft.com/office/drawing/2014/main" id="{08ED8708-DB08-5086-905B-B0AC067DD5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EA024-24CA-42EC-B6C6-0180AE4749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30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eaLnBrk="1" hangingPunct="1">
              <a:spcBef>
                <a:spcPct val="0"/>
              </a:spcBef>
            </a:pPr>
            <a:endParaRPr lang="en-US" sz="1200" baseline="0" dirty="0">
              <a:ea typeface="ＭＳ Ｐゴシック" pitchFamily="-109"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aseline="0" dirty="0">
                <a:ea typeface="ＭＳ Ｐゴシック" pitchFamily="-109" charset="-128"/>
              </a:rPr>
              <a:t>We are going to focus on songbirds and songs but songbirds also “call” as do non songbirds….what is the difference between a song and call?</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baseline="0" dirty="0">
              <a:ea typeface="ＭＳ Ｐゴシック" pitchFamily="-109"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baseline="0" dirty="0">
                <a:ea typeface="ＭＳ Ｐゴシック" pitchFamily="-109" charset="-128"/>
              </a:rPr>
              <a:t>A distinction is made between songs and calls…</a:t>
            </a:r>
            <a:r>
              <a:rPr lang="en-US" sz="1200" dirty="0">
                <a:ea typeface="ＭＳ Ｐゴシック" pitchFamily="-109" charset="-128"/>
              </a:rPr>
              <a:t>Generally song is the more melodious, complex</a:t>
            </a:r>
            <a:r>
              <a:rPr lang="en-US" sz="1200" baseline="0" dirty="0">
                <a:ea typeface="ＭＳ Ｐゴシック" pitchFamily="-109" charset="-128"/>
              </a:rPr>
              <a:t> vocalization…with specific functions….linked to things an individual is advertising – it is linked to health ..a male trying to tell female he’s attractive or to communicate to another male that he’s threatening…calls are often not learned simpler…things not advertising quality…an example would be an alarm call. </a:t>
            </a:r>
            <a:r>
              <a:rPr lang="en-US" sz="1200" dirty="0">
                <a:ea typeface="ＭＳ Ｐゴシック" pitchFamily="-109" charset="-128"/>
              </a:rPr>
              <a:t>Not true for all birds…chickadees…#</a:t>
            </a:r>
            <a:r>
              <a:rPr lang="en-US" sz="1200" baseline="0" dirty="0">
                <a:ea typeface="ＭＳ Ｐゴシック" pitchFamily="-109" charset="-128"/>
              </a:rPr>
              <a:t> of </a:t>
            </a:r>
            <a:r>
              <a:rPr lang="en-US" sz="1200" baseline="0" dirty="0" err="1">
                <a:ea typeface="ＭＳ Ｐゴシック" pitchFamily="-109" charset="-128"/>
              </a:rPr>
              <a:t>dees</a:t>
            </a:r>
            <a:r>
              <a:rPr lang="en-US" sz="1200" baseline="0" dirty="0">
                <a:ea typeface="ＭＳ Ｐゴシック" pitchFamily="-109" charset="-128"/>
              </a:rPr>
              <a:t> at end how threatening the stimulus is….and short fee bee is the song..</a:t>
            </a:r>
            <a:endParaRPr lang="en-US" sz="1200" dirty="0">
              <a:ea typeface="ＭＳ Ｐゴシック" pitchFamily="-109" charset="-128"/>
            </a:endParaRPr>
          </a:p>
          <a:p>
            <a:pPr eaLnBrk="1" hangingPunct="1">
              <a:spcBef>
                <a:spcPct val="0"/>
              </a:spcBef>
            </a:pPr>
            <a:endParaRPr lang="en-US" sz="1200" dirty="0">
              <a:ea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EA024-24CA-42EC-B6C6-0180AE4749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318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fld id="{F997BDC0-B071-417D-B414-09E083D32D39}" type="slidenum">
              <a:rPr lang="en-US">
                <a:solidFill>
                  <a:prstClr val="black"/>
                </a:solidFill>
                <a:latin typeface="Calibri" pitchFamily="-109" charset="0"/>
              </a:rPr>
              <a:pPr eaLnBrk="1" hangingPunct="1"/>
              <a:t>7</a:t>
            </a:fld>
            <a:endParaRPr lang="en-US">
              <a:solidFill>
                <a:prstClr val="black"/>
              </a:solidFill>
              <a:latin typeface="Calibri" pitchFamily="-109" charset="0"/>
            </a:endParaRPr>
          </a:p>
        </p:txBody>
      </p:sp>
      <p:sp>
        <p:nvSpPr>
          <p:cNvPr id="778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baseline="0" dirty="0">
                <a:effectLst/>
              </a:rPr>
              <a:t>Songbirds have evolved a specialized brain system to learn and produce song….ONLY songbirds have this system in the brain….(and vocal learners like hummingbirds and parrots have something similar)…birds that sing more in spring…this system gets larger and brain new brain cells show up here during the breeding season when males sing courtship song – so adult animals can grown new brain cells – give us all hope.  </a:t>
            </a:r>
            <a:r>
              <a:rPr lang="en-US" sz="1100" dirty="0">
                <a:effectLst/>
              </a:rPr>
              <a:t>Other</a:t>
            </a:r>
            <a:r>
              <a:rPr lang="en-US" sz="1100" baseline="0" dirty="0">
                <a:effectLst/>
              </a:rPr>
              <a:t> birds don’t have these brain areas.</a:t>
            </a:r>
          </a:p>
          <a:p>
            <a:pPr eaLnBrk="1" hangingPunct="1">
              <a:spcBef>
                <a:spcPct val="0"/>
              </a:spcBef>
            </a:pPr>
            <a:endParaRPr lang="en-US" sz="1100" baseline="0" dirty="0">
              <a:effectLst/>
              <a:ea typeface="ＭＳ Ｐゴシック" pitchFamily="-109"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effectLst/>
              </a:rPr>
              <a:t>Songbirds</a:t>
            </a:r>
            <a:r>
              <a:rPr lang="en-US" sz="1600" baseline="0" dirty="0">
                <a:effectLst/>
              </a:rPr>
              <a:t> produce song with a specialized organ called a syrinx…it can produce 2 sounds at once.  (other birds do have a syrinx) – we have a larynx we can’t do this</a:t>
            </a:r>
          </a:p>
          <a:p>
            <a:pPr eaLnBrk="1" hangingPunct="1">
              <a:spcBef>
                <a:spcPct val="0"/>
              </a:spcBef>
            </a:pPr>
            <a:endParaRPr lang="en-US" sz="1600" b="0" i="0" dirty="0">
              <a:solidFill>
                <a:srgbClr val="1D1C1B"/>
              </a:solidFill>
              <a:effectLst/>
              <a:latin typeface="Inter"/>
            </a:endParaRPr>
          </a:p>
          <a:p>
            <a:pPr eaLnBrk="1" hangingPunct="1">
              <a:spcBef>
                <a:spcPct val="0"/>
              </a:spcBef>
            </a:pPr>
            <a:endParaRPr lang="en-US" sz="1600" b="0" i="0" dirty="0">
              <a:solidFill>
                <a:srgbClr val="1D1C1B"/>
              </a:solidFill>
              <a:effectLst/>
              <a:latin typeface="Inter"/>
            </a:endParaRPr>
          </a:p>
          <a:p>
            <a:pPr eaLnBrk="1" hangingPunct="1">
              <a:spcBef>
                <a:spcPct val="0"/>
              </a:spcBef>
            </a:pPr>
            <a:r>
              <a:rPr lang="en-US" sz="1600" b="0" i="0" dirty="0">
                <a:solidFill>
                  <a:srgbClr val="1D1C1B"/>
                </a:solidFill>
                <a:effectLst/>
                <a:latin typeface="Inter"/>
              </a:rPr>
              <a:t>How does the Northern Cardinal </a:t>
            </a:r>
            <a:r>
              <a:rPr lang="en-US" sz="1600" b="0" i="1" dirty="0">
                <a:solidFill>
                  <a:srgbClr val="1D1C1B"/>
                </a:solidFill>
                <a:effectLst/>
                <a:latin typeface="Inter"/>
              </a:rPr>
              <a:t>(Cardinalis cardinalis)</a:t>
            </a:r>
            <a:r>
              <a:rPr lang="en-US" sz="1600" b="0" i="0" dirty="0">
                <a:solidFill>
                  <a:srgbClr val="1D1C1B"/>
                </a:solidFill>
                <a:effectLst/>
                <a:latin typeface="Inter"/>
              </a:rPr>
              <a:t> span a wider range of pitches than a piano in just a tenth of a second? Remarkably, the secret to the Northern Cardinal’s vocal prowess has been measured in the lab.</a:t>
            </a:r>
            <a:r>
              <a:rPr lang="en-US" sz="1600" b="0" i="0" baseline="30000" dirty="0">
                <a:solidFill>
                  <a:srgbClr val="1D1C1B"/>
                </a:solidFill>
                <a:effectLst/>
                <a:latin typeface="Inter"/>
              </a:rPr>
              <a:t>1</a:t>
            </a:r>
            <a:r>
              <a:rPr lang="en-US" sz="1600" b="0" i="0" dirty="0">
                <a:solidFill>
                  <a:srgbClr val="1D1C1B"/>
                </a:solidFill>
                <a:effectLst/>
                <a:latin typeface="Inter"/>
              </a:rPr>
              <a:t> It turns out that these vocal gymnastics are made possible by a seamless switch between sides of the </a:t>
            </a:r>
            <a:r>
              <a:rPr lang="en-US" sz="1600" b="0" i="0" u="sng" dirty="0">
                <a:solidFill>
                  <a:srgbClr val="232323"/>
                </a:solidFill>
                <a:effectLst/>
                <a:latin typeface="Inter"/>
              </a:rPr>
              <a:t>syrinx</a:t>
            </a:r>
            <a:r>
              <a:rPr lang="en-US" sz="1600" b="0" i="0" dirty="0">
                <a:solidFill>
                  <a:srgbClr val="1D1C1B"/>
                </a:solidFill>
                <a:effectLst/>
                <a:latin typeface="Inter"/>
              </a:rPr>
              <a:t> partway through the cardinal’s most dramatically sweeping notes.</a:t>
            </a:r>
            <a:endParaRPr lang="en-US" sz="1100" dirty="0">
              <a:ea typeface="ＭＳ Ｐゴシック" pitchFamily="-109" charset="-128"/>
            </a:endParaRPr>
          </a:p>
        </p:txBody>
      </p:sp>
    </p:spTree>
    <p:extLst>
      <p:ext uri="{BB962C8B-B14F-4D97-AF65-F5344CB8AC3E}">
        <p14:creationId xmlns:p14="http://schemas.microsoft.com/office/powerpoint/2010/main" val="1886822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fld id="{F997BDC0-B071-417D-B414-09E083D32D39}" type="slidenum">
              <a:rPr lang="en-US">
                <a:solidFill>
                  <a:prstClr val="black"/>
                </a:solidFill>
                <a:latin typeface="Calibri" pitchFamily="-109" charset="0"/>
              </a:rPr>
              <a:pPr eaLnBrk="1" hangingPunct="1"/>
              <a:t>8</a:t>
            </a:fld>
            <a:endParaRPr lang="en-US">
              <a:solidFill>
                <a:prstClr val="black"/>
              </a:solidFill>
              <a:latin typeface="Calibri" pitchFamily="-109" charset="0"/>
            </a:endParaRPr>
          </a:p>
        </p:txBody>
      </p:sp>
      <p:sp>
        <p:nvSpPr>
          <p:cNvPr id="778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dirty="0">
                <a:effectLst/>
              </a:rPr>
              <a:t>Song must be really important…evolved such</a:t>
            </a:r>
            <a:r>
              <a:rPr lang="en-US" sz="1100" baseline="0" dirty="0">
                <a:effectLst/>
              </a:rPr>
              <a:t> an elaborate brain system….SO WHY?  Why do birds sing? </a:t>
            </a:r>
          </a:p>
          <a:p>
            <a:pPr eaLnBrk="1" hangingPunct="1">
              <a:spcBef>
                <a:spcPct val="0"/>
              </a:spcBef>
            </a:pPr>
            <a:r>
              <a:rPr lang="en-US" sz="1100" dirty="0">
                <a:effectLst/>
              </a:rPr>
              <a:t>Next…show list</a:t>
            </a:r>
          </a:p>
          <a:p>
            <a:pPr eaLnBrk="1" hangingPunct="1">
              <a:spcBef>
                <a:spcPct val="0"/>
              </a:spcBef>
            </a:pPr>
            <a:r>
              <a:rPr lang="en-US" sz="1100" dirty="0">
                <a:effectLst/>
              </a:rPr>
              <a:t>Song sparrow</a:t>
            </a:r>
          </a:p>
        </p:txBody>
      </p:sp>
    </p:spTree>
    <p:extLst>
      <p:ext uri="{BB962C8B-B14F-4D97-AF65-F5344CB8AC3E}">
        <p14:creationId xmlns:p14="http://schemas.microsoft.com/office/powerpoint/2010/main" val="4282940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reasons birds sing. I’ll go through 4 today…starting</a:t>
            </a:r>
            <a:r>
              <a:rPr lang="en-US" baseline="0" dirty="0"/>
              <a:t> with song practice and ending with the possibility that they sing because it is rewarding…because it feels good.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19351-1595-4EB2-8468-69967218BA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18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hemeOverride" Target="../theme/themeOverride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hemeOverride" Target="../theme/themeOverride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A7BFDAE7-AECC-4B80-8977-4D252FB9807D}" type="datetime1">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647427A8-8DC2-402D-B066-90D9B790A161}" type="slidenum">
              <a:rPr lang="en-US" smtClean="0"/>
              <a:pPr/>
              <a:t>‹#›</a:t>
            </a:fld>
            <a:endParaRPr 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C6F40-39D4-4C39-8AFB-8F7F6196E5EB}" type="datetime1">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750148-A67A-4B9F-8579-AB0A026983D8}" type="datetime1">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1"/>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9"/>
          <p:cNvSpPr>
            <a:spLocks noChangeArrowheads="1"/>
          </p:cNvSpPr>
          <p:nvPr/>
        </p:nvSpPr>
        <p:spPr bwMode="invGray">
          <a:xfrm>
            <a:off x="0" y="5127625"/>
            <a:ext cx="12192000" cy="46038"/>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sz="1800">
              <a:solidFill>
                <a:prstClr val="white"/>
              </a:solidFill>
              <a:ea typeface="MS PGothic" panose="020B0600070205080204" pitchFamily="34" charset="-128"/>
            </a:endParaRPr>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solidFill>
                  <a:srgbClr val="FFFFFF"/>
                </a:solidFill>
              </a:defRPr>
            </a:lvl1pPr>
          </a:lstStyle>
          <a:p>
            <a:fld id="{7E46F104-8642-4286-8C4E-3D18C607302C}" type="datetime1">
              <a:rPr lang="en-US" altLang="en-US" smtClean="0"/>
              <a:t>12/10/2025</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D95C8FB7-9ABB-44C5-A2EC-1B130B562093}" type="slidenum">
              <a:rPr lang="en-US" altLang="en-US"/>
              <a:pPr/>
              <a:t>‹#›</a:t>
            </a:fld>
            <a:endParaRPr lang="en-US" altLang="en-US"/>
          </a:p>
        </p:txBody>
      </p:sp>
    </p:spTree>
    <p:extLst>
      <p:ext uri="{BB962C8B-B14F-4D97-AF65-F5344CB8AC3E}">
        <p14:creationId xmlns:p14="http://schemas.microsoft.com/office/powerpoint/2010/main" val="309811722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A31D949-448A-4EF0-878A-0B59A9220197}" type="datetime1">
              <a:rPr lang="en-US" altLang="en-US" smtClean="0"/>
              <a:t>12/10/2025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fld id="{E8B74250-FBBA-4E84-AE41-D0B331FD0641}" type="slidenum">
              <a:rPr lang="en-US" altLang="en-US"/>
              <a:pPr/>
              <a:t>‹#›</a:t>
            </a:fld>
            <a:endParaRPr lang="en-US" altLang="en-US"/>
          </a:p>
        </p:txBody>
      </p:sp>
    </p:spTree>
    <p:extLst>
      <p:ext uri="{BB962C8B-B14F-4D97-AF65-F5344CB8AC3E}">
        <p14:creationId xmlns:p14="http://schemas.microsoft.com/office/powerpoint/2010/main" val="2411513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1"/>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11"/>
          <p:cNvSpPr>
            <a:spLocks noChangeArrowheads="1"/>
          </p:cNvSpPr>
          <p:nvPr/>
        </p:nvSpPr>
        <p:spPr bwMode="invGray">
          <a:xfrm>
            <a:off x="0" y="2601914"/>
            <a:ext cx="12192000" cy="46037"/>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sz="1800">
              <a:solidFill>
                <a:prstClr val="white"/>
              </a:solidFill>
              <a:ea typeface="MS PGothic" panose="020B0600070205080204" pitchFamily="34" charset="-128"/>
            </a:endParaRPr>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solidFill>
                  <a:srgbClr val="FFFFFF"/>
                </a:solidFill>
              </a:defRPr>
            </a:lvl1pPr>
          </a:lstStyle>
          <a:p>
            <a:fld id="{B301D2E9-41B5-4AFB-A8F8-4636CF7113A9}" type="datetime1">
              <a:rPr lang="en-US" altLang="en-US" smtClean="0"/>
              <a:t>12/10/2025</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2BBC0D8A-2AE1-4E82-B2C1-DA5267242799}" type="slidenum">
              <a:rPr lang="en-US" altLang="en-US"/>
              <a:pPr/>
              <a:t>‹#›</a:t>
            </a:fld>
            <a:endParaRPr lang="en-US" altLang="en-US"/>
          </a:p>
        </p:txBody>
      </p:sp>
    </p:spTree>
    <p:extLst>
      <p:ext uri="{BB962C8B-B14F-4D97-AF65-F5344CB8AC3E}">
        <p14:creationId xmlns:p14="http://schemas.microsoft.com/office/powerpoint/2010/main" val="254758597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3522BF25-E50D-4AED-BF25-3210173AE637}" type="datetime1">
              <a:rPr lang="en-US" altLang="en-US" smtClean="0"/>
              <a:t>12/10/2025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fld id="{F7F7BBAF-656F-4288-AF68-A7743F9CA9AE}" type="slidenum">
              <a:rPr lang="en-US" altLang="en-US"/>
              <a:pPr/>
              <a:t>‹#›</a:t>
            </a:fld>
            <a:endParaRPr lang="en-US" altLang="en-US"/>
          </a:p>
        </p:txBody>
      </p:sp>
    </p:spTree>
    <p:extLst>
      <p:ext uri="{BB962C8B-B14F-4D97-AF65-F5344CB8AC3E}">
        <p14:creationId xmlns:p14="http://schemas.microsoft.com/office/powerpoint/2010/main" val="2374309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9B9633B8-94F9-4D41-B3B0-B063D426AD73}" type="datetime1">
              <a:rPr lang="en-US" altLang="en-US" smtClean="0"/>
              <a:t>12/10/2025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fld id="{835B6705-594F-488D-849D-D5EBD73EA6DE}" type="slidenum">
              <a:rPr lang="en-US" altLang="en-US"/>
              <a:pPr/>
              <a:t>‹#›</a:t>
            </a:fld>
            <a:endParaRPr lang="en-US" altLang="en-US"/>
          </a:p>
        </p:txBody>
      </p:sp>
    </p:spTree>
    <p:extLst>
      <p:ext uri="{BB962C8B-B14F-4D97-AF65-F5344CB8AC3E}">
        <p14:creationId xmlns:p14="http://schemas.microsoft.com/office/powerpoint/2010/main" val="4243515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C1AD29D-30E2-4CB0-9A1A-04772A24E64D}" type="datetime1">
              <a:rPr lang="en-US" altLang="en-US" smtClean="0"/>
              <a:t>12/10/2025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fld id="{2EFA0886-ED1C-4EA1-8A90-D79497248E04}" type="slidenum">
              <a:rPr lang="en-US" altLang="en-US"/>
              <a:pPr/>
              <a:t>‹#›</a:t>
            </a:fld>
            <a:endParaRPr lang="en-US" altLang="en-US"/>
          </a:p>
        </p:txBody>
      </p:sp>
    </p:spTree>
    <p:extLst>
      <p:ext uri="{BB962C8B-B14F-4D97-AF65-F5344CB8AC3E}">
        <p14:creationId xmlns:p14="http://schemas.microsoft.com/office/powerpoint/2010/main" val="411733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DEEFD90-A679-487B-ACD4-F7A22591E795}" type="datetime1">
              <a:rPr lang="en-US" altLang="en-US" smtClean="0"/>
              <a:t>12/10/2025</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fld id="{25D4D5F7-8EB3-4BD4-84BF-B1A028F21FAB}" type="slidenum">
              <a:rPr lang="en-US" altLang="en-US"/>
              <a:pPr/>
              <a:t>‹#›</a:t>
            </a:fld>
            <a:endParaRPr lang="en-US" altLang="en-US"/>
          </a:p>
        </p:txBody>
      </p:sp>
    </p:spTree>
    <p:extLst>
      <p:ext uri="{BB962C8B-B14F-4D97-AF65-F5344CB8AC3E}">
        <p14:creationId xmlns:p14="http://schemas.microsoft.com/office/powerpoint/2010/main" val="1562645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8"/>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lstStyle>
          <a:p>
            <a:r>
              <a:rPr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fld id="{112185ED-F212-4FA9-A58B-E8BDC82A0E7C}" type="datetime1">
              <a:rPr lang="en-US" altLang="en-US" smtClean="0"/>
              <a:t>12/10/2025</a:t>
            </a:fld>
            <a:endParaRPr lang="en-US" altLang="en-US"/>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fld id="{F014F949-D9B5-496A-85E9-1E428146BB79}" type="slidenum">
              <a:rPr lang="en-US" altLang="en-US"/>
              <a:pPr/>
              <a:t>‹#›</a:t>
            </a:fld>
            <a:endParaRPr lang="en-US" altLang="en-US"/>
          </a:p>
        </p:txBody>
      </p:sp>
    </p:spTree>
    <p:extLst>
      <p:ext uri="{BB962C8B-B14F-4D97-AF65-F5344CB8AC3E}">
        <p14:creationId xmlns:p14="http://schemas.microsoft.com/office/powerpoint/2010/main" val="168877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DB056F-BA25-43E6-81C5-ECD3037082AE}" type="datetime1">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10"/>
          <p:cNvSpPr/>
          <p:nvPr/>
        </p:nvSpPr>
        <p:spPr>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8"/>
          <p:cNvSpPr/>
          <p:nvPr/>
        </p:nvSpPr>
        <p:spPr bwMode="invGray">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220133" y="1169988"/>
            <a:ext cx="3363384" cy="201612"/>
          </a:xfrm>
        </p:spPr>
        <p:txBody>
          <a:bodyPr/>
          <a:lstStyle>
            <a:lvl1pPr>
              <a:defRPr/>
            </a:lvl1pPr>
          </a:lstStyle>
          <a:p>
            <a:fld id="{0E5AA42E-C2D9-463B-B4E6-5ECBDAEA91FC}" type="datetime1">
              <a:rPr lang="en-US" altLang="en-US" smtClean="0"/>
              <a:t>12/10/2025</a:t>
            </a:fld>
            <a:endParaRPr lang="en-US" altLang="en-US"/>
          </a:p>
        </p:txBody>
      </p:sp>
      <p:sp>
        <p:nvSpPr>
          <p:cNvPr id="8" name="Footer Placeholder 5"/>
          <p:cNvSpPr>
            <a:spLocks noGrp="1"/>
          </p:cNvSpPr>
          <p:nvPr>
            <p:ph type="ftr" sz="quarter" idx="11"/>
          </p:nvPr>
        </p:nvSpPr>
        <p:spPr>
          <a:xfrm>
            <a:off x="4047067" y="1169988"/>
            <a:ext cx="6925733"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11118851" y="1169988"/>
            <a:ext cx="977900" cy="201612"/>
          </a:xfrm>
        </p:spPr>
        <p:txBody>
          <a:bodyPr/>
          <a:lstStyle>
            <a:lvl1pPr>
              <a:defRPr/>
            </a:lvl1pPr>
          </a:lstStyle>
          <a:p>
            <a:fld id="{71ED142E-B1C2-43A9-B4E2-291174F6058F}" type="slidenum">
              <a:rPr lang="en-US" altLang="en-US"/>
              <a:pPr/>
              <a:t>‹#›</a:t>
            </a:fld>
            <a:endParaRPr lang="en-US" altLang="en-US"/>
          </a:p>
        </p:txBody>
      </p:sp>
    </p:spTree>
    <p:extLst>
      <p:ext uri="{BB962C8B-B14F-4D97-AF65-F5344CB8AC3E}">
        <p14:creationId xmlns:p14="http://schemas.microsoft.com/office/powerpoint/2010/main" val="34764684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7ABB9C9-7994-4DDD-A3CB-FC063B07E1AA}" type="datetime1">
              <a:rPr lang="en-US" altLang="en-US" smtClean="0"/>
              <a:t>12/10/2025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fld id="{3951B4CB-B7C4-4C1F-89EE-EEC826DEC752}" type="slidenum">
              <a:rPr lang="en-US" altLang="en-US"/>
              <a:pPr/>
              <a:t>‹#›</a:t>
            </a:fld>
            <a:endParaRPr lang="en-US" altLang="en-US"/>
          </a:p>
        </p:txBody>
      </p:sp>
    </p:spTree>
    <p:extLst>
      <p:ext uri="{BB962C8B-B14F-4D97-AF65-F5344CB8AC3E}">
        <p14:creationId xmlns:p14="http://schemas.microsoft.com/office/powerpoint/2010/main" val="599154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798985" y="0"/>
            <a:ext cx="61383" cy="6858000"/>
          </a:xfrm>
          <a:prstGeom prst="rect">
            <a:avLst/>
          </a:prstGeom>
          <a:solidFill>
            <a:srgbClr val="FFFFFF"/>
          </a:solidFill>
          <a:ln>
            <a:noFill/>
          </a:ln>
          <a:effectLst>
            <a:outerShdw blurRad="63500" dist="10160" dir="10800000" algn="tl" rotWithShape="0">
              <a:srgbClr val="000000">
                <a:alpha val="5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sz="1800">
              <a:solidFill>
                <a:prstClr val="white"/>
              </a:solidFill>
              <a:ea typeface="MS PGothic" panose="020B0600070205080204" pitchFamily="34" charset="-128"/>
            </a:endParaRPr>
          </a:p>
        </p:txBody>
      </p:sp>
      <p:sp>
        <p:nvSpPr>
          <p:cNvPr id="5" name="Rectangle 7"/>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Vertical Title 1"/>
          <p:cNvSpPr>
            <a:spLocks noGrp="1"/>
          </p:cNvSpPr>
          <p:nvPr>
            <p:ph type="title" orient="vert"/>
          </p:nvPr>
        </p:nvSpPr>
        <p:spPr>
          <a:xfrm>
            <a:off x="9042400" y="274641"/>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fld id="{67210721-0889-4C9A-8066-59640968FA42}" type="datetime1">
              <a:rPr lang="en-US" altLang="en-US" smtClean="0"/>
              <a:t>12/10/2025</a:t>
            </a:fld>
            <a:endParaRPr lang="en-US" altLang="en-US"/>
          </a:p>
        </p:txBody>
      </p:sp>
      <p:sp>
        <p:nvSpPr>
          <p:cNvPr id="7" name="Footer Placeholder 4"/>
          <p:cNvSpPr>
            <a:spLocks noGrp="1"/>
          </p:cNvSpPr>
          <p:nvPr>
            <p:ph type="ftr" sz="quarter" idx="11"/>
          </p:nvPr>
        </p:nvSpPr>
        <p:spPr>
          <a:xfrm>
            <a:off x="3520018" y="6376989"/>
            <a:ext cx="5115983"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fld id="{14BC2211-8565-40F4-9FB9-61A97B89A307}" type="slidenum">
              <a:rPr lang="en-US" altLang="en-US"/>
              <a:pPr/>
              <a:t>‹#›</a:t>
            </a:fld>
            <a:endParaRPr lang="en-US" altLang="en-US"/>
          </a:p>
        </p:txBody>
      </p:sp>
    </p:spTree>
    <p:extLst>
      <p:ext uri="{BB962C8B-B14F-4D97-AF65-F5344CB8AC3E}">
        <p14:creationId xmlns:p14="http://schemas.microsoft.com/office/powerpoint/2010/main" val="1046461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1"/>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9"/>
          <p:cNvSpPr>
            <a:spLocks noChangeArrowheads="1"/>
          </p:cNvSpPr>
          <p:nvPr/>
        </p:nvSpPr>
        <p:spPr bwMode="invGray">
          <a:xfrm>
            <a:off x="0" y="5127625"/>
            <a:ext cx="12192000" cy="46038"/>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solidFill>
                  <a:srgbClr val="FFFFFF"/>
                </a:solidFill>
              </a:defRPr>
            </a:lvl1pPr>
          </a:lstStyle>
          <a:p>
            <a:pPr>
              <a:defRPr/>
            </a:pPr>
            <a:fld id="{52A11AB8-9EB7-49A7-885D-D3FD37529EA3}" type="datetime1">
              <a:rPr lang="en-US" altLang="en-US" smtClean="0"/>
              <a:t>12/10/2025</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39ABA832-5004-41CA-B7DB-B00F0308EE34}" type="slidenum">
              <a:rPr lang="en-US" altLang="en-US"/>
              <a:pPr>
                <a:defRPr/>
              </a:pPr>
              <a:t>‹#›</a:t>
            </a:fld>
            <a:endParaRPr lang="en-US" altLang="en-US"/>
          </a:p>
        </p:txBody>
      </p:sp>
    </p:spTree>
    <p:extLst>
      <p:ext uri="{BB962C8B-B14F-4D97-AF65-F5344CB8AC3E}">
        <p14:creationId xmlns:p14="http://schemas.microsoft.com/office/powerpoint/2010/main" val="115687240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FE5A88-EC65-4024-A75D-2B19BCA33ED8}" type="datetime1">
              <a:rPr lang="en-US" altLang="en-US" smtClean="0"/>
              <a:t>12/10/2025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35708B-100C-4700-913E-7CA5AEE038BA}" type="slidenum">
              <a:rPr lang="en-US" altLang="en-US"/>
              <a:pPr>
                <a:defRPr/>
              </a:pPr>
              <a:t>‹#›</a:t>
            </a:fld>
            <a:endParaRPr lang="en-US" altLang="en-US"/>
          </a:p>
        </p:txBody>
      </p:sp>
    </p:spTree>
    <p:extLst>
      <p:ext uri="{BB962C8B-B14F-4D97-AF65-F5344CB8AC3E}">
        <p14:creationId xmlns:p14="http://schemas.microsoft.com/office/powerpoint/2010/main" val="472031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1"/>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11"/>
          <p:cNvSpPr>
            <a:spLocks noChangeArrowheads="1"/>
          </p:cNvSpPr>
          <p:nvPr/>
        </p:nvSpPr>
        <p:spPr bwMode="invGray">
          <a:xfrm>
            <a:off x="0" y="2601914"/>
            <a:ext cx="12192000" cy="46037"/>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solidFill>
                  <a:srgbClr val="FFFFFF"/>
                </a:solidFill>
              </a:defRPr>
            </a:lvl1pPr>
          </a:lstStyle>
          <a:p>
            <a:pPr>
              <a:defRPr/>
            </a:pPr>
            <a:fld id="{6AB062D4-8B64-4DDA-AD78-2CA1B0B04444}" type="datetime1">
              <a:rPr lang="en-US" altLang="en-US" smtClean="0"/>
              <a:t>12/10/2025</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EDCB700F-9A97-4859-B4AE-12CC240683A8}" type="slidenum">
              <a:rPr lang="en-US" altLang="en-US"/>
              <a:pPr>
                <a:defRPr/>
              </a:pPr>
              <a:t>‹#›</a:t>
            </a:fld>
            <a:endParaRPr lang="en-US" altLang="en-US"/>
          </a:p>
        </p:txBody>
      </p:sp>
    </p:spTree>
    <p:extLst>
      <p:ext uri="{BB962C8B-B14F-4D97-AF65-F5344CB8AC3E}">
        <p14:creationId xmlns:p14="http://schemas.microsoft.com/office/powerpoint/2010/main" val="307829629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C2E1A5-B110-4652-8BAA-F6F06A6FE6D1}" type="datetime1">
              <a:rPr lang="en-US" altLang="en-US" smtClean="0"/>
              <a:t>12/10/2025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A5E739-E7DC-4C8A-A661-A205C214D1B7}" type="slidenum">
              <a:rPr lang="en-US" altLang="en-US"/>
              <a:pPr>
                <a:defRPr/>
              </a:pPr>
              <a:t>‹#›</a:t>
            </a:fld>
            <a:endParaRPr lang="en-US" altLang="en-US"/>
          </a:p>
        </p:txBody>
      </p:sp>
    </p:spTree>
    <p:extLst>
      <p:ext uri="{BB962C8B-B14F-4D97-AF65-F5344CB8AC3E}">
        <p14:creationId xmlns:p14="http://schemas.microsoft.com/office/powerpoint/2010/main" val="2783348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1284F2A-4AFE-4EE4-91B7-8D8A8525FC2A}" type="datetime1">
              <a:rPr lang="en-US" altLang="en-US" smtClean="0"/>
              <a:t>12/10/2025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728770-BEE4-4738-9D69-5AB693839D97}" type="slidenum">
              <a:rPr lang="en-US" altLang="en-US"/>
              <a:pPr>
                <a:defRPr/>
              </a:pPr>
              <a:t>‹#›</a:t>
            </a:fld>
            <a:endParaRPr lang="en-US" altLang="en-US"/>
          </a:p>
        </p:txBody>
      </p:sp>
    </p:spTree>
    <p:extLst>
      <p:ext uri="{BB962C8B-B14F-4D97-AF65-F5344CB8AC3E}">
        <p14:creationId xmlns:p14="http://schemas.microsoft.com/office/powerpoint/2010/main" val="681105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F0D2A9-AA4E-47CC-A264-5DE72DDB04FA}" type="datetime1">
              <a:rPr lang="en-US" altLang="en-US" smtClean="0"/>
              <a:t>12/10/2025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C877D0-A71A-405D-AF68-80814F30FD37}" type="slidenum">
              <a:rPr lang="en-US" altLang="en-US"/>
              <a:pPr>
                <a:defRPr/>
              </a:pPr>
              <a:t>‹#›</a:t>
            </a:fld>
            <a:endParaRPr lang="en-US" altLang="en-US"/>
          </a:p>
        </p:txBody>
      </p:sp>
    </p:spTree>
    <p:extLst>
      <p:ext uri="{BB962C8B-B14F-4D97-AF65-F5344CB8AC3E}">
        <p14:creationId xmlns:p14="http://schemas.microsoft.com/office/powerpoint/2010/main" val="825484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FE3BBCD-5EBA-4DAF-915A-BB403341B646}" type="datetime1">
              <a:rPr lang="en-US" altLang="en-US" smtClean="0"/>
              <a:t>12/10/2025</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5842FA5-C95E-4294-9771-D5BC50CEA32E}" type="slidenum">
              <a:rPr lang="en-US" altLang="en-US"/>
              <a:pPr>
                <a:defRPr/>
              </a:pPr>
              <a:t>‹#›</a:t>
            </a:fld>
            <a:endParaRPr lang="en-US" altLang="en-US"/>
          </a:p>
        </p:txBody>
      </p:sp>
    </p:spTree>
    <p:extLst>
      <p:ext uri="{BB962C8B-B14F-4D97-AF65-F5344CB8AC3E}">
        <p14:creationId xmlns:p14="http://schemas.microsoft.com/office/powerpoint/2010/main" val="9748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DB5B03F7-B9CD-46B3-98B2-317A7EFBFC7C}" type="datetime1">
              <a:rPr lang="en-US" smtClean="0"/>
              <a:t>12/10/2025</a:t>
            </a:fld>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427A8-8DC2-402D-B066-90D9B790A161}" type="slidenum">
              <a:rPr lang="en-US" smtClean="0"/>
              <a:pPr/>
              <a:t>‹#›</a:t>
            </a:fld>
            <a:endParaRPr 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8"/>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lstStyle>
          <a:p>
            <a:r>
              <a:rPr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F993C579-D5E3-45B8-A70D-57EE8887B035}" type="datetime1">
              <a:rPr lang="en-US" altLang="en-US" smtClean="0"/>
              <a:t>12/10/2025</a:t>
            </a:fld>
            <a:endParaRPr lang="en-US" alt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5F834B46-10FF-4B76-9171-8F09A33F7BE2}" type="slidenum">
              <a:rPr lang="en-US" altLang="en-US"/>
              <a:pPr>
                <a:defRPr/>
              </a:pPr>
              <a:t>‹#›</a:t>
            </a:fld>
            <a:endParaRPr lang="en-US" altLang="en-US"/>
          </a:p>
        </p:txBody>
      </p:sp>
    </p:spTree>
    <p:extLst>
      <p:ext uri="{BB962C8B-B14F-4D97-AF65-F5344CB8AC3E}">
        <p14:creationId xmlns:p14="http://schemas.microsoft.com/office/powerpoint/2010/main" val="274180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10"/>
          <p:cNvSpPr/>
          <p:nvPr/>
        </p:nvSpPr>
        <p:spPr>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8"/>
          <p:cNvSpPr/>
          <p:nvPr/>
        </p:nvSpPr>
        <p:spPr bwMode="invGray">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220133" y="1169988"/>
            <a:ext cx="3363384" cy="201612"/>
          </a:xfrm>
        </p:spPr>
        <p:txBody>
          <a:bodyPr/>
          <a:lstStyle>
            <a:lvl1pPr>
              <a:defRPr/>
            </a:lvl1pPr>
          </a:lstStyle>
          <a:p>
            <a:pPr>
              <a:defRPr/>
            </a:pPr>
            <a:fld id="{1DD65A50-0BF6-47E8-B23F-3C6A37F8B6EE}" type="datetime1">
              <a:rPr lang="en-US" altLang="en-US" smtClean="0"/>
              <a:t>12/10/2025</a:t>
            </a:fld>
            <a:endParaRPr lang="en-US" altLang="en-US"/>
          </a:p>
        </p:txBody>
      </p:sp>
      <p:sp>
        <p:nvSpPr>
          <p:cNvPr id="8" name="Footer Placeholder 5"/>
          <p:cNvSpPr>
            <a:spLocks noGrp="1"/>
          </p:cNvSpPr>
          <p:nvPr>
            <p:ph type="ftr" sz="quarter" idx="11"/>
          </p:nvPr>
        </p:nvSpPr>
        <p:spPr>
          <a:xfrm>
            <a:off x="4047067" y="1169988"/>
            <a:ext cx="6925733"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11118851" y="1169988"/>
            <a:ext cx="977900" cy="201612"/>
          </a:xfrm>
        </p:spPr>
        <p:txBody>
          <a:bodyPr/>
          <a:lstStyle>
            <a:lvl1pPr>
              <a:defRPr/>
            </a:lvl1pPr>
          </a:lstStyle>
          <a:p>
            <a:pPr>
              <a:defRPr/>
            </a:pPr>
            <a:fld id="{4D7BDAE5-9D8C-4E86-81F5-B2FEC26C8459}" type="slidenum">
              <a:rPr lang="en-US" altLang="en-US"/>
              <a:pPr>
                <a:defRPr/>
              </a:pPr>
              <a:t>‹#›</a:t>
            </a:fld>
            <a:endParaRPr lang="en-US" altLang="en-US"/>
          </a:p>
        </p:txBody>
      </p:sp>
    </p:spTree>
    <p:extLst>
      <p:ext uri="{BB962C8B-B14F-4D97-AF65-F5344CB8AC3E}">
        <p14:creationId xmlns:p14="http://schemas.microsoft.com/office/powerpoint/2010/main" val="84063797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15E7D8-C9A5-44DC-93BC-F1BE0CDADE74}" type="datetime1">
              <a:rPr lang="en-US" altLang="en-US" smtClean="0"/>
              <a:t>12/10/2025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5FD48B-35F9-42A7-BA82-BE2AD5A55297}" type="slidenum">
              <a:rPr lang="en-US" altLang="en-US"/>
              <a:pPr>
                <a:defRPr/>
              </a:pPr>
              <a:t>‹#›</a:t>
            </a:fld>
            <a:endParaRPr lang="en-US" altLang="en-US"/>
          </a:p>
        </p:txBody>
      </p:sp>
    </p:spTree>
    <p:extLst>
      <p:ext uri="{BB962C8B-B14F-4D97-AF65-F5344CB8AC3E}">
        <p14:creationId xmlns:p14="http://schemas.microsoft.com/office/powerpoint/2010/main" val="4078201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798985" y="0"/>
            <a:ext cx="61383" cy="6858000"/>
          </a:xfrm>
          <a:prstGeom prst="rect">
            <a:avLst/>
          </a:prstGeom>
          <a:solidFill>
            <a:srgbClr val="FFFFFF"/>
          </a:solidFill>
          <a:ln>
            <a:noFill/>
          </a:ln>
          <a:effectLst>
            <a:outerShdw blurRad="63500" dist="10160" dir="108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5" name="Rectangle 7"/>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Vertical Title 1"/>
          <p:cNvSpPr>
            <a:spLocks noGrp="1"/>
          </p:cNvSpPr>
          <p:nvPr>
            <p:ph type="title" orient="vert"/>
          </p:nvPr>
        </p:nvSpPr>
        <p:spPr>
          <a:xfrm>
            <a:off x="9042400" y="274641"/>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C710D9EE-168E-4F4C-901B-55C754D08087}" type="datetime1">
              <a:rPr lang="en-US" altLang="en-US" smtClean="0"/>
              <a:t>12/10/2025</a:t>
            </a:fld>
            <a:endParaRPr lang="en-US" altLang="en-US"/>
          </a:p>
        </p:txBody>
      </p:sp>
      <p:sp>
        <p:nvSpPr>
          <p:cNvPr id="7" name="Footer Placeholder 4"/>
          <p:cNvSpPr>
            <a:spLocks noGrp="1"/>
          </p:cNvSpPr>
          <p:nvPr>
            <p:ph type="ftr" sz="quarter" idx="11"/>
          </p:nvPr>
        </p:nvSpPr>
        <p:spPr>
          <a:xfrm>
            <a:off x="3520018" y="6376989"/>
            <a:ext cx="5115983"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3DC02F6-73E1-4725-9F96-708BB1D1894A}" type="slidenum">
              <a:rPr lang="en-US" altLang="en-US"/>
              <a:pPr>
                <a:defRPr/>
              </a:pPr>
              <a:t>‹#›</a:t>
            </a:fld>
            <a:endParaRPr lang="en-US" altLang="en-US"/>
          </a:p>
        </p:txBody>
      </p:sp>
    </p:spTree>
    <p:extLst>
      <p:ext uri="{BB962C8B-B14F-4D97-AF65-F5344CB8AC3E}">
        <p14:creationId xmlns:p14="http://schemas.microsoft.com/office/powerpoint/2010/main" val="2609361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1"/>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9"/>
          <p:cNvSpPr>
            <a:spLocks noChangeArrowheads="1"/>
          </p:cNvSpPr>
          <p:nvPr/>
        </p:nvSpPr>
        <p:spPr bwMode="invGray">
          <a:xfrm>
            <a:off x="0" y="5127625"/>
            <a:ext cx="12192000" cy="46038"/>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p:cNvSpPr>
            <a:spLocks noGrp="1"/>
          </p:cNvSpPr>
          <p:nvPr>
            <p:ph type="dt" sz="half" idx="10"/>
          </p:nvPr>
        </p:nvSpPr>
        <p:spPr/>
        <p:txBody>
          <a:bodyPr/>
          <a:lstStyle>
            <a:lvl1pPr>
              <a:defRPr>
                <a:solidFill>
                  <a:srgbClr val="FFFFFF"/>
                </a:solidFill>
              </a:defRPr>
            </a:lvl1pPr>
          </a:lstStyle>
          <a:p>
            <a:pPr>
              <a:defRPr/>
            </a:pPr>
            <a:fld id="{FBB4FC7B-C3BA-4F04-A5A3-36811CACF611}" type="datetime1">
              <a:rPr lang="en-US" altLang="en-US" smtClean="0"/>
              <a:t>12/10/2025</a:t>
            </a:fld>
            <a:endParaRPr lang="en-US" altLang="en-US"/>
          </a:p>
        </p:txBody>
      </p:sp>
      <p:sp>
        <p:nvSpPr>
          <p:cNvPr id="7" name="Footer Placeholder 4"/>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2C54D4A4-8F0B-452B-8062-8B301B0B5F53}" type="slidenum">
              <a:rPr lang="en-US" altLang="en-US"/>
              <a:pPr>
                <a:defRPr/>
              </a:pPr>
              <a:t>‹#›</a:t>
            </a:fld>
            <a:endParaRPr lang="en-US" altLang="en-US"/>
          </a:p>
        </p:txBody>
      </p:sp>
    </p:spTree>
    <p:extLst>
      <p:ext uri="{BB962C8B-B14F-4D97-AF65-F5344CB8AC3E}">
        <p14:creationId xmlns:p14="http://schemas.microsoft.com/office/powerpoint/2010/main" val="596169519"/>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36777A-B741-49A4-AA68-FA9105F74B8D}" type="datetime1">
              <a:rPr lang="en-US" altLang="en-US" smtClean="0"/>
              <a:t>12/10/2025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3D5B4-D05A-4828-B919-2F8B8A3848E1}" type="slidenum">
              <a:rPr lang="en-US" altLang="en-US"/>
              <a:pPr>
                <a:defRPr/>
              </a:pPr>
              <a:t>‹#›</a:t>
            </a:fld>
            <a:endParaRPr lang="en-US" altLang="en-US"/>
          </a:p>
        </p:txBody>
      </p:sp>
    </p:spTree>
    <p:extLst>
      <p:ext uri="{BB962C8B-B14F-4D97-AF65-F5344CB8AC3E}">
        <p14:creationId xmlns:p14="http://schemas.microsoft.com/office/powerpoint/2010/main" val="839360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1"/>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11"/>
          <p:cNvSpPr>
            <a:spLocks noChangeArrowheads="1"/>
          </p:cNvSpPr>
          <p:nvPr/>
        </p:nvSpPr>
        <p:spPr bwMode="invGray">
          <a:xfrm>
            <a:off x="0" y="2601914"/>
            <a:ext cx="12192000" cy="46037"/>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solidFill>
                  <a:srgbClr val="FFFFFF"/>
                </a:solidFill>
              </a:defRPr>
            </a:lvl1pPr>
          </a:lstStyle>
          <a:p>
            <a:pPr>
              <a:defRPr/>
            </a:pPr>
            <a:fld id="{A63C50AE-305F-458E-8643-705B284F0FF4}" type="datetime1">
              <a:rPr lang="en-US" altLang="en-US" smtClean="0"/>
              <a:t>12/10/2025</a:t>
            </a:fld>
            <a:endParaRPr lang="en-US" altLang="en-US"/>
          </a:p>
        </p:txBody>
      </p:sp>
      <p:sp>
        <p:nvSpPr>
          <p:cNvPr id="7" name="Footer Placeholder 4"/>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pPr>
              <a:defRPr/>
            </a:pPr>
            <a:fld id="{97E431E8-5E7A-4A97-97AC-ADCEB090E8EF}" type="slidenum">
              <a:rPr lang="en-US" altLang="en-US"/>
              <a:pPr>
                <a:defRPr/>
              </a:pPr>
              <a:t>‹#›</a:t>
            </a:fld>
            <a:endParaRPr lang="en-US" altLang="en-US"/>
          </a:p>
        </p:txBody>
      </p:sp>
    </p:spTree>
    <p:extLst>
      <p:ext uri="{BB962C8B-B14F-4D97-AF65-F5344CB8AC3E}">
        <p14:creationId xmlns:p14="http://schemas.microsoft.com/office/powerpoint/2010/main" val="52464373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D25FECC-43BA-4C5B-988D-3931C3F45B00}" type="datetime1">
              <a:rPr lang="en-US" altLang="en-US" smtClean="0"/>
              <a:t>12/10/2025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012DA6-487D-46DE-A60F-70B4DB68FA47}" type="slidenum">
              <a:rPr lang="en-US" altLang="en-US"/>
              <a:pPr>
                <a:defRPr/>
              </a:pPr>
              <a:t>‹#›</a:t>
            </a:fld>
            <a:endParaRPr lang="en-US" altLang="en-US"/>
          </a:p>
        </p:txBody>
      </p:sp>
    </p:spTree>
    <p:extLst>
      <p:ext uri="{BB962C8B-B14F-4D97-AF65-F5344CB8AC3E}">
        <p14:creationId xmlns:p14="http://schemas.microsoft.com/office/powerpoint/2010/main" val="723420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E281FD6-4BD1-4CEF-8BFA-7FDB43E60AFD}" type="datetime1">
              <a:rPr lang="en-US" altLang="en-US" smtClean="0"/>
              <a:t>12/10/2025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180DC2-AFED-4859-B0A1-0E16F1693415}" type="slidenum">
              <a:rPr lang="en-US" altLang="en-US"/>
              <a:pPr>
                <a:defRPr/>
              </a:pPr>
              <a:t>‹#›</a:t>
            </a:fld>
            <a:endParaRPr lang="en-US" altLang="en-US"/>
          </a:p>
        </p:txBody>
      </p:sp>
    </p:spTree>
    <p:extLst>
      <p:ext uri="{BB962C8B-B14F-4D97-AF65-F5344CB8AC3E}">
        <p14:creationId xmlns:p14="http://schemas.microsoft.com/office/powerpoint/2010/main" val="2066788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1CC1A12-8A54-4BDE-82F7-438BF5009A1C}" type="datetime1">
              <a:rPr lang="en-US" altLang="en-US" smtClean="0"/>
              <a:t>12/10/2025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BD810E-056B-4294-A059-4F41377371B8}" type="slidenum">
              <a:rPr lang="en-US" altLang="en-US"/>
              <a:pPr>
                <a:defRPr/>
              </a:pPr>
              <a:t>‹#›</a:t>
            </a:fld>
            <a:endParaRPr lang="en-US" altLang="en-US"/>
          </a:p>
        </p:txBody>
      </p:sp>
    </p:spTree>
    <p:extLst>
      <p:ext uri="{BB962C8B-B14F-4D97-AF65-F5344CB8AC3E}">
        <p14:creationId xmlns:p14="http://schemas.microsoft.com/office/powerpoint/2010/main" val="220630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E44531-E6CE-4242-8FD4-9B9545BBBC27}" type="datetime1">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3BF88A-F08F-4044-BBBD-48E8E61D3C61}" type="datetime1">
              <a:rPr lang="en-US" altLang="en-US" smtClean="0"/>
              <a:t>12/10/2025</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FBFDB88-2C6D-4751-AC69-7D62ECFE870C}" type="slidenum">
              <a:rPr lang="en-US" altLang="en-US"/>
              <a:pPr>
                <a:defRPr/>
              </a:pPr>
              <a:t>‹#›</a:t>
            </a:fld>
            <a:endParaRPr lang="en-US" altLang="en-US"/>
          </a:p>
        </p:txBody>
      </p:sp>
    </p:spTree>
    <p:extLst>
      <p:ext uri="{BB962C8B-B14F-4D97-AF65-F5344CB8AC3E}">
        <p14:creationId xmlns:p14="http://schemas.microsoft.com/office/powerpoint/2010/main" val="1510750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8"/>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lstStyle>
          <a:p>
            <a:r>
              <a:rPr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7245F3F6-677A-4E24-9F30-E9AEBB7CA417}" type="datetime1">
              <a:rPr lang="en-US" altLang="en-US" smtClean="0"/>
              <a:t>12/10/2025</a:t>
            </a:fld>
            <a:endParaRPr lang="en-US" alt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12B1205C-F3BB-416D-9C7A-400564EBDEBF}" type="slidenum">
              <a:rPr lang="en-US" altLang="en-US"/>
              <a:pPr>
                <a:defRPr/>
              </a:pPr>
              <a:t>‹#›</a:t>
            </a:fld>
            <a:endParaRPr lang="en-US" altLang="en-US"/>
          </a:p>
        </p:txBody>
      </p:sp>
    </p:spTree>
    <p:extLst>
      <p:ext uri="{BB962C8B-B14F-4D97-AF65-F5344CB8AC3E}">
        <p14:creationId xmlns:p14="http://schemas.microsoft.com/office/powerpoint/2010/main" val="2919151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10"/>
          <p:cNvSpPr/>
          <p:nvPr/>
        </p:nvSpPr>
        <p:spPr>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8"/>
          <p:cNvSpPr/>
          <p:nvPr/>
        </p:nvSpPr>
        <p:spPr bwMode="invGray">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220133" y="1169988"/>
            <a:ext cx="3363384" cy="201612"/>
          </a:xfrm>
        </p:spPr>
        <p:txBody>
          <a:bodyPr/>
          <a:lstStyle>
            <a:lvl1pPr>
              <a:defRPr/>
            </a:lvl1pPr>
          </a:lstStyle>
          <a:p>
            <a:pPr>
              <a:defRPr/>
            </a:pPr>
            <a:fld id="{0DDFD39A-ABB7-4940-AA12-041DBF68146C}" type="datetime1">
              <a:rPr lang="en-US" altLang="en-US" smtClean="0"/>
              <a:t>12/10/2025</a:t>
            </a:fld>
            <a:endParaRPr lang="en-US" altLang="en-US"/>
          </a:p>
        </p:txBody>
      </p:sp>
      <p:sp>
        <p:nvSpPr>
          <p:cNvPr id="8" name="Footer Placeholder 5"/>
          <p:cNvSpPr>
            <a:spLocks noGrp="1"/>
          </p:cNvSpPr>
          <p:nvPr>
            <p:ph type="ftr" sz="quarter" idx="11"/>
          </p:nvPr>
        </p:nvSpPr>
        <p:spPr>
          <a:xfrm>
            <a:off x="4047067" y="1169988"/>
            <a:ext cx="6925733" cy="201612"/>
          </a:xfrm>
        </p:spPr>
        <p:txBody>
          <a:bodyPr/>
          <a:lstStyle>
            <a:lvl1pPr>
              <a:defRPr>
                <a:solidFill>
                  <a:prstClr val="white">
                    <a:shade val="50000"/>
                  </a:prstClr>
                </a:solidFill>
              </a:defRPr>
            </a:lvl1pPr>
          </a:lstStyle>
          <a:p>
            <a:pPr>
              <a:defRPr/>
            </a:pPr>
            <a:endParaRPr lang="en-US"/>
          </a:p>
        </p:txBody>
      </p:sp>
      <p:sp>
        <p:nvSpPr>
          <p:cNvPr id="9" name="Slide Number Placeholder 6"/>
          <p:cNvSpPr>
            <a:spLocks noGrp="1"/>
          </p:cNvSpPr>
          <p:nvPr>
            <p:ph type="sldNum" sz="quarter" idx="12"/>
          </p:nvPr>
        </p:nvSpPr>
        <p:spPr>
          <a:xfrm>
            <a:off x="11118851" y="1169988"/>
            <a:ext cx="977900" cy="201612"/>
          </a:xfrm>
        </p:spPr>
        <p:txBody>
          <a:bodyPr/>
          <a:lstStyle>
            <a:lvl1pPr>
              <a:defRPr/>
            </a:lvl1pPr>
          </a:lstStyle>
          <a:p>
            <a:pPr>
              <a:defRPr/>
            </a:pPr>
            <a:fld id="{E6DC2CF2-97FF-4DFE-A4E0-7E6FB5E26A23}" type="slidenum">
              <a:rPr lang="en-US" altLang="en-US"/>
              <a:pPr>
                <a:defRPr/>
              </a:pPr>
              <a:t>‹#›</a:t>
            </a:fld>
            <a:endParaRPr lang="en-US" altLang="en-US"/>
          </a:p>
        </p:txBody>
      </p:sp>
    </p:spTree>
    <p:extLst>
      <p:ext uri="{BB962C8B-B14F-4D97-AF65-F5344CB8AC3E}">
        <p14:creationId xmlns:p14="http://schemas.microsoft.com/office/powerpoint/2010/main" val="325418806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369FE4-2F0F-4B46-A772-D1FBF508EF1F}" type="datetime1">
              <a:rPr lang="en-US" altLang="en-US" smtClean="0"/>
              <a:t>12/10/2025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FE784A-41F7-4B2F-A33D-A4F597256F1F}" type="slidenum">
              <a:rPr lang="en-US" altLang="en-US"/>
              <a:pPr>
                <a:defRPr/>
              </a:pPr>
              <a:t>‹#›</a:t>
            </a:fld>
            <a:endParaRPr lang="en-US" altLang="en-US"/>
          </a:p>
        </p:txBody>
      </p:sp>
    </p:spTree>
    <p:extLst>
      <p:ext uri="{BB962C8B-B14F-4D97-AF65-F5344CB8AC3E}">
        <p14:creationId xmlns:p14="http://schemas.microsoft.com/office/powerpoint/2010/main" val="2437334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798985" y="0"/>
            <a:ext cx="61383" cy="6858000"/>
          </a:xfrm>
          <a:prstGeom prst="rect">
            <a:avLst/>
          </a:prstGeom>
          <a:solidFill>
            <a:srgbClr val="FFFFFF"/>
          </a:solidFill>
          <a:ln>
            <a:noFill/>
          </a:ln>
          <a:effectLst>
            <a:outerShdw blurRad="63500" dist="10160" dir="108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5" name="Rectangle 7"/>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9042400" y="274641"/>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DDFA32B8-2BFD-432B-8187-F7195004E264}" type="datetime1">
              <a:rPr lang="en-US" altLang="en-US" smtClean="0"/>
              <a:t>12/10/2025</a:t>
            </a:fld>
            <a:endParaRPr lang="en-US" altLang="en-US"/>
          </a:p>
        </p:txBody>
      </p:sp>
      <p:sp>
        <p:nvSpPr>
          <p:cNvPr id="7" name="Footer Placeholder 4"/>
          <p:cNvSpPr>
            <a:spLocks noGrp="1"/>
          </p:cNvSpPr>
          <p:nvPr>
            <p:ph type="ftr" sz="quarter" idx="11"/>
          </p:nvPr>
        </p:nvSpPr>
        <p:spPr>
          <a:xfrm>
            <a:off x="3520018" y="6376989"/>
            <a:ext cx="5115983"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4245605-95F6-4B83-8467-F55FA34DB8E3}" type="slidenum">
              <a:rPr lang="en-US" altLang="en-US"/>
              <a:pPr>
                <a:defRPr/>
              </a:pPr>
              <a:t>‹#›</a:t>
            </a:fld>
            <a:endParaRPr lang="en-US" altLang="en-US"/>
          </a:p>
        </p:txBody>
      </p:sp>
    </p:spTree>
    <p:extLst>
      <p:ext uri="{BB962C8B-B14F-4D97-AF65-F5344CB8AC3E}">
        <p14:creationId xmlns:p14="http://schemas.microsoft.com/office/powerpoint/2010/main" val="1998504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A58A37-A71D-49CC-A286-DDCFB9977211}"/>
              </a:ext>
            </a:extLst>
          </p:cNvPr>
          <p:cNvSpPr/>
          <p:nvPr/>
        </p:nvSpPr>
        <p:spPr bwMode="ltGray">
          <a:xfrm>
            <a:off x="0" y="1"/>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9">
            <a:extLst>
              <a:ext uri="{FF2B5EF4-FFF2-40B4-BE49-F238E27FC236}">
                <a16:creationId xmlns:a16="http://schemas.microsoft.com/office/drawing/2014/main" id="{5D6479D7-D570-4290-8D01-1D08920B49B1}"/>
              </a:ext>
            </a:extLst>
          </p:cNvPr>
          <p:cNvSpPr>
            <a:spLocks noChangeArrowheads="1"/>
          </p:cNvSpPr>
          <p:nvPr/>
        </p:nvSpPr>
        <p:spPr bwMode="invGray">
          <a:xfrm>
            <a:off x="0" y="5127625"/>
            <a:ext cx="12192000" cy="46038"/>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sz="1800">
              <a:solidFill>
                <a:srgbClr val="FFFFFF"/>
              </a:solidFill>
              <a:latin typeface="Corbel" charset="0"/>
            </a:endParaRPr>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a:extLst>
              <a:ext uri="{FF2B5EF4-FFF2-40B4-BE49-F238E27FC236}">
                <a16:creationId xmlns:a16="http://schemas.microsoft.com/office/drawing/2014/main" id="{345043BE-426D-4D97-BBFC-0A6DDFC9A484}"/>
              </a:ext>
            </a:extLst>
          </p:cNvPr>
          <p:cNvSpPr>
            <a:spLocks noGrp="1"/>
          </p:cNvSpPr>
          <p:nvPr>
            <p:ph type="dt" sz="half" idx="10"/>
          </p:nvPr>
        </p:nvSpPr>
        <p:spPr/>
        <p:txBody>
          <a:bodyPr/>
          <a:lstStyle>
            <a:lvl1pPr>
              <a:defRPr>
                <a:solidFill>
                  <a:srgbClr val="FFFFFF"/>
                </a:solidFill>
              </a:defRPr>
            </a:lvl1pPr>
          </a:lstStyle>
          <a:p>
            <a:pPr>
              <a:defRPr/>
            </a:pPr>
            <a:fld id="{BF683AF7-73FC-460F-BE4A-B6A4F7C553E4}" type="datetime1">
              <a:rPr lang="en-US" altLang="en-US" smtClean="0"/>
              <a:t>12/10/2025</a:t>
            </a:fld>
            <a:endParaRPr lang="en-US" altLang="en-US"/>
          </a:p>
        </p:txBody>
      </p:sp>
      <p:sp>
        <p:nvSpPr>
          <p:cNvPr id="7" name="Footer Placeholder 4">
            <a:extLst>
              <a:ext uri="{FF2B5EF4-FFF2-40B4-BE49-F238E27FC236}">
                <a16:creationId xmlns:a16="http://schemas.microsoft.com/office/drawing/2014/main" id="{E58AEA87-809A-40AD-8CD2-E6F184863C35}"/>
              </a:ext>
            </a:extLst>
          </p:cNvPr>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a:extLst>
              <a:ext uri="{FF2B5EF4-FFF2-40B4-BE49-F238E27FC236}">
                <a16:creationId xmlns:a16="http://schemas.microsoft.com/office/drawing/2014/main" id="{E7A2796A-D5D5-4AD0-B4B8-D59B681EC659}"/>
              </a:ext>
            </a:extLst>
          </p:cNvPr>
          <p:cNvSpPr>
            <a:spLocks noGrp="1"/>
          </p:cNvSpPr>
          <p:nvPr>
            <p:ph type="sldNum" sz="quarter" idx="12"/>
          </p:nvPr>
        </p:nvSpPr>
        <p:spPr/>
        <p:txBody>
          <a:bodyPr/>
          <a:lstStyle>
            <a:lvl1pPr>
              <a:defRPr>
                <a:solidFill>
                  <a:srgbClr val="FFFFFF"/>
                </a:solidFill>
              </a:defRPr>
            </a:lvl1pPr>
          </a:lstStyle>
          <a:p>
            <a:fld id="{11F02990-922E-4B97-98AC-D7192AF6A0A6}" type="slidenum">
              <a:rPr lang="en-US" altLang="en-US"/>
              <a:pPr/>
              <a:t>‹#›</a:t>
            </a:fld>
            <a:endParaRPr lang="en-US" altLang="en-US"/>
          </a:p>
        </p:txBody>
      </p:sp>
    </p:spTree>
    <p:extLst>
      <p:ext uri="{BB962C8B-B14F-4D97-AF65-F5344CB8AC3E}">
        <p14:creationId xmlns:p14="http://schemas.microsoft.com/office/powerpoint/2010/main" val="1239622822"/>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CEDFA-7443-454F-B4DF-90C7965228CE}"/>
              </a:ext>
            </a:extLst>
          </p:cNvPr>
          <p:cNvSpPr>
            <a:spLocks noGrp="1"/>
          </p:cNvSpPr>
          <p:nvPr>
            <p:ph type="dt" sz="half" idx="10"/>
          </p:nvPr>
        </p:nvSpPr>
        <p:spPr/>
        <p:txBody>
          <a:bodyPr/>
          <a:lstStyle>
            <a:lvl1pPr>
              <a:defRPr/>
            </a:lvl1pPr>
          </a:lstStyle>
          <a:p>
            <a:pPr>
              <a:defRPr/>
            </a:pPr>
            <a:fld id="{B7ECB7C8-FF5E-4EB8-86A5-55B0E44B7C45}" type="datetime1">
              <a:rPr lang="en-US" altLang="en-US" smtClean="0"/>
              <a:t>12/10/2025</a:t>
            </a:fld>
            <a:endParaRPr lang="en-US" altLang="en-US"/>
          </a:p>
        </p:txBody>
      </p:sp>
      <p:sp>
        <p:nvSpPr>
          <p:cNvPr id="5" name="Footer Placeholder 4">
            <a:extLst>
              <a:ext uri="{FF2B5EF4-FFF2-40B4-BE49-F238E27FC236}">
                <a16:creationId xmlns:a16="http://schemas.microsoft.com/office/drawing/2014/main" id="{F1E95C01-C00D-40D0-87A6-9451F4CDFD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5AF7A1-5D8C-4ED6-BE69-E7847E245CD1}"/>
              </a:ext>
            </a:extLst>
          </p:cNvPr>
          <p:cNvSpPr>
            <a:spLocks noGrp="1"/>
          </p:cNvSpPr>
          <p:nvPr>
            <p:ph type="sldNum" sz="quarter" idx="12"/>
          </p:nvPr>
        </p:nvSpPr>
        <p:spPr/>
        <p:txBody>
          <a:bodyPr/>
          <a:lstStyle>
            <a:lvl1pPr>
              <a:defRPr/>
            </a:lvl1pPr>
          </a:lstStyle>
          <a:p>
            <a:fld id="{0BB247A7-EDF5-41C1-A53F-650D59E91F48}" type="slidenum">
              <a:rPr lang="en-US" altLang="en-US"/>
              <a:pPr/>
              <a:t>‹#›</a:t>
            </a:fld>
            <a:endParaRPr lang="en-US" altLang="en-US"/>
          </a:p>
        </p:txBody>
      </p:sp>
    </p:spTree>
    <p:extLst>
      <p:ext uri="{BB962C8B-B14F-4D97-AF65-F5344CB8AC3E}">
        <p14:creationId xmlns:p14="http://schemas.microsoft.com/office/powerpoint/2010/main" val="1930940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102F2-5C7C-4E0F-8D10-586F45080CCE}"/>
              </a:ext>
            </a:extLst>
          </p:cNvPr>
          <p:cNvSpPr/>
          <p:nvPr/>
        </p:nvSpPr>
        <p:spPr bwMode="ltGray">
          <a:xfrm>
            <a:off x="0" y="1"/>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11">
            <a:extLst>
              <a:ext uri="{FF2B5EF4-FFF2-40B4-BE49-F238E27FC236}">
                <a16:creationId xmlns:a16="http://schemas.microsoft.com/office/drawing/2014/main" id="{38BD1B56-29C5-4FEC-B95E-C4BBEAAB4D23}"/>
              </a:ext>
            </a:extLst>
          </p:cNvPr>
          <p:cNvSpPr>
            <a:spLocks noChangeArrowheads="1"/>
          </p:cNvSpPr>
          <p:nvPr/>
        </p:nvSpPr>
        <p:spPr bwMode="invGray">
          <a:xfrm>
            <a:off x="0" y="2601914"/>
            <a:ext cx="12192000" cy="46037"/>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sz="1800">
              <a:solidFill>
                <a:srgbClr val="FFFFFF"/>
              </a:solidFill>
              <a:latin typeface="Corbel" charset="0"/>
            </a:endParaRPr>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51778789-212C-4C83-9036-9CF3B8569938}"/>
              </a:ext>
            </a:extLst>
          </p:cNvPr>
          <p:cNvSpPr>
            <a:spLocks noGrp="1"/>
          </p:cNvSpPr>
          <p:nvPr>
            <p:ph type="dt" sz="half" idx="10"/>
          </p:nvPr>
        </p:nvSpPr>
        <p:spPr/>
        <p:txBody>
          <a:bodyPr/>
          <a:lstStyle>
            <a:lvl1pPr>
              <a:defRPr>
                <a:solidFill>
                  <a:srgbClr val="FFFFFF"/>
                </a:solidFill>
              </a:defRPr>
            </a:lvl1pPr>
          </a:lstStyle>
          <a:p>
            <a:pPr>
              <a:defRPr/>
            </a:pPr>
            <a:fld id="{F38784D3-2982-4616-9811-AC11B3DDC519}" type="datetime1">
              <a:rPr lang="en-US" altLang="en-US" smtClean="0"/>
              <a:t>12/10/2025</a:t>
            </a:fld>
            <a:endParaRPr lang="en-US" altLang="en-US"/>
          </a:p>
        </p:txBody>
      </p:sp>
      <p:sp>
        <p:nvSpPr>
          <p:cNvPr id="7" name="Footer Placeholder 4">
            <a:extLst>
              <a:ext uri="{FF2B5EF4-FFF2-40B4-BE49-F238E27FC236}">
                <a16:creationId xmlns:a16="http://schemas.microsoft.com/office/drawing/2014/main" id="{B6F6028F-9293-447E-98F4-726F6D7C59EE}"/>
              </a:ext>
            </a:extLst>
          </p:cNvPr>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a:extLst>
              <a:ext uri="{FF2B5EF4-FFF2-40B4-BE49-F238E27FC236}">
                <a16:creationId xmlns:a16="http://schemas.microsoft.com/office/drawing/2014/main" id="{5028B39F-FFFC-424A-B58C-ABC285D85F62}"/>
              </a:ext>
            </a:extLst>
          </p:cNvPr>
          <p:cNvSpPr>
            <a:spLocks noGrp="1"/>
          </p:cNvSpPr>
          <p:nvPr>
            <p:ph type="sldNum" sz="quarter" idx="12"/>
          </p:nvPr>
        </p:nvSpPr>
        <p:spPr/>
        <p:txBody>
          <a:bodyPr/>
          <a:lstStyle>
            <a:lvl1pPr>
              <a:defRPr>
                <a:solidFill>
                  <a:srgbClr val="FFFFFF"/>
                </a:solidFill>
              </a:defRPr>
            </a:lvl1pPr>
          </a:lstStyle>
          <a:p>
            <a:fld id="{473274B6-2EA9-4826-9840-9C3AB04D031D}" type="slidenum">
              <a:rPr lang="en-US" altLang="en-US"/>
              <a:pPr/>
              <a:t>‹#›</a:t>
            </a:fld>
            <a:endParaRPr lang="en-US" altLang="en-US"/>
          </a:p>
        </p:txBody>
      </p:sp>
    </p:spTree>
    <p:extLst>
      <p:ext uri="{BB962C8B-B14F-4D97-AF65-F5344CB8AC3E}">
        <p14:creationId xmlns:p14="http://schemas.microsoft.com/office/powerpoint/2010/main" val="549795323"/>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903F8B-E737-4092-AC1F-D66008196015}"/>
              </a:ext>
            </a:extLst>
          </p:cNvPr>
          <p:cNvSpPr>
            <a:spLocks noGrp="1"/>
          </p:cNvSpPr>
          <p:nvPr>
            <p:ph type="dt" sz="half" idx="10"/>
          </p:nvPr>
        </p:nvSpPr>
        <p:spPr/>
        <p:txBody>
          <a:bodyPr/>
          <a:lstStyle>
            <a:lvl1pPr>
              <a:defRPr/>
            </a:lvl1pPr>
          </a:lstStyle>
          <a:p>
            <a:pPr>
              <a:defRPr/>
            </a:pPr>
            <a:fld id="{55460EC7-A7B3-49CF-9CFE-9EB66FBC9A89}" type="datetime1">
              <a:rPr lang="en-US" altLang="en-US" smtClean="0"/>
              <a:t>12/10/2025</a:t>
            </a:fld>
            <a:endParaRPr lang="en-US" altLang="en-US"/>
          </a:p>
        </p:txBody>
      </p:sp>
      <p:sp>
        <p:nvSpPr>
          <p:cNvPr id="6" name="Footer Placeholder 4">
            <a:extLst>
              <a:ext uri="{FF2B5EF4-FFF2-40B4-BE49-F238E27FC236}">
                <a16:creationId xmlns:a16="http://schemas.microsoft.com/office/drawing/2014/main" id="{294C93C7-6598-4CEB-B564-9FC7C7A628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7B6901-241A-4EEA-931F-4CB749578D28}"/>
              </a:ext>
            </a:extLst>
          </p:cNvPr>
          <p:cNvSpPr>
            <a:spLocks noGrp="1"/>
          </p:cNvSpPr>
          <p:nvPr>
            <p:ph type="sldNum" sz="quarter" idx="12"/>
          </p:nvPr>
        </p:nvSpPr>
        <p:spPr/>
        <p:txBody>
          <a:bodyPr/>
          <a:lstStyle>
            <a:lvl1pPr>
              <a:defRPr/>
            </a:lvl1pPr>
          </a:lstStyle>
          <a:p>
            <a:fld id="{38BEB2A2-57E9-4900-A260-4432C0B35940}" type="slidenum">
              <a:rPr lang="en-US" altLang="en-US"/>
              <a:pPr/>
              <a:t>‹#›</a:t>
            </a:fld>
            <a:endParaRPr lang="en-US" altLang="en-US"/>
          </a:p>
        </p:txBody>
      </p:sp>
    </p:spTree>
    <p:extLst>
      <p:ext uri="{BB962C8B-B14F-4D97-AF65-F5344CB8AC3E}">
        <p14:creationId xmlns:p14="http://schemas.microsoft.com/office/powerpoint/2010/main" val="4244104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60C4AD-88F2-48A1-82ED-A94642E37002}"/>
              </a:ext>
            </a:extLst>
          </p:cNvPr>
          <p:cNvSpPr>
            <a:spLocks noGrp="1"/>
          </p:cNvSpPr>
          <p:nvPr>
            <p:ph type="dt" sz="half" idx="10"/>
          </p:nvPr>
        </p:nvSpPr>
        <p:spPr/>
        <p:txBody>
          <a:bodyPr/>
          <a:lstStyle>
            <a:lvl1pPr>
              <a:defRPr/>
            </a:lvl1pPr>
          </a:lstStyle>
          <a:p>
            <a:pPr>
              <a:defRPr/>
            </a:pPr>
            <a:fld id="{93024571-D8ED-48BC-831C-31C745BD2114}" type="datetime1">
              <a:rPr lang="en-US" altLang="en-US" smtClean="0"/>
              <a:t>12/10/2025</a:t>
            </a:fld>
            <a:endParaRPr lang="en-US" altLang="en-US"/>
          </a:p>
        </p:txBody>
      </p:sp>
      <p:sp>
        <p:nvSpPr>
          <p:cNvPr id="8" name="Footer Placeholder 4">
            <a:extLst>
              <a:ext uri="{FF2B5EF4-FFF2-40B4-BE49-F238E27FC236}">
                <a16:creationId xmlns:a16="http://schemas.microsoft.com/office/drawing/2014/main" id="{E3F43AB6-B88C-473A-B49C-B26BBA7C8B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D1BEACC-7A0F-4894-AD53-13E93DA74CB8}"/>
              </a:ext>
            </a:extLst>
          </p:cNvPr>
          <p:cNvSpPr>
            <a:spLocks noGrp="1"/>
          </p:cNvSpPr>
          <p:nvPr>
            <p:ph type="sldNum" sz="quarter" idx="12"/>
          </p:nvPr>
        </p:nvSpPr>
        <p:spPr/>
        <p:txBody>
          <a:bodyPr/>
          <a:lstStyle>
            <a:lvl1pPr>
              <a:defRPr/>
            </a:lvl1pPr>
          </a:lstStyle>
          <a:p>
            <a:fld id="{0EACDF6A-EADF-48C9-B662-57D041C0C8BC}" type="slidenum">
              <a:rPr lang="en-US" altLang="en-US"/>
              <a:pPr/>
              <a:t>‹#›</a:t>
            </a:fld>
            <a:endParaRPr lang="en-US" altLang="en-US"/>
          </a:p>
        </p:txBody>
      </p:sp>
    </p:spTree>
    <p:extLst>
      <p:ext uri="{BB962C8B-B14F-4D97-AF65-F5344CB8AC3E}">
        <p14:creationId xmlns:p14="http://schemas.microsoft.com/office/powerpoint/2010/main" val="290356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E8D2C6-65B2-42ED-BD2C-2F41AF9EE509}" type="datetime1">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A4F538-DE7A-4AE7-BF30-4FE67D5A8F5B}"/>
              </a:ext>
            </a:extLst>
          </p:cNvPr>
          <p:cNvSpPr>
            <a:spLocks noGrp="1"/>
          </p:cNvSpPr>
          <p:nvPr>
            <p:ph type="dt" sz="half" idx="10"/>
          </p:nvPr>
        </p:nvSpPr>
        <p:spPr/>
        <p:txBody>
          <a:bodyPr/>
          <a:lstStyle>
            <a:lvl1pPr>
              <a:defRPr/>
            </a:lvl1pPr>
          </a:lstStyle>
          <a:p>
            <a:pPr>
              <a:defRPr/>
            </a:pPr>
            <a:fld id="{D2CDA728-FD72-4644-A366-ABEFC0793CE5}" type="datetime1">
              <a:rPr lang="en-US" altLang="en-US" smtClean="0"/>
              <a:t>12/10/2025</a:t>
            </a:fld>
            <a:endParaRPr lang="en-US" altLang="en-US"/>
          </a:p>
        </p:txBody>
      </p:sp>
      <p:sp>
        <p:nvSpPr>
          <p:cNvPr id="4" name="Footer Placeholder 4">
            <a:extLst>
              <a:ext uri="{FF2B5EF4-FFF2-40B4-BE49-F238E27FC236}">
                <a16:creationId xmlns:a16="http://schemas.microsoft.com/office/drawing/2014/main" id="{D01711B1-0525-4E09-A936-C5F732A8E4B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2E6A52D-2A79-4E07-9DD8-103328DF015F}"/>
              </a:ext>
            </a:extLst>
          </p:cNvPr>
          <p:cNvSpPr>
            <a:spLocks noGrp="1"/>
          </p:cNvSpPr>
          <p:nvPr>
            <p:ph type="sldNum" sz="quarter" idx="12"/>
          </p:nvPr>
        </p:nvSpPr>
        <p:spPr/>
        <p:txBody>
          <a:bodyPr/>
          <a:lstStyle>
            <a:lvl1pPr>
              <a:defRPr/>
            </a:lvl1pPr>
          </a:lstStyle>
          <a:p>
            <a:fld id="{5C9ABB8B-955A-481A-9880-E5051EA39FB9}" type="slidenum">
              <a:rPr lang="en-US" altLang="en-US"/>
              <a:pPr/>
              <a:t>‹#›</a:t>
            </a:fld>
            <a:endParaRPr lang="en-US" altLang="en-US"/>
          </a:p>
        </p:txBody>
      </p:sp>
    </p:spTree>
    <p:extLst>
      <p:ext uri="{BB962C8B-B14F-4D97-AF65-F5344CB8AC3E}">
        <p14:creationId xmlns:p14="http://schemas.microsoft.com/office/powerpoint/2010/main" val="3835656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26F716-A850-4A7D-BCC1-D9B457A74901}"/>
              </a:ext>
            </a:extLst>
          </p:cNvPr>
          <p:cNvSpPr>
            <a:spLocks noGrp="1"/>
          </p:cNvSpPr>
          <p:nvPr>
            <p:ph type="dt" sz="half" idx="10"/>
          </p:nvPr>
        </p:nvSpPr>
        <p:spPr/>
        <p:txBody>
          <a:bodyPr/>
          <a:lstStyle>
            <a:lvl1pPr>
              <a:defRPr/>
            </a:lvl1pPr>
          </a:lstStyle>
          <a:p>
            <a:pPr>
              <a:defRPr/>
            </a:pPr>
            <a:fld id="{A9FCED6D-4234-49E6-9694-ACB442457B46}" type="datetime1">
              <a:rPr lang="en-US" altLang="en-US" smtClean="0"/>
              <a:t>12/10/2025</a:t>
            </a:fld>
            <a:endParaRPr lang="en-US" altLang="en-US"/>
          </a:p>
        </p:txBody>
      </p:sp>
      <p:sp>
        <p:nvSpPr>
          <p:cNvPr id="3" name="Footer Placeholder 2">
            <a:extLst>
              <a:ext uri="{FF2B5EF4-FFF2-40B4-BE49-F238E27FC236}">
                <a16:creationId xmlns:a16="http://schemas.microsoft.com/office/drawing/2014/main" id="{E2EF768E-6E6C-47D4-97F1-AC8EAB21EF4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95F20A93-AF5A-4756-962D-1832AE8EE440}"/>
              </a:ext>
            </a:extLst>
          </p:cNvPr>
          <p:cNvSpPr>
            <a:spLocks noGrp="1"/>
          </p:cNvSpPr>
          <p:nvPr>
            <p:ph type="sldNum" sz="quarter" idx="12"/>
          </p:nvPr>
        </p:nvSpPr>
        <p:spPr/>
        <p:txBody>
          <a:bodyPr/>
          <a:lstStyle>
            <a:lvl1pPr>
              <a:defRPr/>
            </a:lvl1pPr>
          </a:lstStyle>
          <a:p>
            <a:fld id="{60C6DA1F-B8EA-4F1A-BF6C-5C155EFDAF54}" type="slidenum">
              <a:rPr lang="en-US" altLang="en-US"/>
              <a:pPr/>
              <a:t>‹#›</a:t>
            </a:fld>
            <a:endParaRPr lang="en-US" altLang="en-US"/>
          </a:p>
        </p:txBody>
      </p:sp>
    </p:spTree>
    <p:extLst>
      <p:ext uri="{BB962C8B-B14F-4D97-AF65-F5344CB8AC3E}">
        <p14:creationId xmlns:p14="http://schemas.microsoft.com/office/powerpoint/2010/main" val="2007862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id="{CDB68B7E-205E-4EAE-80D3-7D3285A26B36}"/>
              </a:ext>
            </a:extLst>
          </p:cNvPr>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8">
            <a:extLst>
              <a:ext uri="{FF2B5EF4-FFF2-40B4-BE49-F238E27FC236}">
                <a16:creationId xmlns:a16="http://schemas.microsoft.com/office/drawing/2014/main" id="{649909AC-705F-4203-8665-DC28104A0CE8}"/>
              </a:ext>
            </a:extLst>
          </p:cNvPr>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lstStyle>
          <a:p>
            <a:r>
              <a:rPr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7133DA0E-E8DE-4165-AC86-C5F26498662B}"/>
              </a:ext>
            </a:extLst>
          </p:cNvPr>
          <p:cNvSpPr>
            <a:spLocks noGrp="1"/>
          </p:cNvSpPr>
          <p:nvPr>
            <p:ph type="dt" sz="half" idx="10"/>
          </p:nvPr>
        </p:nvSpPr>
        <p:spPr/>
        <p:txBody>
          <a:bodyPr/>
          <a:lstStyle>
            <a:lvl1pPr>
              <a:defRPr/>
            </a:lvl1pPr>
          </a:lstStyle>
          <a:p>
            <a:pPr>
              <a:defRPr/>
            </a:pPr>
            <a:fld id="{A3103020-C74B-433C-8AA7-AE06626BC3FC}" type="datetime1">
              <a:rPr lang="en-US" altLang="en-US" smtClean="0"/>
              <a:t>12/10/2025</a:t>
            </a:fld>
            <a:endParaRPr lang="en-US" altLang="en-US"/>
          </a:p>
        </p:txBody>
      </p:sp>
      <p:sp>
        <p:nvSpPr>
          <p:cNvPr id="8" name="Footer Placeholder 5">
            <a:extLst>
              <a:ext uri="{FF2B5EF4-FFF2-40B4-BE49-F238E27FC236}">
                <a16:creationId xmlns:a16="http://schemas.microsoft.com/office/drawing/2014/main" id="{8CE99BF7-6E20-48F0-9DC4-9C83BE0FEDE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A39C3483-0B6C-4D59-9B5E-D8F22282520D}"/>
              </a:ext>
            </a:extLst>
          </p:cNvPr>
          <p:cNvSpPr>
            <a:spLocks noGrp="1"/>
          </p:cNvSpPr>
          <p:nvPr>
            <p:ph type="sldNum" sz="quarter" idx="12"/>
          </p:nvPr>
        </p:nvSpPr>
        <p:spPr/>
        <p:txBody>
          <a:bodyPr/>
          <a:lstStyle>
            <a:lvl1pPr>
              <a:defRPr/>
            </a:lvl1pPr>
          </a:lstStyle>
          <a:p>
            <a:fld id="{46E6B363-DE98-4C47-9A57-966CF981B007}" type="slidenum">
              <a:rPr lang="en-US" altLang="en-US"/>
              <a:pPr/>
              <a:t>‹#›</a:t>
            </a:fld>
            <a:endParaRPr lang="en-US" altLang="en-US"/>
          </a:p>
        </p:txBody>
      </p:sp>
    </p:spTree>
    <p:extLst>
      <p:ext uri="{BB962C8B-B14F-4D97-AF65-F5344CB8AC3E}">
        <p14:creationId xmlns:p14="http://schemas.microsoft.com/office/powerpoint/2010/main" val="2204484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B558113D-B476-4AC6-A5D8-4B63FBFB00AA}"/>
              </a:ext>
            </a:extLst>
          </p:cNvPr>
          <p:cNvSpPr/>
          <p:nvPr/>
        </p:nvSpPr>
        <p:spPr>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8">
            <a:extLst>
              <a:ext uri="{FF2B5EF4-FFF2-40B4-BE49-F238E27FC236}">
                <a16:creationId xmlns:a16="http://schemas.microsoft.com/office/drawing/2014/main" id="{8ADADB3C-4A54-4A67-AE53-3573950FBCFF}"/>
              </a:ext>
            </a:extLst>
          </p:cNvPr>
          <p:cNvSpPr/>
          <p:nvPr/>
        </p:nvSpPr>
        <p:spPr bwMode="invGray">
          <a:xfrm>
            <a:off x="3807885"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lstStyle>
          <a:p>
            <a:r>
              <a:rPr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40EA844D-DEF2-4362-8A11-50E1F9144C64}"/>
              </a:ext>
            </a:extLst>
          </p:cNvPr>
          <p:cNvSpPr>
            <a:spLocks noGrp="1"/>
          </p:cNvSpPr>
          <p:nvPr>
            <p:ph type="dt" sz="half" idx="10"/>
          </p:nvPr>
        </p:nvSpPr>
        <p:spPr>
          <a:xfrm>
            <a:off x="220133" y="1169988"/>
            <a:ext cx="3363384" cy="201612"/>
          </a:xfrm>
        </p:spPr>
        <p:txBody>
          <a:bodyPr/>
          <a:lstStyle>
            <a:lvl1pPr>
              <a:defRPr/>
            </a:lvl1pPr>
          </a:lstStyle>
          <a:p>
            <a:pPr>
              <a:defRPr/>
            </a:pPr>
            <a:fld id="{E2BD018E-6C45-4EDB-991F-EEC215725F59}" type="datetime1">
              <a:rPr lang="en-US" altLang="en-US" smtClean="0"/>
              <a:t>12/10/2025</a:t>
            </a:fld>
            <a:endParaRPr lang="en-US" altLang="en-US"/>
          </a:p>
        </p:txBody>
      </p:sp>
      <p:sp>
        <p:nvSpPr>
          <p:cNvPr id="8" name="Footer Placeholder 5">
            <a:extLst>
              <a:ext uri="{FF2B5EF4-FFF2-40B4-BE49-F238E27FC236}">
                <a16:creationId xmlns:a16="http://schemas.microsoft.com/office/drawing/2014/main" id="{EC322D9E-451A-4696-851D-DE6FEABF0899}"/>
              </a:ext>
            </a:extLst>
          </p:cNvPr>
          <p:cNvSpPr>
            <a:spLocks noGrp="1"/>
          </p:cNvSpPr>
          <p:nvPr>
            <p:ph type="ftr" sz="quarter" idx="11"/>
          </p:nvPr>
        </p:nvSpPr>
        <p:spPr>
          <a:xfrm>
            <a:off x="4047067" y="1169988"/>
            <a:ext cx="6925733" cy="201612"/>
          </a:xfrm>
        </p:spPr>
        <p:txBody>
          <a:bodyPr/>
          <a:lstStyle>
            <a:lvl1pPr>
              <a:defRPr>
                <a:solidFill>
                  <a:prstClr val="white">
                    <a:shade val="50000"/>
                  </a:prstClr>
                </a:solidFill>
              </a:defRPr>
            </a:lvl1pPr>
          </a:lstStyle>
          <a:p>
            <a:pPr>
              <a:defRPr/>
            </a:pPr>
            <a:endParaRPr lang="en-US"/>
          </a:p>
        </p:txBody>
      </p:sp>
      <p:sp>
        <p:nvSpPr>
          <p:cNvPr id="9" name="Slide Number Placeholder 6">
            <a:extLst>
              <a:ext uri="{FF2B5EF4-FFF2-40B4-BE49-F238E27FC236}">
                <a16:creationId xmlns:a16="http://schemas.microsoft.com/office/drawing/2014/main" id="{52D79FEA-773F-4FD7-ACB1-AA118986388C}"/>
              </a:ext>
            </a:extLst>
          </p:cNvPr>
          <p:cNvSpPr>
            <a:spLocks noGrp="1"/>
          </p:cNvSpPr>
          <p:nvPr>
            <p:ph type="sldNum" sz="quarter" idx="12"/>
          </p:nvPr>
        </p:nvSpPr>
        <p:spPr>
          <a:xfrm>
            <a:off x="11118851" y="1169988"/>
            <a:ext cx="977900" cy="201612"/>
          </a:xfrm>
        </p:spPr>
        <p:txBody>
          <a:bodyPr/>
          <a:lstStyle>
            <a:lvl1pPr>
              <a:defRPr/>
            </a:lvl1pPr>
          </a:lstStyle>
          <a:p>
            <a:fld id="{D27850CB-5308-408F-BB78-E7A946FAAF93}" type="slidenum">
              <a:rPr lang="en-US" altLang="en-US"/>
              <a:pPr/>
              <a:t>‹#›</a:t>
            </a:fld>
            <a:endParaRPr lang="en-US" altLang="en-US"/>
          </a:p>
        </p:txBody>
      </p:sp>
    </p:spTree>
    <p:extLst>
      <p:ext uri="{BB962C8B-B14F-4D97-AF65-F5344CB8AC3E}">
        <p14:creationId xmlns:p14="http://schemas.microsoft.com/office/powerpoint/2010/main" val="86879447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19C62-CAB8-4A45-98E3-9B04A3AF141C}"/>
              </a:ext>
            </a:extLst>
          </p:cNvPr>
          <p:cNvSpPr>
            <a:spLocks noGrp="1"/>
          </p:cNvSpPr>
          <p:nvPr>
            <p:ph type="dt" sz="half" idx="10"/>
          </p:nvPr>
        </p:nvSpPr>
        <p:spPr/>
        <p:txBody>
          <a:bodyPr/>
          <a:lstStyle>
            <a:lvl1pPr>
              <a:defRPr/>
            </a:lvl1pPr>
          </a:lstStyle>
          <a:p>
            <a:pPr>
              <a:defRPr/>
            </a:pPr>
            <a:fld id="{54109EF8-CF10-4ED2-AEFF-591ECEB6710C}" type="datetime1">
              <a:rPr lang="en-US" altLang="en-US" smtClean="0"/>
              <a:t>12/10/2025</a:t>
            </a:fld>
            <a:endParaRPr lang="en-US" altLang="en-US"/>
          </a:p>
        </p:txBody>
      </p:sp>
      <p:sp>
        <p:nvSpPr>
          <p:cNvPr id="5" name="Footer Placeholder 4">
            <a:extLst>
              <a:ext uri="{FF2B5EF4-FFF2-40B4-BE49-F238E27FC236}">
                <a16:creationId xmlns:a16="http://schemas.microsoft.com/office/drawing/2014/main" id="{38BC19AE-823B-47D1-8258-71EC8D186B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A1F09F-0FDA-4DA7-8A78-44D3E8ED59BE}"/>
              </a:ext>
            </a:extLst>
          </p:cNvPr>
          <p:cNvSpPr>
            <a:spLocks noGrp="1"/>
          </p:cNvSpPr>
          <p:nvPr>
            <p:ph type="sldNum" sz="quarter" idx="12"/>
          </p:nvPr>
        </p:nvSpPr>
        <p:spPr/>
        <p:txBody>
          <a:bodyPr/>
          <a:lstStyle>
            <a:lvl1pPr>
              <a:defRPr/>
            </a:lvl1pPr>
          </a:lstStyle>
          <a:p>
            <a:fld id="{25CEAADF-D7D3-4992-92A7-6EC4BB1C4E18}" type="slidenum">
              <a:rPr lang="en-US" altLang="en-US"/>
              <a:pPr/>
              <a:t>‹#›</a:t>
            </a:fld>
            <a:endParaRPr lang="en-US" altLang="en-US"/>
          </a:p>
        </p:txBody>
      </p:sp>
    </p:spTree>
    <p:extLst>
      <p:ext uri="{BB962C8B-B14F-4D97-AF65-F5344CB8AC3E}">
        <p14:creationId xmlns:p14="http://schemas.microsoft.com/office/powerpoint/2010/main" val="946925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D679D-0587-4737-A740-1E01BDE61594}"/>
              </a:ext>
            </a:extLst>
          </p:cNvPr>
          <p:cNvSpPr>
            <a:spLocks noChangeArrowheads="1"/>
          </p:cNvSpPr>
          <p:nvPr/>
        </p:nvSpPr>
        <p:spPr bwMode="invGray">
          <a:xfrm>
            <a:off x="8798985" y="0"/>
            <a:ext cx="61383" cy="6858000"/>
          </a:xfrm>
          <a:prstGeom prst="rect">
            <a:avLst/>
          </a:prstGeom>
          <a:solidFill>
            <a:srgbClr val="FFFFFF"/>
          </a:solidFill>
          <a:ln>
            <a:noFill/>
          </a:ln>
          <a:effectLst>
            <a:outerShdw blurRad="63500" dist="10160" dir="108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sz="1800">
              <a:solidFill>
                <a:srgbClr val="FFFFFF"/>
              </a:solidFill>
              <a:latin typeface="Corbel" charset="0"/>
            </a:endParaRPr>
          </a:p>
        </p:txBody>
      </p:sp>
      <p:sp>
        <p:nvSpPr>
          <p:cNvPr id="5" name="Rectangle 7">
            <a:extLst>
              <a:ext uri="{FF2B5EF4-FFF2-40B4-BE49-F238E27FC236}">
                <a16:creationId xmlns:a16="http://schemas.microsoft.com/office/drawing/2014/main" id="{2146C1FB-5471-4365-BDCB-A1A6BA3F4FB2}"/>
              </a:ext>
            </a:extLst>
          </p:cNvPr>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9042400" y="274641"/>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69A85A21-566F-4C58-8E2F-E7F91DA39034}"/>
              </a:ext>
            </a:extLst>
          </p:cNvPr>
          <p:cNvSpPr>
            <a:spLocks noGrp="1"/>
          </p:cNvSpPr>
          <p:nvPr>
            <p:ph type="dt" sz="half" idx="10"/>
          </p:nvPr>
        </p:nvSpPr>
        <p:spPr/>
        <p:txBody>
          <a:bodyPr/>
          <a:lstStyle>
            <a:lvl1pPr>
              <a:defRPr/>
            </a:lvl1pPr>
          </a:lstStyle>
          <a:p>
            <a:pPr>
              <a:defRPr/>
            </a:pPr>
            <a:fld id="{A722E6BE-D9F6-4934-9775-A4EA1AF351D4}" type="datetime1">
              <a:rPr lang="en-US" altLang="en-US" smtClean="0"/>
              <a:t>12/10/2025</a:t>
            </a:fld>
            <a:endParaRPr lang="en-US" altLang="en-US"/>
          </a:p>
        </p:txBody>
      </p:sp>
      <p:sp>
        <p:nvSpPr>
          <p:cNvPr id="7" name="Footer Placeholder 4">
            <a:extLst>
              <a:ext uri="{FF2B5EF4-FFF2-40B4-BE49-F238E27FC236}">
                <a16:creationId xmlns:a16="http://schemas.microsoft.com/office/drawing/2014/main" id="{3684F0C8-5274-43D8-A5FF-24F8D0E72E98}"/>
              </a:ext>
            </a:extLst>
          </p:cNvPr>
          <p:cNvSpPr>
            <a:spLocks noGrp="1"/>
          </p:cNvSpPr>
          <p:nvPr>
            <p:ph type="ftr" sz="quarter" idx="11"/>
          </p:nvPr>
        </p:nvSpPr>
        <p:spPr>
          <a:xfrm>
            <a:off x="3520018" y="6376989"/>
            <a:ext cx="5115983" cy="365125"/>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DC70AC8B-1909-494F-88CA-D0F52CD69BC5}"/>
              </a:ext>
            </a:extLst>
          </p:cNvPr>
          <p:cNvSpPr>
            <a:spLocks noGrp="1"/>
          </p:cNvSpPr>
          <p:nvPr>
            <p:ph type="sldNum" sz="quarter" idx="12"/>
          </p:nvPr>
        </p:nvSpPr>
        <p:spPr/>
        <p:txBody>
          <a:bodyPr/>
          <a:lstStyle>
            <a:lvl1pPr>
              <a:defRPr/>
            </a:lvl1pPr>
          </a:lstStyle>
          <a:p>
            <a:fld id="{6F2829B8-7E12-4DA6-945A-8E9D8CF02F5A}" type="slidenum">
              <a:rPr lang="en-US" altLang="en-US"/>
              <a:pPr/>
              <a:t>‹#›</a:t>
            </a:fld>
            <a:endParaRPr lang="en-US" altLang="en-US"/>
          </a:p>
        </p:txBody>
      </p:sp>
    </p:spTree>
    <p:extLst>
      <p:ext uri="{BB962C8B-B14F-4D97-AF65-F5344CB8AC3E}">
        <p14:creationId xmlns:p14="http://schemas.microsoft.com/office/powerpoint/2010/main" val="1214484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
        <p:nvSpPr>
          <p:cNvPr id="13" name="Google Shape;13;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382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pic>
        <p:nvPicPr>
          <p:cNvPr id="17" name="Google Shape;17;p5" descr="Graphic background, UW-Madison logo"/>
          <p:cNvPicPr preferRelativeResize="0"/>
          <p:nvPr/>
        </p:nvPicPr>
        <p:blipFill rotWithShape="1">
          <a:blip r:embed="rId2">
            <a:alphaModFix/>
          </a:blip>
          <a:srcRect/>
          <a:stretch/>
        </p:blipFill>
        <p:spPr>
          <a:xfrm>
            <a:off x="-12569" y="-30345"/>
            <a:ext cx="12332840" cy="6918690"/>
          </a:xfrm>
          <a:prstGeom prst="rect">
            <a:avLst/>
          </a:prstGeom>
          <a:noFill/>
          <a:ln>
            <a:noFill/>
          </a:ln>
        </p:spPr>
      </p:pic>
      <p:sp>
        <p:nvSpPr>
          <p:cNvPr id="18" name="Google Shape;18;p5"/>
          <p:cNvSpPr txBox="1">
            <a:spLocks noGrp="1"/>
          </p:cNvSpPr>
          <p:nvPr>
            <p:ph type="ctrTitle"/>
          </p:nvPr>
        </p:nvSpPr>
        <p:spPr>
          <a:xfrm>
            <a:off x="734729" y="2283620"/>
            <a:ext cx="8200724" cy="22907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subTitle" idx="1"/>
          </p:nvPr>
        </p:nvSpPr>
        <p:spPr>
          <a:xfrm>
            <a:off x="734729" y="4747444"/>
            <a:ext cx="8200724"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1800"/>
              <a:buNone/>
              <a:defRPr sz="1800">
                <a:solidFill>
                  <a:schemeClr val="lt1"/>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295762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838200" y="316372"/>
            <a:ext cx="10515600" cy="6409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
          <p:cNvSpPr txBox="1">
            <a:spLocks noGrp="1"/>
          </p:cNvSpPr>
          <p:nvPr>
            <p:ph type="body" idx="1"/>
          </p:nvPr>
        </p:nvSpPr>
        <p:spPr>
          <a:xfrm>
            <a:off x="838200" y="1230597"/>
            <a:ext cx="10515600" cy="50489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5942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pic>
        <p:nvPicPr>
          <p:cNvPr id="27" name="Google Shape;27;p7"/>
          <p:cNvPicPr preferRelativeResize="0"/>
          <p:nvPr/>
        </p:nvPicPr>
        <p:blipFill rotWithShape="1">
          <a:blip r:embed="rId2">
            <a:alphaModFix/>
          </a:blip>
          <a:srcRect/>
          <a:stretch/>
        </p:blipFill>
        <p:spPr>
          <a:xfrm>
            <a:off x="-6349" y="3348"/>
            <a:ext cx="12192000" cy="6854653"/>
          </a:xfrm>
          <a:prstGeom prst="rect">
            <a:avLst/>
          </a:prstGeom>
          <a:noFill/>
          <a:ln>
            <a:noFill/>
          </a:ln>
        </p:spPr>
      </p:pic>
      <p:sp>
        <p:nvSpPr>
          <p:cNvPr id="28" name="Google Shape;28;p7"/>
          <p:cNvSpPr txBox="1">
            <a:spLocks noGrp="1"/>
          </p:cNvSpPr>
          <p:nvPr>
            <p:ph type="title"/>
          </p:nvPr>
        </p:nvSpPr>
        <p:spPr>
          <a:xfrm>
            <a:off x="831851" y="1871483"/>
            <a:ext cx="10515600" cy="28527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831851" y="4695341"/>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800"/>
              <a:buNone/>
              <a:defRPr sz="1800">
                <a:solidFill>
                  <a:schemeClr val="lt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Arial"/>
                <a:ea typeface="Arial"/>
                <a:cs typeface="Arial"/>
                <a:sym typeface="Arial"/>
              </a:defRPr>
            </a:lvl1pPr>
            <a:lvl2pPr marL="0" lvl="1" indent="0" algn="r">
              <a:spcBef>
                <a:spcPts val="0"/>
              </a:spcBef>
              <a:buNone/>
              <a:defRPr sz="900" b="0" i="0" u="none" strike="noStrike" cap="none">
                <a:solidFill>
                  <a:schemeClr val="lt1"/>
                </a:solidFill>
                <a:latin typeface="Arial"/>
                <a:ea typeface="Arial"/>
                <a:cs typeface="Arial"/>
                <a:sym typeface="Arial"/>
              </a:defRPr>
            </a:lvl2pPr>
            <a:lvl3pPr marL="0" lvl="2" indent="0" algn="r">
              <a:spcBef>
                <a:spcPts val="0"/>
              </a:spcBef>
              <a:buNone/>
              <a:defRPr sz="900" b="0" i="0" u="none" strike="noStrike" cap="none">
                <a:solidFill>
                  <a:schemeClr val="lt1"/>
                </a:solidFill>
                <a:latin typeface="Arial"/>
                <a:ea typeface="Arial"/>
                <a:cs typeface="Arial"/>
                <a:sym typeface="Arial"/>
              </a:defRPr>
            </a:lvl3pPr>
            <a:lvl4pPr marL="0" lvl="3" indent="0" algn="r">
              <a:spcBef>
                <a:spcPts val="0"/>
              </a:spcBef>
              <a:buNone/>
              <a:defRPr sz="900" b="0" i="0" u="none" strike="noStrike" cap="none">
                <a:solidFill>
                  <a:schemeClr val="lt1"/>
                </a:solidFill>
                <a:latin typeface="Arial"/>
                <a:ea typeface="Arial"/>
                <a:cs typeface="Arial"/>
                <a:sym typeface="Arial"/>
              </a:defRPr>
            </a:lvl4pPr>
            <a:lvl5pPr marL="0" lvl="4" indent="0" algn="r">
              <a:spcBef>
                <a:spcPts val="0"/>
              </a:spcBef>
              <a:buNone/>
              <a:defRPr sz="900" b="0" i="0" u="none" strike="noStrike" cap="none">
                <a:solidFill>
                  <a:schemeClr val="lt1"/>
                </a:solidFill>
                <a:latin typeface="Arial"/>
                <a:ea typeface="Arial"/>
                <a:cs typeface="Arial"/>
                <a:sym typeface="Arial"/>
              </a:defRPr>
            </a:lvl5pPr>
            <a:lvl6pPr marL="0" lvl="5" indent="0" algn="r">
              <a:spcBef>
                <a:spcPts val="0"/>
              </a:spcBef>
              <a:buNone/>
              <a:defRPr sz="900" b="0" i="0" u="none" strike="noStrike" cap="none">
                <a:solidFill>
                  <a:schemeClr val="lt1"/>
                </a:solidFill>
                <a:latin typeface="Arial"/>
                <a:ea typeface="Arial"/>
                <a:cs typeface="Arial"/>
                <a:sym typeface="Arial"/>
              </a:defRPr>
            </a:lvl6pPr>
            <a:lvl7pPr marL="0" lvl="6" indent="0" algn="r">
              <a:spcBef>
                <a:spcPts val="0"/>
              </a:spcBef>
              <a:buNone/>
              <a:defRPr sz="900" b="0" i="0" u="none" strike="noStrike" cap="none">
                <a:solidFill>
                  <a:schemeClr val="lt1"/>
                </a:solidFill>
                <a:latin typeface="Arial"/>
                <a:ea typeface="Arial"/>
                <a:cs typeface="Arial"/>
                <a:sym typeface="Arial"/>
              </a:defRPr>
            </a:lvl7pPr>
            <a:lvl8pPr marL="0" lvl="7" indent="0" algn="r">
              <a:spcBef>
                <a:spcPts val="0"/>
              </a:spcBef>
              <a:buNone/>
              <a:defRPr sz="900" b="0" i="0" u="none" strike="noStrike" cap="none">
                <a:solidFill>
                  <a:schemeClr val="lt1"/>
                </a:solidFill>
                <a:latin typeface="Arial"/>
                <a:ea typeface="Arial"/>
                <a:cs typeface="Arial"/>
                <a:sym typeface="Arial"/>
              </a:defRPr>
            </a:lvl8pPr>
            <a:lvl9pPr marL="0" lvl="8" indent="0" algn="r">
              <a:spcBef>
                <a:spcPts val="0"/>
              </a:spcBef>
              <a:buNone/>
              <a:defRPr sz="9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7487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AF6E89-D2B6-4E4D-829B-FB65BBDF0BE5}" type="datetime1">
              <a:rPr lang="en-US" smtClean="0"/>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838200" y="265099"/>
            <a:ext cx="10515600" cy="6836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838200" y="1230598"/>
            <a:ext cx="5181600" cy="50232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8"/>
          <p:cNvSpPr txBox="1">
            <a:spLocks noGrp="1"/>
          </p:cNvSpPr>
          <p:nvPr>
            <p:ph type="body" idx="2"/>
          </p:nvPr>
        </p:nvSpPr>
        <p:spPr>
          <a:xfrm>
            <a:off x="6172200" y="1230598"/>
            <a:ext cx="5181600" cy="50232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2298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839788" y="314216"/>
            <a:ext cx="10515600" cy="6409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839789" y="116841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2" name="Google Shape;42;p9"/>
          <p:cNvSpPr txBox="1">
            <a:spLocks noGrp="1"/>
          </p:cNvSpPr>
          <p:nvPr>
            <p:ph type="body" idx="2"/>
          </p:nvPr>
        </p:nvSpPr>
        <p:spPr>
          <a:xfrm>
            <a:off x="839789" y="2093721"/>
            <a:ext cx="5157787" cy="40959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9"/>
          <p:cNvSpPr txBox="1">
            <a:spLocks noGrp="1"/>
          </p:cNvSpPr>
          <p:nvPr>
            <p:ph type="body" idx="3"/>
          </p:nvPr>
        </p:nvSpPr>
        <p:spPr>
          <a:xfrm>
            <a:off x="6172201" y="116841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4" name="Google Shape;44;p9"/>
          <p:cNvSpPr txBox="1">
            <a:spLocks noGrp="1"/>
          </p:cNvSpPr>
          <p:nvPr>
            <p:ph type="body" idx="4"/>
          </p:nvPr>
        </p:nvSpPr>
        <p:spPr>
          <a:xfrm>
            <a:off x="6172201" y="2093721"/>
            <a:ext cx="5183188" cy="40959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4522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8200" y="333467"/>
            <a:ext cx="10515600" cy="6152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249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pen">
  <p:cSld name="Open">
    <p:spTree>
      <p:nvGrpSpPr>
        <p:cNvPr id="1" name="Shape 53"/>
        <p:cNvGrpSpPr/>
        <p:nvPr/>
      </p:nvGrpSpPr>
      <p:grpSpPr>
        <a:xfrm>
          <a:off x="0" y="0"/>
          <a:ext cx="0" cy="0"/>
          <a:chOff x="0" y="0"/>
          <a:chExt cx="0" cy="0"/>
        </a:xfrm>
      </p:grpSpPr>
      <p:sp>
        <p:nvSpPr>
          <p:cNvPr id="54" name="Google Shape;54;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57" name="Google Shape;57;p11"/>
          <p:cNvPicPr preferRelativeResize="0"/>
          <p:nvPr/>
        </p:nvPicPr>
        <p:blipFill rotWithShape="1">
          <a:blip r:embed="rId2">
            <a:alphaModFix/>
          </a:blip>
          <a:srcRect/>
          <a:stretch/>
        </p:blipFill>
        <p:spPr>
          <a:xfrm>
            <a:off x="-64736" y="-12837"/>
            <a:ext cx="12267525" cy="6897115"/>
          </a:xfrm>
          <a:prstGeom prst="rect">
            <a:avLst/>
          </a:prstGeom>
          <a:noFill/>
          <a:ln>
            <a:noFill/>
          </a:ln>
        </p:spPr>
      </p:pic>
    </p:spTree>
    <p:extLst>
      <p:ext uri="{BB962C8B-B14F-4D97-AF65-F5344CB8AC3E}">
        <p14:creationId xmlns:p14="http://schemas.microsoft.com/office/powerpoint/2010/main" val="2449839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ck">
  <p:cSld name="Black">
    <p:spTree>
      <p:nvGrpSpPr>
        <p:cNvPr id="1" name="Shape 58"/>
        <p:cNvGrpSpPr/>
        <p:nvPr/>
      </p:nvGrpSpPr>
      <p:grpSpPr>
        <a:xfrm>
          <a:off x="0" y="0"/>
          <a:ext cx="0" cy="0"/>
          <a:chOff x="0" y="0"/>
          <a:chExt cx="0" cy="0"/>
        </a:xfrm>
      </p:grpSpPr>
      <p:sp>
        <p:nvSpPr>
          <p:cNvPr id="59" name="Google Shape;59;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62" name="Google Shape;62;p12"/>
          <p:cNvSpPr/>
          <p:nvPr/>
        </p:nvSpPr>
        <p:spPr>
          <a:xfrm>
            <a:off x="0" y="0"/>
            <a:ext cx="12192000" cy="68580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4535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DB15BDF8-F25E-4D5D-8B6F-CBE70A2F2D64}" type="datetime1">
              <a:rPr lang="en-US" smtClean="0"/>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427A8-8DC2-402D-B066-90D9B790A1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82E288-46AC-4FFF-B8A3-501829692602}" type="datetime1">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427A8-8DC2-402D-B066-90D9B790A161}" type="slidenum">
              <a:rPr lang="en-US" smtClean="0"/>
              <a:pPr/>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60709FFB-3CFF-42FF-8A5F-627917333923}" type="datetime1">
              <a:rPr lang="en-US" smtClean="0"/>
              <a:t>12/10/2025</a:t>
            </a:fld>
            <a:endParaRPr lang="en-US"/>
          </a:p>
        </p:txBody>
      </p:sp>
      <p:sp>
        <p:nvSpPr>
          <p:cNvPr id="7" name="Slide Number Placeholder 6"/>
          <p:cNvSpPr>
            <a:spLocks noGrp="1"/>
          </p:cNvSpPr>
          <p:nvPr>
            <p:ph type="sldNum" sz="quarter" idx="12"/>
          </p:nvPr>
        </p:nvSpPr>
        <p:spPr/>
        <p:txBody>
          <a:bodyPr/>
          <a:lstStyle/>
          <a:p>
            <a:fld id="{647427A8-8DC2-402D-B066-90D9B790A161}" type="slidenum">
              <a:rPr lang="en-US" smtClean="0"/>
              <a:pPr/>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6.png"/><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C03554D0-B35A-45A6-A86E-1A73361381E1}" type="datetime1">
              <a:rPr lang="en-US" smtClean="0"/>
              <a:t>12/10/2025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647427A8-8DC2-402D-B066-90D9B790A161}" type="slidenum">
              <a:rPr lang="en-US" smtClean="0"/>
              <a:pPr/>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12192000" cy="44450"/>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sz="1800">
              <a:solidFill>
                <a:prstClr val="white"/>
              </a:solidFill>
              <a:ea typeface="MS PGothic" panose="020B0600070205080204" pitchFamily="34" charset="-128"/>
            </a:endParaRPr>
          </a:p>
        </p:txBody>
      </p:sp>
      <p:sp>
        <p:nvSpPr>
          <p:cNvPr id="7" name="Rectangle 6"/>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wrap="square" lIns="109728" tIns="45720" rIns="45720" bIns="0" numCol="1" anchor="b" anchorCtr="0" compatLnSpc="1">
            <a:prstTxWarp prst="textNoShape">
              <a:avLst/>
            </a:prstTxWarp>
          </a:bodyPr>
          <a:lstStyle>
            <a:lvl1pPr>
              <a:defRPr sz="1200">
                <a:solidFill>
                  <a:srgbClr val="3F3F3F"/>
                </a:solidFill>
                <a:latin typeface="Corbel" panose="020B0503020204020204" pitchFamily="34" charset="0"/>
              </a:defRPr>
            </a:lvl1pPr>
          </a:lstStyle>
          <a:p>
            <a:pPr fontAlgn="base">
              <a:spcBef>
                <a:spcPct val="0"/>
              </a:spcBef>
              <a:spcAft>
                <a:spcPct val="0"/>
              </a:spcAft>
            </a:pPr>
            <a:fld id="{E64B46CC-52BD-480F-AE52-927644D20060}" type="datetime1">
              <a:rPr lang="en-US" altLang="en-US" smtClean="0">
                <a:ea typeface="MS PGothic" panose="020B0600070205080204" pitchFamily="34" charset="-128"/>
              </a:rPr>
              <a:t>12/10/2025</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cs typeface="+mn-cs"/>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3F3F3F"/>
                </a:solidFill>
                <a:latin typeface="Corbel" panose="020B0503020204020204" pitchFamily="34" charset="0"/>
              </a:defRPr>
            </a:lvl1pPr>
          </a:lstStyle>
          <a:p>
            <a:pPr fontAlgn="base">
              <a:spcBef>
                <a:spcPct val="0"/>
              </a:spcBef>
              <a:spcAft>
                <a:spcPct val="0"/>
              </a:spcAft>
            </a:pPr>
            <a:fld id="{0AA3B38C-D960-4F7E-BACA-0EFF21061391}" type="slidenum">
              <a:rPr lang="en-US" altLang="en-US" smtClean="0">
                <a:ea typeface="MS PGothic" panose="020B0600070205080204" pitchFamily="34" charset="-128"/>
              </a:rPr>
              <a:pPr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1429526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4500" b="1" kern="1200">
          <a:solidFill>
            <a:srgbClr val="FFC800"/>
          </a:solidFill>
          <a:latin typeface="+mj-lt"/>
          <a:ea typeface="MS PGothic" panose="020B0600070205080204" pitchFamily="34" charset="-128"/>
          <a:cs typeface="ＭＳ Ｐゴシック" pitchFamily="-111" charset="-128"/>
        </a:defRPr>
      </a:lvl1pPr>
      <a:lvl2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ＭＳ Ｐゴシック" pitchFamily="-111" charset="-128"/>
        </a:defRPr>
      </a:lvl2pPr>
      <a:lvl3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ＭＳ Ｐゴシック" pitchFamily="-111" charset="-128"/>
        </a:defRPr>
      </a:lvl3pPr>
      <a:lvl4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ＭＳ Ｐゴシック" pitchFamily="-111" charset="-128"/>
        </a:defRPr>
      </a:lvl4pPr>
      <a:lvl5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ＭＳ Ｐゴシック" pitchFamily="-111" charset="-128"/>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S PGothic" panose="020B0600070205080204" pitchFamily="34" charset="-128"/>
          <a:cs typeface="ＭＳ Ｐゴシック" pitchFamily="-111" charset="-128"/>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S PGothic" panose="020B0600070205080204" pitchFamily="34" charset="-128"/>
          <a:cs typeface="+mn-cs"/>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S PGothic" panose="020B0600070205080204" pitchFamily="34"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12192000" cy="44450"/>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7" name="Rectangle 6"/>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1029" name="Text Placeholder 2"/>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wrap="square" lIns="109728" tIns="45720" rIns="45720" bIns="0" numCol="1" anchor="b" anchorCtr="0" compatLnSpc="1">
            <a:prstTxWarp prst="textNoShape">
              <a:avLst/>
            </a:prstTxWarp>
          </a:bodyPr>
          <a:lstStyle>
            <a:lvl1pPr eaLnBrk="1" hangingPunct="1">
              <a:defRPr sz="1200">
                <a:solidFill>
                  <a:srgbClr val="3F3F3F"/>
                </a:solidFill>
                <a:latin typeface="Corbel" panose="020B0503020204020204" pitchFamily="34" charset="0"/>
                <a:ea typeface="MS PGothic" panose="020B0600070205080204" pitchFamily="34" charset="-128"/>
              </a:defRPr>
            </a:lvl1pPr>
          </a:lstStyle>
          <a:p>
            <a:pPr>
              <a:defRPr/>
            </a:pPr>
            <a:fld id="{18C745D5-512C-4253-A606-17BA8B63AF45}" type="datetime1">
              <a:rPr lang="en-US" altLang="en-US" smtClean="0"/>
              <a:t>12/10/2025</a:t>
            </a:fld>
            <a:endParaRPr lang="en-US" altLang="en-US"/>
          </a:p>
        </p:txBody>
      </p:sp>
      <p:sp>
        <p:nvSpPr>
          <p:cNvPr id="5"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ea typeface="MS PGothic" panose="020B0600070205080204" pitchFamily="34" charset="-128"/>
              </a:defRPr>
            </a:lvl1pPr>
          </a:lstStyle>
          <a:p>
            <a:pPr>
              <a:defRPr/>
            </a:pPr>
            <a:fld id="{12FB25FA-E54C-4FD6-B147-0D68901494DB}" type="slidenum">
              <a:rPr lang="en-US" altLang="en-US"/>
              <a:pPr>
                <a:defRPr/>
              </a:pPr>
              <a:t>‹#›</a:t>
            </a:fld>
            <a:endParaRPr lang="en-US" altLang="en-US"/>
          </a:p>
        </p:txBody>
      </p:sp>
    </p:spTree>
    <p:extLst>
      <p:ext uri="{BB962C8B-B14F-4D97-AF65-F5344CB8AC3E}">
        <p14:creationId xmlns:p14="http://schemas.microsoft.com/office/powerpoint/2010/main" val="40375561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0" fontAlgn="base" hangingPunct="0">
        <a:spcBef>
          <a:spcPct val="0"/>
        </a:spcBef>
        <a:spcAft>
          <a:spcPct val="0"/>
        </a:spcAft>
        <a:defRPr sz="4500" b="1" kern="1200">
          <a:solidFill>
            <a:srgbClr val="FFC800"/>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panose="020B0600070205080204" pitchFamily="34" charset="-128"/>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S PGothic" panose="020B0600070205080204" pitchFamily="34" charset="-128"/>
          <a:cs typeface="MS PGothic" panose="020B0600070205080204" pitchFamily="34" charset="-128"/>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S PGothic" panose="020B0600070205080204" pitchFamily="34" charset="-128"/>
          <a:cs typeface="MS PGothic" panose="020B0600070205080204" pitchFamily="34" charset="-128"/>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S PGothic" panose="020B0600070205080204" pitchFamily="34" charset="-128"/>
          <a:cs typeface="MS PGothic" panose="020B0600070205080204" pitchFamily="34" charset="-128"/>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S PGothic" panose="020B0600070205080204" pitchFamily="34" charset="-128"/>
          <a:cs typeface="MS PGothic" panose="020B0600070205080204" pitchFamily="34" charset="-128"/>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S PGothic" panose="020B0600070205080204" pitchFamily="34" charset="-128"/>
          <a:cs typeface="MS PGothic" panose="020B0600070205080204" pitchFamily="34" charset="-128"/>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12192000" cy="44450"/>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a:solidFill>
                <a:srgbClr val="FFFFFF"/>
              </a:solidFill>
              <a:latin typeface="Corbel" charset="0"/>
            </a:endParaRPr>
          </a:p>
        </p:txBody>
      </p:sp>
      <p:sp>
        <p:nvSpPr>
          <p:cNvPr id="7" name="Rectangle 6"/>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053" name="Text Placeholder 2"/>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wrap="square" lIns="109728" tIns="45720" rIns="45720" bIns="0" numCol="1" anchor="b" anchorCtr="0" compatLnSpc="1">
            <a:prstTxWarp prst="textNoShape">
              <a:avLst/>
            </a:prstTxWarp>
          </a:bodyPr>
          <a:lstStyle>
            <a:lvl1pPr eaLnBrk="1" hangingPunct="1">
              <a:defRPr sz="1200">
                <a:solidFill>
                  <a:srgbClr val="3F3F3F"/>
                </a:solidFill>
                <a:latin typeface="Corbel" panose="020B0503020204020204" pitchFamily="34" charset="0"/>
                <a:ea typeface="MS PGothic" panose="020B0600070205080204" pitchFamily="34" charset="-128"/>
              </a:defRPr>
            </a:lvl1pPr>
          </a:lstStyle>
          <a:p>
            <a:pPr>
              <a:defRPr/>
            </a:pPr>
            <a:fld id="{021995A6-EC8D-4B50-9FAE-B8B79A880A93}" type="datetime1">
              <a:rPr lang="en-US" altLang="en-US" smtClean="0"/>
              <a:t>12/10/2025</a:t>
            </a:fld>
            <a:endParaRPr lang="en-US" altLang="en-US"/>
          </a:p>
        </p:txBody>
      </p:sp>
      <p:sp>
        <p:nvSpPr>
          <p:cNvPr id="5" name="Footer Placeholder 4"/>
          <p:cNvSpPr>
            <a:spLocks noGrp="1"/>
          </p:cNvSpPr>
          <p:nvPr>
            <p:ph type="ftr" sz="quarter" idx="3"/>
          </p:nvPr>
        </p:nvSpPr>
        <p:spPr>
          <a:xfrm>
            <a:off x="3520018" y="6477000"/>
            <a:ext cx="7344833"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ea typeface="MS PGothic" panose="020B0600070205080204" pitchFamily="34" charset="-128"/>
              </a:defRPr>
            </a:lvl1pPr>
          </a:lstStyle>
          <a:p>
            <a:pPr>
              <a:defRPr/>
            </a:pPr>
            <a:fld id="{D86BC261-2E6A-403E-BE69-7E547B373B72}" type="slidenum">
              <a:rPr lang="en-US" altLang="en-US"/>
              <a:pPr>
                <a:defRPr/>
              </a:pPr>
              <a:t>‹#›</a:t>
            </a:fld>
            <a:endParaRPr lang="en-US" altLang="en-US"/>
          </a:p>
        </p:txBody>
      </p:sp>
    </p:spTree>
    <p:extLst>
      <p:ext uri="{BB962C8B-B14F-4D97-AF65-F5344CB8AC3E}">
        <p14:creationId xmlns:p14="http://schemas.microsoft.com/office/powerpoint/2010/main" val="21924042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0" fontAlgn="base" hangingPunct="0">
        <a:spcBef>
          <a:spcPct val="0"/>
        </a:spcBef>
        <a:spcAft>
          <a:spcPct val="0"/>
        </a:spcAft>
        <a:defRPr sz="4500" b="1" kern="1200">
          <a:solidFill>
            <a:srgbClr val="FFC800"/>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2pPr>
      <a:lvl3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3pPr>
      <a:lvl4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4pPr>
      <a:lvl5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S PGothic" panose="020B0600070205080204" pitchFamily="34" charset="-128"/>
          <a:cs typeface="MS PGothic" charset="0"/>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S PGothic" panose="020B0600070205080204" pitchFamily="34" charset="-128"/>
          <a:cs typeface="MS PGothic" charset="0"/>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S PGothic" panose="020B0600070205080204" pitchFamily="34" charset="-128"/>
          <a:cs typeface="MS PGothic"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61C02A-9581-402E-9B2B-E693E91E1C19}"/>
              </a:ext>
            </a:extLst>
          </p:cNvPr>
          <p:cNvSpPr>
            <a:spLocks noChangeArrowheads="1"/>
          </p:cNvSpPr>
          <p:nvPr/>
        </p:nvSpPr>
        <p:spPr bwMode="invGray">
          <a:xfrm>
            <a:off x="0" y="1436688"/>
            <a:ext cx="12192000" cy="44450"/>
          </a:xfrm>
          <a:prstGeom prst="rect">
            <a:avLst/>
          </a:prstGeom>
          <a:solidFill>
            <a:srgbClr val="FFFFFF"/>
          </a:solidFill>
          <a:ln>
            <a:noFill/>
          </a:ln>
          <a:effectLst>
            <a:outerShdw blurRad="63500" dist="10160" dir="5400000" algn="tl" rotWithShape="0">
              <a:srgbClr val="000000">
                <a:alpha val="5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eaLnBrk="1" hangingPunct="1">
              <a:defRPr/>
            </a:pPr>
            <a:endParaRPr lang="en-US" altLang="en-US" sz="1800">
              <a:solidFill>
                <a:srgbClr val="FFFFFF"/>
              </a:solidFill>
              <a:latin typeface="Corbel" charset="0"/>
            </a:endParaRPr>
          </a:p>
        </p:txBody>
      </p:sp>
      <p:sp>
        <p:nvSpPr>
          <p:cNvPr id="7" name="Rectangle 6">
            <a:extLst>
              <a:ext uri="{FF2B5EF4-FFF2-40B4-BE49-F238E27FC236}">
                <a16:creationId xmlns:a16="http://schemas.microsoft.com/office/drawing/2014/main" id="{D159B2AF-8E61-474F-BB2C-62B5D57C878A}"/>
              </a:ext>
            </a:extLst>
          </p:cNvPr>
          <p:cNvSpPr/>
          <p:nvPr/>
        </p:nvSpPr>
        <p:spPr bwMode="ltGray">
          <a:xfrm>
            <a:off x="0" y="1"/>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Title Placeholder 1">
            <a:extLst>
              <a:ext uri="{FF2B5EF4-FFF2-40B4-BE49-F238E27FC236}">
                <a16:creationId xmlns:a16="http://schemas.microsoft.com/office/drawing/2014/main" id="{FA135D94-766C-411E-9769-08DB41F20985}"/>
              </a:ext>
            </a:extLst>
          </p:cNvPr>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053" name="Text Placeholder 2">
            <a:extLst>
              <a:ext uri="{FF2B5EF4-FFF2-40B4-BE49-F238E27FC236}">
                <a16:creationId xmlns:a16="http://schemas.microsoft.com/office/drawing/2014/main" id="{A623E698-6D0A-47E9-BCAB-0E9D9CDFB2F4}"/>
              </a:ext>
            </a:extLst>
          </p:cNvPr>
          <p:cNvSpPr>
            <a:spLocks noGrp="1"/>
          </p:cNvSpPr>
          <p:nvPr>
            <p:ph type="body" idx="1"/>
          </p:nvPr>
        </p:nvSpPr>
        <p:spPr bwMode="auto">
          <a:xfrm>
            <a:off x="609600" y="1774825"/>
            <a:ext cx="109728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AB43167-3E6F-4E3A-BC14-A5575927C5AD}"/>
              </a:ext>
            </a:extLst>
          </p:cNvPr>
          <p:cNvSpPr>
            <a:spLocks noGrp="1"/>
          </p:cNvSpPr>
          <p:nvPr>
            <p:ph type="dt" sz="half" idx="2"/>
          </p:nvPr>
        </p:nvSpPr>
        <p:spPr>
          <a:xfrm>
            <a:off x="609600" y="6477000"/>
            <a:ext cx="2844800" cy="274638"/>
          </a:xfrm>
          <a:prstGeom prst="rect">
            <a:avLst/>
          </a:prstGeom>
        </p:spPr>
        <p:txBody>
          <a:bodyPr vert="horz" wrap="square" lIns="109728" tIns="45720" rIns="45720" bIns="0" numCol="1" anchor="b" anchorCtr="0" compatLnSpc="1">
            <a:prstTxWarp prst="textNoShape">
              <a:avLst/>
            </a:prstTxWarp>
          </a:bodyPr>
          <a:lstStyle>
            <a:lvl1pPr eaLnBrk="1" hangingPunct="1">
              <a:defRPr sz="1200">
                <a:solidFill>
                  <a:srgbClr val="3F3F3F"/>
                </a:solidFill>
                <a:latin typeface="Corbel" panose="020B0503020204020204" pitchFamily="34" charset="0"/>
                <a:ea typeface="MS PGothic" panose="020B0600070205080204" pitchFamily="34" charset="-128"/>
              </a:defRPr>
            </a:lvl1pPr>
          </a:lstStyle>
          <a:p>
            <a:pPr>
              <a:defRPr/>
            </a:pPr>
            <a:fld id="{5EC4A555-07A0-4F79-BD21-9B0700320A4B}" type="datetime1">
              <a:rPr lang="en-US" altLang="en-US" smtClean="0"/>
              <a:t>12/10/2025</a:t>
            </a:fld>
            <a:endParaRPr lang="en-US" altLang="en-US"/>
          </a:p>
        </p:txBody>
      </p:sp>
      <p:sp>
        <p:nvSpPr>
          <p:cNvPr id="5" name="Footer Placeholder 4">
            <a:extLst>
              <a:ext uri="{FF2B5EF4-FFF2-40B4-BE49-F238E27FC236}">
                <a16:creationId xmlns:a16="http://schemas.microsoft.com/office/drawing/2014/main" id="{ADF64890-4FAB-4223-9BA6-D887B37A0D1C}"/>
              </a:ext>
            </a:extLst>
          </p:cNvPr>
          <p:cNvSpPr>
            <a:spLocks noGrp="1"/>
          </p:cNvSpPr>
          <p:nvPr>
            <p:ph type="ftr" sz="quarter" idx="3"/>
          </p:nvPr>
        </p:nvSpPr>
        <p:spPr>
          <a:xfrm>
            <a:off x="3520018" y="6477000"/>
            <a:ext cx="7344833"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B65DBC6-AA89-4A3B-BC44-154DDAC6AC6D}"/>
              </a:ext>
            </a:extLst>
          </p:cNvPr>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latin typeface="Corbel" panose="020B0503020204020204" pitchFamily="34" charset="0"/>
              </a:defRPr>
            </a:lvl1pPr>
          </a:lstStyle>
          <a:p>
            <a:fld id="{0CA3839D-1671-4A2A-8AE6-3A76C5ECC146}" type="slidenum">
              <a:rPr lang="en-US" altLang="en-US"/>
              <a:pPr/>
              <a:t>‹#›</a:t>
            </a:fld>
            <a:endParaRPr lang="en-US" altLang="en-US"/>
          </a:p>
        </p:txBody>
      </p:sp>
    </p:spTree>
    <p:extLst>
      <p:ext uri="{BB962C8B-B14F-4D97-AF65-F5344CB8AC3E}">
        <p14:creationId xmlns:p14="http://schemas.microsoft.com/office/powerpoint/2010/main" val="11116587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0" fontAlgn="base" hangingPunct="0">
        <a:spcBef>
          <a:spcPct val="0"/>
        </a:spcBef>
        <a:spcAft>
          <a:spcPct val="0"/>
        </a:spcAft>
        <a:defRPr sz="4500" b="1" kern="1200">
          <a:solidFill>
            <a:srgbClr val="FFC800"/>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2pPr>
      <a:lvl3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3pPr>
      <a:lvl4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4pPr>
      <a:lvl5pPr algn="l" rtl="0" eaLnBrk="0" fontAlgn="base" hangingPunct="0">
        <a:spcBef>
          <a:spcPct val="0"/>
        </a:spcBef>
        <a:spcAft>
          <a:spcPct val="0"/>
        </a:spcAft>
        <a:defRPr sz="4500" b="1">
          <a:solidFill>
            <a:srgbClr val="FFC800"/>
          </a:solidFill>
          <a:latin typeface="Corbel" pitchFamily="34" charset="0"/>
          <a:ea typeface="MS PGothic" panose="020B0600070205080204" pitchFamily="34" charset="-128"/>
          <a:cs typeface="MS PGothic"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S PGothic" panose="020B0600070205080204" pitchFamily="34" charset="-128"/>
          <a:cs typeface="MS PGothic" charset="0"/>
        </a:defRPr>
      </a:lvl1pPr>
      <a:lvl2pPr marL="730250" indent="-273050" algn="l" rtl="0" eaLnBrk="0" fontAlgn="base" hangingPunct="0">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S PGothic" panose="020B0600070205080204" pitchFamily="34" charset="-128"/>
          <a:cs typeface="MS PGothic" charset="0"/>
        </a:defRPr>
      </a:lvl2pPr>
      <a:lvl3pPr marL="995363" indent="-228600" algn="l" rtl="0" eaLnBrk="0" fontAlgn="base" hangingPunct="0">
        <a:spcBef>
          <a:spcPct val="20000"/>
        </a:spcBef>
        <a:spcAft>
          <a:spcPct val="0"/>
        </a:spcAft>
        <a:buClr>
          <a:srgbClr val="E66C7D"/>
        </a:buClr>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216025" indent="-182563" algn="l" rtl="0" eaLnBrk="0" fontAlgn="base" hangingPunct="0">
        <a:spcBef>
          <a:spcPct val="20000"/>
        </a:spcBef>
        <a:spcAft>
          <a:spcPct val="0"/>
        </a:spcAft>
        <a:buClr>
          <a:srgbClr val="6BB76D"/>
        </a:buClr>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1425575" indent="-182563" algn="l" rtl="0" eaLnBrk="0" fontAlgn="base" hangingPunct="0">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S PGothic" panose="020B0600070205080204" pitchFamily="34" charset="-128"/>
          <a:cs typeface="MS PGothic"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282013"/>
            <a:ext cx="10515600" cy="66657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230596"/>
            <a:ext cx="10515600" cy="4929277"/>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pic>
        <p:nvPicPr>
          <p:cNvPr id="11" name="Google Shape;11;p3"/>
          <p:cNvPicPr preferRelativeResize="0"/>
          <p:nvPr/>
        </p:nvPicPr>
        <p:blipFill rotWithShape="1">
          <a:blip r:embed="rId11">
            <a:alphaModFix/>
          </a:blip>
          <a:srcRect/>
          <a:stretch/>
        </p:blipFill>
        <p:spPr>
          <a:xfrm>
            <a:off x="0" y="3348"/>
            <a:ext cx="12192000" cy="6854653"/>
          </a:xfrm>
          <a:prstGeom prst="rect">
            <a:avLst/>
          </a:prstGeom>
          <a:noFill/>
          <a:ln>
            <a:noFill/>
          </a:ln>
        </p:spPr>
      </p:pic>
    </p:spTree>
    <p:extLst>
      <p:ext uri="{BB962C8B-B14F-4D97-AF65-F5344CB8AC3E}">
        <p14:creationId xmlns:p14="http://schemas.microsoft.com/office/powerpoint/2010/main" val="2396476042"/>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48">
          <p15:clr>
            <a:srgbClr val="F26B43"/>
          </p15:clr>
        </p15:guide>
        <p15:guide id="2" orient="horz" pos="600">
          <p15:clr>
            <a:srgbClr val="F26B43"/>
          </p15:clr>
        </p15:guide>
        <p15:guide id="3"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hyperlink" Target="http://www.google.com/url?sa=i&amp;rct=j&amp;q=&amp;esrc=s&amp;frm=1&amp;source=images&amp;cd=&amp;cad=rja&amp;docid=XEpPGltmt6v-nM&amp;tbnid=rx6FaEtCOBZYIM:&amp;ved=0CAUQjRw&amp;url=http://wanderinweeta.blogspot.com/2012/07/white-crowned-sparrow-chick.html&amp;ei=srcSUf_WDueTyQHhwIGABA&amp;bvm=bv.41934586,d.aWc&amp;psig=AFQjCNEGaHEXmJhnNZd4rWQ6AE3u6hQFvQ&amp;ust=1360267550812539"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hyperlink" Target="http://www.google.com/url?sa=i&amp;rct=j&amp;q=&amp;esrc=s&amp;frm=1&amp;source=images&amp;cd=&amp;cad=rja&amp;docid=ln7XuLXeiip_MM&amp;tbnid=VD8cbUKfkVSamM:&amp;ved=0CAUQjRw&amp;url=http://alectobeestie.blogspot.com/2010_05_01_archive.html&amp;ei=abcSUcDuM6igywHU2IGQAg&amp;bvm=bv.41934586,d.aWc&amp;psig=AFQjCNH6fCkgj3xu35mBEHAVaNWM_5yCRw&amp;ust=1360267473363587" TargetMode="Externa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4.wav"/><Relationship Id="rId7" Type="http://schemas.openxmlformats.org/officeDocument/2006/relationships/image" Target="../media/image4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4.wav"/><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www.google.com/url?sa=i&amp;rct=j&amp;q=&amp;esrc=s&amp;frm=1&amp;source=images&amp;cd=&amp;cad=rja&amp;docid=yV7IGIdTD1GIRM&amp;tbnid=GvtRuXEiTZx2_M:&amp;ved=0CAUQjRw&amp;url=http://www.audubonbirds.org/species/Birds/Brown-headed-Cowbird.html&amp;ei=uNIcUbWBKIbryAHi0IDQAw&amp;psig=AFQjCNGxC0zvd_JDsVgew_w_jYuaRowPsQ&amp;ust=1360929699913035" TargetMode="External"/><Relationship Id="rId7" Type="http://schemas.openxmlformats.org/officeDocument/2006/relationships/hyperlink" Target="http://www.google.com/url?sa=i&amp;rct=j&amp;q=&amp;esrc=s&amp;frm=1&amp;source=images&amp;cd=&amp;cad=rja&amp;docid=Pgs01N5OqiR_tM&amp;tbnid=3KDPlC6KQCV8mM:&amp;ved=0CAUQjRw&amp;url=http://www.flickr.com/photos/tinyfishy/3805672655/&amp;ei=KNocUe6tIfGFyQH55oCoDg&amp;bvm=bv.42452523,d.aWc&amp;psig=AFQjCNGFV4WkuQoJlfy_N1uPl7ItDh5veg&amp;ust=136093168724161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file:///\\localhost\upload.wikimedia.org\wikipedia\commons\8\8c\Brown-headed_Cowbird_female_RWD2.jpg" TargetMode="Externa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source=images&amp;cd=&amp;cad=rja&amp;docid=au9f1hiGFxg7pM&amp;tbnid=F_pD0G6QqsCReM:&amp;ved=0CAgQjRwwAA&amp;url=http://joannecasey.blogspot.com/2008/08/birds-with-arms.html&amp;ei=nJgaUeGpBaP8yAHL14DwDA&amp;psig=AFQjCNFk-u5YcrW7x4IsEeKXeKMRoMJwNg&amp;ust=1360783900141736"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67.gif"/><Relationship Id="rId4" Type="http://schemas.openxmlformats.org/officeDocument/2006/relationships/hyperlink" Target="https://thumbs.gfycat.com/UncomfortablePoorBobolink-max-1mb.gi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hyperlink" Target="https://j.gifs.com/yDQrbd.gi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79.gif"/><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35.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46.xml"/><Relationship Id="rId5" Type="http://schemas.openxmlformats.org/officeDocument/2006/relationships/image" Target="../media/image82.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46.xml"/><Relationship Id="rId5" Type="http://schemas.openxmlformats.org/officeDocument/2006/relationships/image" Target="../media/image82.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image" Target="../media/image82.png"/><Relationship Id="rId5" Type="http://schemas.openxmlformats.org/officeDocument/2006/relationships/image" Target="../media/image68.jpe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15.jpeg"/><Relationship Id="rId4" Type="http://schemas.openxmlformats.org/officeDocument/2006/relationships/image" Target="../media/image27.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hyperlink" Target="mailto:badgertalks@uwmad.wisc.edu" TargetMode="External"/><Relationship Id="rId2" Type="http://schemas.openxmlformats.org/officeDocument/2006/relationships/notesSlide" Target="../notesSlides/notesSlide44.xml"/><Relationship Id="rId1" Type="http://schemas.openxmlformats.org/officeDocument/2006/relationships/slideLayout" Target="../slideLayouts/slideLayout5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hyperlink" Target="XC814770%20-%20Indigo%20Bunting%20-%20Passerina%20cyanea.wav" TargetMode="External"/><Relationship Id="rId3" Type="http://schemas.microsoft.com/office/2007/relationships/media" Target="../media/media2.wav"/><Relationship Id="rId7" Type="http://schemas.openxmlformats.org/officeDocument/2006/relationships/hyperlink" Target="XC749764-220612_5373_YEWA.mp3" TargetMode="External"/><Relationship Id="rId12" Type="http://schemas.openxmlformats.org/officeDocument/2006/relationships/image" Target="../media/image3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hyperlink" Target="XC743545-IMG_0940_cardinal.mp3" TargetMode="External"/><Relationship Id="rId5" Type="http://schemas.openxmlformats.org/officeDocument/2006/relationships/slideLayout" Target="../slideLayouts/slideLayout2.xml"/><Relationship Id="rId15" Type="http://schemas.openxmlformats.org/officeDocument/2006/relationships/image" Target="../media/image33.png"/><Relationship Id="rId10" Type="http://schemas.openxmlformats.org/officeDocument/2006/relationships/image" Target="../media/image30.jpeg"/><Relationship Id="rId4" Type="http://schemas.openxmlformats.org/officeDocument/2006/relationships/audio" Target="../media/media2.wav"/><Relationship Id="rId9" Type="http://schemas.openxmlformats.org/officeDocument/2006/relationships/hyperlink" Target="XC717101%20-%20Eastern%20Meadowlark%20-%20Sturnella%20magna.mp3" TargetMode="External"/><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34.jpeg"/><Relationship Id="rId7" Type="http://schemas.openxmlformats.org/officeDocument/2006/relationships/hyperlink" Target="XC717101%20-%20Eastern%20Meadowlark%20-%20Sturnella%20magna.mp3" TargetMode="External"/><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hyperlink" Target="XC814770%20-%20Indigo%20Bunting%20-%20Passerina%20cyanea.wav" TargetMode="External"/><Relationship Id="rId5" Type="http://schemas.openxmlformats.org/officeDocument/2006/relationships/hyperlink" Target="XC749764-220612_5373_YEWA.mp3" TargetMode="External"/><Relationship Id="rId10" Type="http://schemas.openxmlformats.org/officeDocument/2006/relationships/image" Target="../media/image31.jpeg"/><Relationship Id="rId4" Type="http://schemas.openxmlformats.org/officeDocument/2006/relationships/image" Target="../media/image28.png"/><Relationship Id="rId9" Type="http://schemas.openxmlformats.org/officeDocument/2006/relationships/hyperlink" Target="XC743545-IMG_0940_cardinal.mp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p:nvPr/>
        </p:nvSpPr>
        <p:spPr>
          <a:xfrm>
            <a:off x="1955005" y="2886754"/>
            <a:ext cx="8653049" cy="1692731"/>
          </a:xfrm>
          <a:prstGeom prst="rect">
            <a:avLst/>
          </a:prstGeom>
          <a:noFill/>
          <a:ln>
            <a:noFill/>
          </a:ln>
        </p:spPr>
        <p:txBody>
          <a:bodyPr spcFirstLastPara="1" wrap="square" lIns="91425" tIns="45700" rIns="91425" bIns="45700" anchor="t" anchorCtr="0">
            <a:spAutoFit/>
          </a:bodyPr>
          <a:lstStyle/>
          <a:p>
            <a:pPr algn="ctr">
              <a:buClr>
                <a:srgbClr val="000000"/>
              </a:buClr>
            </a:pPr>
            <a:r>
              <a:rPr lang="en-US" sz="3600" i="1" kern="0" dirty="0">
                <a:solidFill>
                  <a:srgbClr val="000000"/>
                </a:solidFill>
                <a:latin typeface="Red Hat Display SemiBold"/>
                <a:ea typeface="Red Hat Display SemiBold"/>
                <a:cs typeface="Red Hat Display SemiBold"/>
                <a:sym typeface="Red Hat Display SemiBold"/>
              </a:rPr>
              <a:t>“Why do birds sing?”</a:t>
            </a:r>
            <a:endParaRPr sz="3400" i="1" kern="0" dirty="0">
              <a:solidFill>
                <a:srgbClr val="000000"/>
              </a:solidFill>
              <a:latin typeface="Red Hat Display SemiBold"/>
              <a:ea typeface="Red Hat Display SemiBold"/>
              <a:cs typeface="Red Hat Display SemiBold"/>
              <a:sym typeface="Red Hat Display SemiBold"/>
            </a:endParaRPr>
          </a:p>
          <a:p>
            <a:pPr algn="ctr">
              <a:buClr>
                <a:srgbClr val="000000"/>
              </a:buClr>
            </a:pPr>
            <a:r>
              <a:rPr lang="en-US" sz="3400" kern="0" dirty="0">
                <a:solidFill>
                  <a:srgbClr val="000000"/>
                </a:solidFill>
                <a:latin typeface="Red Hat Display Medium"/>
                <a:ea typeface="Red Hat Display Medium"/>
                <a:cs typeface="Red Hat Display Medium"/>
                <a:sym typeface="Red Hat Display Medium"/>
              </a:rPr>
              <a:t>Lauren Riters</a:t>
            </a:r>
          </a:p>
          <a:p>
            <a:pPr algn="ctr">
              <a:buClr>
                <a:srgbClr val="000000"/>
              </a:buClr>
            </a:pPr>
            <a:r>
              <a:rPr lang="en-US" sz="3400" kern="0" dirty="0">
                <a:solidFill>
                  <a:srgbClr val="000000"/>
                </a:solidFill>
                <a:latin typeface="Red Hat Display Medium"/>
                <a:ea typeface="Red Hat Display Medium"/>
                <a:cs typeface="Red Hat Display Medium"/>
                <a:sym typeface="Red Hat Display Medium"/>
              </a:rPr>
              <a:t>Professor of Biology</a:t>
            </a:r>
            <a:endParaRPr sz="3400" kern="0" dirty="0">
              <a:solidFill>
                <a:srgbClr val="000000"/>
              </a:solidFill>
              <a:latin typeface="Red Hat Display Medium"/>
              <a:ea typeface="Red Hat Display Medium"/>
              <a:cs typeface="Red Hat Display Medium"/>
              <a:sym typeface="Red Hat Display Medium"/>
            </a:endParaRPr>
          </a:p>
        </p:txBody>
      </p:sp>
      <p:pic>
        <p:nvPicPr>
          <p:cNvPr id="68" name="Google Shape;68;p1"/>
          <p:cNvPicPr preferRelativeResize="0"/>
          <p:nvPr/>
        </p:nvPicPr>
        <p:blipFill rotWithShape="1">
          <a:blip r:embed="rId3">
            <a:alphaModFix/>
          </a:blip>
          <a:srcRect/>
          <a:stretch/>
        </p:blipFill>
        <p:spPr>
          <a:xfrm>
            <a:off x="2992354" y="5005514"/>
            <a:ext cx="6578355" cy="1404553"/>
          </a:xfrm>
          <a:prstGeom prst="rect">
            <a:avLst/>
          </a:prstGeom>
          <a:noFill/>
          <a:ln>
            <a:noFill/>
          </a:ln>
        </p:spPr>
      </p:pic>
      <p:pic>
        <p:nvPicPr>
          <p:cNvPr id="69" name="Google Shape;69;p1"/>
          <p:cNvPicPr preferRelativeResize="0"/>
          <p:nvPr/>
        </p:nvPicPr>
        <p:blipFill>
          <a:blip r:embed="rId4">
            <a:alphaModFix/>
          </a:blip>
          <a:stretch>
            <a:fillRect/>
          </a:stretch>
        </p:blipFill>
        <p:spPr>
          <a:xfrm>
            <a:off x="2395951" y="767525"/>
            <a:ext cx="7771159" cy="1693200"/>
          </a:xfrm>
          <a:prstGeom prst="rect">
            <a:avLst/>
          </a:prstGeom>
          <a:noFill/>
          <a:ln>
            <a:noFill/>
          </a:ln>
        </p:spPr>
      </p:pic>
    </p:spTree>
    <p:extLst>
      <p:ext uri="{BB962C8B-B14F-4D97-AF65-F5344CB8AC3E}">
        <p14:creationId xmlns:p14="http://schemas.microsoft.com/office/powerpoint/2010/main" val="392621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3">
            <a:extLst>
              <a:ext uri="{FF2B5EF4-FFF2-40B4-BE49-F238E27FC236}">
                <a16:creationId xmlns:a16="http://schemas.microsoft.com/office/drawing/2014/main" id="{D4D8D297-384F-4E3C-9221-0EFB20AAAD26}"/>
              </a:ext>
            </a:extLst>
          </p:cNvPr>
          <p:cNvSpPr/>
          <p:nvPr/>
        </p:nvSpPr>
        <p:spPr>
          <a:xfrm>
            <a:off x="2971800" y="1447800"/>
            <a:ext cx="3868367" cy="533400"/>
          </a:xfrm>
          <a:prstGeom prst="wedgeRoundRectCallout">
            <a:avLst>
              <a:gd name="adj1" fmla="val 108848"/>
              <a:gd name="adj2" fmla="val 5726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1371600" y="152400"/>
            <a:ext cx="9525000" cy="655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5"/>
          <p:cNvSpPr txBox="1">
            <a:spLocks noChangeArrowheads="1"/>
          </p:cNvSpPr>
          <p:nvPr/>
        </p:nvSpPr>
        <p:spPr bwMode="auto">
          <a:xfrm>
            <a:off x="2971800" y="1384042"/>
            <a:ext cx="386836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buFont typeface="Webdings" pitchFamily="-109" charset="2"/>
              <a:buChar char="ÿ"/>
            </a:pPr>
            <a:r>
              <a:rPr lang="en-US" sz="3200" b="1" dirty="0">
                <a:latin typeface="Corbel" pitchFamily="-109" charset="0"/>
              </a:rPr>
              <a:t>Learning / practice</a:t>
            </a:r>
          </a:p>
          <a:p>
            <a:pPr lvl="1" eaLnBrk="1" hangingPunct="1">
              <a:buFont typeface="Webdings" pitchFamily="-109" charset="2"/>
              <a:buNone/>
            </a:pPr>
            <a:endParaRPr lang="en-US" sz="3200" b="1" dirty="0">
              <a:latin typeface="Corbel" pitchFamily="-109" charset="0"/>
            </a:endParaRP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60" y="4419600"/>
            <a:ext cx="1255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8">
            <a:extLst>
              <a:ext uri="{FF2B5EF4-FFF2-40B4-BE49-F238E27FC236}">
                <a16:creationId xmlns:a16="http://schemas.microsoft.com/office/drawing/2014/main" id="{3890096C-2722-4A98-A6EA-3B51A5409008}"/>
              </a:ext>
            </a:extLst>
          </p:cNvPr>
          <p:cNvSpPr txBox="1">
            <a:spLocks noChangeArrowheads="1"/>
          </p:cNvSpPr>
          <p:nvPr/>
        </p:nvSpPr>
        <p:spPr bwMode="auto">
          <a:xfrm>
            <a:off x="2812386" y="445056"/>
            <a:ext cx="63401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Outline: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546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153" y="778516"/>
            <a:ext cx="8069056" cy="1200329"/>
          </a:xfrm>
          <a:prstGeom prst="rect">
            <a:avLst/>
          </a:prstGeom>
          <a:noFill/>
        </p:spPr>
        <p:txBody>
          <a:bodyPr wrap="square" rtlCol="0">
            <a:spAutoFit/>
          </a:bodyPr>
          <a:lstStyle/>
          <a:p>
            <a:pPr marL="742950" indent="-742950">
              <a:buAutoNum type="arabicParenR"/>
            </a:pPr>
            <a:r>
              <a:rPr lang="en-US" sz="3600" b="1" dirty="0">
                <a:latin typeface="Calibri" pitchFamily="34" charset="0"/>
              </a:rPr>
              <a:t>Learning / practice </a:t>
            </a:r>
          </a:p>
          <a:p>
            <a:r>
              <a:rPr lang="en-US" sz="3600" dirty="0">
                <a:latin typeface="Calibri" pitchFamily="34" charset="0"/>
              </a:rPr>
              <a:t>-songbirds learn songs from adult tutors</a:t>
            </a:r>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259875" y="1027837"/>
            <a:ext cx="3093925" cy="434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Music"/>
          <p:cNvSpPr>
            <a:spLocks noEditPoints="1" noChangeArrowheads="1"/>
          </p:cNvSpPr>
          <p:nvPr/>
        </p:nvSpPr>
        <p:spPr bwMode="auto">
          <a:xfrm>
            <a:off x="8584543" y="838200"/>
            <a:ext cx="476002" cy="4627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sp>
        <p:nvSpPr>
          <p:cNvPr id="10" name="Music"/>
          <p:cNvSpPr>
            <a:spLocks noEditPoints="1" noChangeArrowheads="1"/>
          </p:cNvSpPr>
          <p:nvPr/>
        </p:nvSpPr>
        <p:spPr bwMode="auto">
          <a:xfrm>
            <a:off x="7921584" y="1682388"/>
            <a:ext cx="476002" cy="4627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pic>
        <p:nvPicPr>
          <p:cNvPr id="25602" name="Picture 2" descr="http://www.msdlouky.org/images/birds/White-crowned%20sparr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1" y="2247037"/>
            <a:ext cx="4165601" cy="312420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Music"/>
          <p:cNvSpPr>
            <a:spLocks noEditPoints="1" noChangeArrowheads="1"/>
          </p:cNvSpPr>
          <p:nvPr/>
        </p:nvSpPr>
        <p:spPr bwMode="auto">
          <a:xfrm>
            <a:off x="762000" y="2057400"/>
            <a:ext cx="476002" cy="4627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sp>
        <p:nvSpPr>
          <p:cNvPr id="15" name="TextBox 14"/>
          <p:cNvSpPr txBox="1"/>
          <p:nvPr/>
        </p:nvSpPr>
        <p:spPr>
          <a:xfrm>
            <a:off x="1063011" y="5396061"/>
            <a:ext cx="4296561" cy="584775"/>
          </a:xfrm>
          <a:prstGeom prst="rect">
            <a:avLst/>
          </a:prstGeom>
          <a:noFill/>
        </p:spPr>
        <p:txBody>
          <a:bodyPr wrap="none" rtlCol="0">
            <a:spAutoFit/>
          </a:bodyPr>
          <a:lstStyle/>
          <a:p>
            <a:r>
              <a:rPr lang="en-US" sz="3200" dirty="0">
                <a:latin typeface="Calibri" pitchFamily="34" charset="0"/>
              </a:rPr>
              <a:t>Sensitive period learners</a:t>
            </a:r>
          </a:p>
        </p:txBody>
      </p:sp>
      <p:sp>
        <p:nvSpPr>
          <p:cNvPr id="16" name="TextBox 15"/>
          <p:cNvSpPr txBox="1"/>
          <p:nvPr/>
        </p:nvSpPr>
        <p:spPr>
          <a:xfrm>
            <a:off x="7515333" y="5396061"/>
            <a:ext cx="3689856" cy="584775"/>
          </a:xfrm>
          <a:prstGeom prst="rect">
            <a:avLst/>
          </a:prstGeom>
          <a:noFill/>
        </p:spPr>
        <p:txBody>
          <a:bodyPr wrap="none" rtlCol="0">
            <a:spAutoFit/>
          </a:bodyPr>
          <a:lstStyle/>
          <a:p>
            <a:r>
              <a:rPr lang="en-US" sz="3200" dirty="0">
                <a:latin typeface="Calibri" pitchFamily="34" charset="0"/>
              </a:rPr>
              <a:t>Open ended learners</a:t>
            </a:r>
          </a:p>
        </p:txBody>
      </p:sp>
      <p:pic>
        <p:nvPicPr>
          <p:cNvPr id="25604" name="Picture 4" descr="http://4.bp.blogspot.com/_Y5zURUIaOCc/S_by8UYaFdI/AAAAAAAAKN0/M_1pOHU4-Lo/s1600/Young+Starling+F2.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48" t="6151"/>
          <a:stretch/>
        </p:blipFill>
        <p:spPr bwMode="auto">
          <a:xfrm flipH="1">
            <a:off x="7026762" y="3870474"/>
            <a:ext cx="1853821" cy="1550378"/>
          </a:xfrm>
          <a:prstGeom prst="rect">
            <a:avLst/>
          </a:prstGeom>
          <a:noFill/>
          <a:effectLst>
            <a:glow rad="228600">
              <a:schemeClr val="accent5">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25606" name="Picture 6" descr="http://1.bp.blogspot.com/-o7yd-3jlPpQ/T_KsgKHPVII/AAAAAAAAbMQ/cjJf-QcZYqQ/s1600/white+crowned+sparrow+n+chick-001.JPG">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25" t="19257" r="29615" b="10292"/>
          <a:stretch/>
        </p:blipFill>
        <p:spPr bwMode="auto">
          <a:xfrm>
            <a:off x="4768765" y="3722867"/>
            <a:ext cx="1207222" cy="1724570"/>
          </a:xfrm>
          <a:prstGeom prst="rect">
            <a:avLst/>
          </a:prstGeom>
          <a:noFill/>
          <a:effectLst>
            <a:glow rad="228600">
              <a:schemeClr val="accent5">
                <a:satMod val="175000"/>
                <a:alpha val="40000"/>
              </a:schemeClr>
            </a:glow>
          </a:effectLst>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1063011" y="4981963"/>
            <a:ext cx="2860078" cy="369332"/>
          </a:xfrm>
          <a:prstGeom prst="rect">
            <a:avLst/>
          </a:prstGeom>
          <a:solidFill>
            <a:schemeClr val="bg1"/>
          </a:solidFill>
          <a:effectLst>
            <a:softEdge rad="63500"/>
          </a:effectLst>
        </p:spPr>
        <p:txBody>
          <a:bodyPr wrap="none" rtlCol="0">
            <a:spAutoFit/>
          </a:bodyPr>
          <a:lstStyle/>
          <a:p>
            <a:r>
              <a:rPr lang="en-US" dirty="0"/>
              <a:t>White-crowned sparrow</a:t>
            </a:r>
          </a:p>
        </p:txBody>
      </p:sp>
      <p:sp>
        <p:nvSpPr>
          <p:cNvPr id="14" name="TextBox 13"/>
          <p:cNvSpPr txBox="1"/>
          <p:nvPr/>
        </p:nvSpPr>
        <p:spPr>
          <a:xfrm>
            <a:off x="9160690" y="5001904"/>
            <a:ext cx="2122697" cy="369332"/>
          </a:xfrm>
          <a:prstGeom prst="rect">
            <a:avLst/>
          </a:prstGeom>
          <a:solidFill>
            <a:schemeClr val="bg1"/>
          </a:solidFill>
          <a:effectLst>
            <a:softEdge rad="63500"/>
          </a:effectLst>
        </p:spPr>
        <p:txBody>
          <a:bodyPr wrap="none" rtlCol="0">
            <a:spAutoFit/>
          </a:bodyPr>
          <a:lstStyle/>
          <a:p>
            <a:r>
              <a:rPr lang="en-US" dirty="0"/>
              <a:t>European starling</a:t>
            </a:r>
          </a:p>
        </p:txBody>
      </p:sp>
      <p:sp>
        <p:nvSpPr>
          <p:cNvPr id="17" name="Text Box 8"/>
          <p:cNvSpPr txBox="1">
            <a:spLocks noChangeArrowheads="1"/>
          </p:cNvSpPr>
          <p:nvPr/>
        </p:nvSpPr>
        <p:spPr bwMode="auto">
          <a:xfrm>
            <a:off x="3505200" y="157232"/>
            <a:ext cx="469500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en-US" sz="4000" b="1" i="1" dirty="0">
                <a:latin typeface="Constantia" pitchFamily="-108" charset="0"/>
              </a:rPr>
              <a:t>Why</a:t>
            </a:r>
            <a:r>
              <a:rPr lang="en-US" sz="4000" b="1" dirty="0">
                <a:latin typeface="Constantia" pitchFamily="-108" charset="0"/>
              </a:rPr>
              <a:t> do birds sing?</a:t>
            </a:r>
            <a:endParaRPr lang="en-US" sz="4000" b="1" i="1" dirty="0">
              <a:latin typeface="Constantia" pitchFamily="-108" charset="0"/>
            </a:endParaRPr>
          </a:p>
        </p:txBody>
      </p:sp>
      <p:sp>
        <p:nvSpPr>
          <p:cNvPr id="18" name="Rectangle 3"/>
          <p:cNvSpPr txBox="1">
            <a:spLocks noChangeArrowheads="1"/>
          </p:cNvSpPr>
          <p:nvPr/>
        </p:nvSpPr>
        <p:spPr>
          <a:xfrm>
            <a:off x="2730656" y="6091168"/>
            <a:ext cx="6629400" cy="609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2800" b="1" i="1" dirty="0">
                <a:solidFill>
                  <a:schemeClr val="tx1"/>
                </a:solidFill>
                <a:latin typeface="Calibri" pitchFamily="34" charset="0"/>
              </a:rPr>
              <a:t>In many species males and females sing</a:t>
            </a:r>
          </a:p>
        </p:txBody>
      </p:sp>
    </p:spTree>
    <p:extLst>
      <p:ext uri="{BB962C8B-B14F-4D97-AF65-F5344CB8AC3E}">
        <p14:creationId xmlns:p14="http://schemas.microsoft.com/office/powerpoint/2010/main" val="75380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9" name="Rectangle 3"/>
          <p:cNvSpPr>
            <a:spLocks noGrp="1" noChangeArrowheads="1"/>
          </p:cNvSpPr>
          <p:nvPr>
            <p:ph idx="1"/>
          </p:nvPr>
        </p:nvSpPr>
        <p:spPr>
          <a:xfrm>
            <a:off x="496502" y="271015"/>
            <a:ext cx="9341984" cy="914400"/>
          </a:xfrm>
        </p:spPr>
        <p:txBody>
          <a:bodyPr>
            <a:noAutofit/>
          </a:bodyPr>
          <a:lstStyle/>
          <a:p>
            <a:pPr marL="114300" indent="0">
              <a:buNone/>
            </a:pPr>
            <a:r>
              <a:rPr lang="en-US" sz="4000" b="1" dirty="0">
                <a:solidFill>
                  <a:schemeClr val="tx1"/>
                </a:solidFill>
                <a:latin typeface="Calibri" pitchFamily="34" charset="0"/>
              </a:rPr>
              <a:t>Song is learned but birds are predisposed to learn the song of their own species.</a:t>
            </a:r>
          </a:p>
        </p:txBody>
      </p:sp>
      <p:pic>
        <p:nvPicPr>
          <p:cNvPr id="638981" name="Picture 5" descr="bro56208_5505L"/>
          <p:cNvPicPr>
            <a:picLocks noChangeAspect="1" noChangeArrowheads="1"/>
          </p:cNvPicPr>
          <p:nvPr/>
        </p:nvPicPr>
        <p:blipFill>
          <a:blip r:embed="rId7" cstate="print"/>
          <a:srcRect l="34683" t="10698" r="1027" b="7442"/>
          <a:stretch>
            <a:fillRect/>
          </a:stretch>
        </p:blipFill>
        <p:spPr bwMode="auto">
          <a:xfrm>
            <a:off x="2392816" y="2286000"/>
            <a:ext cx="7370618" cy="3200400"/>
          </a:xfrm>
          <a:prstGeom prst="rect">
            <a:avLst/>
          </a:prstGeom>
          <a:noFill/>
          <a:ln w="9525">
            <a:noFill/>
            <a:miter lim="800000"/>
            <a:headEnd/>
            <a:tailEnd/>
          </a:ln>
          <a:effectLst/>
        </p:spPr>
      </p:pic>
      <p:pic>
        <p:nvPicPr>
          <p:cNvPr id="6" name="Picture 5" descr="bro56208_5505L"/>
          <p:cNvPicPr>
            <a:picLocks noChangeAspect="1" noChangeArrowheads="1"/>
          </p:cNvPicPr>
          <p:nvPr/>
        </p:nvPicPr>
        <p:blipFill>
          <a:blip r:embed="rId7" cstate="print"/>
          <a:srcRect l="6103" t="20620" r="71058" b="7442"/>
          <a:stretch>
            <a:fillRect/>
          </a:stretch>
        </p:blipFill>
        <p:spPr bwMode="auto">
          <a:xfrm>
            <a:off x="9818166" y="263098"/>
            <a:ext cx="2057400" cy="2209800"/>
          </a:xfrm>
          <a:prstGeom prst="rect">
            <a:avLst/>
          </a:prstGeom>
          <a:noFill/>
          <a:ln w="9525">
            <a:noFill/>
            <a:miter lim="800000"/>
            <a:headEnd/>
            <a:tailEnd/>
          </a:ln>
          <a:effectLst>
            <a:softEdge rad="127000"/>
          </a:effectLst>
        </p:spPr>
      </p:pic>
      <p:sp>
        <p:nvSpPr>
          <p:cNvPr id="8" name="TextBox 7"/>
          <p:cNvSpPr txBox="1"/>
          <p:nvPr/>
        </p:nvSpPr>
        <p:spPr>
          <a:xfrm>
            <a:off x="3535817" y="2971801"/>
            <a:ext cx="1999843" cy="461665"/>
          </a:xfrm>
          <a:prstGeom prst="rect">
            <a:avLst/>
          </a:prstGeom>
          <a:solidFill>
            <a:schemeClr val="bg1"/>
          </a:solidFill>
        </p:spPr>
        <p:txBody>
          <a:bodyPr wrap="none" rtlCol="0">
            <a:spAutoFit/>
          </a:bodyPr>
          <a:lstStyle/>
          <a:p>
            <a:r>
              <a:rPr lang="en-US" sz="2400" dirty="0">
                <a:latin typeface="Calibri" pitchFamily="34" charset="0"/>
              </a:rPr>
              <a:t>No song heard</a:t>
            </a:r>
          </a:p>
        </p:txBody>
      </p:sp>
      <p:sp>
        <p:nvSpPr>
          <p:cNvPr id="9" name="TextBox 8"/>
          <p:cNvSpPr txBox="1"/>
          <p:nvPr/>
        </p:nvSpPr>
        <p:spPr>
          <a:xfrm>
            <a:off x="3408439" y="4038601"/>
            <a:ext cx="2539734" cy="461665"/>
          </a:xfrm>
          <a:prstGeom prst="rect">
            <a:avLst/>
          </a:prstGeom>
          <a:solidFill>
            <a:schemeClr val="bg1"/>
          </a:solidFill>
        </p:spPr>
        <p:txBody>
          <a:bodyPr wrap="none" rtlCol="0">
            <a:spAutoFit/>
          </a:bodyPr>
          <a:lstStyle/>
          <a:p>
            <a:r>
              <a:rPr lang="en-US" sz="2400" dirty="0">
                <a:latin typeface="Calibri" pitchFamily="34" charset="0"/>
              </a:rPr>
              <a:t>Song sparrow song</a:t>
            </a:r>
          </a:p>
        </p:txBody>
      </p:sp>
      <p:sp>
        <p:nvSpPr>
          <p:cNvPr id="10" name="TextBox 9"/>
          <p:cNvSpPr txBox="1"/>
          <p:nvPr/>
        </p:nvSpPr>
        <p:spPr>
          <a:xfrm>
            <a:off x="2864469" y="5105401"/>
            <a:ext cx="3875163" cy="461665"/>
          </a:xfrm>
          <a:prstGeom prst="rect">
            <a:avLst/>
          </a:prstGeom>
          <a:solidFill>
            <a:schemeClr val="bg1"/>
          </a:solidFill>
        </p:spPr>
        <p:txBody>
          <a:bodyPr wrap="none" rtlCol="0">
            <a:spAutoFit/>
          </a:bodyPr>
          <a:lstStyle/>
          <a:p>
            <a:r>
              <a:rPr lang="en-US" sz="2400" dirty="0">
                <a:latin typeface="Calibri" pitchFamily="34" charset="0"/>
              </a:rPr>
              <a:t>White-crowned sparrow song</a:t>
            </a:r>
          </a:p>
        </p:txBody>
      </p:sp>
      <p:sp>
        <p:nvSpPr>
          <p:cNvPr id="11" name="TextBox 10"/>
          <p:cNvSpPr txBox="1"/>
          <p:nvPr/>
        </p:nvSpPr>
        <p:spPr>
          <a:xfrm>
            <a:off x="7193416" y="5105401"/>
            <a:ext cx="1773242" cy="461665"/>
          </a:xfrm>
          <a:prstGeom prst="rect">
            <a:avLst/>
          </a:prstGeom>
          <a:solidFill>
            <a:schemeClr val="bg1"/>
          </a:solidFill>
        </p:spPr>
        <p:txBody>
          <a:bodyPr wrap="none" rtlCol="0">
            <a:spAutoFit/>
          </a:bodyPr>
          <a:lstStyle/>
          <a:p>
            <a:r>
              <a:rPr lang="en-US" sz="2400" dirty="0">
                <a:latin typeface="Calibri" pitchFamily="34" charset="0"/>
              </a:rPr>
              <a:t>Normal song</a:t>
            </a:r>
          </a:p>
        </p:txBody>
      </p:sp>
      <p:sp>
        <p:nvSpPr>
          <p:cNvPr id="12" name="TextBox 11"/>
          <p:cNvSpPr txBox="1"/>
          <p:nvPr/>
        </p:nvSpPr>
        <p:spPr>
          <a:xfrm>
            <a:off x="7110887" y="4038601"/>
            <a:ext cx="2076209" cy="461665"/>
          </a:xfrm>
          <a:prstGeom prst="rect">
            <a:avLst/>
          </a:prstGeom>
          <a:solidFill>
            <a:schemeClr val="bg1"/>
          </a:solidFill>
        </p:spPr>
        <p:txBody>
          <a:bodyPr wrap="none" rtlCol="0">
            <a:spAutoFit/>
          </a:bodyPr>
          <a:lstStyle/>
          <a:p>
            <a:r>
              <a:rPr lang="en-US" sz="2400" dirty="0">
                <a:latin typeface="Calibri" pitchFamily="34" charset="0"/>
              </a:rPr>
              <a:t>Abnormal song</a:t>
            </a:r>
          </a:p>
        </p:txBody>
      </p:sp>
      <p:sp>
        <p:nvSpPr>
          <p:cNvPr id="13" name="TextBox 12"/>
          <p:cNvSpPr txBox="1"/>
          <p:nvPr/>
        </p:nvSpPr>
        <p:spPr>
          <a:xfrm>
            <a:off x="7117217" y="2983469"/>
            <a:ext cx="2076209" cy="461665"/>
          </a:xfrm>
          <a:prstGeom prst="rect">
            <a:avLst/>
          </a:prstGeom>
          <a:solidFill>
            <a:schemeClr val="bg1"/>
          </a:solidFill>
        </p:spPr>
        <p:txBody>
          <a:bodyPr wrap="none" rtlCol="0">
            <a:spAutoFit/>
          </a:bodyPr>
          <a:lstStyle/>
          <a:p>
            <a:r>
              <a:rPr lang="en-US" sz="2400" dirty="0">
                <a:latin typeface="Calibri" pitchFamily="34" charset="0"/>
              </a:rPr>
              <a:t>Abnormal song</a:t>
            </a:r>
          </a:p>
        </p:txBody>
      </p:sp>
      <p:sp>
        <p:nvSpPr>
          <p:cNvPr id="14" name="Right Arrow 13"/>
          <p:cNvSpPr/>
          <p:nvPr/>
        </p:nvSpPr>
        <p:spPr>
          <a:xfrm>
            <a:off x="5821816" y="2743200"/>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5" name="Right Arrow 14"/>
          <p:cNvSpPr/>
          <p:nvPr/>
        </p:nvSpPr>
        <p:spPr>
          <a:xfrm>
            <a:off x="5821816" y="3657600"/>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6" name="Right Arrow 15"/>
          <p:cNvSpPr/>
          <p:nvPr/>
        </p:nvSpPr>
        <p:spPr>
          <a:xfrm>
            <a:off x="5821816" y="4648200"/>
            <a:ext cx="762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7" name="TextBox 16"/>
          <p:cNvSpPr txBox="1"/>
          <p:nvPr/>
        </p:nvSpPr>
        <p:spPr>
          <a:xfrm>
            <a:off x="2469016" y="2590801"/>
            <a:ext cx="393056" cy="584775"/>
          </a:xfrm>
          <a:prstGeom prst="rect">
            <a:avLst/>
          </a:prstGeom>
          <a:solidFill>
            <a:schemeClr val="bg1"/>
          </a:solidFill>
          <a:ln w="19050">
            <a:solidFill>
              <a:schemeClr val="tx1"/>
            </a:solidFill>
          </a:ln>
        </p:spPr>
        <p:txBody>
          <a:bodyPr wrap="none" rtlCol="0">
            <a:spAutoFit/>
          </a:bodyPr>
          <a:lstStyle/>
          <a:p>
            <a:r>
              <a:rPr lang="en-US" sz="3200" b="1" dirty="0">
                <a:solidFill>
                  <a:srgbClr val="FF0000"/>
                </a:solidFill>
                <a:latin typeface="Calibri" pitchFamily="34" charset="0"/>
              </a:rPr>
              <a:t>1</a:t>
            </a:r>
          </a:p>
        </p:txBody>
      </p:sp>
      <p:sp>
        <p:nvSpPr>
          <p:cNvPr id="18" name="TextBox 17"/>
          <p:cNvSpPr txBox="1"/>
          <p:nvPr/>
        </p:nvSpPr>
        <p:spPr>
          <a:xfrm>
            <a:off x="2469016" y="3530026"/>
            <a:ext cx="393056" cy="584775"/>
          </a:xfrm>
          <a:prstGeom prst="rect">
            <a:avLst/>
          </a:prstGeom>
          <a:solidFill>
            <a:schemeClr val="bg1"/>
          </a:solidFill>
          <a:ln w="19050">
            <a:solidFill>
              <a:schemeClr val="tx1"/>
            </a:solidFill>
          </a:ln>
        </p:spPr>
        <p:txBody>
          <a:bodyPr wrap="none" rtlCol="0">
            <a:spAutoFit/>
          </a:bodyPr>
          <a:lstStyle/>
          <a:p>
            <a:r>
              <a:rPr lang="en-US" sz="3200" b="1" dirty="0">
                <a:solidFill>
                  <a:srgbClr val="FF0000"/>
                </a:solidFill>
                <a:latin typeface="Calibri" pitchFamily="34" charset="0"/>
              </a:rPr>
              <a:t>2</a:t>
            </a:r>
          </a:p>
        </p:txBody>
      </p:sp>
      <p:sp>
        <p:nvSpPr>
          <p:cNvPr id="19" name="TextBox 18"/>
          <p:cNvSpPr txBox="1"/>
          <p:nvPr/>
        </p:nvSpPr>
        <p:spPr>
          <a:xfrm>
            <a:off x="2469016" y="4673026"/>
            <a:ext cx="393056" cy="584775"/>
          </a:xfrm>
          <a:prstGeom prst="rect">
            <a:avLst/>
          </a:prstGeom>
          <a:solidFill>
            <a:schemeClr val="bg1"/>
          </a:solidFill>
          <a:ln w="19050">
            <a:solidFill>
              <a:schemeClr val="tx1"/>
            </a:solidFill>
          </a:ln>
        </p:spPr>
        <p:txBody>
          <a:bodyPr wrap="none" rtlCol="0">
            <a:spAutoFit/>
          </a:bodyPr>
          <a:lstStyle/>
          <a:p>
            <a:r>
              <a:rPr lang="en-US" sz="3200" b="1" dirty="0">
                <a:solidFill>
                  <a:srgbClr val="FF0000"/>
                </a:solidFill>
                <a:latin typeface="Calibri" pitchFamily="34" charset="0"/>
              </a:rPr>
              <a:t>3</a:t>
            </a:r>
          </a:p>
        </p:txBody>
      </p:sp>
      <p:sp>
        <p:nvSpPr>
          <p:cNvPr id="2" name="Rectangle 1"/>
          <p:cNvSpPr/>
          <p:nvPr/>
        </p:nvSpPr>
        <p:spPr>
          <a:xfrm>
            <a:off x="2392816" y="3433465"/>
            <a:ext cx="7370618" cy="10668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392816" y="2205336"/>
            <a:ext cx="7370618" cy="126176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33600" y="2133600"/>
            <a:ext cx="1097416" cy="523220"/>
          </a:xfrm>
          <a:prstGeom prst="rect">
            <a:avLst/>
          </a:prstGeom>
          <a:solidFill>
            <a:schemeClr val="bg1"/>
          </a:solidFill>
          <a:effectLst>
            <a:softEdge rad="127000"/>
          </a:effectLst>
        </p:spPr>
        <p:txBody>
          <a:bodyPr wrap="none" rtlCol="0">
            <a:spAutoFit/>
          </a:bodyPr>
          <a:lstStyle/>
          <a:p>
            <a:r>
              <a:rPr lang="en-US" sz="2800" dirty="0">
                <a:solidFill>
                  <a:srgbClr val="FF0000"/>
                </a:solidFill>
                <a:latin typeface="Calibri" pitchFamily="34" charset="0"/>
              </a:rPr>
              <a:t>Group</a:t>
            </a:r>
          </a:p>
        </p:txBody>
      </p:sp>
      <p:sp>
        <p:nvSpPr>
          <p:cNvPr id="7" name="TextBox 6"/>
          <p:cNvSpPr txBox="1"/>
          <p:nvPr/>
        </p:nvSpPr>
        <p:spPr>
          <a:xfrm>
            <a:off x="9763434" y="2348597"/>
            <a:ext cx="2198166" cy="830997"/>
          </a:xfrm>
          <a:prstGeom prst="rect">
            <a:avLst/>
          </a:prstGeom>
          <a:noFill/>
          <a:effectLst>
            <a:softEdge rad="63500"/>
          </a:effectLst>
        </p:spPr>
        <p:txBody>
          <a:bodyPr wrap="none" rtlCol="0">
            <a:spAutoFit/>
          </a:bodyPr>
          <a:lstStyle/>
          <a:p>
            <a:r>
              <a:rPr lang="en-US" sz="2400" dirty="0">
                <a:latin typeface="Calibri" pitchFamily="34" charset="0"/>
              </a:rPr>
              <a:t>White-crowned </a:t>
            </a:r>
          </a:p>
          <a:p>
            <a:r>
              <a:rPr lang="en-US" sz="2400" dirty="0">
                <a:latin typeface="Calibri" pitchFamily="34" charset="0"/>
              </a:rPr>
              <a:t>sparrow</a:t>
            </a:r>
          </a:p>
        </p:txBody>
      </p:sp>
      <p:sp>
        <p:nvSpPr>
          <p:cNvPr id="3" name="Rectangle 2"/>
          <p:cNvSpPr/>
          <p:nvPr/>
        </p:nvSpPr>
        <p:spPr>
          <a:xfrm>
            <a:off x="10324878" y="6488668"/>
            <a:ext cx="1883849" cy="369332"/>
          </a:xfrm>
          <a:prstGeom prst="rect">
            <a:avLst/>
          </a:prstGeom>
        </p:spPr>
        <p:txBody>
          <a:bodyPr wrap="none">
            <a:spAutoFit/>
          </a:bodyPr>
          <a:lstStyle/>
          <a:p>
            <a:r>
              <a:rPr lang="en-US" dirty="0">
                <a:solidFill>
                  <a:srgbClr val="000000"/>
                </a:solidFill>
                <a:latin typeface="Times New Roman" panose="02020603050405020304" pitchFamily="18" charset="0"/>
              </a:rPr>
              <a:t>Campbell Biology</a:t>
            </a:r>
            <a:endParaRPr lang="en-US" dirty="0"/>
          </a:p>
        </p:txBody>
      </p:sp>
      <p:pic>
        <p:nvPicPr>
          <p:cNvPr id="24" name="Picture 23">
            <a:extLst>
              <a:ext uri="{FF2B5EF4-FFF2-40B4-BE49-F238E27FC236}">
                <a16:creationId xmlns:a16="http://schemas.microsoft.com/office/drawing/2014/main" id="{EBADA8E7-8B6B-1E0F-0B8F-D6492E614ACF}"/>
              </a:ext>
            </a:extLst>
          </p:cNvPr>
          <p:cNvPicPr>
            <a:picLocks noChangeAspect="1"/>
          </p:cNvPicPr>
          <p:nvPr/>
        </p:nvPicPr>
        <p:blipFill>
          <a:blip r:embed="rId8"/>
          <a:stretch>
            <a:fillRect/>
          </a:stretch>
        </p:blipFill>
        <p:spPr>
          <a:xfrm>
            <a:off x="90574" y="5257801"/>
            <a:ext cx="1924658" cy="1550484"/>
          </a:xfrm>
          <a:prstGeom prst="rect">
            <a:avLst/>
          </a:prstGeom>
          <a:effectLst>
            <a:softEdge rad="63500"/>
          </a:effectLst>
        </p:spPr>
      </p:pic>
      <p:sp>
        <p:nvSpPr>
          <p:cNvPr id="25" name="TextBox 24">
            <a:extLst>
              <a:ext uri="{FF2B5EF4-FFF2-40B4-BE49-F238E27FC236}">
                <a16:creationId xmlns:a16="http://schemas.microsoft.com/office/drawing/2014/main" id="{A8490CA8-5E97-8D1F-A25A-A292D4EFAEF0}"/>
              </a:ext>
            </a:extLst>
          </p:cNvPr>
          <p:cNvSpPr txBox="1"/>
          <p:nvPr/>
        </p:nvSpPr>
        <p:spPr>
          <a:xfrm>
            <a:off x="108094" y="4505236"/>
            <a:ext cx="1204432" cy="830997"/>
          </a:xfrm>
          <a:prstGeom prst="rect">
            <a:avLst/>
          </a:prstGeom>
          <a:noFill/>
          <a:effectLst>
            <a:softEdge rad="63500"/>
          </a:effectLst>
        </p:spPr>
        <p:txBody>
          <a:bodyPr wrap="none" rtlCol="0">
            <a:spAutoFit/>
          </a:bodyPr>
          <a:lstStyle/>
          <a:p>
            <a:r>
              <a:rPr lang="en-US" sz="2400" dirty="0">
                <a:latin typeface="Calibri" pitchFamily="34" charset="0"/>
              </a:rPr>
              <a:t>Song</a:t>
            </a:r>
          </a:p>
          <a:p>
            <a:r>
              <a:rPr lang="en-US" sz="2400" dirty="0">
                <a:latin typeface="Calibri" pitchFamily="34" charset="0"/>
              </a:rPr>
              <a:t>sparrow</a:t>
            </a:r>
          </a:p>
        </p:txBody>
      </p:sp>
      <p:pic>
        <p:nvPicPr>
          <p:cNvPr id="28" name="XC540243 - Song Sparrow - Melospiza melodia">
            <a:hlinkClick r:id="" action="ppaction://media"/>
            <a:extLst>
              <a:ext uri="{FF2B5EF4-FFF2-40B4-BE49-F238E27FC236}">
                <a16:creationId xmlns:a16="http://schemas.microsoft.com/office/drawing/2014/main" id="{E1546319-9884-14BC-DF97-9F72F91EF1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8542" y="4851401"/>
            <a:ext cx="406400" cy="406400"/>
          </a:xfrm>
          <a:prstGeom prst="rect">
            <a:avLst/>
          </a:prstGeom>
        </p:spPr>
      </p:pic>
      <p:pic>
        <p:nvPicPr>
          <p:cNvPr id="29" name="XC941857 - White-crowned Sparrow - Zonotrichia leucophrys">
            <a:hlinkClick r:id="" action="ppaction://media"/>
            <a:extLst>
              <a:ext uri="{FF2B5EF4-FFF2-40B4-BE49-F238E27FC236}">
                <a16:creationId xmlns:a16="http://schemas.microsoft.com/office/drawing/2014/main" id="{48B1BA2F-7656-86BC-7C1C-B972325A0C1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040106" y="2768601"/>
            <a:ext cx="406400" cy="406400"/>
          </a:xfrm>
          <a:prstGeom prst="rect">
            <a:avLst/>
          </a:prstGeom>
        </p:spPr>
      </p:pic>
    </p:spTree>
    <p:extLst>
      <p:ext uri="{BB962C8B-B14F-4D97-AF65-F5344CB8AC3E}">
        <p14:creationId xmlns:p14="http://schemas.microsoft.com/office/powerpoint/2010/main" val="28185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337" fill="hold"/>
                                        <p:tgtEl>
                                          <p:spTgt spid="28"/>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241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8"/>
                </p:tgtEl>
              </p:cMediaNode>
            </p:audio>
            <p:audio>
              <p:cMediaNode vol="80000">
                <p:cTn id="22" fill="hold" display="0">
                  <p:stCondLst>
                    <p:cond delay="indefinite"/>
                  </p:stCondLst>
                  <p:endCondLst>
                    <p:cond evt="onStopAudio" delay="0">
                      <p:tgtEl>
                        <p:sldTgt/>
                      </p:tgtEl>
                    </p:cond>
                  </p:endCondLst>
                </p:cTn>
                <p:tgtEl>
                  <p:spTgt spid="29"/>
                </p:tgtEl>
              </p:cMediaNode>
            </p:audio>
          </p:childTnLst>
        </p:cTn>
      </p:par>
    </p:tnLst>
    <p:bldLst>
      <p:bldP spid="2"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400" y="4724400"/>
            <a:ext cx="4267200" cy="830997"/>
          </a:xfrm>
          <a:prstGeom prst="rect">
            <a:avLst/>
          </a:prstGeom>
          <a:noFill/>
          <a:effectLst>
            <a:softEdge rad="63500"/>
          </a:effectLst>
        </p:spPr>
        <p:txBody>
          <a:bodyPr wrap="square" rtlCol="0">
            <a:spAutoFit/>
          </a:bodyPr>
          <a:lstStyle/>
          <a:p>
            <a:pPr algn="ctr"/>
            <a:r>
              <a:rPr lang="en-US" sz="2400" dirty="0">
                <a:latin typeface="Calibri" pitchFamily="34" charset="0"/>
              </a:rPr>
              <a:t>Mountain white-crowned </a:t>
            </a:r>
          </a:p>
          <a:p>
            <a:pPr algn="ctr"/>
            <a:r>
              <a:rPr lang="en-US" sz="2400" dirty="0">
                <a:latin typeface="Calibri" pitchFamily="34" charset="0"/>
              </a:rPr>
              <a:t>sparrow</a:t>
            </a:r>
          </a:p>
        </p:txBody>
      </p:sp>
      <p:pic>
        <p:nvPicPr>
          <p:cNvPr id="15" name="Picture 14"/>
          <p:cNvPicPr>
            <a:picLocks noChangeAspect="1"/>
          </p:cNvPicPr>
          <p:nvPr/>
        </p:nvPicPr>
        <p:blipFill>
          <a:blip r:embed="rId3"/>
          <a:stretch>
            <a:fillRect/>
          </a:stretch>
        </p:blipFill>
        <p:spPr>
          <a:xfrm>
            <a:off x="5414406" y="125292"/>
            <a:ext cx="6777594" cy="6808908"/>
          </a:xfrm>
          <a:prstGeom prst="rect">
            <a:avLst/>
          </a:prstGeom>
        </p:spPr>
      </p:pic>
      <p:pic>
        <p:nvPicPr>
          <p:cNvPr id="1026" name="Picture 2" descr="http://creagrus.home.montereybay.com/MTYbirds-WCSP/WCSP-nut7Ap10PG_1973w.jpg"/>
          <p:cNvPicPr>
            <a:picLocks noChangeAspect="1" noChangeArrowheads="1"/>
          </p:cNvPicPr>
          <p:nvPr/>
        </p:nvPicPr>
        <p:blipFill rotWithShape="1">
          <a:blip r:embed="rId4">
            <a:extLst>
              <a:ext uri="{28A0092B-C50C-407E-A947-70E740481C1C}">
                <a14:useLocalDpi xmlns:a14="http://schemas.microsoft.com/office/drawing/2010/main" val="0"/>
              </a:ext>
            </a:extLst>
          </a:blip>
          <a:srcRect l="24232" r="34101"/>
          <a:stretch/>
        </p:blipFill>
        <p:spPr bwMode="auto">
          <a:xfrm>
            <a:off x="1600200" y="1716706"/>
            <a:ext cx="2290206" cy="311468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14" name="Rectangle 3"/>
          <p:cNvSpPr txBox="1">
            <a:spLocks noChangeArrowheads="1"/>
          </p:cNvSpPr>
          <p:nvPr/>
        </p:nvSpPr>
        <p:spPr>
          <a:xfrm>
            <a:off x="343272" y="554513"/>
            <a:ext cx="8534400" cy="146194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3600" b="1" dirty="0">
                <a:solidFill>
                  <a:schemeClr val="tx1"/>
                </a:solidFill>
                <a:latin typeface="Calibri" pitchFamily="34" charset="0"/>
              </a:rPr>
              <a:t>Birds learn local song dialects.</a:t>
            </a:r>
          </a:p>
        </p:txBody>
      </p:sp>
      <p:sp>
        <p:nvSpPr>
          <p:cNvPr id="18" name="Rectangle 3"/>
          <p:cNvSpPr txBox="1">
            <a:spLocks noChangeArrowheads="1"/>
          </p:cNvSpPr>
          <p:nvPr/>
        </p:nvSpPr>
        <p:spPr>
          <a:xfrm>
            <a:off x="363592" y="5638800"/>
            <a:ext cx="5315363" cy="907429"/>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2800" b="1" i="1" dirty="0">
                <a:solidFill>
                  <a:schemeClr val="tx1"/>
                </a:solidFill>
                <a:latin typeface="Calibri" pitchFamily="34" charset="0"/>
              </a:rPr>
              <a:t>Females prefer to mate with males singing local dialects</a:t>
            </a:r>
          </a:p>
        </p:txBody>
      </p:sp>
      <p:sp>
        <p:nvSpPr>
          <p:cNvPr id="7" name="Rectangle 6"/>
          <p:cNvSpPr/>
          <p:nvPr/>
        </p:nvSpPr>
        <p:spPr>
          <a:xfrm>
            <a:off x="8991600" y="6564868"/>
            <a:ext cx="3249608" cy="369332"/>
          </a:xfrm>
          <a:prstGeom prst="rect">
            <a:avLst/>
          </a:prstGeom>
        </p:spPr>
        <p:txBody>
          <a:bodyPr wrap="none">
            <a:spAutoFit/>
          </a:bodyPr>
          <a:lstStyle/>
          <a:p>
            <a:r>
              <a:rPr lang="en-US" dirty="0">
                <a:solidFill>
                  <a:srgbClr val="000000"/>
                </a:solidFill>
                <a:latin typeface="Times New Roman" panose="02020603050405020304" pitchFamily="18" charset="0"/>
              </a:rPr>
              <a:t>MacDougall-Shackleton x2 2001</a:t>
            </a:r>
            <a:endParaRPr lang="en-US" dirty="0"/>
          </a:p>
        </p:txBody>
      </p:sp>
    </p:spTree>
    <p:extLst>
      <p:ext uri="{BB962C8B-B14F-4D97-AF65-F5344CB8AC3E}">
        <p14:creationId xmlns:p14="http://schemas.microsoft.com/office/powerpoint/2010/main" val="385596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9" name="Rectangle 3"/>
          <p:cNvSpPr>
            <a:spLocks noGrp="1" noChangeArrowheads="1"/>
          </p:cNvSpPr>
          <p:nvPr>
            <p:ph idx="1"/>
          </p:nvPr>
        </p:nvSpPr>
        <p:spPr>
          <a:xfrm>
            <a:off x="381191" y="607849"/>
            <a:ext cx="9963486" cy="838200"/>
          </a:xfrm>
        </p:spPr>
        <p:txBody>
          <a:bodyPr>
            <a:noAutofit/>
          </a:bodyPr>
          <a:lstStyle/>
          <a:p>
            <a:pPr marL="114300" indent="0">
              <a:buNone/>
            </a:pPr>
            <a:r>
              <a:rPr lang="en-US" sz="4000" b="1" dirty="0">
                <a:solidFill>
                  <a:schemeClr val="tx1"/>
                </a:solidFill>
                <a:latin typeface="Calibri" pitchFamily="34" charset="0"/>
              </a:rPr>
              <a:t>Female responses can shape male song.</a:t>
            </a:r>
          </a:p>
        </p:txBody>
      </p:sp>
      <p:sp>
        <p:nvSpPr>
          <p:cNvPr id="8" name="TextBox 7"/>
          <p:cNvSpPr txBox="1"/>
          <p:nvPr/>
        </p:nvSpPr>
        <p:spPr>
          <a:xfrm>
            <a:off x="3443761" y="2739258"/>
            <a:ext cx="1021242" cy="400110"/>
          </a:xfrm>
          <a:prstGeom prst="rect">
            <a:avLst/>
          </a:prstGeom>
          <a:noFill/>
        </p:spPr>
        <p:txBody>
          <a:bodyPr wrap="none" rtlCol="0">
            <a:spAutoFit/>
          </a:bodyPr>
          <a:lstStyle/>
          <a:p>
            <a:r>
              <a:rPr lang="en-US" sz="2000" dirty="0">
                <a:latin typeface="Calibri" pitchFamily="34" charset="0"/>
              </a:rPr>
              <a:t>Presidio</a:t>
            </a:r>
          </a:p>
        </p:txBody>
      </p:sp>
      <p:sp>
        <p:nvSpPr>
          <p:cNvPr id="3" name="TextBox 2"/>
          <p:cNvSpPr txBox="1"/>
          <p:nvPr/>
        </p:nvSpPr>
        <p:spPr>
          <a:xfrm>
            <a:off x="1676400" y="5428300"/>
            <a:ext cx="502920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Females (from Indiana)</a:t>
            </a:r>
          </a:p>
        </p:txBody>
      </p:sp>
      <p:pic>
        <p:nvPicPr>
          <p:cNvPr id="1030" name="Picture 6" descr="http://d2zntewxcgdtk7.cloudfront.net/Brown-headed_Cowbird_b13-45-031_l.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27" r="10439"/>
          <a:stretch/>
        </p:blipFill>
        <p:spPr bwMode="auto">
          <a:xfrm>
            <a:off x="6477000" y="1901068"/>
            <a:ext cx="4053482" cy="347329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File:Brown-headed Cowbird female RWD2.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8" r="8506" b="2162"/>
          <a:stretch/>
        </p:blipFill>
        <p:spPr bwMode="auto">
          <a:xfrm>
            <a:off x="1510050" y="1899699"/>
            <a:ext cx="4204950" cy="347329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613225" y="1975899"/>
            <a:ext cx="3225819" cy="461665"/>
          </a:xfrm>
          <a:prstGeom prst="rect">
            <a:avLst/>
          </a:prstGeom>
          <a:solidFill>
            <a:schemeClr val="bg1"/>
          </a:solidFill>
          <a:effectLst>
            <a:softEdge rad="63500"/>
          </a:effectLst>
        </p:spPr>
        <p:txBody>
          <a:bodyPr wrap="none" rtlCol="0">
            <a:spAutoFit/>
          </a:bodyPr>
          <a:lstStyle/>
          <a:p>
            <a:pPr algn="ctr"/>
            <a:r>
              <a:rPr lang="en-US" sz="2400" dirty="0">
                <a:latin typeface="Calibri" pitchFamily="34" charset="0"/>
              </a:rPr>
              <a:t>Brown-headed cowbirds</a:t>
            </a:r>
          </a:p>
        </p:txBody>
      </p:sp>
      <p:sp>
        <p:nvSpPr>
          <p:cNvPr id="16" name="Music"/>
          <p:cNvSpPr>
            <a:spLocks noEditPoints="1" noChangeArrowheads="1"/>
          </p:cNvSpPr>
          <p:nvPr/>
        </p:nvSpPr>
        <p:spPr bwMode="auto">
          <a:xfrm>
            <a:off x="6781800" y="1524000"/>
            <a:ext cx="619001" cy="60429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sp>
        <p:nvSpPr>
          <p:cNvPr id="17" name="TextBox 16"/>
          <p:cNvSpPr txBox="1"/>
          <p:nvPr/>
        </p:nvSpPr>
        <p:spPr>
          <a:xfrm>
            <a:off x="6183351" y="5429669"/>
            <a:ext cx="464820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Males (from South Dakota)</a:t>
            </a:r>
          </a:p>
        </p:txBody>
      </p:sp>
      <p:sp>
        <p:nvSpPr>
          <p:cNvPr id="11" name="TextBox 10">
            <a:extLst>
              <a:ext uri="{FF2B5EF4-FFF2-40B4-BE49-F238E27FC236}">
                <a16:creationId xmlns:a16="http://schemas.microsoft.com/office/drawing/2014/main" id="{6AD818BC-8D67-4BAE-9323-067A2AA52070}"/>
              </a:ext>
            </a:extLst>
          </p:cNvPr>
          <p:cNvSpPr txBox="1"/>
          <p:nvPr/>
        </p:nvSpPr>
        <p:spPr>
          <a:xfrm>
            <a:off x="1452349" y="6104525"/>
            <a:ext cx="9368051" cy="584775"/>
          </a:xfrm>
          <a:prstGeom prst="rect">
            <a:avLst/>
          </a:prstGeom>
          <a:noFill/>
        </p:spPr>
        <p:txBody>
          <a:bodyPr wrap="square" rtlCol="0">
            <a:spAutoFit/>
          </a:bodyPr>
          <a:lstStyle/>
          <a:p>
            <a:r>
              <a:rPr lang="en-US" sz="3200" i="1" dirty="0">
                <a:latin typeface="Calibri" panose="020F0502020204030204" pitchFamily="34" charset="0"/>
                <a:cs typeface="Calibri" panose="020F0502020204030204" pitchFamily="34" charset="0"/>
              </a:rPr>
              <a:t>When housed with IN females, males learned IN song.</a:t>
            </a:r>
          </a:p>
        </p:txBody>
      </p:sp>
      <p:pic>
        <p:nvPicPr>
          <p:cNvPr id="12" name="Picture 10" descr="http://farm4.static.flickr.com/3422/3805739173_2e52ca5c77.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6116" y="111683"/>
            <a:ext cx="2799122" cy="1864216"/>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2430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ndiana.edu/~aviary/images/femwsseq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10139672"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Grp="1" noChangeArrowheads="1"/>
          </p:cNvSpPr>
          <p:nvPr>
            <p:ph idx="1"/>
          </p:nvPr>
        </p:nvSpPr>
        <p:spPr>
          <a:xfrm>
            <a:off x="762000" y="533400"/>
            <a:ext cx="10972800" cy="838200"/>
          </a:xfrm>
        </p:spPr>
        <p:txBody>
          <a:bodyPr>
            <a:noAutofit/>
          </a:bodyPr>
          <a:lstStyle/>
          <a:p>
            <a:pPr marL="114300" indent="0">
              <a:buNone/>
            </a:pPr>
            <a:r>
              <a:rPr lang="en-US" sz="4000" b="1" dirty="0">
                <a:solidFill>
                  <a:schemeClr val="tx1"/>
                </a:solidFill>
                <a:latin typeface="Calibri" pitchFamily="34" charset="0"/>
              </a:rPr>
              <a:t>Female cowbird wing strokes shape male song.</a:t>
            </a:r>
          </a:p>
        </p:txBody>
      </p:sp>
      <p:sp>
        <p:nvSpPr>
          <p:cNvPr id="4" name="Oval 3"/>
          <p:cNvSpPr/>
          <p:nvPr/>
        </p:nvSpPr>
        <p:spPr>
          <a:xfrm>
            <a:off x="4038600" y="3124200"/>
            <a:ext cx="9144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488668"/>
            <a:ext cx="1891030" cy="369332"/>
          </a:xfrm>
          <a:prstGeom prst="rect">
            <a:avLst/>
          </a:prstGeom>
        </p:spPr>
        <p:txBody>
          <a:bodyPr wrap="none">
            <a:spAutoFit/>
          </a:bodyPr>
          <a:lstStyle/>
          <a:p>
            <a:r>
              <a:rPr lang="en-US" dirty="0">
                <a:solidFill>
                  <a:srgbClr val="000000"/>
                </a:solidFill>
                <a:latin typeface="Times New Roman" panose="02020603050405020304" pitchFamily="18" charset="0"/>
              </a:rPr>
              <a:t>West and King lab</a:t>
            </a:r>
            <a:endParaRPr lang="en-US" dirty="0"/>
          </a:p>
        </p:txBody>
      </p:sp>
    </p:spTree>
    <p:extLst>
      <p:ext uri="{BB962C8B-B14F-4D97-AF65-F5344CB8AC3E}">
        <p14:creationId xmlns:p14="http://schemas.microsoft.com/office/powerpoint/2010/main" val="28721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3">
            <a:extLst>
              <a:ext uri="{FF2B5EF4-FFF2-40B4-BE49-F238E27FC236}">
                <a16:creationId xmlns:a16="http://schemas.microsoft.com/office/drawing/2014/main" id="{F2870C57-0A25-469E-AFE8-763DF5AF9F5C}"/>
              </a:ext>
            </a:extLst>
          </p:cNvPr>
          <p:cNvSpPr/>
          <p:nvPr/>
        </p:nvSpPr>
        <p:spPr>
          <a:xfrm>
            <a:off x="2999725" y="2374642"/>
            <a:ext cx="3868367" cy="533400"/>
          </a:xfrm>
          <a:prstGeom prst="wedgeRoundRectCallout">
            <a:avLst>
              <a:gd name="adj1" fmla="val 110684"/>
              <a:gd name="adj2" fmla="val 43450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1371600" y="152400"/>
            <a:ext cx="9525000" cy="655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 Box 5"/>
          <p:cNvSpPr txBox="1">
            <a:spLocks noChangeArrowheads="1"/>
          </p:cNvSpPr>
          <p:nvPr/>
        </p:nvSpPr>
        <p:spPr bwMode="auto">
          <a:xfrm>
            <a:off x="2971800" y="1384042"/>
            <a:ext cx="386836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Learning / practice</a:t>
            </a:r>
          </a:p>
          <a:p>
            <a:pPr marL="457200" marR="0" lvl="1" indent="0" algn="l" defTabSz="914400" rtl="0" eaLnBrk="1" fontAlgn="auto" latinLnBrk="0" hangingPunct="1">
              <a:lnSpc>
                <a:spcPct val="100000"/>
              </a:lnSpc>
              <a:spcBef>
                <a:spcPts val="0"/>
              </a:spcBef>
              <a:spcAft>
                <a:spcPts val="0"/>
              </a:spcAft>
              <a:buClrTx/>
              <a:buSzTx/>
              <a:buFont typeface="Webdings" pitchFamily="-109" charset="2"/>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attract a mate</a:t>
            </a:r>
          </a:p>
          <a:p>
            <a:pPr marL="0" marR="0" lvl="0" indent="0" algn="l" defTabSz="914400" rtl="0" eaLnBrk="1" fontAlgn="auto" latinLnBrk="0" hangingPunct="1">
              <a:lnSpc>
                <a:spcPct val="100000"/>
              </a:lnSpc>
              <a:spcBef>
                <a:spcPts val="0"/>
              </a:spcBef>
              <a:spcAft>
                <a:spcPts val="0"/>
              </a:spcAft>
              <a:buClrTx/>
              <a:buSzTx/>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p:txBody>
      </p:sp>
      <p:sp>
        <p:nvSpPr>
          <p:cNvPr id="9" name="Heart 8"/>
          <p:cNvSpPr/>
          <p:nvPr/>
        </p:nvSpPr>
        <p:spPr>
          <a:xfrm>
            <a:off x="6553200" y="2450842"/>
            <a:ext cx="457200" cy="4572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60" y="4419600"/>
            <a:ext cx="1255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8">
            <a:extLst>
              <a:ext uri="{FF2B5EF4-FFF2-40B4-BE49-F238E27FC236}">
                <a16:creationId xmlns:a16="http://schemas.microsoft.com/office/drawing/2014/main" id="{54BC8DC3-085A-437C-A999-47304E178B05}"/>
              </a:ext>
            </a:extLst>
          </p:cNvPr>
          <p:cNvSpPr txBox="1">
            <a:spLocks noChangeArrowheads="1"/>
          </p:cNvSpPr>
          <p:nvPr/>
        </p:nvSpPr>
        <p:spPr bwMode="auto">
          <a:xfrm>
            <a:off x="2812386" y="445056"/>
            <a:ext cx="63401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Outline: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6" descr="Riters">
            <a:extLst>
              <a:ext uri="{FF2B5EF4-FFF2-40B4-BE49-F238E27FC236}">
                <a16:creationId xmlns:a16="http://schemas.microsoft.com/office/drawing/2014/main" id="{895DB7DF-917A-46DA-A6D3-4109695E9087}"/>
              </a:ext>
            </a:extLst>
          </p:cNvPr>
          <p:cNvPicPr>
            <a:picLocks noChangeAspect="1" noChangeArrowheads="1"/>
          </p:cNvPicPr>
          <p:nvPr/>
        </p:nvPicPr>
        <p:blipFill>
          <a:blip r:embed="rId4" cstate="print"/>
          <a:srcRect l="72580" t="35429" r="2777" b="36243"/>
          <a:stretch>
            <a:fillRect/>
          </a:stretch>
        </p:blipFill>
        <p:spPr bwMode="auto">
          <a:xfrm>
            <a:off x="685800" y="4648200"/>
            <a:ext cx="1413547" cy="2133600"/>
          </a:xfrm>
          <a:prstGeom prst="rect">
            <a:avLst/>
          </a:prstGeom>
          <a:noFill/>
          <a:ln w="38100">
            <a:noFill/>
            <a:miter lim="800000"/>
            <a:headEnd/>
            <a:tailEnd/>
          </a:ln>
          <a:effectLst>
            <a:softEdge rad="63500"/>
          </a:effectLst>
        </p:spPr>
      </p:pic>
      <p:sp>
        <p:nvSpPr>
          <p:cNvPr id="14" name="Music">
            <a:extLst>
              <a:ext uri="{FF2B5EF4-FFF2-40B4-BE49-F238E27FC236}">
                <a16:creationId xmlns:a16="http://schemas.microsoft.com/office/drawing/2014/main" id="{C8F068A1-9AFB-4004-9F1F-96E95ED801DB}"/>
              </a:ext>
            </a:extLst>
          </p:cNvPr>
          <p:cNvSpPr>
            <a:spLocks noEditPoints="1" noChangeArrowheads="1"/>
          </p:cNvSpPr>
          <p:nvPr/>
        </p:nvSpPr>
        <p:spPr bwMode="auto">
          <a:xfrm>
            <a:off x="1790699" y="4203534"/>
            <a:ext cx="609600" cy="76791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Tree>
    <p:extLst>
      <p:ext uri="{BB962C8B-B14F-4D97-AF65-F5344CB8AC3E}">
        <p14:creationId xmlns:p14="http://schemas.microsoft.com/office/powerpoint/2010/main" val="251454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11088" y="1371601"/>
            <a:ext cx="3093925" cy="434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Music"/>
          <p:cNvSpPr>
            <a:spLocks noEditPoints="1" noChangeArrowheads="1"/>
          </p:cNvSpPr>
          <p:nvPr/>
        </p:nvSpPr>
        <p:spPr bwMode="auto">
          <a:xfrm>
            <a:off x="7435756" y="1181964"/>
            <a:ext cx="476002" cy="4627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sp>
        <p:nvSpPr>
          <p:cNvPr id="6" name="TextBox 5"/>
          <p:cNvSpPr txBox="1"/>
          <p:nvPr/>
        </p:nvSpPr>
        <p:spPr>
          <a:xfrm>
            <a:off x="7057783" y="5816025"/>
            <a:ext cx="3229217" cy="584775"/>
          </a:xfrm>
          <a:prstGeom prst="rect">
            <a:avLst/>
          </a:prstGeom>
          <a:noFill/>
        </p:spPr>
        <p:txBody>
          <a:bodyPr wrap="none" rtlCol="0">
            <a:spAutoFit/>
          </a:bodyPr>
          <a:lstStyle/>
          <a:p>
            <a:r>
              <a:rPr lang="en-US" sz="3200" dirty="0">
                <a:latin typeface="Calibri" pitchFamily="34" charset="0"/>
              </a:rPr>
              <a:t>Seasonal breeders</a:t>
            </a:r>
          </a:p>
        </p:txBody>
      </p:sp>
      <p:sp>
        <p:nvSpPr>
          <p:cNvPr id="7" name="TextBox 6"/>
          <p:cNvSpPr txBox="1"/>
          <p:nvPr/>
        </p:nvSpPr>
        <p:spPr>
          <a:xfrm>
            <a:off x="8011903" y="5345668"/>
            <a:ext cx="2122697" cy="369332"/>
          </a:xfrm>
          <a:prstGeom prst="rect">
            <a:avLst/>
          </a:prstGeom>
          <a:solidFill>
            <a:schemeClr val="bg1"/>
          </a:solidFill>
          <a:effectLst>
            <a:softEdge rad="63500"/>
          </a:effectLst>
        </p:spPr>
        <p:txBody>
          <a:bodyPr wrap="none" rtlCol="0">
            <a:spAutoFit/>
          </a:bodyPr>
          <a:lstStyle/>
          <a:p>
            <a:r>
              <a:rPr lang="en-US" dirty="0"/>
              <a:t>European starling</a:t>
            </a:r>
          </a:p>
        </p:txBody>
      </p:sp>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54" r="5346"/>
          <a:stretch/>
        </p:blipFill>
        <p:spPr bwMode="auto">
          <a:xfrm>
            <a:off x="1593463" y="2362199"/>
            <a:ext cx="3912059" cy="3025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Music"/>
          <p:cNvSpPr>
            <a:spLocks noEditPoints="1" noChangeArrowheads="1"/>
          </p:cNvSpPr>
          <p:nvPr/>
        </p:nvSpPr>
        <p:spPr bwMode="auto">
          <a:xfrm>
            <a:off x="3346062" y="2173979"/>
            <a:ext cx="476002" cy="4627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sp>
        <p:nvSpPr>
          <p:cNvPr id="9" name="TextBox 8"/>
          <p:cNvSpPr txBox="1"/>
          <p:nvPr/>
        </p:nvSpPr>
        <p:spPr>
          <a:xfrm>
            <a:off x="1593462" y="5039072"/>
            <a:ext cx="1683474" cy="369332"/>
          </a:xfrm>
          <a:prstGeom prst="rect">
            <a:avLst/>
          </a:prstGeom>
          <a:solidFill>
            <a:schemeClr val="bg1"/>
          </a:solidFill>
          <a:effectLst>
            <a:softEdge rad="63500"/>
          </a:effectLst>
        </p:spPr>
        <p:txBody>
          <a:bodyPr wrap="none" rtlCol="0">
            <a:spAutoFit/>
          </a:bodyPr>
          <a:lstStyle/>
          <a:p>
            <a:r>
              <a:rPr lang="en-US" dirty="0"/>
              <a:t>Zebra finches</a:t>
            </a:r>
          </a:p>
        </p:txBody>
      </p:sp>
      <p:sp>
        <p:nvSpPr>
          <p:cNvPr id="10" name="TextBox 9"/>
          <p:cNvSpPr txBox="1"/>
          <p:nvPr/>
        </p:nvSpPr>
        <p:spPr>
          <a:xfrm>
            <a:off x="1517262" y="5511225"/>
            <a:ext cx="4045338" cy="584775"/>
          </a:xfrm>
          <a:prstGeom prst="rect">
            <a:avLst/>
          </a:prstGeom>
          <a:noFill/>
        </p:spPr>
        <p:txBody>
          <a:bodyPr wrap="none" rtlCol="0">
            <a:spAutoFit/>
          </a:bodyPr>
          <a:lstStyle/>
          <a:p>
            <a:r>
              <a:rPr lang="en-US" sz="3200" dirty="0">
                <a:latin typeface="Calibri" pitchFamily="34" charset="0"/>
              </a:rPr>
              <a:t>Opportunistic breeders</a:t>
            </a:r>
          </a:p>
        </p:txBody>
      </p:sp>
      <p:sp>
        <p:nvSpPr>
          <p:cNvPr id="11" name="TextBox 10"/>
          <p:cNvSpPr txBox="1"/>
          <p:nvPr/>
        </p:nvSpPr>
        <p:spPr>
          <a:xfrm>
            <a:off x="685800" y="322075"/>
            <a:ext cx="11049000" cy="1200329"/>
          </a:xfrm>
          <a:prstGeom prst="rect">
            <a:avLst/>
          </a:prstGeom>
          <a:noFill/>
        </p:spPr>
        <p:txBody>
          <a:bodyPr wrap="square" rtlCol="0">
            <a:spAutoFit/>
          </a:bodyPr>
          <a:lstStyle/>
          <a:p>
            <a:r>
              <a:rPr lang="en-US" sz="3600" dirty="0">
                <a:latin typeface="Calibri" pitchFamily="34" charset="0"/>
              </a:rPr>
              <a:t>Birds time courtship song and mating so that chicks hatch when resources are available.</a:t>
            </a:r>
          </a:p>
        </p:txBody>
      </p:sp>
    </p:spTree>
    <p:extLst>
      <p:ext uri="{BB962C8B-B14F-4D97-AF65-F5344CB8AC3E}">
        <p14:creationId xmlns:p14="http://schemas.microsoft.com/office/powerpoint/2010/main" val="161764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497875" y="1371601"/>
            <a:ext cx="3093925" cy="434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Music"/>
          <p:cNvSpPr>
            <a:spLocks noEditPoints="1" noChangeArrowheads="1"/>
          </p:cNvSpPr>
          <p:nvPr/>
        </p:nvSpPr>
        <p:spPr bwMode="auto">
          <a:xfrm>
            <a:off x="7822543" y="1181964"/>
            <a:ext cx="476002" cy="4627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pPr>
            <a:endParaRPr lang="en-US">
              <a:solidFill>
                <a:prstClr val="black"/>
              </a:solidFill>
              <a:latin typeface="Arial" charset="0"/>
              <a:ea typeface="ＭＳ Ｐゴシック" pitchFamily="-109" charset="-128"/>
            </a:endParaRPr>
          </a:p>
        </p:txBody>
      </p:sp>
      <p:sp>
        <p:nvSpPr>
          <p:cNvPr id="6" name="TextBox 5"/>
          <p:cNvSpPr txBox="1"/>
          <p:nvPr/>
        </p:nvSpPr>
        <p:spPr>
          <a:xfrm>
            <a:off x="7514983" y="5816025"/>
            <a:ext cx="3229217" cy="584775"/>
          </a:xfrm>
          <a:prstGeom prst="rect">
            <a:avLst/>
          </a:prstGeom>
          <a:noFill/>
        </p:spPr>
        <p:txBody>
          <a:bodyPr wrap="none" rtlCol="0">
            <a:spAutoFit/>
          </a:bodyPr>
          <a:lstStyle/>
          <a:p>
            <a:r>
              <a:rPr lang="en-US" sz="3200" dirty="0">
                <a:latin typeface="Calibri" pitchFamily="34" charset="0"/>
              </a:rPr>
              <a:t>Seasonal breeders</a:t>
            </a:r>
          </a:p>
        </p:txBody>
      </p:sp>
      <p:sp>
        <p:nvSpPr>
          <p:cNvPr id="7" name="TextBox 6"/>
          <p:cNvSpPr txBox="1"/>
          <p:nvPr/>
        </p:nvSpPr>
        <p:spPr>
          <a:xfrm>
            <a:off x="8398690" y="5345668"/>
            <a:ext cx="2122697" cy="369332"/>
          </a:xfrm>
          <a:prstGeom prst="rect">
            <a:avLst/>
          </a:prstGeom>
          <a:solidFill>
            <a:schemeClr val="bg1"/>
          </a:solidFill>
          <a:effectLst>
            <a:softEdge rad="63500"/>
          </a:effectLst>
        </p:spPr>
        <p:txBody>
          <a:bodyPr wrap="none" rtlCol="0">
            <a:spAutoFit/>
          </a:bodyPr>
          <a:lstStyle/>
          <a:p>
            <a:r>
              <a:rPr lang="en-US" dirty="0"/>
              <a:t>European starling</a:t>
            </a:r>
          </a:p>
        </p:txBody>
      </p:sp>
      <p:sp>
        <p:nvSpPr>
          <p:cNvPr id="11" name="TextBox 10"/>
          <p:cNvSpPr txBox="1"/>
          <p:nvPr/>
        </p:nvSpPr>
        <p:spPr>
          <a:xfrm>
            <a:off x="361950" y="313138"/>
            <a:ext cx="11468099" cy="646331"/>
          </a:xfrm>
          <a:prstGeom prst="rect">
            <a:avLst/>
          </a:prstGeom>
          <a:noFill/>
        </p:spPr>
        <p:txBody>
          <a:bodyPr wrap="square" rtlCol="0">
            <a:spAutoFit/>
          </a:bodyPr>
          <a:lstStyle/>
          <a:p>
            <a:r>
              <a:rPr lang="en-US" sz="3600" dirty="0">
                <a:latin typeface="Calibri" pitchFamily="34" charset="0"/>
              </a:rPr>
              <a:t>Courtship song is stimulated by day length and testosterone.</a:t>
            </a:r>
          </a:p>
        </p:txBody>
      </p:sp>
      <p:sp>
        <p:nvSpPr>
          <p:cNvPr id="2" name="Sun 1"/>
          <p:cNvSpPr/>
          <p:nvPr/>
        </p:nvSpPr>
        <p:spPr>
          <a:xfrm>
            <a:off x="1690616" y="4920733"/>
            <a:ext cx="457200" cy="470356"/>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n 11"/>
          <p:cNvSpPr/>
          <p:nvPr/>
        </p:nvSpPr>
        <p:spPr>
          <a:xfrm>
            <a:off x="2111422" y="3873043"/>
            <a:ext cx="838200" cy="863024"/>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n 12"/>
          <p:cNvSpPr/>
          <p:nvPr/>
        </p:nvSpPr>
        <p:spPr>
          <a:xfrm>
            <a:off x="2759122" y="2666999"/>
            <a:ext cx="1333500" cy="1277308"/>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n 13"/>
          <p:cNvSpPr/>
          <p:nvPr/>
        </p:nvSpPr>
        <p:spPr>
          <a:xfrm>
            <a:off x="4038600" y="1600199"/>
            <a:ext cx="1676400" cy="1505908"/>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835586" y="3915254"/>
            <a:ext cx="228600" cy="35194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530786" y="3962400"/>
            <a:ext cx="228600" cy="35194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9475968">
            <a:off x="3007617" y="4520200"/>
            <a:ext cx="2292744" cy="584775"/>
          </a:xfrm>
          <a:prstGeom prst="rect">
            <a:avLst/>
          </a:prstGeom>
          <a:noFill/>
        </p:spPr>
        <p:txBody>
          <a:bodyPr wrap="none" rtlCol="0">
            <a:spAutoFit/>
          </a:bodyPr>
          <a:lstStyle/>
          <a:p>
            <a:r>
              <a:rPr lang="en-US" sz="3200" dirty="0">
                <a:latin typeface="Calibri" pitchFamily="34" charset="0"/>
              </a:rPr>
              <a:t>testosterone</a:t>
            </a:r>
          </a:p>
        </p:txBody>
      </p:sp>
      <p:cxnSp>
        <p:nvCxnSpPr>
          <p:cNvPr id="19" name="Straight Arrow Connector 18"/>
          <p:cNvCxnSpPr/>
          <p:nvPr/>
        </p:nvCxnSpPr>
        <p:spPr>
          <a:xfrm flipV="1">
            <a:off x="2530522" y="3106107"/>
            <a:ext cx="3184478" cy="223956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935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38400" y="242851"/>
            <a:ext cx="7331046" cy="646331"/>
          </a:xfrm>
          <a:prstGeom prst="rect">
            <a:avLst/>
          </a:prstGeom>
          <a:noFill/>
        </p:spPr>
        <p:txBody>
          <a:bodyPr wrap="none" rtlCol="0">
            <a:spAutoFit/>
          </a:bodyPr>
          <a:lstStyle/>
          <a:p>
            <a:r>
              <a:rPr lang="en-US" sz="3600" b="1" dirty="0">
                <a:latin typeface="Calibri" pitchFamily="34" charset="0"/>
              </a:rPr>
              <a:t>Song attracts and stimulates females.</a:t>
            </a:r>
          </a:p>
        </p:txBody>
      </p:sp>
      <p:pic>
        <p:nvPicPr>
          <p:cNvPr id="4" name="Picture 6" descr="http://www.birdzilla.com/images/stories/backyard/starling_nestbox.jpg"/>
          <p:cNvPicPr>
            <a:picLocks noChangeAspect="1" noChangeArrowheads="1"/>
          </p:cNvPicPr>
          <p:nvPr/>
        </p:nvPicPr>
        <p:blipFill rotWithShape="1">
          <a:blip r:embed="rId3" cstate="print"/>
          <a:srcRect l="24898" t="25179" r="33508"/>
          <a:stretch/>
        </p:blipFill>
        <p:spPr bwMode="auto">
          <a:xfrm>
            <a:off x="3871759" y="1295400"/>
            <a:ext cx="2798850" cy="4002753"/>
          </a:xfrm>
          <a:prstGeom prst="rect">
            <a:avLst/>
          </a:prstGeom>
          <a:noFill/>
          <a:ln>
            <a:noFill/>
          </a:ln>
          <a:effectLst>
            <a:glow rad="228600">
              <a:schemeClr val="accent4">
                <a:satMod val="175000"/>
                <a:alpha val="40000"/>
              </a:schemeClr>
            </a:glow>
          </a:effectLst>
        </p:spPr>
      </p:pic>
      <p:sp>
        <p:nvSpPr>
          <p:cNvPr id="5" name="Music"/>
          <p:cNvSpPr>
            <a:spLocks noEditPoints="1" noChangeArrowheads="1"/>
          </p:cNvSpPr>
          <p:nvPr/>
        </p:nvSpPr>
        <p:spPr bwMode="auto">
          <a:xfrm>
            <a:off x="3775010" y="3346449"/>
            <a:ext cx="929275" cy="89915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 name="Oval 5"/>
          <p:cNvSpPr/>
          <p:nvPr/>
        </p:nvSpPr>
        <p:spPr>
          <a:xfrm>
            <a:off x="4918009" y="1564352"/>
            <a:ext cx="457200" cy="42770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45879" y="3953216"/>
            <a:ext cx="1635191" cy="584775"/>
          </a:xfrm>
          <a:prstGeom prst="rect">
            <a:avLst/>
          </a:prstGeom>
          <a:noFill/>
        </p:spPr>
        <p:txBody>
          <a:bodyPr wrap="none" rtlCol="0">
            <a:spAutoFit/>
          </a:bodyPr>
          <a:lstStyle/>
          <a:p>
            <a:r>
              <a:rPr lang="en-US" sz="3200" dirty="0">
                <a:latin typeface="Calibri" pitchFamily="34" charset="0"/>
              </a:rPr>
              <a:t>estradiol</a:t>
            </a:r>
          </a:p>
        </p:txBody>
      </p:sp>
      <p:sp>
        <p:nvSpPr>
          <p:cNvPr id="2" name="Arrow: Down 1">
            <a:extLst>
              <a:ext uri="{FF2B5EF4-FFF2-40B4-BE49-F238E27FC236}">
                <a16:creationId xmlns:a16="http://schemas.microsoft.com/office/drawing/2014/main" id="{8B15C437-1DEE-4299-A0A9-D9576B243B33}"/>
              </a:ext>
            </a:extLst>
          </p:cNvPr>
          <p:cNvSpPr/>
          <p:nvPr/>
        </p:nvSpPr>
        <p:spPr>
          <a:xfrm rot="10800000">
            <a:off x="7330076" y="2354359"/>
            <a:ext cx="1066799" cy="145942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a:xfrm>
            <a:off x="4114800" y="5675269"/>
            <a:ext cx="5315363" cy="907429"/>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2800" b="1" i="1" dirty="0">
                <a:solidFill>
                  <a:schemeClr val="tx1"/>
                </a:solidFill>
                <a:latin typeface="Calibri" pitchFamily="34" charset="0"/>
              </a:rPr>
              <a:t>Females are choosy</a:t>
            </a:r>
          </a:p>
          <a:p>
            <a:pPr marL="114300" indent="0">
              <a:buNone/>
            </a:pPr>
            <a:r>
              <a:rPr lang="en-US" sz="2800" b="1" dirty="0">
                <a:solidFill>
                  <a:schemeClr val="tx1"/>
                </a:solidFill>
                <a:latin typeface="Calibri" pitchFamily="34" charset="0"/>
              </a:rPr>
              <a:t>(males can be too)</a:t>
            </a:r>
            <a:r>
              <a:rPr lang="en-US" sz="2800" b="1" i="1" dirty="0">
                <a:solidFill>
                  <a:schemeClr val="tx1"/>
                </a:solidFill>
                <a:latin typeface="Calibri" pitchFamily="34" charset="0"/>
              </a:rPr>
              <a:t>.</a:t>
            </a:r>
          </a:p>
        </p:txBody>
      </p:sp>
    </p:spTree>
    <p:extLst>
      <p:ext uri="{BB962C8B-B14F-4D97-AF65-F5344CB8AC3E}">
        <p14:creationId xmlns:p14="http://schemas.microsoft.com/office/powerpoint/2010/main" val="2471409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bwMode="auto">
          <a:xfrm>
            <a:off x="4114800" y="171483"/>
            <a:ext cx="5105400" cy="97840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73152" tIns="0" rIns="45720" bIns="0" rtlCol="0" anchor="b">
            <a:noAutofit/>
            <a:scene3d>
              <a:camera prst="orthographicFront"/>
              <a:lightRig rig="threePt" dir="t">
                <a:rot lat="0" lon="0" rev="4800000"/>
              </a:lightRig>
            </a:scene3d>
            <a:sp3d prstMaterial="matte"/>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9" charset="-128"/>
              </a:defRPr>
            </a:lvl9pPr>
          </a:lstStyle>
          <a:p>
            <a:pPr fontAlgn="base">
              <a:spcBef>
                <a:spcPct val="0"/>
              </a:spcBef>
              <a:spcAft>
                <a:spcPts val="600"/>
              </a:spcAft>
              <a:buClr>
                <a:srgbClr val="F0AD00"/>
              </a:buClr>
              <a:buSzPct val="80000"/>
              <a:buFont typeface="Wingdings 2" pitchFamily="-109" charset="2"/>
              <a:buNone/>
            </a:pPr>
            <a:r>
              <a:rPr lang="en-US" sz="4800" b="1" kern="1200" dirty="0">
                <a:solidFill>
                  <a:srgbClr val="FFC800"/>
                </a:solidFill>
                <a:latin typeface="+mj-lt"/>
                <a:ea typeface="MS PGothic" panose="020B0600070205080204" pitchFamily="34" charset="-128"/>
                <a:cs typeface="ＭＳ Ｐゴシック" pitchFamily="-111" charset="-128"/>
              </a:rPr>
              <a:t>Why do birds sing?</a:t>
            </a:r>
          </a:p>
        </p:txBody>
      </p:sp>
      <p:pic>
        <p:nvPicPr>
          <p:cNvPr id="1026" name="Picture 2" descr="tumblr_m5vn146v6m1r4zr2vo1_r1_500 | Bird gif, Bird, Animals">
            <a:extLst>
              <a:ext uri="{FF2B5EF4-FFF2-40B4-BE49-F238E27FC236}">
                <a16:creationId xmlns:a16="http://schemas.microsoft.com/office/drawing/2014/main" id="{D39781B7-C10E-4ABF-A241-368797F37B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3871741" y="1930671"/>
            <a:ext cx="8329863" cy="4481466"/>
          </a:xfrm>
          <a:prstGeom prst="rect">
            <a:avLst/>
          </a:prstGeom>
          <a:solidFill>
            <a:srgbClr val="FFFFFF"/>
          </a:solidFill>
        </p:spPr>
      </p:pic>
      <p:sp>
        <p:nvSpPr>
          <p:cNvPr id="8" name="Subtitle 2">
            <a:extLst>
              <a:ext uri="{FF2B5EF4-FFF2-40B4-BE49-F238E27FC236}">
                <a16:creationId xmlns:a16="http://schemas.microsoft.com/office/drawing/2014/main" id="{266097D0-89C5-41AF-BF30-B79E013D82A4}"/>
              </a:ext>
            </a:extLst>
          </p:cNvPr>
          <p:cNvSpPr txBox="1">
            <a:spLocks/>
          </p:cNvSpPr>
          <p:nvPr/>
        </p:nvSpPr>
        <p:spPr bwMode="auto">
          <a:xfrm>
            <a:off x="35169" y="4038600"/>
            <a:ext cx="3791797"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normAutofit/>
          </a:bodyPr>
          <a:lstStyle>
            <a:lvl1pPr marL="0" indent="0" algn="l" rtl="0" eaLnBrk="0" fontAlgn="base" hangingPunct="0">
              <a:spcBef>
                <a:spcPct val="0"/>
              </a:spcBef>
              <a:spcAft>
                <a:spcPct val="0"/>
              </a:spcAft>
              <a:buClr>
                <a:schemeClr val="accent1"/>
              </a:buClr>
              <a:buSzPct val="80000"/>
              <a:buFont typeface="Wingdings 2" panose="05020102010507070707" pitchFamily="18" charset="2"/>
              <a:buNone/>
              <a:defRPr sz="2000" kern="1200">
                <a:solidFill>
                  <a:srgbClr val="FFFFFF"/>
                </a:solidFill>
                <a:latin typeface="+mn-lt"/>
                <a:ea typeface="MS PGothic" panose="020B0600070205080204" pitchFamily="34" charset="-128"/>
                <a:cs typeface="ＭＳ Ｐゴシック" pitchFamily="-111" charset="-128"/>
              </a:defRPr>
            </a:lvl1pPr>
            <a:lvl2pPr marL="457200" indent="0" algn="ctr" rtl="0" eaLnBrk="0" fontAlgn="base" hangingPunct="0">
              <a:spcBef>
                <a:spcPct val="20000"/>
              </a:spcBef>
              <a:spcAft>
                <a:spcPct val="0"/>
              </a:spcAft>
              <a:buClr>
                <a:schemeClr val="accent2"/>
              </a:buClr>
              <a:buSzPct val="90000"/>
              <a:buFont typeface="Wingdings" panose="05000000000000000000" pitchFamily="2" charset="2"/>
              <a:buNone/>
              <a:defRPr sz="2800" kern="1200">
                <a:solidFill>
                  <a:schemeClr val="tx1">
                    <a:tint val="75000"/>
                  </a:schemeClr>
                </a:solidFill>
                <a:latin typeface="+mn-lt"/>
                <a:ea typeface="MS PGothic" panose="020B0600070205080204" pitchFamily="34" charset="-128"/>
                <a:cs typeface="+mn-cs"/>
              </a:defRPr>
            </a:lvl2pPr>
            <a:lvl3pPr marL="914400" indent="0" algn="ctr" rtl="0" eaLnBrk="0" fontAlgn="base" hangingPunct="0">
              <a:spcBef>
                <a:spcPct val="20000"/>
              </a:spcBef>
              <a:spcAft>
                <a:spcPct val="0"/>
              </a:spcAft>
              <a:buClr>
                <a:srgbClr val="E66C7D"/>
              </a:buClr>
              <a:buFont typeface="Arial" panose="020B0604020202020204" pitchFamily="34" charset="0"/>
              <a:buNone/>
              <a:defRPr sz="2400" kern="1200">
                <a:solidFill>
                  <a:schemeClr val="tx1">
                    <a:tint val="75000"/>
                  </a:schemeClr>
                </a:solidFill>
                <a:latin typeface="+mn-lt"/>
                <a:ea typeface="MS PGothic" panose="020B0600070205080204" pitchFamily="34" charset="-128"/>
                <a:cs typeface="+mn-cs"/>
              </a:defRPr>
            </a:lvl3pPr>
            <a:lvl4pPr marL="1371600" indent="0" algn="ctr" rtl="0" eaLnBrk="0" fontAlgn="base" hangingPunct="0">
              <a:spcBef>
                <a:spcPct val="20000"/>
              </a:spcBef>
              <a:spcAft>
                <a:spcPct val="0"/>
              </a:spcAft>
              <a:buClr>
                <a:srgbClr val="6BB76D"/>
              </a:buClr>
              <a:buFont typeface="Arial" panose="020B0604020202020204" pitchFamily="34" charset="0"/>
              <a:buNone/>
              <a:defRPr sz="2000" kern="1200">
                <a:solidFill>
                  <a:schemeClr val="tx1">
                    <a:tint val="75000"/>
                  </a:schemeClr>
                </a:solidFill>
                <a:latin typeface="+mn-lt"/>
                <a:ea typeface="MS PGothic" panose="020B0600070205080204" pitchFamily="34" charset="-128"/>
                <a:cs typeface="+mn-cs"/>
              </a:defRPr>
            </a:lvl4pPr>
            <a:lvl5pPr marL="1828800" indent="0" algn="ctr" rtl="0" eaLnBrk="0" fontAlgn="base" hangingPunct="0">
              <a:spcBef>
                <a:spcPct val="20000"/>
              </a:spcBef>
              <a:spcAft>
                <a:spcPct val="0"/>
              </a:spcAft>
              <a:buClr>
                <a:srgbClr val="E88651"/>
              </a:buClr>
              <a:buFont typeface="Wingdings 3" panose="05040102010807070707" pitchFamily="18" charset="2"/>
              <a:buNone/>
              <a:defRPr lang="en-US" sz="2000" kern="1200">
                <a:solidFill>
                  <a:schemeClr val="tx1">
                    <a:tint val="75000"/>
                  </a:schemeClr>
                </a:solidFill>
                <a:latin typeface="+mn-lt"/>
                <a:ea typeface="MS PGothic" panose="020B0600070205080204" pitchFamily="34" charset="-128"/>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lstStyle>
          <a:p>
            <a:pPr>
              <a:spcAft>
                <a:spcPts val="600"/>
              </a:spcAft>
              <a:defRPr/>
            </a:pPr>
            <a:endParaRPr lang="en-US" sz="1400" kern="1200" dirty="0">
              <a:solidFill>
                <a:schemeClr val="tx1"/>
              </a:solidFill>
              <a:latin typeface="+mn-lt"/>
              <a:ea typeface="MS PGothic" panose="020B0600070205080204" pitchFamily="34" charset="-128"/>
              <a:cs typeface="ＭＳ Ｐゴシック" pitchFamily="-111" charset="-128"/>
            </a:endParaRPr>
          </a:p>
          <a:p>
            <a:pPr>
              <a:spcAft>
                <a:spcPts val="600"/>
              </a:spcAft>
              <a:defRPr/>
            </a:pPr>
            <a:r>
              <a:rPr lang="en-US" sz="3200" kern="1200" dirty="0">
                <a:solidFill>
                  <a:schemeClr val="tx1"/>
                </a:solidFill>
                <a:latin typeface="+mn-lt"/>
                <a:ea typeface="MS PGothic" panose="020B0600070205080204" pitchFamily="34" charset="-128"/>
                <a:cs typeface="ＭＳ Ｐゴシック" pitchFamily="-111" charset="-128"/>
              </a:rPr>
              <a:t>Lauren V. Riters</a:t>
            </a:r>
          </a:p>
          <a:p>
            <a:pPr>
              <a:spcAft>
                <a:spcPts val="600"/>
              </a:spcAft>
              <a:defRPr/>
            </a:pPr>
            <a:r>
              <a:rPr lang="en-US" sz="2800" kern="1200" dirty="0">
                <a:solidFill>
                  <a:schemeClr val="tx1"/>
                </a:solidFill>
                <a:latin typeface="+mn-lt"/>
                <a:ea typeface="MS PGothic" panose="020B0600070205080204" pitchFamily="34" charset="-128"/>
                <a:cs typeface="ＭＳ Ｐゴシック" pitchFamily="-111" charset="-128"/>
              </a:rPr>
              <a:t>Department of Biology</a:t>
            </a:r>
          </a:p>
          <a:p>
            <a:pPr>
              <a:spcAft>
                <a:spcPts val="600"/>
              </a:spcAft>
              <a:defRPr/>
            </a:pPr>
            <a:r>
              <a:rPr lang="en-US" sz="2800" kern="1200" dirty="0">
                <a:solidFill>
                  <a:schemeClr val="tx1"/>
                </a:solidFill>
                <a:latin typeface="+mn-lt"/>
                <a:ea typeface="MS PGothic" panose="020B0600070205080204" pitchFamily="34" charset="-128"/>
                <a:cs typeface="ＭＳ Ｐゴシック" pitchFamily="-111" charset="-128"/>
              </a:rPr>
              <a:t>University of </a:t>
            </a:r>
            <a:r>
              <a:rPr lang="en-US" sz="2800" dirty="0">
                <a:solidFill>
                  <a:schemeClr val="tx1"/>
                </a:solidFill>
              </a:rPr>
              <a:t> </a:t>
            </a:r>
            <a:r>
              <a:rPr lang="en-US" sz="2800" kern="1200" dirty="0">
                <a:solidFill>
                  <a:schemeClr val="tx1"/>
                </a:solidFill>
                <a:latin typeface="+mn-lt"/>
                <a:ea typeface="MS PGothic" panose="020B0600070205080204" pitchFamily="34" charset="-128"/>
                <a:cs typeface="ＭＳ Ｐゴシック" pitchFamily="-111" charset="-128"/>
              </a:rPr>
              <a:t>Wisconsin Madison</a:t>
            </a:r>
          </a:p>
        </p:txBody>
      </p:sp>
      <p:sp>
        <p:nvSpPr>
          <p:cNvPr id="2" name="TextBox 1">
            <a:extLst>
              <a:ext uri="{FF2B5EF4-FFF2-40B4-BE49-F238E27FC236}">
                <a16:creationId xmlns:a16="http://schemas.microsoft.com/office/drawing/2014/main" id="{4D850AE0-F440-413E-80A4-F1008CFEC1F0}"/>
              </a:ext>
            </a:extLst>
          </p:cNvPr>
          <p:cNvSpPr txBox="1"/>
          <p:nvPr/>
        </p:nvSpPr>
        <p:spPr>
          <a:xfrm>
            <a:off x="10114283" y="6396335"/>
            <a:ext cx="2042547" cy="461665"/>
          </a:xfrm>
          <a:prstGeom prst="rect">
            <a:avLst/>
          </a:prstGeom>
          <a:noFill/>
        </p:spPr>
        <p:txBody>
          <a:bodyPr wrap="none" rtlCol="0">
            <a:spAutoFit/>
          </a:bodyPr>
          <a:lstStyle/>
          <a:p>
            <a:r>
              <a:rPr lang="en-US" sz="2400" i="1" dirty="0"/>
              <a:t>European robin</a:t>
            </a:r>
          </a:p>
        </p:txBody>
      </p:sp>
      <p:sp>
        <p:nvSpPr>
          <p:cNvPr id="3" name="Slide Number Placeholder 2">
            <a:extLst>
              <a:ext uri="{FF2B5EF4-FFF2-40B4-BE49-F238E27FC236}">
                <a16:creationId xmlns:a16="http://schemas.microsoft.com/office/drawing/2014/main" id="{1EEB92DA-53B3-4B7E-A4A7-0345B7C2517F}"/>
              </a:ext>
            </a:extLst>
          </p:cNvPr>
          <p:cNvSpPr>
            <a:spLocks noGrp="1"/>
          </p:cNvSpPr>
          <p:nvPr>
            <p:ph type="sldNum" sz="quarter" idx="12"/>
          </p:nvPr>
        </p:nvSpPr>
        <p:spPr/>
        <p:txBody>
          <a:bodyPr/>
          <a:lstStyle/>
          <a:p>
            <a:fld id="{71ED142E-B1C2-43A9-B4E2-291174F6058F}" type="slidenum">
              <a:rPr lang="en-US" altLang="en-US" smtClean="0"/>
              <a:pPr/>
              <a:t>2</a:t>
            </a:fld>
            <a:endParaRPr lang="en-US" altLang="en-US"/>
          </a:p>
        </p:txBody>
      </p:sp>
      <p:sp>
        <p:nvSpPr>
          <p:cNvPr id="4" name="TextBox 3">
            <a:extLst>
              <a:ext uri="{FF2B5EF4-FFF2-40B4-BE49-F238E27FC236}">
                <a16:creationId xmlns:a16="http://schemas.microsoft.com/office/drawing/2014/main" id="{838F3F23-A24C-4D41-A2AA-126A368E2F0D}"/>
              </a:ext>
            </a:extLst>
          </p:cNvPr>
          <p:cNvSpPr txBox="1"/>
          <p:nvPr/>
        </p:nvSpPr>
        <p:spPr>
          <a:xfrm>
            <a:off x="11168954" y="6124731"/>
            <a:ext cx="1037463" cy="369332"/>
          </a:xfrm>
          <a:prstGeom prst="rect">
            <a:avLst/>
          </a:prstGeom>
          <a:noFill/>
        </p:spPr>
        <p:txBody>
          <a:bodyPr wrap="none" rtlCol="0">
            <a:spAutoFit/>
          </a:bodyPr>
          <a:lstStyle/>
          <a:p>
            <a:r>
              <a:rPr lang="en-US" dirty="0" err="1"/>
              <a:t>WiffleGif</a:t>
            </a:r>
            <a:endParaRPr lang="en-US" dirty="0"/>
          </a:p>
        </p:txBody>
      </p:sp>
    </p:spTree>
    <p:extLst>
      <p:ext uri="{BB962C8B-B14F-4D97-AF65-F5344CB8AC3E}">
        <p14:creationId xmlns:p14="http://schemas.microsoft.com/office/powerpoint/2010/main" val="698596744"/>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71800" y="540602"/>
            <a:ext cx="6657272"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Females use song to select mates.</a:t>
            </a:r>
          </a:p>
        </p:txBody>
      </p:sp>
      <p:sp>
        <p:nvSpPr>
          <p:cNvPr id="3" name="Text Box 5"/>
          <p:cNvSpPr txBox="1">
            <a:spLocks noChangeArrowheads="1"/>
          </p:cNvSpPr>
          <p:nvPr/>
        </p:nvSpPr>
        <p:spPr bwMode="auto">
          <a:xfrm>
            <a:off x="3485220" y="2350294"/>
            <a:ext cx="4129464"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endParaRPr lang="en-US" sz="3200" b="1" dirty="0">
              <a:latin typeface="Calibri" panose="020F0502020204030204" pitchFamily="34" charset="0"/>
              <a:cs typeface="Calibri" panose="020F0502020204030204" pitchFamily="34" charset="0"/>
            </a:endParaRPr>
          </a:p>
          <a:p>
            <a:pPr eaLnBrk="1" hangingPunct="1">
              <a:buFont typeface="Webdings" pitchFamily="-109" charset="2"/>
              <a:buChar char="ÿ"/>
            </a:pPr>
            <a:r>
              <a:rPr lang="en-US" sz="3200" dirty="0">
                <a:latin typeface="Calibri" panose="020F0502020204030204" pitchFamily="34" charset="0"/>
                <a:cs typeface="Calibri" panose="020F0502020204030204" pitchFamily="34" charset="0"/>
              </a:rPr>
              <a:t> Local song dialects</a:t>
            </a:r>
          </a:p>
          <a:p>
            <a:pPr eaLnBrk="1" hangingPunct="1">
              <a:buFont typeface="Webdings" pitchFamily="-109" charset="2"/>
              <a:buChar char="ÿ"/>
            </a:pPr>
            <a:endParaRPr lang="en-US" sz="3200" dirty="0">
              <a:latin typeface="Calibri" panose="020F0502020204030204" pitchFamily="34" charset="0"/>
              <a:cs typeface="Calibri" panose="020F0502020204030204" pitchFamily="34" charset="0"/>
            </a:endParaRPr>
          </a:p>
          <a:p>
            <a:pPr eaLnBrk="1" hangingPunct="1">
              <a:buFont typeface="Webdings" pitchFamily="-109" charset="2"/>
              <a:buChar char="ÿ"/>
            </a:pPr>
            <a:r>
              <a:rPr lang="en-US" sz="3200" dirty="0">
                <a:latin typeface="Calibri" panose="020F0502020204030204" pitchFamily="34" charset="0"/>
                <a:cs typeface="Calibri" panose="020F0502020204030204" pitchFamily="34" charset="0"/>
              </a:rPr>
              <a:t> Long, complex songs</a:t>
            </a:r>
          </a:p>
          <a:p>
            <a:pPr eaLnBrk="1" hangingPunct="1">
              <a:buFont typeface="Webdings" pitchFamily="-109" charset="2"/>
              <a:buChar char="ÿ"/>
            </a:pPr>
            <a:endParaRPr lang="en-US" sz="3200" dirty="0">
              <a:latin typeface="Calibri" panose="020F0502020204030204" pitchFamily="34" charset="0"/>
              <a:cs typeface="Calibri" panose="020F0502020204030204" pitchFamily="34" charset="0"/>
            </a:endParaRPr>
          </a:p>
          <a:p>
            <a:pPr eaLnBrk="1" hangingPunct="1">
              <a:buFont typeface="Webdings" pitchFamily="-109" charset="2"/>
              <a:buChar char="ÿ"/>
            </a:pPr>
            <a:r>
              <a:rPr lang="en-US" sz="3200" dirty="0">
                <a:latin typeface="Calibri" panose="020F0502020204030204" pitchFamily="34" charset="0"/>
                <a:cs typeface="Calibri" panose="020F0502020204030204" pitchFamily="34" charset="0"/>
              </a:rPr>
              <a:t> High song rates</a:t>
            </a: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11852" t="3030" r="11111" b="12122"/>
          <a:stretch>
            <a:fillRect/>
          </a:stretch>
        </p:blipFill>
        <p:spPr bwMode="auto">
          <a:xfrm>
            <a:off x="10034344" y="4648200"/>
            <a:ext cx="1838325" cy="1979735"/>
          </a:xfrm>
          <a:prstGeom prst="rect">
            <a:avLst/>
          </a:prstGeom>
          <a:solidFill>
            <a:schemeClr val="bg1"/>
          </a:solidFill>
          <a:ln>
            <a:noFill/>
          </a:ln>
          <a:effectLst>
            <a:softEdge rad="63500"/>
          </a:effectLst>
          <a:extLs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8077200" y="5486401"/>
            <a:ext cx="1633781" cy="830997"/>
          </a:xfrm>
          <a:prstGeom prst="rect">
            <a:avLst/>
          </a:prstGeom>
          <a:noFill/>
        </p:spPr>
        <p:txBody>
          <a:bodyPr wrap="none" rtlCol="0">
            <a:spAutoFit/>
          </a:bodyPr>
          <a:lstStyle/>
          <a:p>
            <a:r>
              <a:rPr lang="en-US" sz="4800" b="1" i="1" dirty="0">
                <a:latin typeface="Calibri" panose="020F0502020204030204" pitchFamily="34" charset="0"/>
                <a:cs typeface="Calibri" panose="020F0502020204030204" pitchFamily="34" charset="0"/>
              </a:rPr>
              <a:t>Why?</a:t>
            </a:r>
          </a:p>
        </p:txBody>
      </p:sp>
      <p:sp>
        <p:nvSpPr>
          <p:cNvPr id="14" name="Music"/>
          <p:cNvSpPr>
            <a:spLocks noEditPoints="1" noChangeArrowheads="1"/>
          </p:cNvSpPr>
          <p:nvPr/>
        </p:nvSpPr>
        <p:spPr bwMode="auto">
          <a:xfrm>
            <a:off x="10744200" y="4312922"/>
            <a:ext cx="609600" cy="67055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latin typeface="Calibri" panose="020F0502020204030204" pitchFamily="34" charset="0"/>
              <a:cs typeface="Calibri" panose="020F0502020204030204" pitchFamily="34" charset="0"/>
            </a:endParaRPr>
          </a:p>
        </p:txBody>
      </p:sp>
      <p:sp>
        <p:nvSpPr>
          <p:cNvPr id="15" name="Text Box 5"/>
          <p:cNvSpPr txBox="1">
            <a:spLocks noChangeArrowheads="1"/>
          </p:cNvSpPr>
          <p:nvPr/>
        </p:nvSpPr>
        <p:spPr bwMode="auto">
          <a:xfrm>
            <a:off x="1556975" y="1676400"/>
            <a:ext cx="73584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en-US" sz="3200" dirty="0">
                <a:latin typeface="Calibri" panose="020F0502020204030204" pitchFamily="34" charset="0"/>
                <a:cs typeface="Calibri" panose="020F0502020204030204" pitchFamily="34" charset="0"/>
              </a:rPr>
              <a:t>Females generally prefer males that sing…</a:t>
            </a:r>
          </a:p>
        </p:txBody>
      </p:sp>
    </p:spTree>
    <p:extLst>
      <p:ext uri="{BB962C8B-B14F-4D97-AF65-F5344CB8AC3E}">
        <p14:creationId xmlns:p14="http://schemas.microsoft.com/office/powerpoint/2010/main" val="2391692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19200" y="511275"/>
            <a:ext cx="9638921" cy="646331"/>
          </a:xfrm>
          <a:prstGeom prst="rect">
            <a:avLst/>
          </a:prstGeom>
          <a:noFill/>
        </p:spPr>
        <p:txBody>
          <a:bodyPr wrap="none" rtlCol="0">
            <a:spAutoFit/>
          </a:bodyPr>
          <a:lstStyle/>
          <a:p>
            <a:r>
              <a:rPr lang="en-US" sz="3600" b="1" dirty="0">
                <a:latin typeface="Calibri" pitchFamily="34" charset="0"/>
              </a:rPr>
              <a:t>Song tells females about a male’s early condition.</a:t>
            </a:r>
          </a:p>
        </p:txBody>
      </p:sp>
      <p:sp>
        <p:nvSpPr>
          <p:cNvPr id="3" name="Text Box 5"/>
          <p:cNvSpPr txBox="1">
            <a:spLocks noChangeArrowheads="1"/>
          </p:cNvSpPr>
          <p:nvPr/>
        </p:nvSpPr>
        <p:spPr bwMode="auto">
          <a:xfrm>
            <a:off x="1714223" y="1157606"/>
            <a:ext cx="876355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endParaRPr lang="en-US" sz="3200" dirty="0">
              <a:latin typeface="Corbel" pitchFamily="-109" charset="0"/>
            </a:endParaRPr>
          </a:p>
          <a:p>
            <a:pPr eaLnBrk="1" hangingPunct="1"/>
            <a:r>
              <a:rPr lang="en-US" sz="3200" dirty="0">
                <a:latin typeface="Corbel" pitchFamily="-109" charset="0"/>
              </a:rPr>
              <a:t>Developmental stress interferes with song learning</a:t>
            </a:r>
          </a:p>
          <a:p>
            <a:pPr eaLnBrk="1" hangingPunct="1"/>
            <a:endParaRPr lang="en-US" sz="3200" dirty="0">
              <a:latin typeface="Corbel" pitchFamily="-109" charset="0"/>
            </a:endParaRPr>
          </a:p>
        </p:txBody>
      </p:sp>
      <p:pic>
        <p:nvPicPr>
          <p:cNvPr id="6146" name="Picture 2"/>
          <p:cNvPicPr>
            <a:picLocks noChangeAspect="1" noChangeArrowheads="1"/>
          </p:cNvPicPr>
          <p:nvPr/>
        </p:nvPicPr>
        <p:blipFill>
          <a:blip r:embed="rId3" cstate="print"/>
          <a:srcRect l="35000" t="6807" r="26250" b="8685"/>
          <a:stretch>
            <a:fillRect/>
          </a:stretch>
        </p:blipFill>
        <p:spPr bwMode="auto">
          <a:xfrm>
            <a:off x="7315200" y="2854444"/>
            <a:ext cx="2204719" cy="32004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2362200" y="3276600"/>
            <a:ext cx="2667000" cy="2667000"/>
          </a:xfrm>
          <a:prstGeom prst="rect">
            <a:avLst/>
          </a:prstGeom>
          <a:noFill/>
          <a:ln w="9525">
            <a:noFill/>
            <a:miter lim="800000"/>
            <a:headEnd/>
            <a:tailEnd/>
          </a:ln>
        </p:spPr>
      </p:pic>
    </p:spTree>
    <p:extLst>
      <p:ext uri="{BB962C8B-B14F-4D97-AF65-F5344CB8AC3E}">
        <p14:creationId xmlns:p14="http://schemas.microsoft.com/office/powerpoint/2010/main" val="1254268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bp.blogspot.com/_jWNhyMUpjSE/SLcf6qWX0oI/AAAAAAAABAU/oj8nlLvOPLk/s400/burds21.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56" r="25810"/>
          <a:stretch/>
        </p:blipFill>
        <p:spPr bwMode="auto">
          <a:xfrm>
            <a:off x="10058400" y="3962400"/>
            <a:ext cx="1952178" cy="2773766"/>
          </a:xfrm>
          <a:prstGeom prst="rect">
            <a:avLst/>
          </a:prstGeom>
          <a:noFill/>
          <a:effectLst>
            <a:glow rad="139700">
              <a:schemeClr val="accent2">
                <a:satMod val="175000"/>
                <a:alpha val="40000"/>
              </a:schemeClr>
            </a:glow>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66801" y="1684225"/>
            <a:ext cx="8916710"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Singing is costly</a:t>
            </a:r>
          </a:p>
        </p:txBody>
      </p:sp>
      <p:sp>
        <p:nvSpPr>
          <p:cNvPr id="6" name="Text Box 5">
            <a:extLst>
              <a:ext uri="{FF2B5EF4-FFF2-40B4-BE49-F238E27FC236}">
                <a16:creationId xmlns:a16="http://schemas.microsoft.com/office/drawing/2014/main" id="{18057ACD-485E-4648-959C-01F8096294A1}"/>
              </a:ext>
            </a:extLst>
          </p:cNvPr>
          <p:cNvSpPr txBox="1">
            <a:spLocks noChangeArrowheads="1"/>
          </p:cNvSpPr>
          <p:nvPr/>
        </p:nvSpPr>
        <p:spPr bwMode="auto">
          <a:xfrm>
            <a:off x="1047752" y="2495682"/>
            <a:ext cx="1076324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457200" indent="-457200" eaLnBrk="1" hangingPunct="1">
              <a:buFont typeface="Arial" panose="020B0604020202020204" pitchFamily="34" charset="0"/>
              <a:buChar char="•"/>
            </a:pPr>
            <a:r>
              <a:rPr lang="en-US" sz="3200" dirty="0">
                <a:latin typeface="Calibri" panose="020F0502020204030204" pitchFamily="34" charset="0"/>
                <a:cs typeface="Calibri" panose="020F0502020204030204" pitchFamily="34" charset="0"/>
              </a:rPr>
              <a:t>Thus only high-quality males can produce high quality songs</a:t>
            </a:r>
          </a:p>
        </p:txBody>
      </p:sp>
      <p:sp>
        <p:nvSpPr>
          <p:cNvPr id="7" name="Text Box 5">
            <a:extLst>
              <a:ext uri="{FF2B5EF4-FFF2-40B4-BE49-F238E27FC236}">
                <a16:creationId xmlns:a16="http://schemas.microsoft.com/office/drawing/2014/main" id="{6F384010-1114-4F36-9F65-F799E9680BC5}"/>
              </a:ext>
            </a:extLst>
          </p:cNvPr>
          <p:cNvSpPr txBox="1">
            <a:spLocks noChangeArrowheads="1"/>
          </p:cNvSpPr>
          <p:nvPr/>
        </p:nvSpPr>
        <p:spPr bwMode="auto">
          <a:xfrm>
            <a:off x="1057276" y="3429000"/>
            <a:ext cx="868679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457200" indent="-457200" eaLnBrk="1" hangingPunct="1">
              <a:buFont typeface="Arial" panose="020B0604020202020204" pitchFamily="34" charset="0"/>
              <a:buChar char="•"/>
            </a:pPr>
            <a:r>
              <a:rPr lang="en-US" sz="3200" dirty="0">
                <a:latin typeface="Calibri" panose="020F0502020204030204" pitchFamily="34" charset="0"/>
                <a:cs typeface="Calibri" panose="020F0502020204030204" pitchFamily="34" charset="0"/>
              </a:rPr>
              <a:t>Low quality males cannot “cheat” and sing high quality songs; song honestly indicates male quality</a:t>
            </a:r>
          </a:p>
        </p:txBody>
      </p:sp>
      <p:sp>
        <p:nvSpPr>
          <p:cNvPr id="8" name="TextBox 7"/>
          <p:cNvSpPr txBox="1"/>
          <p:nvPr/>
        </p:nvSpPr>
        <p:spPr>
          <a:xfrm>
            <a:off x="1181100" y="568493"/>
            <a:ext cx="11010900" cy="646331"/>
          </a:xfrm>
          <a:prstGeom prst="rect">
            <a:avLst/>
          </a:prstGeom>
          <a:noFill/>
        </p:spPr>
        <p:txBody>
          <a:bodyPr wrap="square" rtlCol="0">
            <a:spAutoFit/>
          </a:bodyPr>
          <a:lstStyle/>
          <a:p>
            <a:r>
              <a:rPr lang="en-US" sz="3500" b="1" dirty="0">
                <a:latin typeface="Calibri" pitchFamily="34" charset="0"/>
              </a:rPr>
              <a:t>Song tells females about a male’s current condition.</a:t>
            </a:r>
          </a:p>
        </p:txBody>
      </p:sp>
      <p:sp>
        <p:nvSpPr>
          <p:cNvPr id="2" name="TextBox 1">
            <a:extLst>
              <a:ext uri="{FF2B5EF4-FFF2-40B4-BE49-F238E27FC236}">
                <a16:creationId xmlns:a16="http://schemas.microsoft.com/office/drawing/2014/main" id="{20DDF0CF-63FD-4A6B-A1F6-3C7E38784BA2}"/>
              </a:ext>
            </a:extLst>
          </p:cNvPr>
          <p:cNvSpPr txBox="1"/>
          <p:nvPr/>
        </p:nvSpPr>
        <p:spPr>
          <a:xfrm>
            <a:off x="7353813" y="6459167"/>
            <a:ext cx="2704587" cy="553998"/>
          </a:xfrm>
          <a:prstGeom prst="rect">
            <a:avLst/>
          </a:prstGeom>
          <a:noFill/>
        </p:spPr>
        <p:txBody>
          <a:bodyPr wrap="none" rtlCol="0">
            <a:spAutoFit/>
          </a:bodyPr>
          <a:lstStyle/>
          <a:p>
            <a:r>
              <a:rPr lang="en-US" sz="1200" baseline="0" dirty="0"/>
              <a:t>From forums.somethingawful.com</a:t>
            </a:r>
            <a:endParaRPr lang="en-US" sz="1200" dirty="0"/>
          </a:p>
          <a:p>
            <a:endParaRPr lang="en-US" dirty="0"/>
          </a:p>
        </p:txBody>
      </p:sp>
    </p:spTree>
    <p:extLst>
      <p:ext uri="{BB962C8B-B14F-4D97-AF65-F5344CB8AC3E}">
        <p14:creationId xmlns:p14="http://schemas.microsoft.com/office/powerpoint/2010/main" val="1254268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3">
            <a:extLst>
              <a:ext uri="{FF2B5EF4-FFF2-40B4-BE49-F238E27FC236}">
                <a16:creationId xmlns:a16="http://schemas.microsoft.com/office/drawing/2014/main" id="{F24019FE-F845-4728-B863-B100B70AD91E}"/>
              </a:ext>
            </a:extLst>
          </p:cNvPr>
          <p:cNvSpPr/>
          <p:nvPr/>
        </p:nvSpPr>
        <p:spPr>
          <a:xfrm>
            <a:off x="3016880" y="3340261"/>
            <a:ext cx="4281163" cy="611875"/>
          </a:xfrm>
          <a:prstGeom prst="wedgeRoundRectCallout">
            <a:avLst>
              <a:gd name="adj1" fmla="val 95062"/>
              <a:gd name="adj2" fmla="val 2217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1371600" y="152400"/>
            <a:ext cx="9525000" cy="655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 Box 5"/>
          <p:cNvSpPr txBox="1">
            <a:spLocks noChangeArrowheads="1"/>
          </p:cNvSpPr>
          <p:nvPr/>
        </p:nvSpPr>
        <p:spPr bwMode="auto">
          <a:xfrm>
            <a:off x="2971800" y="1384042"/>
            <a:ext cx="4371325"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Learning / practice</a:t>
            </a:r>
          </a:p>
          <a:p>
            <a:pPr marL="457200" marR="0" lvl="1" indent="0" algn="l" defTabSz="914400" rtl="0" eaLnBrk="1" fontAlgn="auto" latinLnBrk="0" hangingPunct="1">
              <a:lnSpc>
                <a:spcPct val="100000"/>
              </a:lnSpc>
              <a:spcBef>
                <a:spcPts val="0"/>
              </a:spcBef>
              <a:spcAft>
                <a:spcPts val="0"/>
              </a:spcAft>
              <a:buClrTx/>
              <a:buSzTx/>
              <a:buFont typeface="Webdings" pitchFamily="-109" charset="2"/>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attract a mate</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repel a competitor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     </a:t>
            </a: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60" y="4419600"/>
            <a:ext cx="1255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8">
            <a:extLst>
              <a:ext uri="{FF2B5EF4-FFF2-40B4-BE49-F238E27FC236}">
                <a16:creationId xmlns:a16="http://schemas.microsoft.com/office/drawing/2014/main" id="{4951BFEB-3864-4C61-BD71-2687C42A632C}"/>
              </a:ext>
            </a:extLst>
          </p:cNvPr>
          <p:cNvSpPr txBox="1">
            <a:spLocks noChangeArrowheads="1"/>
          </p:cNvSpPr>
          <p:nvPr/>
        </p:nvSpPr>
        <p:spPr bwMode="auto">
          <a:xfrm>
            <a:off x="2812386" y="445056"/>
            <a:ext cx="63401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Outline: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889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print"/>
          <a:srcRect l="31478" t="9282" r="18872" b="11630"/>
          <a:stretch>
            <a:fillRect/>
          </a:stretch>
        </p:blipFill>
        <p:spPr bwMode="auto">
          <a:xfrm>
            <a:off x="8098512" y="2133601"/>
            <a:ext cx="2643496" cy="2790357"/>
          </a:xfrm>
          <a:prstGeom prst="rect">
            <a:avLst/>
          </a:prstGeom>
          <a:noFill/>
          <a:ln w="9525">
            <a:solidFill>
              <a:schemeClr val="tx1"/>
            </a:solidFill>
            <a:miter lim="800000"/>
            <a:headEnd/>
            <a:tailEnd/>
          </a:ln>
        </p:spPr>
      </p:pic>
      <p:sp>
        <p:nvSpPr>
          <p:cNvPr id="10" name="TextBox 9"/>
          <p:cNvSpPr txBox="1"/>
          <p:nvPr/>
        </p:nvSpPr>
        <p:spPr>
          <a:xfrm>
            <a:off x="1693092" y="4847758"/>
            <a:ext cx="1755994" cy="461665"/>
          </a:xfrm>
          <a:prstGeom prst="rect">
            <a:avLst/>
          </a:prstGeom>
          <a:noFill/>
          <a:effectLst>
            <a:softEdge rad="63500"/>
          </a:effectLst>
        </p:spPr>
        <p:txBody>
          <a:bodyPr wrap="none" rtlCol="0">
            <a:spAutoFit/>
          </a:bodyPr>
          <a:lstStyle/>
          <a:p>
            <a:r>
              <a:rPr lang="en-US" sz="2400" dirty="0">
                <a:latin typeface="Calibri" panose="020F0502020204030204" pitchFamily="34" charset="0"/>
                <a:cs typeface="Calibri" panose="020F0502020204030204" pitchFamily="34" charset="0"/>
              </a:rPr>
              <a:t>Meadowlark</a:t>
            </a:r>
          </a:p>
        </p:txBody>
      </p:sp>
      <p:sp>
        <p:nvSpPr>
          <p:cNvPr id="11" name="TextBox 10"/>
          <p:cNvSpPr txBox="1"/>
          <p:nvPr/>
        </p:nvSpPr>
        <p:spPr>
          <a:xfrm>
            <a:off x="5494435" y="5253336"/>
            <a:ext cx="1211165" cy="461665"/>
          </a:xfrm>
          <a:prstGeom prst="rect">
            <a:avLst/>
          </a:prstGeom>
          <a:noFill/>
          <a:effectLst>
            <a:softEdge rad="63500"/>
          </a:effectLst>
        </p:spPr>
        <p:txBody>
          <a:bodyPr wrap="none" rtlCol="0">
            <a:spAutoFit/>
          </a:bodyPr>
          <a:lstStyle/>
          <a:p>
            <a:r>
              <a:rPr lang="en-US" sz="2400" dirty="0">
                <a:latin typeface="Calibri" panose="020F0502020204030204" pitchFamily="34" charset="0"/>
                <a:cs typeface="Calibri" panose="020F0502020204030204" pitchFamily="34" charset="0"/>
              </a:rPr>
              <a:t>Cardinal</a:t>
            </a:r>
          </a:p>
        </p:txBody>
      </p:sp>
      <p:sp>
        <p:nvSpPr>
          <p:cNvPr id="12" name="TextBox 11"/>
          <p:cNvSpPr txBox="1"/>
          <p:nvPr/>
        </p:nvSpPr>
        <p:spPr>
          <a:xfrm>
            <a:off x="8022312" y="4880753"/>
            <a:ext cx="2950488" cy="461665"/>
          </a:xfrm>
          <a:prstGeom prst="rect">
            <a:avLst/>
          </a:prstGeom>
          <a:noFill/>
          <a:effectLst>
            <a:softEdge rad="63500"/>
          </a:effectLst>
        </p:spPr>
        <p:txBody>
          <a:bodyPr wrap="none" rtlCol="0">
            <a:spAutoFit/>
          </a:bodyPr>
          <a:lstStyle/>
          <a:p>
            <a:r>
              <a:rPr lang="en-US" sz="2400" dirty="0">
                <a:latin typeface="Calibri" panose="020F0502020204030204" pitchFamily="34" charset="0"/>
                <a:cs typeface="Calibri" panose="020F0502020204030204" pitchFamily="34" charset="0"/>
              </a:rPr>
              <a:t>Red-winged blackbird</a:t>
            </a:r>
          </a:p>
        </p:txBody>
      </p:sp>
      <p:sp>
        <p:nvSpPr>
          <p:cNvPr id="13" name="Rectangle 3"/>
          <p:cNvSpPr txBox="1">
            <a:spLocks noChangeArrowheads="1"/>
          </p:cNvSpPr>
          <p:nvPr/>
        </p:nvSpPr>
        <p:spPr>
          <a:xfrm>
            <a:off x="323850" y="5618965"/>
            <a:ext cx="11430000" cy="1158876"/>
          </a:xfrm>
          <a:prstGeom prst="rect">
            <a:avLst/>
          </a:prstGeom>
        </p:spPr>
        <p:txBody>
          <a:bodyPr vert="horz" lIns="91440" tIns="45720" rIns="91440" bIns="45720" rtlCol="0">
            <a:normAutofit fontScale="85000"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2800" b="1" i="1" dirty="0">
                <a:solidFill>
                  <a:schemeClr val="tx1"/>
                </a:solidFill>
                <a:latin typeface="Calibri" panose="020F0502020204030204" pitchFamily="34" charset="0"/>
                <a:cs typeface="Calibri" panose="020F0502020204030204" pitchFamily="34" charset="0"/>
              </a:rPr>
              <a:t>          For many species the same song that attracts a female also repels a competitor</a:t>
            </a:r>
          </a:p>
          <a:p>
            <a:pPr marL="114300" indent="0">
              <a:buNone/>
            </a:pPr>
            <a:r>
              <a:rPr lang="en-US" sz="2800" dirty="0">
                <a:solidFill>
                  <a:schemeClr val="tx1"/>
                </a:solidFill>
                <a:latin typeface="Calibri" panose="020F0502020204030204" pitchFamily="34" charset="0"/>
                <a:cs typeface="Calibri" panose="020F0502020204030204" pitchFamily="34" charset="0"/>
              </a:rPr>
              <a:t>(note: not just a male thing – e.g., female cardinals and starlings also sing at high rates to repel competitors)</a:t>
            </a:r>
          </a:p>
        </p:txBody>
      </p:sp>
      <p:pic>
        <p:nvPicPr>
          <p:cNvPr id="1026" name="Picture 2"/>
          <p:cNvPicPr>
            <a:picLocks noChangeAspect="1" noChangeArrowheads="1"/>
          </p:cNvPicPr>
          <p:nvPr/>
        </p:nvPicPr>
        <p:blipFill>
          <a:blip r:embed="rId4" cstate="print"/>
          <a:srcRect l="25593" t="9361" r="28305" b="11684"/>
          <a:stretch>
            <a:fillRect/>
          </a:stretch>
        </p:blipFill>
        <p:spPr bwMode="auto">
          <a:xfrm>
            <a:off x="5143500" y="1524000"/>
            <a:ext cx="1866900" cy="3733800"/>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5" cstate="print"/>
          <a:srcRect l="7143" t="7990" r="9524" b="2421"/>
          <a:stretch>
            <a:fillRect/>
          </a:stretch>
        </p:blipFill>
        <p:spPr bwMode="auto">
          <a:xfrm>
            <a:off x="1295400" y="2057400"/>
            <a:ext cx="2667000" cy="2819400"/>
          </a:xfrm>
          <a:prstGeom prst="rect">
            <a:avLst/>
          </a:prstGeom>
          <a:noFill/>
          <a:ln w="9525">
            <a:solidFill>
              <a:schemeClr val="tx1"/>
            </a:solidFill>
            <a:miter lim="800000"/>
            <a:headEnd/>
            <a:tailEnd/>
          </a:ln>
        </p:spPr>
      </p:pic>
      <p:sp>
        <p:nvSpPr>
          <p:cNvPr id="14" name="TextBox 13">
            <a:extLst>
              <a:ext uri="{FF2B5EF4-FFF2-40B4-BE49-F238E27FC236}">
                <a16:creationId xmlns:a16="http://schemas.microsoft.com/office/drawing/2014/main" id="{2960DA5E-20C9-4ED2-96AC-6F2CA6FDA023}"/>
              </a:ext>
            </a:extLst>
          </p:cNvPr>
          <p:cNvSpPr txBox="1"/>
          <p:nvPr/>
        </p:nvSpPr>
        <p:spPr>
          <a:xfrm>
            <a:off x="1371600" y="470466"/>
            <a:ext cx="9982200" cy="646331"/>
          </a:xfrm>
          <a:prstGeom prst="rect">
            <a:avLst/>
          </a:prstGeom>
          <a:noFill/>
        </p:spPr>
        <p:txBody>
          <a:bodyPr wrap="square" rtlCol="0">
            <a:spAutoFit/>
          </a:bodyPr>
          <a:lstStyle/>
          <a:p>
            <a:r>
              <a:rPr lang="en-US" sz="3600" dirty="0">
                <a:latin typeface="Calibri" pitchFamily="34" charset="0"/>
              </a:rPr>
              <a:t>Males sing to defend territories from other males.</a:t>
            </a:r>
          </a:p>
        </p:txBody>
      </p:sp>
    </p:spTree>
    <p:extLst>
      <p:ext uri="{BB962C8B-B14F-4D97-AF65-F5344CB8AC3E}">
        <p14:creationId xmlns:p14="http://schemas.microsoft.com/office/powerpoint/2010/main" val="45500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culty.washington.edu/jwingfie/birds/sparrow_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9978" y="1371600"/>
            <a:ext cx="5237113"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379978" y="5181600"/>
            <a:ext cx="541827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Song sparrow threatening a speaker</a:t>
            </a:r>
          </a:p>
        </p:txBody>
      </p:sp>
      <p:sp>
        <p:nvSpPr>
          <p:cNvPr id="4" name="Rectangle 3"/>
          <p:cNvSpPr txBox="1">
            <a:spLocks noChangeArrowheads="1"/>
          </p:cNvSpPr>
          <p:nvPr/>
        </p:nvSpPr>
        <p:spPr>
          <a:xfrm>
            <a:off x="321634" y="164486"/>
            <a:ext cx="11353800" cy="609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3200" b="1" dirty="0">
                <a:solidFill>
                  <a:schemeClr val="tx1"/>
                </a:solidFill>
                <a:latin typeface="Calibri" panose="020F0502020204030204" pitchFamily="34" charset="0"/>
                <a:cs typeface="Calibri" panose="020F0502020204030204" pitchFamily="34" charset="0"/>
              </a:rPr>
              <a:t>When biologists play song in a territory, the territory holder sings and approaches the speaker.</a:t>
            </a:r>
          </a:p>
        </p:txBody>
      </p:sp>
      <p:sp>
        <p:nvSpPr>
          <p:cNvPr id="5" name="Music"/>
          <p:cNvSpPr>
            <a:spLocks noEditPoints="1" noChangeArrowheads="1"/>
          </p:cNvSpPr>
          <p:nvPr/>
        </p:nvSpPr>
        <p:spPr bwMode="auto">
          <a:xfrm>
            <a:off x="6569813" y="2529844"/>
            <a:ext cx="464637" cy="4495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latin typeface="Calibri" panose="020F0502020204030204" pitchFamily="34" charset="0"/>
              <a:cs typeface="Calibri" panose="020F0502020204030204" pitchFamily="34" charset="0"/>
            </a:endParaRPr>
          </a:p>
        </p:txBody>
      </p:sp>
      <p:sp>
        <p:nvSpPr>
          <p:cNvPr id="7" name="Music"/>
          <p:cNvSpPr>
            <a:spLocks noEditPoints="1" noChangeArrowheads="1"/>
          </p:cNvSpPr>
          <p:nvPr/>
        </p:nvSpPr>
        <p:spPr bwMode="auto">
          <a:xfrm>
            <a:off x="5305315" y="2754633"/>
            <a:ext cx="464637" cy="4495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latin typeface="Calibri" panose="020F0502020204030204" pitchFamily="34" charset="0"/>
              <a:cs typeface="Calibri" panose="020F0502020204030204" pitchFamily="34" charset="0"/>
            </a:endParaRPr>
          </a:p>
        </p:txBody>
      </p:sp>
      <p:sp>
        <p:nvSpPr>
          <p:cNvPr id="8" name="Music"/>
          <p:cNvSpPr>
            <a:spLocks noEditPoints="1" noChangeArrowheads="1"/>
          </p:cNvSpPr>
          <p:nvPr/>
        </p:nvSpPr>
        <p:spPr bwMode="auto">
          <a:xfrm>
            <a:off x="6195740" y="2080266"/>
            <a:ext cx="464637" cy="44957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endParaRPr lang="en-US">
              <a:latin typeface="Calibri" panose="020F0502020204030204" pitchFamily="34" charset="0"/>
              <a:cs typeface="Calibri" panose="020F0502020204030204" pitchFamily="34" charset="0"/>
            </a:endParaRPr>
          </a:p>
        </p:txBody>
      </p:sp>
      <p:sp>
        <p:nvSpPr>
          <p:cNvPr id="9" name="Rectangle 3"/>
          <p:cNvSpPr txBox="1">
            <a:spLocks noChangeArrowheads="1"/>
          </p:cNvSpPr>
          <p:nvPr/>
        </p:nvSpPr>
        <p:spPr>
          <a:xfrm>
            <a:off x="328340" y="5654044"/>
            <a:ext cx="11734800" cy="8382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sz="3200" b="1" dirty="0">
                <a:solidFill>
                  <a:schemeClr val="tx1"/>
                </a:solidFill>
                <a:latin typeface="Calibri" panose="020F0502020204030204" pitchFamily="34" charset="0"/>
                <a:cs typeface="Calibri" panose="020F0502020204030204" pitchFamily="34" charset="0"/>
              </a:rPr>
              <a:t>If a biologist plays song in an empty territory, it is more likely to remain empty.</a:t>
            </a:r>
          </a:p>
        </p:txBody>
      </p:sp>
    </p:spTree>
    <p:extLst>
      <p:ext uri="{BB962C8B-B14F-4D97-AF65-F5344CB8AC3E}">
        <p14:creationId xmlns:p14="http://schemas.microsoft.com/office/powerpoint/2010/main" val="4243694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srcRect b="5545"/>
          <a:stretch/>
        </p:blipFill>
        <p:spPr bwMode="auto">
          <a:xfrm>
            <a:off x="543611" y="1029306"/>
            <a:ext cx="6076890" cy="4533294"/>
          </a:xfrm>
          <a:prstGeom prst="rect">
            <a:avLst/>
          </a:prstGeom>
          <a:noFill/>
          <a:ln w="9525">
            <a:noFill/>
            <a:miter lim="800000"/>
            <a:headEnd/>
            <a:tailEnd/>
          </a:ln>
        </p:spPr>
      </p:pic>
      <p:sp>
        <p:nvSpPr>
          <p:cNvPr id="3" name="TextBox 2"/>
          <p:cNvSpPr txBox="1"/>
          <p:nvPr/>
        </p:nvSpPr>
        <p:spPr>
          <a:xfrm>
            <a:off x="1752600" y="248633"/>
            <a:ext cx="11318707" cy="584775"/>
          </a:xfrm>
          <a:prstGeom prst="rect">
            <a:avLst/>
          </a:prstGeom>
          <a:noFill/>
        </p:spPr>
        <p:txBody>
          <a:bodyPr wrap="square" rtlCol="0">
            <a:spAutoFit/>
          </a:bodyPr>
          <a:lstStyle/>
          <a:p>
            <a:r>
              <a:rPr lang="en-US" sz="3200" b="1" dirty="0">
                <a:latin typeface="Calibri" pitchFamily="34" charset="0"/>
              </a:rPr>
              <a:t>Females eavesdrop on male singing competitions.</a:t>
            </a:r>
          </a:p>
        </p:txBody>
      </p:sp>
      <p:sp>
        <p:nvSpPr>
          <p:cNvPr id="7" name="Rectangle 3"/>
          <p:cNvSpPr txBox="1">
            <a:spLocks noChangeArrowheads="1"/>
          </p:cNvSpPr>
          <p:nvPr/>
        </p:nvSpPr>
        <p:spPr>
          <a:xfrm>
            <a:off x="920041" y="6165726"/>
            <a:ext cx="10351918" cy="609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n-US" b="1" dirty="0">
                <a:solidFill>
                  <a:schemeClr val="tx1"/>
                </a:solidFill>
                <a:latin typeface="Calibri" pitchFamily="34" charset="0"/>
              </a:rPr>
              <a:t>High ranking males that received an “aggressive response” lost paternity.</a:t>
            </a:r>
          </a:p>
        </p:txBody>
      </p:sp>
      <p:sp>
        <p:nvSpPr>
          <p:cNvPr id="15" name="Rectangle 14"/>
          <p:cNvSpPr/>
          <p:nvPr/>
        </p:nvSpPr>
        <p:spPr>
          <a:xfrm>
            <a:off x="10272326" y="6561654"/>
            <a:ext cx="1999265" cy="369332"/>
          </a:xfrm>
          <a:prstGeom prst="rect">
            <a:avLst/>
          </a:prstGeom>
        </p:spPr>
        <p:txBody>
          <a:bodyPr wrap="none">
            <a:spAutoFit/>
          </a:bodyPr>
          <a:lstStyle/>
          <a:p>
            <a:r>
              <a:rPr lang="en-US" dirty="0" err="1">
                <a:solidFill>
                  <a:srgbClr val="000000"/>
                </a:solidFill>
                <a:latin typeface="Times New Roman" panose="02020603050405020304" pitchFamily="18" charset="0"/>
              </a:rPr>
              <a:t>Mennill</a:t>
            </a:r>
            <a:r>
              <a:rPr lang="en-US" dirty="0">
                <a:solidFill>
                  <a:srgbClr val="000000"/>
                </a:solidFill>
                <a:latin typeface="Times New Roman" panose="02020603050405020304" pitchFamily="18" charset="0"/>
              </a:rPr>
              <a:t> et al., 2002</a:t>
            </a:r>
            <a:endParaRPr lang="en-US" dirty="0"/>
          </a:p>
        </p:txBody>
      </p:sp>
      <p:sp>
        <p:nvSpPr>
          <p:cNvPr id="2" name="Rectangle 1">
            <a:extLst>
              <a:ext uri="{FF2B5EF4-FFF2-40B4-BE49-F238E27FC236}">
                <a16:creationId xmlns:a16="http://schemas.microsoft.com/office/drawing/2014/main" id="{E6F72E3F-AF7C-49A0-A568-6EF1592AC024}"/>
              </a:ext>
            </a:extLst>
          </p:cNvPr>
          <p:cNvSpPr/>
          <p:nvPr/>
        </p:nvSpPr>
        <p:spPr>
          <a:xfrm>
            <a:off x="4038600" y="3052146"/>
            <a:ext cx="2581901" cy="2836749"/>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cstate="print"/>
          <a:srcRect l="27234" r="4681"/>
          <a:stretch>
            <a:fillRect/>
          </a:stretch>
        </p:blipFill>
        <p:spPr bwMode="auto">
          <a:xfrm>
            <a:off x="8610600" y="1350168"/>
            <a:ext cx="2217421" cy="2078832"/>
          </a:xfrm>
          <a:prstGeom prst="rect">
            <a:avLst/>
          </a:prstGeom>
          <a:noFill/>
          <a:ln w="9525">
            <a:noFill/>
            <a:miter lim="800000"/>
            <a:headEnd/>
            <a:tailEnd/>
          </a:ln>
          <a:effectLst>
            <a:glow rad="101600">
              <a:srgbClr val="00B0F0">
                <a:alpha val="60000"/>
              </a:srgbClr>
            </a:glow>
          </a:effectLst>
        </p:spPr>
      </p:pic>
      <p:pic>
        <p:nvPicPr>
          <p:cNvPr id="5122" name="Picture 2" descr="How to Distinguish a Male &amp; Female Chickadee">
            <a:extLst>
              <a:ext uri="{FF2B5EF4-FFF2-40B4-BE49-F238E27FC236}">
                <a16:creationId xmlns:a16="http://schemas.microsoft.com/office/drawing/2014/main" id="{34A47A73-7D2A-4F91-89E0-97E59DC3C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4025" y="4038600"/>
            <a:ext cx="2390775" cy="1914525"/>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124" name="Picture 4" descr="Black-capped Chickadee | Celebrate Urban Birds">
            <a:extLst>
              <a:ext uri="{FF2B5EF4-FFF2-40B4-BE49-F238E27FC236}">
                <a16:creationId xmlns:a16="http://schemas.microsoft.com/office/drawing/2014/main" id="{5589099D-4CDD-4218-995A-2D2018851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316962"/>
            <a:ext cx="2609850" cy="1752600"/>
          </a:xfrm>
          <a:prstGeom prst="rect">
            <a:avLst/>
          </a:prstGeom>
          <a:noFill/>
          <a:effectLst>
            <a:glow rad="101600">
              <a:srgbClr val="00B0F0">
                <a:alpha val="60000"/>
              </a:srgbClr>
            </a:glow>
          </a:effectLst>
          <a:extLst>
            <a:ext uri="{909E8E84-426E-40DD-AFC4-6F175D3DCCD1}">
              <a14:hiddenFill xmlns:a14="http://schemas.microsoft.com/office/drawing/2010/main">
                <a:solidFill>
                  <a:srgbClr val="FFFFFF"/>
                </a:solidFill>
              </a14:hiddenFill>
            </a:ext>
          </a:extLst>
        </p:spPr>
      </p:pic>
      <p:sp>
        <p:nvSpPr>
          <p:cNvPr id="11" name="Music">
            <a:extLst>
              <a:ext uri="{FF2B5EF4-FFF2-40B4-BE49-F238E27FC236}">
                <a16:creationId xmlns:a16="http://schemas.microsoft.com/office/drawing/2014/main" id="{CF79BB5A-C0A4-41D8-9605-3A084B86F2F6}"/>
              </a:ext>
            </a:extLst>
          </p:cNvPr>
          <p:cNvSpPr>
            <a:spLocks noEditPoints="1" noChangeArrowheads="1"/>
          </p:cNvSpPr>
          <p:nvPr/>
        </p:nvSpPr>
        <p:spPr bwMode="auto">
          <a:xfrm>
            <a:off x="6851271" y="2434254"/>
            <a:ext cx="519291" cy="6355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
        <p:nvSpPr>
          <p:cNvPr id="12" name="Music">
            <a:extLst>
              <a:ext uri="{FF2B5EF4-FFF2-40B4-BE49-F238E27FC236}">
                <a16:creationId xmlns:a16="http://schemas.microsoft.com/office/drawing/2014/main" id="{41D4781C-0944-4D2A-87ED-99D4CF1B306D}"/>
              </a:ext>
            </a:extLst>
          </p:cNvPr>
          <p:cNvSpPr>
            <a:spLocks noEditPoints="1" noChangeArrowheads="1"/>
          </p:cNvSpPr>
          <p:nvPr/>
        </p:nvSpPr>
        <p:spPr bwMode="auto">
          <a:xfrm>
            <a:off x="7547564" y="2968840"/>
            <a:ext cx="304800" cy="3839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
        <p:nvSpPr>
          <p:cNvPr id="13" name="Music">
            <a:extLst>
              <a:ext uri="{FF2B5EF4-FFF2-40B4-BE49-F238E27FC236}">
                <a16:creationId xmlns:a16="http://schemas.microsoft.com/office/drawing/2014/main" id="{C8D54BAE-811C-4578-A244-86791DCA230B}"/>
              </a:ext>
            </a:extLst>
          </p:cNvPr>
          <p:cNvSpPr>
            <a:spLocks noEditPoints="1" noChangeArrowheads="1"/>
          </p:cNvSpPr>
          <p:nvPr/>
        </p:nvSpPr>
        <p:spPr bwMode="auto">
          <a:xfrm>
            <a:off x="7537071" y="986938"/>
            <a:ext cx="519291" cy="6355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
        <p:nvSpPr>
          <p:cNvPr id="14" name="Music">
            <a:extLst>
              <a:ext uri="{FF2B5EF4-FFF2-40B4-BE49-F238E27FC236}">
                <a16:creationId xmlns:a16="http://schemas.microsoft.com/office/drawing/2014/main" id="{67464370-8512-47F9-8D1E-151C3AA12004}"/>
              </a:ext>
            </a:extLst>
          </p:cNvPr>
          <p:cNvSpPr>
            <a:spLocks noEditPoints="1" noChangeArrowheads="1"/>
          </p:cNvSpPr>
          <p:nvPr/>
        </p:nvSpPr>
        <p:spPr bwMode="auto">
          <a:xfrm>
            <a:off x="8233364" y="1521524"/>
            <a:ext cx="304800" cy="38396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3">
            <a:extLst>
              <a:ext uri="{FF2B5EF4-FFF2-40B4-BE49-F238E27FC236}">
                <a16:creationId xmlns:a16="http://schemas.microsoft.com/office/drawing/2014/main" id="{21C33CEF-61D9-473A-B9A9-2BA8C8E5FC47}"/>
              </a:ext>
            </a:extLst>
          </p:cNvPr>
          <p:cNvSpPr/>
          <p:nvPr/>
        </p:nvSpPr>
        <p:spPr>
          <a:xfrm>
            <a:off x="3047999" y="4298190"/>
            <a:ext cx="4295125" cy="578609"/>
          </a:xfrm>
          <a:prstGeom prst="wedgeRoundRectCallout">
            <a:avLst>
              <a:gd name="adj1" fmla="val 94470"/>
              <a:gd name="adj2" fmla="val 835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1371600" y="152400"/>
            <a:ext cx="9525000" cy="655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 Box 5"/>
          <p:cNvSpPr txBox="1">
            <a:spLocks noChangeArrowheads="1"/>
          </p:cNvSpPr>
          <p:nvPr/>
        </p:nvSpPr>
        <p:spPr bwMode="auto">
          <a:xfrm>
            <a:off x="2971800" y="1384042"/>
            <a:ext cx="4371325"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Learning / practice</a:t>
            </a:r>
          </a:p>
          <a:p>
            <a:pPr marL="457200" marR="0" lvl="1" indent="0" algn="l" defTabSz="914400" rtl="0" eaLnBrk="1" fontAlgn="auto" latinLnBrk="0" hangingPunct="1">
              <a:lnSpc>
                <a:spcPct val="100000"/>
              </a:lnSpc>
              <a:spcBef>
                <a:spcPts val="0"/>
              </a:spcBef>
              <a:spcAft>
                <a:spcPts val="0"/>
              </a:spcAft>
              <a:buClrTx/>
              <a:buSzTx/>
              <a:buFont typeface="Webdings" pitchFamily="-109" charset="2"/>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attract a mate</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repel a competitor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     </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Because it feels 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60" y="4419600"/>
            <a:ext cx="1255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8">
            <a:extLst>
              <a:ext uri="{FF2B5EF4-FFF2-40B4-BE49-F238E27FC236}">
                <a16:creationId xmlns:a16="http://schemas.microsoft.com/office/drawing/2014/main" id="{342507A1-AAC0-4DEC-92AF-D6FF38029EA8}"/>
              </a:ext>
            </a:extLst>
          </p:cNvPr>
          <p:cNvSpPr txBox="1">
            <a:spLocks noChangeArrowheads="1"/>
          </p:cNvSpPr>
          <p:nvPr/>
        </p:nvSpPr>
        <p:spPr bwMode="auto">
          <a:xfrm>
            <a:off x="2812386" y="445056"/>
            <a:ext cx="63401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Outline: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736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10" descr="Image result for ask for food"/>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 name="TextBox 1">
            <a:extLst>
              <a:ext uri="{FF2B5EF4-FFF2-40B4-BE49-F238E27FC236}">
                <a16:creationId xmlns:a16="http://schemas.microsoft.com/office/drawing/2014/main" id="{F764379D-95D1-40E2-9E94-0260F5BE3222}"/>
              </a:ext>
            </a:extLst>
          </p:cNvPr>
          <p:cNvSpPr txBox="1"/>
          <p:nvPr/>
        </p:nvSpPr>
        <p:spPr>
          <a:xfrm>
            <a:off x="368045" y="457200"/>
            <a:ext cx="11823955"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CD00"/>
                </a:solidFill>
                <a:effectLst/>
                <a:uLnTx/>
                <a:uFillTx/>
                <a:latin typeface="Arial" panose="020B0604020202020204" pitchFamily="34" charset="0"/>
                <a:ea typeface="MS PGothic" panose="020B0600070205080204" pitchFamily="34" charset="-128"/>
                <a:cs typeface="+mn-cs"/>
              </a:rPr>
              <a:t>The factors that reward song differ depending on context.</a:t>
            </a:r>
          </a:p>
        </p:txBody>
      </p:sp>
      <p:pic>
        <p:nvPicPr>
          <p:cNvPr id="11" name="Picture 5">
            <a:extLst>
              <a:ext uri="{FF2B5EF4-FFF2-40B4-BE49-F238E27FC236}">
                <a16:creationId xmlns:a16="http://schemas.microsoft.com/office/drawing/2014/main" id="{FA6B7370-E335-43D5-BA03-9719B1696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77" t="9282" r="18872" b="11630"/>
          <a:stretch>
            <a:fillRect/>
          </a:stretch>
        </p:blipFill>
        <p:spPr bwMode="auto">
          <a:xfrm>
            <a:off x="2514600" y="2701949"/>
            <a:ext cx="2530069" cy="247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Image result for starling song gif">
            <a:hlinkClick r:id="rId4"/>
            <a:extLst>
              <a:ext uri="{FF2B5EF4-FFF2-40B4-BE49-F238E27FC236}">
                <a16:creationId xmlns:a16="http://schemas.microsoft.com/office/drawing/2014/main" id="{237FDAE1-0FED-4DC8-9BD6-2EAB8F96A2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1738" y="2709862"/>
            <a:ext cx="4389437"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51897DD0-0AEC-43D3-959C-85793F001231}"/>
              </a:ext>
            </a:extLst>
          </p:cNvPr>
          <p:cNvSpPr txBox="1">
            <a:spLocks noChangeArrowheads="1"/>
          </p:cNvSpPr>
          <p:nvPr/>
        </p:nvSpPr>
        <p:spPr bwMode="auto">
          <a:xfrm>
            <a:off x="8556625" y="4949825"/>
            <a:ext cx="115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1400" b="1" dirty="0">
                <a:solidFill>
                  <a:srgbClr val="000000"/>
                </a:solidFill>
              </a:rPr>
              <a:t>Gyfcat.com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0" descr="http://www.indianmynaaction.org.au/images/Common_Starling2_Da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175" y="2742715"/>
            <a:ext cx="442753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24" descr="http://www.barelyb.com/_images/starlings_on_wire.jpg"/>
          <p:cNvPicPr>
            <a:picLocks noChangeAspect="1" noChangeArrowheads="1"/>
          </p:cNvPicPr>
          <p:nvPr/>
        </p:nvPicPr>
        <p:blipFill>
          <a:blip r:embed="rId4">
            <a:extLst>
              <a:ext uri="{28A0092B-C50C-407E-A947-70E740481C1C}">
                <a14:useLocalDpi xmlns:a14="http://schemas.microsoft.com/office/drawing/2010/main" val="0"/>
              </a:ext>
            </a:extLst>
          </a:blip>
          <a:srcRect r="25162"/>
          <a:stretch>
            <a:fillRect/>
          </a:stretch>
        </p:blipFill>
        <p:spPr bwMode="auto">
          <a:xfrm>
            <a:off x="7749486" y="1498845"/>
            <a:ext cx="44196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11"/>
          <p:cNvSpPr txBox="1">
            <a:spLocks noChangeArrowheads="1"/>
          </p:cNvSpPr>
          <p:nvPr/>
        </p:nvSpPr>
        <p:spPr bwMode="auto">
          <a:xfrm>
            <a:off x="7696200" y="2514600"/>
            <a:ext cx="303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Photo: Richard Smedley Barely B</a:t>
            </a:r>
          </a:p>
        </p:txBody>
      </p:sp>
      <p:pic>
        <p:nvPicPr>
          <p:cNvPr id="37900" name="Picture 23" descr="Image result for starling flock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9962" y="2438400"/>
            <a:ext cx="4402208" cy="24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27">
            <a:extLst>
              <a:ext uri="{FF2B5EF4-FFF2-40B4-BE49-F238E27FC236}">
                <a16:creationId xmlns:a16="http://schemas.microsoft.com/office/drawing/2014/main" id="{E64A9941-EB47-7243-BECE-F577E1AD792B}"/>
              </a:ext>
            </a:extLst>
          </p:cNvPr>
          <p:cNvSpPr txBox="1">
            <a:spLocks noChangeArrowheads="1"/>
          </p:cNvSpPr>
          <p:nvPr/>
        </p:nvSpPr>
        <p:spPr bwMode="auto">
          <a:xfrm>
            <a:off x="1402953" y="4944450"/>
            <a:ext cx="5469522" cy="1754326"/>
          </a:xfrm>
          <a:prstGeom prst="rect">
            <a:avLst/>
          </a:prstGeom>
          <a:solidFill>
            <a:srgbClr val="FFFFFF">
              <a:alpha val="58039"/>
            </a:srgbClr>
          </a:solidFill>
          <a:ln w="9525">
            <a:noFill/>
            <a:miter lim="800000"/>
            <a:headEnd/>
            <a:tailEnd/>
          </a:ln>
          <a:effectLst>
            <a:softEdge rad="63500"/>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-Song learning, practice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-Flock cohesion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-Not related to courtship or territory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-Not immediately functional</a:t>
            </a:r>
          </a:p>
        </p:txBody>
      </p:sp>
      <p:sp>
        <p:nvSpPr>
          <p:cNvPr id="17" name="Text Box 1027">
            <a:extLst>
              <a:ext uri="{FF2B5EF4-FFF2-40B4-BE49-F238E27FC236}">
                <a16:creationId xmlns:a16="http://schemas.microsoft.com/office/drawing/2014/main" id="{76E1DA65-A30C-A64C-9062-07373C6B5EB5}"/>
              </a:ext>
            </a:extLst>
          </p:cNvPr>
          <p:cNvSpPr txBox="1">
            <a:spLocks noChangeArrowheads="1"/>
          </p:cNvSpPr>
          <p:nvPr/>
        </p:nvSpPr>
        <p:spPr bwMode="auto">
          <a:xfrm>
            <a:off x="22914" y="1653713"/>
            <a:ext cx="8229600" cy="923330"/>
          </a:xfrm>
          <a:prstGeom prst="rect">
            <a:avLst/>
          </a:prstGeom>
          <a:noFill/>
          <a:ln w="9525">
            <a:noFill/>
            <a:miter lim="800000"/>
            <a:headEnd/>
            <a:tailEnd/>
          </a:ln>
          <a:effectLst>
            <a:softEdge rad="63500"/>
          </a:effec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Facilitated by </a:t>
            </a:r>
            <a:r>
              <a:rPr kumimoji="0" lang="en-US" altLang="en-US" sz="27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flockmates</a:t>
            </a:r>
            <a:r>
              <a:rPr kumimoji="0" lang="en-US" altLang="en-US" sz="27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lack of predators (low stress)</a:t>
            </a:r>
          </a:p>
          <a:p>
            <a:pPr marL="0" marR="0" lvl="0" indent="0" algn="l" defTabSz="914400" rtl="0" eaLnBrk="1" fontAlgn="base" latinLnBrk="0" hangingPunct="1">
              <a:lnSpc>
                <a:spcPct val="100000"/>
              </a:lnSpc>
              <a:spcBef>
                <a:spcPct val="0"/>
              </a:spcBef>
              <a:spcAft>
                <a:spcPts val="50"/>
              </a:spcAft>
              <a:buClrTx/>
              <a:buSzTx/>
              <a:buFontTx/>
              <a:buNone/>
              <a:tabLst/>
              <a:defRPr/>
            </a:pPr>
            <a:endParaRPr kumimoji="0" lang="en-US" altLang="en-US" sz="2700" b="0" i="0" u="none" strike="noStrike" kern="1200" cap="none" spc="0" normalizeH="0" baseline="0" noProof="0" dirty="0">
              <a:ln>
                <a:noFill/>
              </a:ln>
              <a:solidFill>
                <a:srgbClr val="FFC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7910" name="Text Box 1027"/>
          <p:cNvSpPr txBox="1">
            <a:spLocks noChangeArrowheads="1"/>
          </p:cNvSpPr>
          <p:nvPr/>
        </p:nvSpPr>
        <p:spPr bwMode="auto">
          <a:xfrm>
            <a:off x="152400" y="88348"/>
            <a:ext cx="119551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C000"/>
                </a:solidFill>
                <a:effectLst/>
                <a:uLnTx/>
                <a:uFillTx/>
                <a:latin typeface="Arial" panose="020B0604020202020204" pitchFamily="34" charset="0"/>
                <a:ea typeface="MS PGothic" panose="020B0600070205080204" pitchFamily="34" charset="-128"/>
                <a:cs typeface="+mn-cs"/>
              </a:rPr>
              <a:t>Some birds keep singing </a:t>
            </a:r>
            <a:r>
              <a:rPr kumimoji="0" lang="en-US" altLang="en-US" sz="3600" b="0" i="0" u="none" strike="noStrike" kern="1200" cap="none" spc="0" normalizeH="0" baseline="0" noProof="0" dirty="0" err="1">
                <a:ln>
                  <a:noFill/>
                </a:ln>
                <a:solidFill>
                  <a:srgbClr val="FFC000"/>
                </a:solidFill>
                <a:effectLst/>
                <a:uLnTx/>
                <a:uFillTx/>
                <a:latin typeface="Arial" panose="020B0604020202020204" pitchFamily="34" charset="0"/>
                <a:ea typeface="MS PGothic" panose="020B0600070205080204" pitchFamily="34" charset="-128"/>
                <a:cs typeface="+mn-cs"/>
              </a:rPr>
              <a:t>outsid</a:t>
            </a:r>
            <a:r>
              <a:rPr lang="en-US" altLang="en-US" sz="3600" dirty="0">
                <a:solidFill>
                  <a:srgbClr val="FFC000"/>
                </a:solidFill>
              </a:rPr>
              <a:t>e the breeding season for no apparent reason.</a:t>
            </a:r>
            <a:endParaRPr kumimoji="0" lang="en-US" altLang="en-US" sz="3600" b="0" i="0" u="none" strike="noStrike" kern="1200" cap="none" spc="0" normalizeH="0" baseline="0" noProof="0" dirty="0">
              <a:ln>
                <a:noFill/>
              </a:ln>
              <a:solidFill>
                <a:srgbClr val="FFC000"/>
              </a:solidFill>
              <a:effectLst/>
              <a:uLnTx/>
              <a:uFillTx/>
              <a:latin typeface="Arial" panose="020B0604020202020204" pitchFamily="34" charset="0"/>
              <a:ea typeface="MS PGothic" panose="020B0600070205080204" pitchFamily="34" charset="-128"/>
              <a:cs typeface="+mn-cs"/>
            </a:endParaRPr>
          </a:p>
        </p:txBody>
      </p:sp>
      <p:sp>
        <p:nvSpPr>
          <p:cNvPr id="12" name="TextBox 18">
            <a:extLst>
              <a:ext uri="{FF2B5EF4-FFF2-40B4-BE49-F238E27FC236}">
                <a16:creationId xmlns:a16="http://schemas.microsoft.com/office/drawing/2014/main" id="{91CAA045-86A9-7F47-95BB-5EE543D48AEA}"/>
              </a:ext>
            </a:extLst>
          </p:cNvPr>
          <p:cNvSpPr txBox="1">
            <a:spLocks noChangeArrowheads="1"/>
          </p:cNvSpPr>
          <p:nvPr/>
        </p:nvSpPr>
        <p:spPr bwMode="auto">
          <a:xfrm>
            <a:off x="11211167" y="2851970"/>
            <a:ext cx="896399" cy="646331"/>
          </a:xfrm>
          <a:prstGeom prst="rect">
            <a:avLst/>
          </a:prstGeom>
          <a:solidFill>
            <a:schemeClr val="bg1"/>
          </a:solidFill>
          <a:ln w="9525">
            <a:noFill/>
            <a:miter lim="800000"/>
            <a:headEnd/>
            <a:tailEnd/>
          </a:ln>
          <a:effectLst>
            <a:softEdge rad="63500"/>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3CC"/>
                </a:solidFill>
                <a:effectLst/>
                <a:uLnTx/>
                <a:uFillTx/>
                <a:latin typeface="Corbel"/>
                <a:ea typeface="ＭＳ Ｐゴシック" pitchFamily="-111" charset="-128"/>
                <a:cs typeface="+mn-cs"/>
              </a:rPr>
              <a:t>Fall</a:t>
            </a:r>
          </a:p>
        </p:txBody>
      </p:sp>
      <p:sp>
        <p:nvSpPr>
          <p:cNvPr id="2" name="Slide Number Placeholder 1">
            <a:extLst>
              <a:ext uri="{FF2B5EF4-FFF2-40B4-BE49-F238E27FC236}">
                <a16:creationId xmlns:a16="http://schemas.microsoft.com/office/drawing/2014/main" id="{E4461CCE-97DB-40A2-B117-9A73E4B2712B}"/>
              </a:ext>
            </a:extLst>
          </p:cNvPr>
          <p:cNvSpPr>
            <a:spLocks noGrp="1"/>
          </p:cNvSpPr>
          <p:nvPr>
            <p:ph type="sldNum" sz="quarter" idx="12"/>
          </p:nvPr>
        </p:nvSpPr>
        <p:spPr/>
        <p:txBody>
          <a:bodyPr/>
          <a:lstStyle/>
          <a:p>
            <a:pPr>
              <a:defRPr/>
            </a:pPr>
            <a:fld id="{2E35708B-100C-4700-913E-7CA5AEE038BA}" type="slidenum">
              <a:rPr lang="en-US" altLang="en-US" sz="1400" b="1" smtClean="0">
                <a:solidFill>
                  <a:schemeClr val="bg1"/>
                </a:solidFill>
              </a:rPr>
              <a:pPr>
                <a:defRPr/>
              </a:pPr>
              <a:t>29</a:t>
            </a:fld>
            <a:endParaRPr lang="en-US" altLang="en-US" sz="1400" b="1" dirty="0">
              <a:solidFill>
                <a:schemeClr val="bg1"/>
              </a:solidFill>
            </a:endParaRPr>
          </a:p>
        </p:txBody>
      </p:sp>
      <p:pic>
        <p:nvPicPr>
          <p:cNvPr id="3" name="Picture 2" descr="Flock of Starlings Scotland">
            <a:extLst>
              <a:ext uri="{FF2B5EF4-FFF2-40B4-BE49-F238E27FC236}">
                <a16:creationId xmlns:a16="http://schemas.microsoft.com/office/drawing/2014/main" id="{5BB2FE54-3614-0F68-29DB-2E05A6274D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2439" b="5432"/>
          <a:stretch>
            <a:fillRect/>
          </a:stretch>
        </p:blipFill>
        <p:spPr bwMode="auto">
          <a:xfrm>
            <a:off x="7749486" y="4752975"/>
            <a:ext cx="4518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ECC681-F84E-495B-9E80-0481204577D7}"/>
              </a:ext>
            </a:extLst>
          </p:cNvPr>
          <p:cNvSpPr txBox="1"/>
          <p:nvPr/>
        </p:nvSpPr>
        <p:spPr>
          <a:xfrm>
            <a:off x="152400" y="115407"/>
            <a:ext cx="11811000" cy="1323439"/>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Vocal communication is critical for social success across animal species.</a:t>
            </a:r>
          </a:p>
        </p:txBody>
      </p:sp>
      <p:pic>
        <p:nvPicPr>
          <p:cNvPr id="25" name="Picture 17">
            <a:extLst>
              <a:ext uri="{FF2B5EF4-FFF2-40B4-BE49-F238E27FC236}">
                <a16:creationId xmlns:a16="http://schemas.microsoft.com/office/drawing/2014/main" id="{ABF87B27-D54D-4980-BB6E-231C679127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 y="1447800"/>
            <a:ext cx="2558704" cy="1916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4">
            <a:extLst>
              <a:ext uri="{FF2B5EF4-FFF2-40B4-BE49-F238E27FC236}">
                <a16:creationId xmlns:a16="http://schemas.microsoft.com/office/drawing/2014/main" id="{B32991B1-9E4A-4CFB-9033-04EB7D1D17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6339"/>
          <a:stretch>
            <a:fillRect/>
          </a:stretch>
        </p:blipFill>
        <p:spPr bwMode="auto">
          <a:xfrm>
            <a:off x="9470767" y="3371465"/>
            <a:ext cx="2736734" cy="1845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2" descr="Confirmation of vocal learning hypothesis instead of falsification? - Music  Matters | A blog on music cognition">
            <a:extLst>
              <a:ext uri="{FF2B5EF4-FFF2-40B4-BE49-F238E27FC236}">
                <a16:creationId xmlns:a16="http://schemas.microsoft.com/office/drawing/2014/main" id="{95182B7D-8240-4C68-B531-9342355232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8" y="5269105"/>
            <a:ext cx="2964661" cy="15564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chit chat">
            <a:extLst>
              <a:ext uri="{FF2B5EF4-FFF2-40B4-BE49-F238E27FC236}">
                <a16:creationId xmlns:a16="http://schemas.microsoft.com/office/drawing/2014/main" id="{CDD69404-895A-4B09-9260-52C4B204E0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387" y="5277060"/>
            <a:ext cx="2856211" cy="15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Rhesus Macaque Monkey | Amazing animal pictures, Cute baby monkey, Animals  beautiful">
            <a:extLst>
              <a:ext uri="{FF2B5EF4-FFF2-40B4-BE49-F238E27FC236}">
                <a16:creationId xmlns:a16="http://schemas.microsoft.com/office/drawing/2014/main" id="{4F6931C7-C9D6-473D-8A88-E9CAE31ED8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986" t="8384" r="13953" b="14538"/>
          <a:stretch/>
        </p:blipFill>
        <p:spPr bwMode="auto">
          <a:xfrm>
            <a:off x="7608709" y="3371465"/>
            <a:ext cx="1877559" cy="18857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ear Me Croak! Life Science Article for Students | Scholastic SuperScience  Magazine">
            <a:extLst>
              <a:ext uri="{FF2B5EF4-FFF2-40B4-BE49-F238E27FC236}">
                <a16:creationId xmlns:a16="http://schemas.microsoft.com/office/drawing/2014/main" id="{FDCE574F-8747-4631-9B26-9C402D294E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489" r="5145"/>
          <a:stretch/>
        </p:blipFill>
        <p:spPr bwMode="auto">
          <a:xfrm>
            <a:off x="2514600" y="1447800"/>
            <a:ext cx="2743200" cy="19202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8D71608-6C41-4A83-BBCC-2E0F5C20C1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86" y="3371465"/>
            <a:ext cx="3285096" cy="19163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earchers Study Rodent Songs They Can't Hear | The Scientist Magazine®">
            <a:extLst>
              <a:ext uri="{FF2B5EF4-FFF2-40B4-BE49-F238E27FC236}">
                <a16:creationId xmlns:a16="http://schemas.microsoft.com/office/drawing/2014/main" id="{1785A75B-B6E3-4FD6-9591-BEBA4B87196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07"/>
          <a:stretch/>
        </p:blipFill>
        <p:spPr bwMode="auto">
          <a:xfrm>
            <a:off x="5880506" y="1438566"/>
            <a:ext cx="3456405" cy="19163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ttp://upload.wikimedia.org/wikipedia/commons/8/81/Calypte_anna_-San_Luis_Obispo,_California,_USA_-male_-flying-8.jpg">
            <a:extLst>
              <a:ext uri="{FF2B5EF4-FFF2-40B4-BE49-F238E27FC236}">
                <a16:creationId xmlns:a16="http://schemas.microsoft.com/office/drawing/2014/main" id="{D5F63F85-5CF2-492C-87F5-82C04FE77BE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759" t="13675" r="8580" b="10810"/>
          <a:stretch/>
        </p:blipFill>
        <p:spPr bwMode="auto">
          <a:xfrm>
            <a:off x="7039000" y="5223892"/>
            <a:ext cx="1789411" cy="1615211"/>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6" descr="http://www.lostwallpapers.net/wallpaper/2011/02/Lovely-Parrot-1600x1200.jpg">
            <a:extLst>
              <a:ext uri="{FF2B5EF4-FFF2-40B4-BE49-F238E27FC236}">
                <a16:creationId xmlns:a16="http://schemas.microsoft.com/office/drawing/2014/main" id="{FD8F9F26-47A1-4DEA-AFEF-7A7B735A8E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34391" y="5246130"/>
            <a:ext cx="2126957" cy="1595218"/>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deepgreenphoto.com/pics/mammals/Saccopteryx_bilineata01.jpg">
            <a:extLst>
              <a:ext uri="{FF2B5EF4-FFF2-40B4-BE49-F238E27FC236}">
                <a16:creationId xmlns:a16="http://schemas.microsoft.com/office/drawing/2014/main" id="{1D514D79-7546-4527-8283-827AA94ABB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73308" y="5225810"/>
            <a:ext cx="1208532" cy="1611376"/>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Reasons Why Your Cat Meows at Night">
            <a:extLst>
              <a:ext uri="{FF2B5EF4-FFF2-40B4-BE49-F238E27FC236}">
                <a16:creationId xmlns:a16="http://schemas.microsoft.com/office/drawing/2014/main" id="{384E9668-441E-4827-8F87-18E01F1F294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354" r="29314" b="17778"/>
          <a:stretch/>
        </p:blipFill>
        <p:spPr bwMode="auto">
          <a:xfrm flipH="1">
            <a:off x="5822195" y="5232693"/>
            <a:ext cx="1228716" cy="159521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228 Cow Mooing Photos - Free &amp; Royalty-Free Stock Photos from Dreamstime">
            <a:extLst>
              <a:ext uri="{FF2B5EF4-FFF2-40B4-BE49-F238E27FC236}">
                <a16:creationId xmlns:a16="http://schemas.microsoft.com/office/drawing/2014/main" id="{045C530B-3335-462D-B9D7-D8BE59289EC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134"/>
          <a:stretch/>
        </p:blipFill>
        <p:spPr bwMode="auto">
          <a:xfrm>
            <a:off x="3276600" y="3347880"/>
            <a:ext cx="2906836" cy="19377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a:extLst>
              <a:ext uri="{FF2B5EF4-FFF2-40B4-BE49-F238E27FC236}">
                <a16:creationId xmlns:a16="http://schemas.microsoft.com/office/drawing/2014/main" id="{71C71C95-5FA9-4F4C-8536-68E8AE4567BF}"/>
              </a:ext>
            </a:extLst>
          </p:cNvPr>
          <p:cNvPicPr>
            <a:picLocks noChangeAspect="1" noChangeArrowheads="1"/>
          </p:cNvPicPr>
          <p:nvPr/>
        </p:nvPicPr>
        <p:blipFill rotWithShape="1">
          <a:blip r:embed="rId16" cstate="print"/>
          <a:srcRect l="3542" t="2612" r="2748" b="9540"/>
          <a:stretch/>
        </p:blipFill>
        <p:spPr bwMode="auto">
          <a:xfrm>
            <a:off x="9111429" y="1468297"/>
            <a:ext cx="3080571" cy="1912798"/>
          </a:xfrm>
          <a:prstGeom prst="rect">
            <a:avLst/>
          </a:prstGeom>
          <a:noFill/>
          <a:ln w="9525">
            <a:noFill/>
            <a:miter lim="800000"/>
            <a:headEnd/>
            <a:tailEnd/>
          </a:ln>
        </p:spPr>
      </p:pic>
      <p:pic>
        <p:nvPicPr>
          <p:cNvPr id="31" name="Picture 5">
            <a:extLst>
              <a:ext uri="{FF2B5EF4-FFF2-40B4-BE49-F238E27FC236}">
                <a16:creationId xmlns:a16="http://schemas.microsoft.com/office/drawing/2014/main" id="{C4823E59-9F66-4DBB-A62B-52705EA271F0}"/>
              </a:ext>
            </a:extLst>
          </p:cNvPr>
          <p:cNvPicPr>
            <a:picLocks noChangeAspect="1" noChangeArrowheads="1"/>
          </p:cNvPicPr>
          <p:nvPr/>
        </p:nvPicPr>
        <p:blipFill rotWithShape="1">
          <a:blip r:embed="rId17" cstate="print"/>
          <a:srcRect l="31478" t="9282" r="21691" b="11630"/>
          <a:stretch/>
        </p:blipFill>
        <p:spPr bwMode="auto">
          <a:xfrm>
            <a:off x="5940158" y="3352800"/>
            <a:ext cx="1679842" cy="1879893"/>
          </a:xfrm>
          <a:prstGeom prst="rect">
            <a:avLst/>
          </a:prstGeom>
          <a:noFill/>
          <a:ln w="9525">
            <a:noFill/>
            <a:miter lim="800000"/>
            <a:headEnd/>
            <a:tailEnd/>
          </a:ln>
        </p:spPr>
      </p:pic>
      <p:pic>
        <p:nvPicPr>
          <p:cNvPr id="18" name="Picture 17">
            <a:extLst>
              <a:ext uri="{FF2B5EF4-FFF2-40B4-BE49-F238E27FC236}">
                <a16:creationId xmlns:a16="http://schemas.microsoft.com/office/drawing/2014/main" id="{A143A310-2D93-44EE-B29C-E73BA69090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6800" y="1440863"/>
            <a:ext cx="1381125"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BF27183A-4C59-4B01-AAF6-82B90E88264E}"/>
              </a:ext>
            </a:extLst>
          </p:cNvPr>
          <p:cNvSpPr>
            <a:spLocks noGrp="1"/>
          </p:cNvSpPr>
          <p:nvPr>
            <p:ph type="sldNum" sz="quarter" idx="12"/>
          </p:nvPr>
        </p:nvSpPr>
        <p:spPr/>
        <p:txBody>
          <a:bodyPr/>
          <a:lstStyle/>
          <a:p>
            <a:fld id="{647427A8-8DC2-402D-B066-90D9B790A161}" type="slidenum">
              <a:rPr lang="en-US" smtClean="0"/>
              <a:pPr/>
              <a:t>3</a:t>
            </a:fld>
            <a:endParaRPr lang="en-US"/>
          </a:p>
        </p:txBody>
      </p:sp>
    </p:spTree>
    <p:extLst>
      <p:ext uri="{BB962C8B-B14F-4D97-AF65-F5344CB8AC3E}">
        <p14:creationId xmlns:p14="http://schemas.microsoft.com/office/powerpoint/2010/main" val="1474861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8307"/>
            <a:ext cx="12192000" cy="1252728"/>
          </a:xfrm>
        </p:spPr>
        <p:txBody>
          <a:bodyPr>
            <a:noAutofit/>
          </a:bodyPr>
          <a:lstStyle/>
          <a:p>
            <a:pPr>
              <a:defRPr/>
            </a:pPr>
            <a:r>
              <a:rPr lang="en-US" sz="3600" dirty="0">
                <a:latin typeface="Arial" panose="020B0604020202020204" pitchFamily="34" charset="0"/>
                <a:cs typeface="Arial" panose="020B0604020202020204" pitchFamily="34" charset="0"/>
              </a:rPr>
              <a:t>There are few behaviors animals perform at high rates for no apparent reason.</a:t>
            </a:r>
          </a:p>
        </p:txBody>
      </p:sp>
      <p:sp>
        <p:nvSpPr>
          <p:cNvPr id="3" name="Content Placeholder 2"/>
          <p:cNvSpPr>
            <a:spLocks noGrp="1"/>
          </p:cNvSpPr>
          <p:nvPr>
            <p:ph idx="1"/>
          </p:nvPr>
        </p:nvSpPr>
        <p:spPr>
          <a:xfrm>
            <a:off x="533400" y="1816789"/>
            <a:ext cx="11430000" cy="2416175"/>
          </a:xfrm>
        </p:spPr>
        <p:txBody>
          <a:bodyPr/>
          <a:lstStyle/>
          <a:p>
            <a:pPr>
              <a:lnSpc>
                <a:spcPct val="90000"/>
              </a:lnSpc>
              <a:defRPr/>
            </a:pPr>
            <a:r>
              <a:rPr lang="en-US" sz="4000" dirty="0">
                <a:latin typeface="Bodoni MT" panose="02070603080606020203" pitchFamily="18" charset="0"/>
                <a:cs typeface="Arial" panose="020B0604020202020204" pitchFamily="34" charset="0"/>
              </a:rPr>
              <a:t>“</a:t>
            </a:r>
            <a:r>
              <a:rPr lang="en-US" sz="4000" dirty="0">
                <a:solidFill>
                  <a:srgbClr val="FF0000"/>
                </a:solidFill>
                <a:latin typeface="Bodoni MT" panose="02070603080606020203" pitchFamily="18" charset="0"/>
                <a:cs typeface="Arial" panose="020B0604020202020204" pitchFamily="34" charset="0"/>
              </a:rPr>
              <a:t>Play</a:t>
            </a:r>
            <a:r>
              <a:rPr lang="en-US" sz="4000" dirty="0">
                <a:latin typeface="Bodoni MT" panose="02070603080606020203" pitchFamily="18" charset="0"/>
                <a:cs typeface="Arial" panose="020B0604020202020204" pitchFamily="34" charset="0"/>
              </a:rPr>
              <a:t> is a repeated, seemingly non-functional behavior differing from more adaptive versions structurally, contextually, or developmentally...” </a:t>
            </a:r>
          </a:p>
          <a:p>
            <a:pPr marL="119062" indent="0">
              <a:lnSpc>
                <a:spcPct val="90000"/>
              </a:lnSpc>
              <a:buNone/>
              <a:defRPr/>
            </a:pPr>
            <a:endParaRPr lang="en-US" sz="4000" dirty="0">
              <a:latin typeface="Arial" panose="020B0604020202020204" pitchFamily="34" charset="0"/>
              <a:cs typeface="Arial" panose="020B0604020202020204" pitchFamily="34" charset="0"/>
            </a:endParaRPr>
          </a:p>
          <a:p>
            <a:pPr>
              <a:defRPr/>
            </a:pPr>
            <a:endParaRPr lang="en-US" sz="4000" dirty="0">
              <a:latin typeface="Arial" panose="020B0604020202020204" pitchFamily="34" charset="0"/>
              <a:cs typeface="Arial" panose="020B0604020202020204" pitchFamily="34" charset="0"/>
            </a:endParaRPr>
          </a:p>
        </p:txBody>
      </p:sp>
      <p:sp>
        <p:nvSpPr>
          <p:cNvPr id="39940" name="TextBox 3"/>
          <p:cNvSpPr txBox="1">
            <a:spLocks noChangeArrowheads="1"/>
          </p:cNvSpPr>
          <p:nvPr/>
        </p:nvSpPr>
        <p:spPr bwMode="auto">
          <a:xfrm>
            <a:off x="4114800" y="3868219"/>
            <a:ext cx="72592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Bodoni MT" panose="02070603080606020203" pitchFamily="18" charset="0"/>
                <a:ea typeface="MS PGothic" panose="020B0600070205080204" pitchFamily="34" charset="-128"/>
                <a:cs typeface="+mn-cs"/>
              </a:rPr>
              <a:t>Burghardt, 2014 Anim. </a:t>
            </a:r>
            <a:r>
              <a:rPr kumimoji="0" lang="en-US" altLang="en-US" sz="3200" b="0" i="0" u="none" strike="noStrike" kern="1200" cap="none" spc="0" normalizeH="0" baseline="0" noProof="0" dirty="0" err="1">
                <a:ln>
                  <a:noFill/>
                </a:ln>
                <a:solidFill>
                  <a:srgbClr val="000000"/>
                </a:solidFill>
                <a:effectLst/>
                <a:uLnTx/>
                <a:uFillTx/>
                <a:latin typeface="Bodoni MT" panose="02070603080606020203" pitchFamily="18" charset="0"/>
                <a:ea typeface="MS PGothic" panose="020B0600070205080204" pitchFamily="34" charset="-128"/>
                <a:cs typeface="+mn-cs"/>
              </a:rPr>
              <a:t>Behav</a:t>
            </a:r>
            <a:r>
              <a:rPr kumimoji="0" lang="en-US" altLang="en-US" sz="3200" b="0" i="0" u="none" strike="noStrike" kern="1200" cap="none" spc="0" normalizeH="0" baseline="0" noProof="0" dirty="0">
                <a:ln>
                  <a:noFill/>
                </a:ln>
                <a:solidFill>
                  <a:srgbClr val="000000"/>
                </a:solidFill>
                <a:effectLst/>
                <a:uLnTx/>
                <a:uFillTx/>
                <a:latin typeface="Bodoni MT" panose="02070603080606020203" pitchFamily="18" charset="0"/>
                <a:ea typeface="MS PGothic" panose="020B0600070205080204" pitchFamily="34" charset="-128"/>
                <a:cs typeface="+mn-cs"/>
              </a:rPr>
              <a:t>. and </a:t>
            </a:r>
            <a:r>
              <a:rPr kumimoji="0" lang="en-US" altLang="en-US" sz="3200" b="0" i="0" u="none" strike="noStrike" kern="1200" cap="none" spc="0" normalizeH="0" baseline="0" noProof="0" dirty="0" err="1">
                <a:ln>
                  <a:noFill/>
                </a:ln>
                <a:solidFill>
                  <a:srgbClr val="000000"/>
                </a:solidFill>
                <a:effectLst/>
                <a:uLnTx/>
                <a:uFillTx/>
                <a:latin typeface="Bodoni MT" panose="02070603080606020203" pitchFamily="18" charset="0"/>
                <a:ea typeface="MS PGothic" panose="020B0600070205080204" pitchFamily="34" charset="-128"/>
                <a:cs typeface="+mn-cs"/>
              </a:rPr>
              <a:t>Cogn</a:t>
            </a:r>
            <a:r>
              <a:rPr kumimoji="0" lang="en-US" altLang="en-US" sz="3200" b="0" i="0" u="none" strike="noStrike" kern="1200" cap="none" spc="0" normalizeH="0" baseline="0" noProof="0" dirty="0">
                <a:ln>
                  <a:noFill/>
                </a:ln>
                <a:solidFill>
                  <a:srgbClr val="000000"/>
                </a:solidFill>
                <a:effectLst/>
                <a:uLnTx/>
                <a:uFillTx/>
                <a:latin typeface="Bodoni MT" panose="02070603080606020203" pitchFamily="18" charset="0"/>
                <a:ea typeface="MS PGothic" panose="020B0600070205080204" pitchFamily="34" charset="-128"/>
                <a:cs typeface="+mn-cs"/>
              </a:rPr>
              <a:t>.</a:t>
            </a:r>
          </a:p>
        </p:txBody>
      </p:sp>
      <p:sp>
        <p:nvSpPr>
          <p:cNvPr id="39941" name="TextBox 2"/>
          <p:cNvSpPr txBox="1">
            <a:spLocks noChangeArrowheads="1"/>
          </p:cNvSpPr>
          <p:nvPr/>
        </p:nvSpPr>
        <p:spPr bwMode="auto">
          <a:xfrm>
            <a:off x="1371600" y="4953000"/>
            <a:ext cx="88074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Is flock song a form of play behavior?</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600" b="1" dirty="0">
                <a:solidFill>
                  <a:prstClr val="black"/>
                </a:solidFill>
              </a:rPr>
              <a:t>That is, do birds sing for “fun”?</a:t>
            </a:r>
            <a:endParaRPr kumimoji="0" lang="en-US" altLang="en-US" sz="36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9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828801"/>
            <a:ext cx="33178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8" descr="https://j.gifs.com/yDQrbd.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828800"/>
            <a:ext cx="41544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0"/>
          <p:cNvPicPr>
            <a:picLocks noChangeAspect="1"/>
          </p:cNvPicPr>
          <p:nvPr/>
        </p:nvPicPr>
        <p:blipFill>
          <a:blip r:embed="rId6">
            <a:extLst>
              <a:ext uri="{28A0092B-C50C-407E-A947-70E740481C1C}">
                <a14:useLocalDpi xmlns:a14="http://schemas.microsoft.com/office/drawing/2010/main" val="0"/>
              </a:ext>
            </a:extLst>
          </a:blip>
          <a:srcRect t="12314" b="12125"/>
          <a:stretch>
            <a:fillRect/>
          </a:stretch>
        </p:blipFill>
        <p:spPr bwMode="auto">
          <a:xfrm>
            <a:off x="5791200" y="4978400"/>
            <a:ext cx="4154488"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4" descr="Bird catching a tennis ball"/>
          <p:cNvPicPr>
            <a:picLocks noChangeAspect="1" noChangeArrowheads="1"/>
          </p:cNvPicPr>
          <p:nvPr/>
        </p:nvPicPr>
        <p:blipFill>
          <a:blip r:embed="rId7">
            <a:extLst>
              <a:ext uri="{28A0092B-C50C-407E-A947-70E740481C1C}">
                <a14:useLocalDpi xmlns:a14="http://schemas.microsoft.com/office/drawing/2010/main" val="0"/>
              </a:ext>
            </a:extLst>
          </a:blip>
          <a:srcRect l="50169" t="18492" b="8199"/>
          <a:stretch>
            <a:fillRect/>
          </a:stretch>
        </p:blipFill>
        <p:spPr bwMode="auto">
          <a:xfrm>
            <a:off x="2362201" y="3886200"/>
            <a:ext cx="3317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8" descr="Image result for duck waterfall"/>
          <p:cNvPicPr>
            <a:picLocks noChangeAspect="1" noChangeArrowheads="1"/>
          </p:cNvPicPr>
          <p:nvPr/>
        </p:nvPicPr>
        <p:blipFill>
          <a:blip r:embed="rId8">
            <a:extLst>
              <a:ext uri="{28A0092B-C50C-407E-A947-70E740481C1C}">
                <a14:useLocalDpi xmlns:a14="http://schemas.microsoft.com/office/drawing/2010/main" val="0"/>
              </a:ext>
            </a:extLst>
          </a:blip>
          <a:srcRect t="25778" b="53778"/>
          <a:stretch>
            <a:fillRect/>
          </a:stretch>
        </p:blipFill>
        <p:spPr bwMode="auto">
          <a:xfrm>
            <a:off x="2359026" y="152400"/>
            <a:ext cx="758666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28600" y="118872"/>
            <a:ext cx="11734800" cy="1252728"/>
          </a:xfrm>
          <a:prstGeom prst="rect">
            <a:avLst/>
          </a:prstGeom>
        </p:spPr>
        <p:txBody>
          <a:bodyPr rIns="45720" anchor="ctr">
            <a:scene3d>
              <a:camera prst="orthographicFront"/>
              <a:lightRig rig="threePt" dir="t">
                <a:rot lat="0" lon="0" rev="4800000"/>
              </a:lightRig>
            </a:scene3d>
            <a:sp3d prstMaterial="matte">
              <a:bevelT w="50800" h="1016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800"/>
                </a:solidFill>
                <a:effectLst/>
                <a:uLnTx/>
                <a:uFillTx/>
                <a:latin typeface="Corbel"/>
                <a:ea typeface="MS PGothic" panose="020B0600070205080204" pitchFamily="34" charset="-128"/>
                <a:cs typeface="+mn-cs"/>
              </a:rPr>
              <a:t>Is flock song play? For a behavior to be considered play it must be…</a:t>
            </a:r>
          </a:p>
        </p:txBody>
      </p:sp>
      <p:pic>
        <p:nvPicPr>
          <p:cNvPr id="44035" name="Picture 10" descr="Image result for the genesis of animal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309" y="838200"/>
            <a:ext cx="206249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3"/>
          <p:cNvSpPr txBox="1">
            <a:spLocks noChangeArrowheads="1"/>
          </p:cNvSpPr>
          <p:nvPr/>
        </p:nvSpPr>
        <p:spPr bwMode="auto">
          <a:xfrm>
            <a:off x="228600" y="1644908"/>
            <a:ext cx="12192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1) No obvious, immediate function</a:t>
            </a:r>
          </a:p>
          <a:p>
            <a:pPr marL="514350" marR="0" lvl="0" indent="-514350" algn="l" defTabSz="914400" rtl="0" eaLnBrk="0" fontAlgn="base" latinLnBrk="0" hangingPunct="0">
              <a:lnSpc>
                <a:spcPct val="100000"/>
              </a:lnSpc>
              <a:spcBef>
                <a:spcPct val="0"/>
              </a:spcBef>
              <a:spcAft>
                <a:spcPct val="0"/>
              </a:spcAft>
              <a:buClrTx/>
              <a:buSzTx/>
              <a:buFontTx/>
              <a:buAutoNum type="arabicParen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 Spontaneous or rewarding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3) Modified from other contexts in which the same behavior might occur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4) Performed repeatedly but not rigidly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5) Initiated when free from stress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44038"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572997"/>
            <a:ext cx="534988"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5078671"/>
            <a:ext cx="534987"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40"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3674" y="3294062"/>
            <a:ext cx="534988" cy="53816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623675" y="3294062"/>
            <a:ext cx="568325" cy="538163"/>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44042"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223008"/>
            <a:ext cx="534987"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77000" y="4223008"/>
            <a:ext cx="534987" cy="538162"/>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TextBox 19"/>
          <p:cNvSpPr txBox="1">
            <a:spLocks noChangeArrowheads="1"/>
          </p:cNvSpPr>
          <p:nvPr/>
        </p:nvSpPr>
        <p:spPr bwMode="auto">
          <a:xfrm>
            <a:off x="11649075" y="3240087"/>
            <a:ext cx="46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sp>
        <p:nvSpPr>
          <p:cNvPr id="21" name="TextBox 20"/>
          <p:cNvSpPr txBox="1">
            <a:spLocks noChangeArrowheads="1"/>
          </p:cNvSpPr>
          <p:nvPr/>
        </p:nvSpPr>
        <p:spPr bwMode="auto">
          <a:xfrm>
            <a:off x="6507162" y="4169033"/>
            <a:ext cx="46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sp>
        <p:nvSpPr>
          <p:cNvPr id="44046" name="TextBox 17"/>
          <p:cNvSpPr txBox="1">
            <a:spLocks noChangeArrowheads="1"/>
          </p:cNvSpPr>
          <p:nvPr/>
        </p:nvSpPr>
        <p:spPr bwMode="auto">
          <a:xfrm>
            <a:off x="8345487" y="3799016"/>
            <a:ext cx="3303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“not fully functional”</a:t>
            </a:r>
          </a:p>
        </p:txBody>
      </p:sp>
      <p:pic>
        <p:nvPicPr>
          <p:cNvPr id="23"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2511684"/>
            <a:ext cx="534988" cy="53816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5029200" y="2511684"/>
            <a:ext cx="534988" cy="538163"/>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TextBox 27"/>
          <p:cNvSpPr txBox="1">
            <a:spLocks noChangeArrowheads="1"/>
          </p:cNvSpPr>
          <p:nvPr/>
        </p:nvSpPr>
        <p:spPr bwMode="auto">
          <a:xfrm>
            <a:off x="5062538" y="2443663"/>
            <a:ext cx="468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pic>
        <p:nvPicPr>
          <p:cNvPr id="1026" name="Picture 2" descr="Best Puppies Playing GIFs | Gfycat">
            <a:extLst>
              <a:ext uri="{FF2B5EF4-FFF2-40B4-BE49-F238E27FC236}">
                <a16:creationId xmlns:a16="http://schemas.microsoft.com/office/drawing/2014/main" id="{F336838F-A3A9-4C8A-BCC9-38385FB373F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4419600"/>
            <a:ext cx="1781237" cy="2212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8">
            <a:extLst>
              <a:ext uri="{FF2B5EF4-FFF2-40B4-BE49-F238E27FC236}">
                <a16:creationId xmlns:a16="http://schemas.microsoft.com/office/drawing/2014/main" id="{78504956-E485-4476-9ED1-DD1A7E4532B5}"/>
              </a:ext>
            </a:extLst>
          </p:cNvPr>
          <p:cNvGrpSpPr>
            <a:grpSpLocks/>
          </p:cNvGrpSpPr>
          <p:nvPr/>
        </p:nvGrpSpPr>
        <p:grpSpPr bwMode="auto">
          <a:xfrm>
            <a:off x="2720975" y="2039938"/>
            <a:ext cx="6218238" cy="3522662"/>
            <a:chOff x="457200" y="1846263"/>
            <a:chExt cx="6218238" cy="3522662"/>
          </a:xfrm>
        </p:grpSpPr>
        <p:pic>
          <p:nvPicPr>
            <p:cNvPr id="85004" name="Picture 3">
              <a:extLst>
                <a:ext uri="{FF2B5EF4-FFF2-40B4-BE49-F238E27FC236}">
                  <a16:creationId xmlns:a16="http://schemas.microsoft.com/office/drawing/2014/main" id="{F23956B0-CC28-415B-A11F-107D59306D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46263"/>
              <a:ext cx="6218238"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Box 4">
              <a:extLst>
                <a:ext uri="{FF2B5EF4-FFF2-40B4-BE49-F238E27FC236}">
                  <a16:creationId xmlns:a16="http://schemas.microsoft.com/office/drawing/2014/main" id="{3B9C1DAC-1278-4543-8527-C8756FCFFB26}"/>
                </a:ext>
              </a:extLst>
            </p:cNvPr>
            <p:cNvSpPr txBox="1">
              <a:spLocks noChangeArrowheads="1"/>
            </p:cNvSpPr>
            <p:nvPr/>
          </p:nvSpPr>
          <p:spPr bwMode="auto">
            <a:xfrm>
              <a:off x="1487450" y="4839039"/>
              <a:ext cx="61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mn-cs"/>
                </a:rPr>
                <a:t>n=12</a:t>
              </a:r>
            </a:p>
          </p:txBody>
        </p:sp>
        <p:sp>
          <p:nvSpPr>
            <p:cNvPr id="85006" name="TextBox 22">
              <a:extLst>
                <a:ext uri="{FF2B5EF4-FFF2-40B4-BE49-F238E27FC236}">
                  <a16:creationId xmlns:a16="http://schemas.microsoft.com/office/drawing/2014/main" id="{9FAF035D-674F-4307-A485-8A66040E75DD}"/>
                </a:ext>
              </a:extLst>
            </p:cNvPr>
            <p:cNvSpPr txBox="1">
              <a:spLocks noChangeArrowheads="1"/>
            </p:cNvSpPr>
            <p:nvPr/>
          </p:nvSpPr>
          <p:spPr bwMode="auto">
            <a:xfrm>
              <a:off x="2292668" y="4839039"/>
              <a:ext cx="61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Narrow" panose="020B0606020202030204" pitchFamily="34" charset="0"/>
                  <a:ea typeface="MS PGothic" panose="020B0600070205080204" pitchFamily="34" charset="-128"/>
                  <a:cs typeface="+mn-cs"/>
                </a:rPr>
                <a:t>n=12</a:t>
              </a:r>
            </a:p>
          </p:txBody>
        </p:sp>
        <p:sp>
          <p:nvSpPr>
            <p:cNvPr id="85007" name="TextBox 23">
              <a:extLst>
                <a:ext uri="{FF2B5EF4-FFF2-40B4-BE49-F238E27FC236}">
                  <a16:creationId xmlns:a16="http://schemas.microsoft.com/office/drawing/2014/main" id="{20AB49D8-9B17-4B9C-AA2A-2865C1E5AEA6}"/>
                </a:ext>
              </a:extLst>
            </p:cNvPr>
            <p:cNvSpPr txBox="1">
              <a:spLocks noChangeArrowheads="1"/>
            </p:cNvSpPr>
            <p:nvPr/>
          </p:nvSpPr>
          <p:spPr bwMode="auto">
            <a:xfrm>
              <a:off x="4720567" y="4839039"/>
              <a:ext cx="61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Narrow" panose="020B0606020202030204" pitchFamily="34" charset="0"/>
                  <a:ea typeface="MS PGothic" panose="020B0600070205080204" pitchFamily="34" charset="-128"/>
                  <a:cs typeface="+mn-cs"/>
                </a:rPr>
                <a:t>n=12</a:t>
              </a:r>
            </a:p>
          </p:txBody>
        </p:sp>
        <p:sp>
          <p:nvSpPr>
            <p:cNvPr id="85008" name="TextBox 24">
              <a:extLst>
                <a:ext uri="{FF2B5EF4-FFF2-40B4-BE49-F238E27FC236}">
                  <a16:creationId xmlns:a16="http://schemas.microsoft.com/office/drawing/2014/main" id="{6FB134AD-6326-43EA-B240-869394FF2B0B}"/>
                </a:ext>
              </a:extLst>
            </p:cNvPr>
            <p:cNvSpPr txBox="1">
              <a:spLocks noChangeArrowheads="1"/>
            </p:cNvSpPr>
            <p:nvPr/>
          </p:nvSpPr>
          <p:spPr bwMode="auto">
            <a:xfrm>
              <a:off x="5525784" y="4839039"/>
              <a:ext cx="612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Narrow" panose="020B0606020202030204" pitchFamily="34" charset="0"/>
                  <a:ea typeface="MS PGothic" panose="020B0600070205080204" pitchFamily="34" charset="-128"/>
                  <a:cs typeface="+mn-cs"/>
                </a:rPr>
                <a:t>n=12</a:t>
              </a:r>
            </a:p>
          </p:txBody>
        </p:sp>
      </p:grpSp>
      <p:sp>
        <p:nvSpPr>
          <p:cNvPr id="17" name="TextBox 18">
            <a:extLst>
              <a:ext uri="{FF2B5EF4-FFF2-40B4-BE49-F238E27FC236}">
                <a16:creationId xmlns:a16="http://schemas.microsoft.com/office/drawing/2014/main" id="{D2DBA43A-66D7-C546-9AA8-3EEC132E33E6}"/>
              </a:ext>
            </a:extLst>
          </p:cNvPr>
          <p:cNvSpPr txBox="1">
            <a:spLocks noChangeArrowheads="1"/>
          </p:cNvSpPr>
          <p:nvPr/>
        </p:nvSpPr>
        <p:spPr bwMode="auto">
          <a:xfrm>
            <a:off x="857251" y="5722203"/>
            <a:ext cx="11182349" cy="830997"/>
          </a:xfrm>
          <a:prstGeom prst="rect">
            <a:avLst/>
          </a:prstGeom>
          <a:solidFill>
            <a:schemeClr val="bg1"/>
          </a:solidFill>
          <a:ln w="9525">
            <a:noFill/>
            <a:miter lim="800000"/>
            <a:headEnd/>
            <a:tailEnd/>
          </a:ln>
          <a:effectLst>
            <a:softEdge rad="63500"/>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Female songbirds tend to prefer and males to avoid longer or more stereotyped songs.</a:t>
            </a:r>
          </a:p>
        </p:txBody>
      </p:sp>
      <p:pic>
        <p:nvPicPr>
          <p:cNvPr id="84998" name="Picture 21" descr="Related image">
            <a:extLst>
              <a:ext uri="{FF2B5EF4-FFF2-40B4-BE49-F238E27FC236}">
                <a16:creationId xmlns:a16="http://schemas.microsoft.com/office/drawing/2014/main" id="{74618C9A-85A5-4855-BB09-AA7F919E1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5817026"/>
            <a:ext cx="40005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5000" name="TextBox 1">
            <a:extLst>
              <a:ext uri="{FF2B5EF4-FFF2-40B4-BE49-F238E27FC236}">
                <a16:creationId xmlns:a16="http://schemas.microsoft.com/office/drawing/2014/main" id="{E1BF8019-182B-42EA-A72F-124DB549BCFD}"/>
              </a:ext>
            </a:extLst>
          </p:cNvPr>
          <p:cNvSpPr txBox="1">
            <a:spLocks noChangeArrowheads="1"/>
          </p:cNvSpPr>
          <p:nvPr/>
        </p:nvSpPr>
        <p:spPr bwMode="auto">
          <a:xfrm>
            <a:off x="8388350" y="2106613"/>
            <a:ext cx="984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Spring</a:t>
            </a:r>
          </a:p>
        </p:txBody>
      </p:sp>
      <p:sp>
        <p:nvSpPr>
          <p:cNvPr id="85001" name="TextBox 13">
            <a:extLst>
              <a:ext uri="{FF2B5EF4-FFF2-40B4-BE49-F238E27FC236}">
                <a16:creationId xmlns:a16="http://schemas.microsoft.com/office/drawing/2014/main" id="{6B25F382-7F4B-4923-B929-0519500033EE}"/>
              </a:ext>
            </a:extLst>
          </p:cNvPr>
          <p:cNvSpPr txBox="1">
            <a:spLocks noChangeArrowheads="1"/>
          </p:cNvSpPr>
          <p:nvPr/>
        </p:nvSpPr>
        <p:spPr bwMode="auto">
          <a:xfrm>
            <a:off x="8388350" y="2570163"/>
            <a:ext cx="161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Fall</a:t>
            </a:r>
          </a:p>
        </p:txBody>
      </p:sp>
      <p:sp>
        <p:nvSpPr>
          <p:cNvPr id="2" name="Rectangle 1">
            <a:extLst>
              <a:ext uri="{FF2B5EF4-FFF2-40B4-BE49-F238E27FC236}">
                <a16:creationId xmlns:a16="http://schemas.microsoft.com/office/drawing/2014/main" id="{16509FAB-885A-424A-A04E-94BECDEC3C76}"/>
              </a:ext>
            </a:extLst>
          </p:cNvPr>
          <p:cNvSpPr/>
          <p:nvPr/>
        </p:nvSpPr>
        <p:spPr>
          <a:xfrm>
            <a:off x="8145463" y="2249489"/>
            <a:ext cx="214312" cy="219075"/>
          </a:xfrm>
          <a:prstGeom prst="rect">
            <a:avLst/>
          </a:prstGeom>
          <a:solidFill>
            <a:srgbClr val="C7C9CB"/>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Rectangle 14">
            <a:extLst>
              <a:ext uri="{FF2B5EF4-FFF2-40B4-BE49-F238E27FC236}">
                <a16:creationId xmlns:a16="http://schemas.microsoft.com/office/drawing/2014/main" id="{1C38B453-7C10-414B-8FD8-247214A401BC}"/>
              </a:ext>
            </a:extLst>
          </p:cNvPr>
          <p:cNvSpPr/>
          <p:nvPr/>
        </p:nvSpPr>
        <p:spPr>
          <a:xfrm>
            <a:off x="8145463" y="2659063"/>
            <a:ext cx="214312" cy="220662"/>
          </a:xfrm>
          <a:prstGeom prst="rect">
            <a:avLst/>
          </a:prstGeom>
          <a:solidFill>
            <a:schemeClr val="tx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8" name="Title 1">
            <a:extLst>
              <a:ext uri="{FF2B5EF4-FFF2-40B4-BE49-F238E27FC236}">
                <a16:creationId xmlns:a16="http://schemas.microsoft.com/office/drawing/2014/main" id="{04563100-CF9E-44B7-9A58-9A3AE1FFBD8B}"/>
              </a:ext>
            </a:extLst>
          </p:cNvPr>
          <p:cNvSpPr>
            <a:spLocks noGrp="1"/>
          </p:cNvSpPr>
          <p:nvPr>
            <p:ph type="title"/>
          </p:nvPr>
        </p:nvSpPr>
        <p:spPr>
          <a:xfrm>
            <a:off x="466726" y="136146"/>
            <a:ext cx="12039600" cy="1252728"/>
          </a:xfrm>
        </p:spPr>
        <p:txBody>
          <a:bodyPr>
            <a:noAutofit/>
          </a:bodyPr>
          <a:lstStyle/>
          <a:p>
            <a:pPr>
              <a:defRPr/>
            </a:pPr>
            <a:r>
              <a:rPr lang="en-US" sz="4000" dirty="0">
                <a:ea typeface="+mj-ea"/>
                <a:cs typeface="+mj-cs"/>
              </a:rPr>
              <a:t>Starlings sing less rigid, “sloppier” songs  in fall.</a:t>
            </a:r>
          </a:p>
        </p:txBody>
      </p:sp>
      <p:sp>
        <p:nvSpPr>
          <p:cNvPr id="16" name="Rectangle 15"/>
          <p:cNvSpPr/>
          <p:nvPr/>
        </p:nvSpPr>
        <p:spPr>
          <a:xfrm>
            <a:off x="-39790" y="6537188"/>
            <a:ext cx="1794081" cy="369332"/>
          </a:xfrm>
          <a:prstGeom prst="rect">
            <a:avLst/>
          </a:prstGeom>
        </p:spPr>
        <p:txBody>
          <a:bodyPr wrap="none">
            <a:spAutoFit/>
          </a:bodyPr>
          <a:lstStyle/>
          <a:p>
            <a:r>
              <a:rPr lang="en-US" dirty="0">
                <a:solidFill>
                  <a:srgbClr val="000000"/>
                </a:solidFill>
                <a:latin typeface="Times New Roman" panose="02020603050405020304" pitchFamily="18" charset="0"/>
              </a:rPr>
              <a:t>Alger et al., 2016</a:t>
            </a:r>
            <a:endParaRPr lang="en-US" dirty="0"/>
          </a:p>
        </p:txBody>
      </p:sp>
    </p:spTree>
    <p:extLst>
      <p:ext uri="{BB962C8B-B14F-4D97-AF65-F5344CB8AC3E}">
        <p14:creationId xmlns:p14="http://schemas.microsoft.com/office/powerpoint/2010/main" val="304881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10" descr="Image result for the genesis of animal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309" y="838200"/>
            <a:ext cx="206249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3"/>
          <p:cNvSpPr txBox="1">
            <a:spLocks noChangeArrowheads="1"/>
          </p:cNvSpPr>
          <p:nvPr/>
        </p:nvSpPr>
        <p:spPr bwMode="auto">
          <a:xfrm>
            <a:off x="228600" y="1644908"/>
            <a:ext cx="12192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1) No obvious, immediate function</a:t>
            </a:r>
          </a:p>
          <a:p>
            <a:pPr marL="514350" marR="0" lvl="0" indent="-514350" algn="l" defTabSz="914400" rtl="0" eaLnBrk="0" fontAlgn="base" latinLnBrk="0" hangingPunct="0">
              <a:lnSpc>
                <a:spcPct val="100000"/>
              </a:lnSpc>
              <a:spcBef>
                <a:spcPct val="0"/>
              </a:spcBef>
              <a:spcAft>
                <a:spcPct val="0"/>
              </a:spcAft>
              <a:buClrTx/>
              <a:buSzTx/>
              <a:buFontTx/>
              <a:buAutoNum type="arabicParen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 Spontaneous or rewarding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3) Modified from other contexts in which the same behavior might occur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4) Performed repeatedly but not rigidly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5) Initiated when free from stress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44038"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572997"/>
            <a:ext cx="534988"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5078671"/>
            <a:ext cx="534987"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40"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3674" y="3294062"/>
            <a:ext cx="534988" cy="53816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623675" y="3294062"/>
            <a:ext cx="568325" cy="538163"/>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44042"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223008"/>
            <a:ext cx="534987"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77000" y="4223008"/>
            <a:ext cx="534987" cy="538162"/>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0" name="TextBox 19"/>
          <p:cNvSpPr txBox="1">
            <a:spLocks noChangeArrowheads="1"/>
          </p:cNvSpPr>
          <p:nvPr/>
        </p:nvSpPr>
        <p:spPr bwMode="auto">
          <a:xfrm>
            <a:off x="11649075" y="3240087"/>
            <a:ext cx="46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sp>
        <p:nvSpPr>
          <p:cNvPr id="21" name="TextBox 20"/>
          <p:cNvSpPr txBox="1">
            <a:spLocks noChangeArrowheads="1"/>
          </p:cNvSpPr>
          <p:nvPr/>
        </p:nvSpPr>
        <p:spPr bwMode="auto">
          <a:xfrm>
            <a:off x="6507162" y="4169033"/>
            <a:ext cx="46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sp>
        <p:nvSpPr>
          <p:cNvPr id="44046" name="TextBox 17"/>
          <p:cNvSpPr txBox="1">
            <a:spLocks noChangeArrowheads="1"/>
          </p:cNvSpPr>
          <p:nvPr/>
        </p:nvSpPr>
        <p:spPr bwMode="auto">
          <a:xfrm>
            <a:off x="8345487" y="3799016"/>
            <a:ext cx="3303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“not fully functional”</a:t>
            </a:r>
          </a:p>
        </p:txBody>
      </p:sp>
      <p:pic>
        <p:nvPicPr>
          <p:cNvPr id="2" name="Picture 18">
            <a:extLst>
              <a:ext uri="{FF2B5EF4-FFF2-40B4-BE49-F238E27FC236}">
                <a16:creationId xmlns:a16="http://schemas.microsoft.com/office/drawing/2014/main" id="{4732622E-0712-4331-A797-2E50856CC3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762" y="2511684"/>
            <a:ext cx="534988" cy="53816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D76C8B8-5088-40FB-A789-254A3B107D93}"/>
              </a:ext>
            </a:extLst>
          </p:cNvPr>
          <p:cNvSpPr/>
          <p:nvPr/>
        </p:nvSpPr>
        <p:spPr>
          <a:xfrm>
            <a:off x="4953000" y="2511684"/>
            <a:ext cx="534988" cy="538163"/>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 name="TextBox 3">
            <a:extLst>
              <a:ext uri="{FF2B5EF4-FFF2-40B4-BE49-F238E27FC236}">
                <a16:creationId xmlns:a16="http://schemas.microsoft.com/office/drawing/2014/main" id="{E5A2F647-AD4A-47A6-BE53-68C59480A994}"/>
              </a:ext>
            </a:extLst>
          </p:cNvPr>
          <p:cNvSpPr txBox="1">
            <a:spLocks noChangeArrowheads="1"/>
          </p:cNvSpPr>
          <p:nvPr/>
        </p:nvSpPr>
        <p:spPr bwMode="auto">
          <a:xfrm>
            <a:off x="4991100" y="2443663"/>
            <a:ext cx="468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sp>
        <p:nvSpPr>
          <p:cNvPr id="18" name="Title 1">
            <a:extLst>
              <a:ext uri="{FF2B5EF4-FFF2-40B4-BE49-F238E27FC236}">
                <a16:creationId xmlns:a16="http://schemas.microsoft.com/office/drawing/2014/main" id="{D58E6092-8A52-4321-903E-3B347A6A8F83}"/>
              </a:ext>
            </a:extLst>
          </p:cNvPr>
          <p:cNvSpPr txBox="1">
            <a:spLocks/>
          </p:cNvSpPr>
          <p:nvPr/>
        </p:nvSpPr>
        <p:spPr>
          <a:xfrm>
            <a:off x="228600" y="118872"/>
            <a:ext cx="11734800" cy="1252728"/>
          </a:xfrm>
          <a:prstGeom prst="rect">
            <a:avLst/>
          </a:prstGeom>
        </p:spPr>
        <p:txBody>
          <a:bodyPr rIns="45720" anchor="ctr">
            <a:scene3d>
              <a:camera prst="orthographicFront"/>
              <a:lightRig rig="threePt" dir="t">
                <a:rot lat="0" lon="0" rev="4800000"/>
              </a:lightRig>
            </a:scene3d>
            <a:sp3d prstMaterial="matte">
              <a:bevelT w="50800" h="1016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800"/>
                </a:solidFill>
                <a:effectLst/>
                <a:uLnTx/>
                <a:uFillTx/>
                <a:latin typeface="Corbel"/>
                <a:ea typeface="MS PGothic" panose="020B0600070205080204" pitchFamily="34" charset="-128"/>
                <a:cs typeface="+mn-cs"/>
              </a:rPr>
              <a:t>Is flock song play? For a behavior to be considered play it must be…</a:t>
            </a:r>
          </a:p>
        </p:txBody>
      </p:sp>
    </p:spTree>
    <p:extLst>
      <p:ext uri="{BB962C8B-B14F-4D97-AF65-F5344CB8AC3E}">
        <p14:creationId xmlns:p14="http://schemas.microsoft.com/office/powerpoint/2010/main" val="1441970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368822" y="175710"/>
            <a:ext cx="9454355" cy="1252728"/>
          </a:xfrm>
        </p:spPr>
        <p:txBody>
          <a:bodyPr>
            <a:noAutofit/>
          </a:bodyPr>
          <a:lstStyle/>
          <a:p>
            <a:pPr>
              <a:defRPr/>
            </a:pPr>
            <a:r>
              <a:rPr lang="en-US" sz="3600" dirty="0">
                <a:ea typeface="+mj-ea"/>
                <a:cs typeface="+mj-cs"/>
              </a:rPr>
              <a:t>How do you ask a bird if it “feels good” to sing?</a:t>
            </a:r>
          </a:p>
        </p:txBody>
      </p:sp>
      <p:sp>
        <p:nvSpPr>
          <p:cNvPr id="13" name="TextBox 16">
            <a:extLst>
              <a:ext uri="{FF2B5EF4-FFF2-40B4-BE49-F238E27FC236}">
                <a16:creationId xmlns:a16="http://schemas.microsoft.com/office/drawing/2014/main" id="{BE56984F-08D6-499E-97DD-2ED0DDC4C2A7}"/>
              </a:ext>
            </a:extLst>
          </p:cNvPr>
          <p:cNvSpPr txBox="1">
            <a:spLocks noChangeArrowheads="1"/>
          </p:cNvSpPr>
          <p:nvPr/>
        </p:nvSpPr>
        <p:spPr bwMode="auto">
          <a:xfrm>
            <a:off x="1817689" y="1792288"/>
            <a:ext cx="441325" cy="646112"/>
          </a:xfrm>
          <a:prstGeom prst="rect">
            <a:avLst/>
          </a:prstGeom>
          <a:solidFill>
            <a:schemeClr val="bg1"/>
          </a:solidFill>
          <a:ln w="2857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600" b="1">
                <a:solidFill>
                  <a:srgbClr val="FF0000"/>
                </a:solidFill>
              </a:rPr>
              <a:t>1</a:t>
            </a:r>
          </a:p>
        </p:txBody>
      </p:sp>
      <p:sp>
        <p:nvSpPr>
          <p:cNvPr id="15" name="TextBox 18">
            <a:extLst>
              <a:ext uri="{FF2B5EF4-FFF2-40B4-BE49-F238E27FC236}">
                <a16:creationId xmlns:a16="http://schemas.microsoft.com/office/drawing/2014/main" id="{BE9AB68E-AB65-4BB4-9052-B6D85B7D1B2F}"/>
              </a:ext>
            </a:extLst>
          </p:cNvPr>
          <p:cNvSpPr txBox="1">
            <a:spLocks noChangeArrowheads="1"/>
          </p:cNvSpPr>
          <p:nvPr/>
        </p:nvSpPr>
        <p:spPr bwMode="auto">
          <a:xfrm>
            <a:off x="2274888" y="1817688"/>
            <a:ext cx="56499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a:t>Behavioral measures (30 min)</a:t>
            </a:r>
          </a:p>
        </p:txBody>
      </p:sp>
      <p:pic>
        <p:nvPicPr>
          <p:cNvPr id="18" name="Picture 17">
            <a:extLst>
              <a:ext uri="{FF2B5EF4-FFF2-40B4-BE49-F238E27FC236}">
                <a16:creationId xmlns:a16="http://schemas.microsoft.com/office/drawing/2014/main" id="{9D43A8BF-DCE0-4872-B0D7-53BCD74E5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85" r="455"/>
          <a:stretch>
            <a:fillRect/>
          </a:stretch>
        </p:blipFill>
        <p:spPr bwMode="auto">
          <a:xfrm>
            <a:off x="3886200" y="3122613"/>
            <a:ext cx="38100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usic">
            <a:extLst>
              <a:ext uri="{FF2B5EF4-FFF2-40B4-BE49-F238E27FC236}">
                <a16:creationId xmlns:a16="http://schemas.microsoft.com/office/drawing/2014/main" id="{01E64329-1F76-4573-A6D4-C410C2DB2952}"/>
              </a:ext>
            </a:extLst>
          </p:cNvPr>
          <p:cNvSpPr>
            <a:spLocks noEditPoints="1" noChangeArrowheads="1"/>
          </p:cNvSpPr>
          <p:nvPr/>
        </p:nvSpPr>
        <p:spPr bwMode="auto">
          <a:xfrm>
            <a:off x="6553200" y="3148013"/>
            <a:ext cx="676275" cy="6921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a:p>
        </p:txBody>
      </p:sp>
      <p:sp>
        <p:nvSpPr>
          <p:cNvPr id="20" name="Music">
            <a:extLst>
              <a:ext uri="{FF2B5EF4-FFF2-40B4-BE49-F238E27FC236}">
                <a16:creationId xmlns:a16="http://schemas.microsoft.com/office/drawing/2014/main" id="{BAA94534-E6C3-4D99-A2FF-72EB6D1E4E42}"/>
              </a:ext>
            </a:extLst>
          </p:cNvPr>
          <p:cNvSpPr>
            <a:spLocks noEditPoints="1" noChangeArrowheads="1"/>
          </p:cNvSpPr>
          <p:nvPr/>
        </p:nvSpPr>
        <p:spPr bwMode="auto">
          <a:xfrm>
            <a:off x="3352800" y="2801938"/>
            <a:ext cx="676275" cy="6921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a:p>
        </p:txBody>
      </p:sp>
      <p:sp>
        <p:nvSpPr>
          <p:cNvPr id="21" name="TextBox 24">
            <a:extLst>
              <a:ext uri="{FF2B5EF4-FFF2-40B4-BE49-F238E27FC236}">
                <a16:creationId xmlns:a16="http://schemas.microsoft.com/office/drawing/2014/main" id="{531FBCA8-2573-41AA-9AC2-267456406072}"/>
              </a:ext>
            </a:extLst>
          </p:cNvPr>
          <p:cNvSpPr txBox="1"/>
          <p:nvPr/>
        </p:nvSpPr>
        <p:spPr>
          <a:xfrm>
            <a:off x="4092574" y="4853285"/>
            <a:ext cx="713657" cy="461665"/>
          </a:xfrm>
          <a:prstGeom prst="rect">
            <a:avLst/>
          </a:prstGeom>
          <a:solidFill>
            <a:schemeClr val="bg1"/>
          </a:solidFill>
          <a:effectLst>
            <a:softEdge rad="63500"/>
          </a:effec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r>
              <a:rPr lang="en-US" sz="2400" b="1" dirty="0"/>
              <a:t>Fall</a:t>
            </a:r>
          </a:p>
        </p:txBody>
      </p:sp>
      <p:sp>
        <p:nvSpPr>
          <p:cNvPr id="22" name="Music">
            <a:extLst>
              <a:ext uri="{FF2B5EF4-FFF2-40B4-BE49-F238E27FC236}">
                <a16:creationId xmlns:a16="http://schemas.microsoft.com/office/drawing/2014/main" id="{453BF98B-C3A7-48DE-B362-84C3176CACDF}"/>
              </a:ext>
            </a:extLst>
          </p:cNvPr>
          <p:cNvSpPr>
            <a:spLocks noEditPoints="1" noChangeArrowheads="1"/>
          </p:cNvSpPr>
          <p:nvPr/>
        </p:nvSpPr>
        <p:spPr bwMode="auto">
          <a:xfrm>
            <a:off x="6096000" y="2362200"/>
            <a:ext cx="676275" cy="6921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endParaRPr lang="en-US"/>
          </a:p>
        </p:txBody>
      </p:sp>
      <p:pic>
        <p:nvPicPr>
          <p:cNvPr id="23" name="Picture 22" descr="Grinning Face on Apple iOS 12.1">
            <a:extLst>
              <a:ext uri="{FF2B5EF4-FFF2-40B4-BE49-F238E27FC236}">
                <a16:creationId xmlns:a16="http://schemas.microsoft.com/office/drawing/2014/main" id="{B3620471-7D2B-4C68-BA8B-7BD59A20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050" y="3457575"/>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8">
            <a:extLst>
              <a:ext uri="{FF2B5EF4-FFF2-40B4-BE49-F238E27FC236}">
                <a16:creationId xmlns:a16="http://schemas.microsoft.com/office/drawing/2014/main" id="{94927B50-6357-459C-AF1F-59FF81FF90AD}"/>
              </a:ext>
            </a:extLst>
          </p:cNvPr>
          <p:cNvSpPr txBox="1">
            <a:spLocks noChangeArrowheads="1"/>
          </p:cNvSpPr>
          <p:nvPr/>
        </p:nvSpPr>
        <p:spPr bwMode="auto">
          <a:xfrm>
            <a:off x="4472848" y="5272454"/>
            <a:ext cx="2924045" cy="461665"/>
          </a:xfrm>
          <a:prstGeom prst="rect">
            <a:avLst/>
          </a:prstGeom>
          <a:solidFill>
            <a:schemeClr val="bg1"/>
          </a:solidFill>
          <a:ln w="9525">
            <a:noFill/>
            <a:miter lim="800000"/>
            <a:headEnd/>
            <a:tailEnd/>
          </a:ln>
          <a:effectLst/>
        </p:spPr>
        <p:txBody>
          <a:bodyPr>
            <a:spAutoFit/>
          </a:bodyPr>
          <a:lstStyle/>
          <a:p>
            <a:pPr eaLnBrk="1" hangingPunct="1">
              <a:defRPr/>
            </a:pPr>
            <a:r>
              <a:rPr lang="en-US" sz="2400" dirty="0">
                <a:latin typeface="Arial" charset="0"/>
                <a:ea typeface="ＭＳ Ｐゴシック" pitchFamily="-111" charset="-128"/>
              </a:rPr>
              <a:t>Fall condition</a:t>
            </a:r>
          </a:p>
        </p:txBody>
      </p:sp>
      <p:sp>
        <p:nvSpPr>
          <p:cNvPr id="2" name="Slide Number Placeholder 1">
            <a:extLst>
              <a:ext uri="{FF2B5EF4-FFF2-40B4-BE49-F238E27FC236}">
                <a16:creationId xmlns:a16="http://schemas.microsoft.com/office/drawing/2014/main" id="{A6ADFA60-2854-40AE-A012-11F8551028EC}"/>
              </a:ext>
            </a:extLst>
          </p:cNvPr>
          <p:cNvSpPr>
            <a:spLocks noGrp="1"/>
          </p:cNvSpPr>
          <p:nvPr>
            <p:ph type="sldNum" sz="quarter" idx="12"/>
          </p:nvPr>
        </p:nvSpPr>
        <p:spPr/>
        <p:txBody>
          <a:bodyPr/>
          <a:lstStyle/>
          <a:p>
            <a:pPr>
              <a:defRPr/>
            </a:pPr>
            <a:fld id="{E463D5B4-D05A-4828-B919-2F8B8A3848E1}" type="slidenum">
              <a:rPr lang="en-US" altLang="en-US" sz="1400" b="1" smtClean="0"/>
              <a:pPr>
                <a:defRPr/>
              </a:pPr>
              <a:t>35</a:t>
            </a:fld>
            <a:endParaRPr lang="en-US" altLang="en-US" sz="14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E5E7DD-F707-402E-819D-DA71C58FDF6D}"/>
              </a:ext>
            </a:extLst>
          </p:cNvPr>
          <p:cNvSpPr/>
          <p:nvPr/>
        </p:nvSpPr>
        <p:spPr>
          <a:xfrm>
            <a:off x="3429000" y="2743200"/>
            <a:ext cx="5181600" cy="2667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12" name="Rectangle 11">
            <a:extLst>
              <a:ext uri="{FF2B5EF4-FFF2-40B4-BE49-F238E27FC236}">
                <a16:creationId xmlns:a16="http://schemas.microsoft.com/office/drawing/2014/main" id="{4CC5D285-9811-4529-A1B7-A0D88432F618}"/>
              </a:ext>
            </a:extLst>
          </p:cNvPr>
          <p:cNvSpPr/>
          <p:nvPr/>
        </p:nvSpPr>
        <p:spPr>
          <a:xfrm>
            <a:off x="6019801" y="2743200"/>
            <a:ext cx="2570163" cy="2667000"/>
          </a:xfrm>
          <a:prstGeom prst="rect">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41988" name="TextBox 17">
            <a:extLst>
              <a:ext uri="{FF2B5EF4-FFF2-40B4-BE49-F238E27FC236}">
                <a16:creationId xmlns:a16="http://schemas.microsoft.com/office/drawing/2014/main" id="{A880EF13-DC51-4752-AC15-A212138B1AB5}"/>
              </a:ext>
            </a:extLst>
          </p:cNvPr>
          <p:cNvSpPr txBox="1">
            <a:spLocks noChangeArrowheads="1"/>
          </p:cNvSpPr>
          <p:nvPr/>
        </p:nvSpPr>
        <p:spPr bwMode="auto">
          <a:xfrm>
            <a:off x="3444876" y="2057401"/>
            <a:ext cx="441325" cy="646113"/>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3600" b="1">
                <a:solidFill>
                  <a:srgbClr val="FF0000"/>
                </a:solidFill>
              </a:rPr>
              <a:t>2</a:t>
            </a:r>
          </a:p>
        </p:txBody>
      </p:sp>
      <p:sp>
        <p:nvSpPr>
          <p:cNvPr id="41989" name="TextBox 18">
            <a:extLst>
              <a:ext uri="{FF2B5EF4-FFF2-40B4-BE49-F238E27FC236}">
                <a16:creationId xmlns:a16="http://schemas.microsoft.com/office/drawing/2014/main" id="{AA7DB91D-8167-4781-A8B6-D639DF069790}"/>
              </a:ext>
            </a:extLst>
          </p:cNvPr>
          <p:cNvSpPr txBox="1">
            <a:spLocks noChangeArrowheads="1"/>
          </p:cNvSpPr>
          <p:nvPr/>
        </p:nvSpPr>
        <p:spPr bwMode="auto">
          <a:xfrm>
            <a:off x="3886200" y="2133600"/>
            <a:ext cx="4078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3200">
                <a:solidFill>
                  <a:srgbClr val="000000"/>
                </a:solidFill>
              </a:rPr>
              <a:t>Conditioning (30 min)</a:t>
            </a:r>
          </a:p>
        </p:txBody>
      </p:sp>
      <p:sp>
        <p:nvSpPr>
          <p:cNvPr id="44" name="Rectangle 43">
            <a:extLst>
              <a:ext uri="{FF2B5EF4-FFF2-40B4-BE49-F238E27FC236}">
                <a16:creationId xmlns:a16="http://schemas.microsoft.com/office/drawing/2014/main" id="{38FD627D-FBD8-4D7C-B257-FD53ED1261ED}"/>
              </a:ext>
            </a:extLst>
          </p:cNvPr>
          <p:cNvSpPr/>
          <p:nvPr/>
        </p:nvSpPr>
        <p:spPr>
          <a:xfrm>
            <a:off x="5867400" y="2743200"/>
            <a:ext cx="304800" cy="2667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41991" name="TextBox 5">
            <a:extLst>
              <a:ext uri="{FF2B5EF4-FFF2-40B4-BE49-F238E27FC236}">
                <a16:creationId xmlns:a16="http://schemas.microsoft.com/office/drawing/2014/main" id="{8D6D16C1-9A61-4316-A05F-EA41F215B52A}"/>
              </a:ext>
            </a:extLst>
          </p:cNvPr>
          <p:cNvSpPr txBox="1">
            <a:spLocks noChangeArrowheads="1"/>
          </p:cNvSpPr>
          <p:nvPr/>
        </p:nvSpPr>
        <p:spPr bwMode="auto">
          <a:xfrm>
            <a:off x="3051176" y="5334000"/>
            <a:ext cx="60928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altLang="en-US">
                <a:solidFill>
                  <a:srgbClr val="000000"/>
                </a:solidFill>
              </a:rPr>
              <a:t>  </a:t>
            </a:r>
            <a:r>
              <a:rPr lang="en-US" altLang="en-US" sz="2800">
                <a:solidFill>
                  <a:srgbClr val="000000"/>
                </a:solidFill>
              </a:rPr>
              <a:t>Conditioned place preference (CPP)</a:t>
            </a:r>
          </a:p>
          <a:p>
            <a:pPr algn="ctr" fontAlgn="base">
              <a:spcBef>
                <a:spcPct val="0"/>
              </a:spcBef>
              <a:spcAft>
                <a:spcPct val="0"/>
              </a:spcAft>
            </a:pPr>
            <a:r>
              <a:rPr lang="en-US" altLang="en-US" sz="2800">
                <a:solidFill>
                  <a:srgbClr val="000000"/>
                </a:solidFill>
              </a:rPr>
              <a:t>apparatus</a:t>
            </a:r>
          </a:p>
        </p:txBody>
      </p:sp>
      <p:pic>
        <p:nvPicPr>
          <p:cNvPr id="41992" name="Title 2">
            <a:extLst>
              <a:ext uri="{FF2B5EF4-FFF2-40B4-BE49-F238E27FC236}">
                <a16:creationId xmlns:a16="http://schemas.microsoft.com/office/drawing/2014/main" id="{BD27A7BF-32C3-49E5-9734-9AE6288596F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63500"/>
            <a:ext cx="91567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http://www.indianmynaaction.org.au/images/Common_Starling2_Dabb.jpg">
            <a:extLst>
              <a:ext uri="{FF2B5EF4-FFF2-40B4-BE49-F238E27FC236}">
                <a16:creationId xmlns:a16="http://schemas.microsoft.com/office/drawing/2014/main" id="{92C1C9C2-E215-4F3E-9345-EEA000D50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600" y="3403600"/>
            <a:ext cx="10795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Grinning Face on Apple iOS 12.1">
            <a:extLst>
              <a:ext uri="{FF2B5EF4-FFF2-40B4-BE49-F238E27FC236}">
                <a16:creationId xmlns:a16="http://schemas.microsoft.com/office/drawing/2014/main" id="{FBA76200-C61E-42EC-857D-022AAF5CF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786189"/>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1603700D-54AB-4D2F-819A-4D8AC9602AD7}"/>
              </a:ext>
            </a:extLst>
          </p:cNvPr>
          <p:cNvSpPr/>
          <p:nvPr/>
        </p:nvSpPr>
        <p:spPr>
          <a:xfrm>
            <a:off x="8915400" y="2243139"/>
            <a:ext cx="458788" cy="420687"/>
          </a:xfrm>
          <a:prstGeom prst="rect">
            <a:avLst/>
          </a:prstGeom>
          <a:solidFill>
            <a:srgbClr val="00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pic>
        <p:nvPicPr>
          <p:cNvPr id="16" name="Picture 24" descr="Grinning Face on Apple iOS 12.1">
            <a:extLst>
              <a:ext uri="{FF2B5EF4-FFF2-40B4-BE49-F238E27FC236}">
                <a16:creationId xmlns:a16="http://schemas.microsoft.com/office/drawing/2014/main" id="{1335C923-5EDD-4415-ADAB-4D1E0F7E0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264" y="2163764"/>
            <a:ext cx="5794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D39DE6E-3B13-4ED3-AC4E-0354A9877042}"/>
              </a:ext>
            </a:extLst>
          </p:cNvPr>
          <p:cNvSpPr txBox="1">
            <a:spLocks noChangeArrowheads="1"/>
          </p:cNvSpPr>
          <p:nvPr/>
        </p:nvSpPr>
        <p:spPr bwMode="auto">
          <a:xfrm>
            <a:off x="9409114" y="2268539"/>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95ABDB-DDB9-49C4-B3DA-BAB373BF447B}"/>
              </a:ext>
            </a:extLst>
          </p:cNvPr>
          <p:cNvSpPr/>
          <p:nvPr/>
        </p:nvSpPr>
        <p:spPr>
          <a:xfrm>
            <a:off x="3502025" y="2246313"/>
            <a:ext cx="5181600" cy="2667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12" name="Rectangle 11">
            <a:extLst>
              <a:ext uri="{FF2B5EF4-FFF2-40B4-BE49-F238E27FC236}">
                <a16:creationId xmlns:a16="http://schemas.microsoft.com/office/drawing/2014/main" id="{AF57FEA9-CD2F-492F-8E03-9E0A1A7EE716}"/>
              </a:ext>
            </a:extLst>
          </p:cNvPr>
          <p:cNvSpPr/>
          <p:nvPr/>
        </p:nvSpPr>
        <p:spPr>
          <a:xfrm>
            <a:off x="6092826" y="2246313"/>
            <a:ext cx="2570163" cy="2667000"/>
          </a:xfrm>
          <a:prstGeom prst="rect">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44036" name="TextBox 19">
            <a:extLst>
              <a:ext uri="{FF2B5EF4-FFF2-40B4-BE49-F238E27FC236}">
                <a16:creationId xmlns:a16="http://schemas.microsoft.com/office/drawing/2014/main" id="{90CFDCC5-3A8F-478A-85DB-39993D9207F4}"/>
              </a:ext>
            </a:extLst>
          </p:cNvPr>
          <p:cNvSpPr txBox="1">
            <a:spLocks noChangeArrowheads="1"/>
          </p:cNvSpPr>
          <p:nvPr/>
        </p:nvSpPr>
        <p:spPr bwMode="auto">
          <a:xfrm>
            <a:off x="3502026" y="1600201"/>
            <a:ext cx="441325" cy="646113"/>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3600" b="1">
                <a:solidFill>
                  <a:srgbClr val="FF0000"/>
                </a:solidFill>
              </a:rPr>
              <a:t>3</a:t>
            </a:r>
          </a:p>
        </p:txBody>
      </p:sp>
      <p:sp>
        <p:nvSpPr>
          <p:cNvPr id="44037" name="TextBox 20">
            <a:extLst>
              <a:ext uri="{FF2B5EF4-FFF2-40B4-BE49-F238E27FC236}">
                <a16:creationId xmlns:a16="http://schemas.microsoft.com/office/drawing/2014/main" id="{4DCB08E3-D605-44B8-8BAC-E2E37C10813C}"/>
              </a:ext>
            </a:extLst>
          </p:cNvPr>
          <p:cNvSpPr txBox="1">
            <a:spLocks noChangeArrowheads="1"/>
          </p:cNvSpPr>
          <p:nvPr/>
        </p:nvSpPr>
        <p:spPr bwMode="auto">
          <a:xfrm>
            <a:off x="3959226" y="1636713"/>
            <a:ext cx="2962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3200">
                <a:solidFill>
                  <a:srgbClr val="000000"/>
                </a:solidFill>
              </a:rPr>
              <a:t>Test (next day)</a:t>
            </a:r>
          </a:p>
        </p:txBody>
      </p:sp>
      <p:sp>
        <p:nvSpPr>
          <p:cNvPr id="44" name="Rectangle 43">
            <a:extLst>
              <a:ext uri="{FF2B5EF4-FFF2-40B4-BE49-F238E27FC236}">
                <a16:creationId xmlns:a16="http://schemas.microsoft.com/office/drawing/2014/main" id="{669B3020-3F51-4E8E-8095-2C96B30F6E3E}"/>
              </a:ext>
            </a:extLst>
          </p:cNvPr>
          <p:cNvSpPr/>
          <p:nvPr/>
        </p:nvSpPr>
        <p:spPr>
          <a:xfrm>
            <a:off x="5940425" y="2246313"/>
            <a:ext cx="304800" cy="2667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44039" name="TextBox 5">
            <a:extLst>
              <a:ext uri="{FF2B5EF4-FFF2-40B4-BE49-F238E27FC236}">
                <a16:creationId xmlns:a16="http://schemas.microsoft.com/office/drawing/2014/main" id="{3D0438F5-5BB4-4BFD-B469-D3434C1553C1}"/>
              </a:ext>
            </a:extLst>
          </p:cNvPr>
          <p:cNvSpPr txBox="1">
            <a:spLocks noChangeArrowheads="1"/>
          </p:cNvSpPr>
          <p:nvPr/>
        </p:nvSpPr>
        <p:spPr bwMode="auto">
          <a:xfrm>
            <a:off x="3124201" y="4837114"/>
            <a:ext cx="6092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altLang="en-US">
                <a:solidFill>
                  <a:srgbClr val="000000"/>
                </a:solidFill>
              </a:rPr>
              <a:t>  </a:t>
            </a:r>
            <a:r>
              <a:rPr lang="en-US" altLang="en-US" sz="2800">
                <a:solidFill>
                  <a:srgbClr val="000000"/>
                </a:solidFill>
              </a:rPr>
              <a:t>Conditioned place preference (CPP)</a:t>
            </a:r>
          </a:p>
          <a:p>
            <a:pPr algn="ctr" fontAlgn="base">
              <a:spcBef>
                <a:spcPct val="0"/>
              </a:spcBef>
              <a:spcAft>
                <a:spcPct val="0"/>
              </a:spcAft>
            </a:pPr>
            <a:r>
              <a:rPr lang="en-US" altLang="en-US" sz="2800">
                <a:solidFill>
                  <a:srgbClr val="000000"/>
                </a:solidFill>
              </a:rPr>
              <a:t>apparatus</a:t>
            </a:r>
          </a:p>
        </p:txBody>
      </p:sp>
      <p:pic>
        <p:nvPicPr>
          <p:cNvPr id="44040" name="Title 2">
            <a:extLst>
              <a:ext uri="{FF2B5EF4-FFF2-40B4-BE49-F238E27FC236}">
                <a16:creationId xmlns:a16="http://schemas.microsoft.com/office/drawing/2014/main" id="{744393DE-0B9F-4836-BDBC-5D6FCD88A1B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63500"/>
            <a:ext cx="91567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http://www.indianmynaaction.org.au/images/Common_Starling2_Dabb.jpg">
            <a:extLst>
              <a:ext uri="{FF2B5EF4-FFF2-40B4-BE49-F238E27FC236}">
                <a16:creationId xmlns:a16="http://schemas.microsoft.com/office/drawing/2014/main" id="{48621275-4B02-4A61-B258-9EAA7C77F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583" t="3484" r="31099" b="40784"/>
          <a:stretch>
            <a:fillRect/>
          </a:stretch>
        </p:blipFill>
        <p:spPr bwMode="auto">
          <a:xfrm>
            <a:off x="5535613" y="2830513"/>
            <a:ext cx="1066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DBE821C-21AF-4082-90B0-E00761C43BCA}"/>
              </a:ext>
            </a:extLst>
          </p:cNvPr>
          <p:cNvSpPr/>
          <p:nvPr/>
        </p:nvSpPr>
        <p:spPr>
          <a:xfrm>
            <a:off x="8915400" y="2243139"/>
            <a:ext cx="458788" cy="420687"/>
          </a:xfrm>
          <a:prstGeom prst="rect">
            <a:avLst/>
          </a:prstGeom>
          <a:solidFill>
            <a:srgbClr val="00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pic>
        <p:nvPicPr>
          <p:cNvPr id="44043" name="Picture 24" descr="Grinning Face on Apple iOS 12.1">
            <a:extLst>
              <a:ext uri="{FF2B5EF4-FFF2-40B4-BE49-F238E27FC236}">
                <a16:creationId xmlns:a16="http://schemas.microsoft.com/office/drawing/2014/main" id="{5A38A8E8-87CE-40E3-BFE8-AFFB18F87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0264" y="2163764"/>
            <a:ext cx="5794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TextBox 16">
            <a:extLst>
              <a:ext uri="{FF2B5EF4-FFF2-40B4-BE49-F238E27FC236}">
                <a16:creationId xmlns:a16="http://schemas.microsoft.com/office/drawing/2014/main" id="{291104A9-C8D1-484B-A1B8-0AF836540EF7}"/>
              </a:ext>
            </a:extLst>
          </p:cNvPr>
          <p:cNvSpPr txBox="1">
            <a:spLocks noChangeArrowheads="1"/>
          </p:cNvSpPr>
          <p:nvPr/>
        </p:nvSpPr>
        <p:spPr bwMode="auto">
          <a:xfrm>
            <a:off x="9409114" y="2268539"/>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grpId="0" nodeType="clickEffect">
                                  <p:stCondLst>
                                    <p:cond delay="0"/>
                                  </p:stCondLst>
                                  <p:childTnLst>
                                    <p:anim calcmode="lin" valueType="num">
                                      <p:cBhvr additive="base">
                                        <p:cTn id="6" dur="500"/>
                                        <p:tgtEl>
                                          <p:spTgt spid="44"/>
                                        </p:tgtEl>
                                        <p:attrNameLst>
                                          <p:attrName>ppt_x</p:attrName>
                                        </p:attrNameLst>
                                      </p:cBhvr>
                                      <p:tavLst>
                                        <p:tav tm="0">
                                          <p:val>
                                            <p:strVal val="ppt_x"/>
                                          </p:val>
                                        </p:tav>
                                        <p:tav tm="100000">
                                          <p:val>
                                            <p:strVal val="ppt_x"/>
                                          </p:val>
                                        </p:tav>
                                      </p:tavLst>
                                    </p:anim>
                                    <p:anim calcmode="lin" valueType="num">
                                      <p:cBhvr additive="base">
                                        <p:cTn id="7" dur="500"/>
                                        <p:tgtEl>
                                          <p:spTgt spid="44"/>
                                        </p:tgtEl>
                                        <p:attrNameLst>
                                          <p:attrName>ppt_y</p:attrName>
                                        </p:attrNameLst>
                                      </p:cBhvr>
                                      <p:tavLst>
                                        <p:tav tm="0">
                                          <p:val>
                                            <p:strVal val="ppt_y"/>
                                          </p:val>
                                        </p:tav>
                                        <p:tav tm="100000">
                                          <p:val>
                                            <p:strVal val="0-ppt_h/2"/>
                                          </p:val>
                                        </p:tav>
                                      </p:tavLst>
                                    </p:anim>
                                    <p:set>
                                      <p:cBhvr>
                                        <p:cTn id="8" dur="1" fill="hold">
                                          <p:stCondLst>
                                            <p:cond delay="499"/>
                                          </p:stCondLst>
                                        </p:cTn>
                                        <p:tgtEl>
                                          <p:spTgt spid="4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79077-53D2-468E-AE0D-0DE48691239C}"/>
              </a:ext>
            </a:extLst>
          </p:cNvPr>
          <p:cNvSpPr/>
          <p:nvPr/>
        </p:nvSpPr>
        <p:spPr>
          <a:xfrm>
            <a:off x="3502025" y="2246313"/>
            <a:ext cx="5181600" cy="2667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12" name="Rectangle 11">
            <a:extLst>
              <a:ext uri="{FF2B5EF4-FFF2-40B4-BE49-F238E27FC236}">
                <a16:creationId xmlns:a16="http://schemas.microsoft.com/office/drawing/2014/main" id="{24D1E3C8-96EA-4167-9944-8F8E9BD0BFD0}"/>
              </a:ext>
            </a:extLst>
          </p:cNvPr>
          <p:cNvSpPr/>
          <p:nvPr/>
        </p:nvSpPr>
        <p:spPr>
          <a:xfrm>
            <a:off x="6092826" y="2246313"/>
            <a:ext cx="2570163" cy="2667000"/>
          </a:xfrm>
          <a:prstGeom prst="rect">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sp>
        <p:nvSpPr>
          <p:cNvPr id="46084" name="TextBox 19">
            <a:extLst>
              <a:ext uri="{FF2B5EF4-FFF2-40B4-BE49-F238E27FC236}">
                <a16:creationId xmlns:a16="http://schemas.microsoft.com/office/drawing/2014/main" id="{5C2C7D3B-114D-439D-81EB-2AC80BC8629E}"/>
              </a:ext>
            </a:extLst>
          </p:cNvPr>
          <p:cNvSpPr txBox="1">
            <a:spLocks noChangeArrowheads="1"/>
          </p:cNvSpPr>
          <p:nvPr/>
        </p:nvSpPr>
        <p:spPr bwMode="auto">
          <a:xfrm>
            <a:off x="3502026" y="1600201"/>
            <a:ext cx="441325" cy="646113"/>
          </a:xfrm>
          <a:prstGeom prst="rect">
            <a:avLst/>
          </a:prstGeom>
          <a:solidFill>
            <a:schemeClr val="bg1"/>
          </a:solidFill>
          <a:ln w="28575">
            <a:solidFill>
              <a:schemeClr val="tx1"/>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3600" b="1">
                <a:solidFill>
                  <a:srgbClr val="FF0000"/>
                </a:solidFill>
              </a:rPr>
              <a:t>3</a:t>
            </a:r>
          </a:p>
        </p:txBody>
      </p:sp>
      <p:sp>
        <p:nvSpPr>
          <p:cNvPr id="46085" name="TextBox 20">
            <a:extLst>
              <a:ext uri="{FF2B5EF4-FFF2-40B4-BE49-F238E27FC236}">
                <a16:creationId xmlns:a16="http://schemas.microsoft.com/office/drawing/2014/main" id="{E70CDB46-4793-4DEE-9F79-13B4D952457F}"/>
              </a:ext>
            </a:extLst>
          </p:cNvPr>
          <p:cNvSpPr txBox="1">
            <a:spLocks noChangeArrowheads="1"/>
          </p:cNvSpPr>
          <p:nvPr/>
        </p:nvSpPr>
        <p:spPr bwMode="auto">
          <a:xfrm>
            <a:off x="3959226" y="1636713"/>
            <a:ext cx="2962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sz="3200">
                <a:solidFill>
                  <a:srgbClr val="000000"/>
                </a:solidFill>
              </a:rPr>
              <a:t>Test (next day)</a:t>
            </a:r>
          </a:p>
        </p:txBody>
      </p:sp>
      <p:sp>
        <p:nvSpPr>
          <p:cNvPr id="46086" name="TextBox 5">
            <a:extLst>
              <a:ext uri="{FF2B5EF4-FFF2-40B4-BE49-F238E27FC236}">
                <a16:creationId xmlns:a16="http://schemas.microsoft.com/office/drawing/2014/main" id="{FA763447-9746-4D38-8CDB-81B64BD2A403}"/>
              </a:ext>
            </a:extLst>
          </p:cNvPr>
          <p:cNvSpPr txBox="1">
            <a:spLocks noChangeArrowheads="1"/>
          </p:cNvSpPr>
          <p:nvPr/>
        </p:nvSpPr>
        <p:spPr bwMode="auto">
          <a:xfrm>
            <a:off x="3124201" y="4837114"/>
            <a:ext cx="6092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altLang="en-US">
                <a:solidFill>
                  <a:srgbClr val="000000"/>
                </a:solidFill>
              </a:rPr>
              <a:t>  </a:t>
            </a:r>
            <a:r>
              <a:rPr lang="en-US" altLang="en-US" sz="2800">
                <a:solidFill>
                  <a:srgbClr val="000000"/>
                </a:solidFill>
              </a:rPr>
              <a:t>Conditioned place preference (CPP)</a:t>
            </a:r>
          </a:p>
          <a:p>
            <a:pPr algn="ctr" fontAlgn="base">
              <a:spcBef>
                <a:spcPct val="0"/>
              </a:spcBef>
              <a:spcAft>
                <a:spcPct val="0"/>
              </a:spcAft>
            </a:pPr>
            <a:r>
              <a:rPr lang="en-US" altLang="en-US" sz="2800">
                <a:solidFill>
                  <a:srgbClr val="000000"/>
                </a:solidFill>
              </a:rPr>
              <a:t>apparatus</a:t>
            </a:r>
          </a:p>
        </p:txBody>
      </p:sp>
      <p:pic>
        <p:nvPicPr>
          <p:cNvPr id="46087" name="Title 2">
            <a:extLst>
              <a:ext uri="{FF2B5EF4-FFF2-40B4-BE49-F238E27FC236}">
                <a16:creationId xmlns:a16="http://schemas.microsoft.com/office/drawing/2014/main" id="{49E17019-FEDF-4FE6-BB6D-47176B784CA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63500"/>
            <a:ext cx="91567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2D61BD0-02D4-4DDB-8884-3F60A5A99CEE}"/>
              </a:ext>
            </a:extLst>
          </p:cNvPr>
          <p:cNvSpPr/>
          <p:nvPr/>
        </p:nvSpPr>
        <p:spPr>
          <a:xfrm>
            <a:off x="2330450" y="5867401"/>
            <a:ext cx="8185150" cy="790345"/>
          </a:xfrm>
          <a:prstGeom prst="rect">
            <a:avLst/>
          </a:prstGeom>
          <a:solidFill>
            <a:schemeClr val="bg1">
              <a:alpha val="65098"/>
            </a:schemeClr>
          </a:solidFill>
          <a:effectLst>
            <a:softEdge rad="127000"/>
          </a:effectLst>
        </p:spPr>
        <p:txBody>
          <a:bodyPr>
            <a:spAutoFit/>
          </a:bodyPr>
          <a:lstStyle/>
          <a:p>
            <a:pPr fontAlgn="base">
              <a:lnSpc>
                <a:spcPct val="80000"/>
              </a:lnSpc>
              <a:spcBef>
                <a:spcPct val="0"/>
              </a:spcBef>
              <a:spcAft>
                <a:spcPct val="0"/>
              </a:spcAft>
              <a:defRPr/>
            </a:pPr>
            <a:r>
              <a:rPr lang="en-US" sz="2800" dirty="0">
                <a:solidFill>
                  <a:prstClr val="black"/>
                </a:solidFill>
                <a:latin typeface="Calibri" panose="020F0502020204030204" pitchFamily="34" charset="0"/>
                <a:ea typeface="ＭＳ Ｐゴシック" pitchFamily="-108" charset="-128"/>
                <a:cs typeface="Calibri" panose="020F0502020204030204" pitchFamily="34" charset="0"/>
              </a:rPr>
              <a:t>If singing feels good, birds should spend more time on the green side</a:t>
            </a:r>
          </a:p>
        </p:txBody>
      </p:sp>
      <p:pic>
        <p:nvPicPr>
          <p:cNvPr id="13" name="Picture 21" descr="Related image">
            <a:extLst>
              <a:ext uri="{FF2B5EF4-FFF2-40B4-BE49-F238E27FC236}">
                <a16:creationId xmlns:a16="http://schemas.microsoft.com/office/drawing/2014/main" id="{9E78BDC2-D247-4375-868A-2190545A3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867401"/>
            <a:ext cx="3810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0A36D1C-9050-48B3-8F90-3364D0A6F97B}"/>
              </a:ext>
            </a:extLst>
          </p:cNvPr>
          <p:cNvSpPr/>
          <p:nvPr/>
        </p:nvSpPr>
        <p:spPr>
          <a:xfrm>
            <a:off x="1905000" y="5791201"/>
            <a:ext cx="8534400" cy="866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orbel"/>
            </a:endParaRPr>
          </a:p>
        </p:txBody>
      </p:sp>
      <p:pic>
        <p:nvPicPr>
          <p:cNvPr id="14" name="Picture 20" descr="http://www.indianmynaaction.org.au/images/Common_Starling2_Dabb.jpg">
            <a:extLst>
              <a:ext uri="{FF2B5EF4-FFF2-40B4-BE49-F238E27FC236}">
                <a16:creationId xmlns:a16="http://schemas.microsoft.com/office/drawing/2014/main" id="{91B319D5-1879-4A15-9D36-093DC905F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4583" t="3484" r="31099" b="40784"/>
          <a:stretch>
            <a:fillRect/>
          </a:stretch>
        </p:blipFill>
        <p:spPr bwMode="auto">
          <a:xfrm>
            <a:off x="5535613" y="2830513"/>
            <a:ext cx="1066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88DD442B-C304-4D72-8018-C4080B69948D}"/>
              </a:ext>
            </a:extLst>
          </p:cNvPr>
          <p:cNvSpPr/>
          <p:nvPr/>
        </p:nvSpPr>
        <p:spPr>
          <a:xfrm>
            <a:off x="8915400" y="2243139"/>
            <a:ext cx="458788" cy="420687"/>
          </a:xfrm>
          <a:prstGeom prst="rect">
            <a:avLst/>
          </a:prstGeom>
          <a:solidFill>
            <a:srgbClr val="00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orbel"/>
            </a:endParaRPr>
          </a:p>
        </p:txBody>
      </p:sp>
      <p:pic>
        <p:nvPicPr>
          <p:cNvPr id="46095" name="Picture 24" descr="Grinning Face on Apple iOS 12.1">
            <a:extLst>
              <a:ext uri="{FF2B5EF4-FFF2-40B4-BE49-F238E27FC236}">
                <a16:creationId xmlns:a16="http://schemas.microsoft.com/office/drawing/2014/main" id="{F4781FF7-9D5A-434D-B536-09A8D023D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64" y="2163764"/>
            <a:ext cx="5794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6" name="TextBox 16">
            <a:extLst>
              <a:ext uri="{FF2B5EF4-FFF2-40B4-BE49-F238E27FC236}">
                <a16:creationId xmlns:a16="http://schemas.microsoft.com/office/drawing/2014/main" id="{9ACD9251-D0B3-4673-B976-A0DA4E79D0BD}"/>
              </a:ext>
            </a:extLst>
          </p:cNvPr>
          <p:cNvSpPr txBox="1">
            <a:spLocks noChangeArrowheads="1"/>
          </p:cNvSpPr>
          <p:nvPr/>
        </p:nvSpPr>
        <p:spPr bwMode="auto">
          <a:xfrm>
            <a:off x="9409114" y="2268539"/>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pPr>
            <a:r>
              <a:rPr lang="en-US" altLang="en-US">
                <a:solidFill>
                  <a:prstClr val="black"/>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503 -0.05649 L 0.00503 -0.05625 C 0.00851 -0.05695 0.01198 -0.05764 0.01545 -0.05788 C 0.02656 -0.05857 0.03767 -0.05834 0.04878 -0.05903 C 0.04983 -0.05926 0.05069 -0.05996 0.05156 -0.06042 C 0.06163 -0.06413 0.04757 -0.05811 0.06111 -0.06413 C 0.06215 -0.06459 0.06302 -0.06505 0.06406 -0.06551 C 0.06562 -0.06621 0.06719 -0.06737 0.06875 -0.06806 C 0.07153 -0.06922 0.07552 -0.06991 0.0783 -0.07061 C 0.08646 -0.07778 0.07604 -0.06922 0.08403 -0.07431 C 0.08507 -0.075 0.08576 -0.07616 0.0868 -0.07686 C 0.08819 -0.07778 0.09236 -0.07894 0.09358 -0.0794 C 0.09809 -0.08357 0.09531 -0.08149 0.10208 -0.0845 L 0.10503 -0.08588 L 0.10781 -0.08704 C 0.10868 -0.08797 0.10955 -0.08889 0.11059 -0.08959 C 0.1125 -0.09075 0.11441 -0.09121 0.11632 -0.09213 C 0.11736 -0.0926 0.11823 -0.09306 0.11927 -0.09352 C 0.1217 -0.09422 0.1243 -0.09491 0.12691 -0.09607 L 0.13264 -0.09838 C 0.14583 -0.09769 0.15937 -0.09815 0.17257 -0.09607 C 0.17483 -0.09561 0.17621 -0.09213 0.1783 -0.09098 C 0.17951 -0.09005 0.1809 -0.08936 0.18212 -0.08843 C 0.18298 -0.0875 0.18385 -0.08658 0.18489 -0.08588 C 0.18576 -0.08519 0.1868 -0.08496 0.18785 -0.0845 C 0.18993 -0.07315 0.18889 -0.07778 0.19062 -0.07061 C 0.19062 -0.06945 0.19045 -0.05695 0.18871 -0.05278 C 0.18594 -0.0463 0.18663 -0.04815 0.18212 -0.04653 C 0.18108 -0.04607 0.18021 -0.04514 0.17917 -0.04514 C 0.16562 -0.04445 0.15191 -0.04422 0.13819 -0.04399 C 0.12535 -0.04098 0.13767 -0.04491 0.12969 -0.04005 C 0.12795 -0.03889 0.12396 -0.0375 0.12396 -0.03727 C 0.12309 -0.03635 0.12222 -0.03473 0.12118 -0.0338 C 0.11927 -0.03195 0.11701 -0.03079 0.11545 -0.02871 C 0.11146 -0.02338 0.11371 -0.02593 0.10868 -0.02107 C 0.10816 -0.01968 0.10729 -0.01852 0.10677 -0.01713 C 0.10486 -0.01181 0.10573 -0.00487 0.10677 0.00046 C 0.10729 0.00231 0.10868 0.00324 0.10972 0.00439 C 0.11215 0.00717 0.1125 0.00694 0.11545 0.0081 C 0.11614 0.00949 0.11684 0.01064 0.11736 0.01203 C 0.11788 0.01365 0.11788 0.0155 0.11823 0.01712 C 0.11892 0.0199 0.11944 0.02245 0.12118 0.02476 C 0.12187 0.02569 0.12309 0.02638 0.12396 0.02731 C 0.12465 0.02847 0.125 0.03009 0.12587 0.03101 C 0.12673 0.03194 0.12778 0.03194 0.12882 0.0324 C 0.13628 0.03611 0.1309 0.03425 0.1401 0.03611 C 0.14548 0.03587 0.17326 0.03333 0.18298 0.03611 C 0.18455 0.03657 0.18542 0.03888 0.1868 0.04004 C 0.18802 0.04074 0.18941 0.04074 0.19062 0.0412 C 0.19809 0.05115 0.19548 0.04652 0.1993 0.05393 C 0.19896 0.05763 0.19896 0.06157 0.19826 0.06527 C 0.19792 0.06689 0.19705 0.06782 0.19635 0.06921 C 0.19253 0.07638 0.19514 0.07268 0.18976 0.07685 C 0.18871 0.07754 0.18785 0.07847 0.1868 0.07939 C 0.18559 0.08032 0.1842 0.08101 0.18298 0.08194 C 0.18212 0.08263 0.18125 0.08379 0.18021 0.08449 C 0.17934 0.08495 0.1783 0.08518 0.17726 0.08564 C 0.17604 0.08634 0.17483 0.08726 0.17344 0.08819 C 0.17257 0.08888 0.1717 0.09027 0.17066 0.09074 C 0.1691 0.09143 0.16753 0.09166 0.16597 0.09212 C 0.16458 0.09328 0.16354 0.0949 0.16215 0.09583 C 0.16094 0.09652 0.15955 0.09652 0.15833 0.09699 C 0.15729 0.09745 0.15642 0.09791 0.15538 0.09837 C 0.14687 0.10138 0.15 0.10023 0.14305 0.10208 L 0.13455 0.10462 C 0.09757 0.10208 0.11128 0.10578 0.09253 0.09953 L 0.08871 0.09837 C 0.0875 0.09791 0.08611 0.09791 0.08489 0.09699 C 0.0783 0.09282 0.07153 0.08888 0.06493 0.08449 C 0.05937 0.08055 0.05451 0.07476 0.04878 0.07175 C 0.0434 0.06875 0.03594 0.06504 0.03073 0.06157 C 0.02847 0.05995 0.02639 0.05787 0.02396 0.05648 C -0.00278 0.03981 0.0276 0.05949 0.0125 0.05138 C 0.00104 0.04537 0.0118 0.0493 0.00312 0.04629 C -0.00104 0.04212 -0.00295 0.03981 -0.00833 0.0375 C -0.01129 0.03611 -0.01424 0.03541 -0.01702 0.03356 C -0.01875 0.0324 -0.02066 0.03101 -0.02257 0.02986 C -0.02413 0.02893 -0.02587 0.02824 -0.02743 0.02731 C -0.02899 0.02615 -0.03056 0.02453 -0.03212 0.02337 C -0.03299 0.02291 -0.03403 0.02268 -0.03507 0.02222 C -0.03629 0.02152 -0.0375 0.02037 -0.03889 0.01967 C -0.04063 0.01851 -0.04271 0.01805 -0.04462 0.01712 C -0.05486 0.01134 -0.04601 0.01458 -0.05399 0.01203 C -0.05799 0.00671 -0.05347 0.01203 -0.05972 0.0081 C -0.06632 0.00439 -0.06528 0.00092 -0.07413 -0.00186 C -0.07656 -0.00278 -0.07917 -0.00348 -0.0816 -0.0044 C -0.09028 -0.00834 -0.08715 -0.00857 -0.09601 -0.01343 C -0.09809 -0.01459 -0.10052 -0.01482 -0.10261 -0.01598 C -0.10469 -0.0169 -0.10625 -0.01899 -0.10833 -0.01968 C -0.11077 -0.02061 -0.11337 -0.02038 -0.11597 -0.02107 C -0.11719 -0.0213 -0.11858 -0.02176 -0.11979 -0.02223 C -0.12257 -0.02338 -0.12552 -0.02454 -0.1283 -0.02616 C -0.12986 -0.02686 -0.13142 -0.02825 -0.13316 -0.02871 C -0.13663 -0.0294 -0.14011 -0.0294 -0.14358 -0.02987 C -0.15955 -0.03519 -0.15052 -0.03264 -0.18646 -0.02871 C -0.18837 -0.02848 -0.19028 -0.02686 -0.19219 -0.02616 L -0.19792 -0.02362 C -0.19913 -0.02223 -0.20052 -0.0213 -0.20174 -0.01968 C -0.20313 -0.01737 -0.20538 -0.01204 -0.20538 -0.01181 C -0.20417 -0.0044 -0.20382 0.00347 -0.20174 0.01064 C -0.20122 0.0125 -0.19913 0.01226 -0.19792 0.01319 C -0.19427 0.0162 -0.19097 0.01921 -0.18733 0.02222 C -0.18577 0.02337 -0.18438 0.02523 -0.18264 0.02592 C -0.1816 0.02638 -0.18073 0.02685 -0.17969 0.02731 C -0.17847 0.02777 -0.17726 0.028 -0.17587 0.02847 C -0.16702 0.03287 -0.17813 0.02962 -0.16649 0.0324 C -0.16511 0.0331 -0.16406 0.03472 -0.16267 0.03495 C -0.15469 0.03518 -0.1467 0.03472 -0.13889 0.03356 C -0.13715 0.03333 -0.13559 0.03171 -0.13403 0.03101 C -0.13281 0.03055 -0.13142 0.03032 -0.13021 0.02986 C -0.1283 0.02893 -0.12639 0.028 -0.12448 0.02731 C -0.12361 0.02685 -0.12257 0.02638 -0.1217 0.02592 C -0.12049 0.02546 -0.1191 0.025 -0.11788 0.02476 C -0.11215 0.02361 -0.10642 0.02314 -0.1007 0.02222 C -0.09705 0.02152 -0.09306 0.02083 -0.08924 0.01967 C -0.08698 0.01898 -0.0849 0.01782 -0.08264 0.01712 C -0.08142 0.01666 -0.08004 0.01643 -0.07882 0.01574 C -0.075 0.01412 -0.07136 0.01134 -0.06736 0.01064 C -0.05625 0.00879 -0.06233 0.00972 -0.04931 0.0081 C -0.03941 0.00555 -0.03889 0.00532 -0.0283 0.003 C -0.02396 0.00231 -0.01945 0.00162 -0.01511 0.00046 C -0.01181 -0.00024 -0.00868 -0.00116 -0.00556 -0.00186 C -0.00295 -0.00255 -0.00035 -0.00278 0.00208 -0.00325 C 0.00434 -0.00371 0.0066 -0.00394 0.00885 -0.0044 C 0.01319 -0.00556 0.01562 -0.00649 0.02014 -0.00834 C 0.02205 -0.00903 0.02396 -0.01019 0.02587 -0.01088 C 0.02778 -0.01158 0.02969 -0.01181 0.0316 -0.01204 C 0.03559 -0.01436 0.03785 -0.01551 0.04219 -0.01713 C 0.04462 -0.01806 0.04722 -0.01852 0.04965 -0.01968 C 0.0566 -0.02338 0.05278 -0.022 0.06111 -0.02362 C 0.06614 -0.02686 0.06667 -0.02755 0.0717 -0.02987 C 0.07344 -0.03079 0.07535 -0.03195 0.07726 -0.03241 C 0.08108 -0.03357 0.08871 -0.03496 0.08871 -0.03473 C 0.09601 -0.04144 0.09236 -0.03866 0.10781 -0.04399 C 0.11823 -0.04746 0.11285 -0.04607 0.12396 -0.04769 C 0.13264 -0.04723 0.14114 -0.04723 0.14965 -0.04653 C 0.15156 -0.0463 0.15364 -0.04607 0.15538 -0.04514 C 0.15816 -0.04399 0.16042 -0.04144 0.16302 -0.04005 C 0.16684 -0.03797 0.17205 -0.03635 0.17639 -0.03496 C 0.17795 -0.0338 0.17951 -0.03218 0.18108 -0.03125 C 0.18264 -0.0301 0.18437 -0.02963 0.18594 -0.02871 C 0.18715 -0.02778 0.18837 -0.02686 0.18976 -0.02616 C 0.19028 -0.02431 0.1908 -0.02269 0.19167 -0.02107 C 0.19201 -0.01991 0.19323 -0.01968 0.19358 -0.01852 C 0.19462 -0.0132 0.19479 -0.00741 0.19548 -0.00186 C 0.19479 0.00532 0.19496 0.01273 0.19358 0.01967 C 0.19323 0.02083 0.19167 0.02083 0.19062 0.02083 C 0.18246 0.02083 0.17413 0.02013 0.16597 0.01967 C 0.16493 0.01921 0.16406 0.01875 0.16302 0.01828 C 0.1618 0.01782 0.16042 0.01759 0.1592 0.01712 C 0.15781 0.01643 0.15677 0.01504 0.15538 0.01458 C 0.15364 0.01365 0.14653 0.0125 0.14496 0.01203 C 0.14271 0.01134 0.14062 0.00995 0.13819 0.00949 C 0.13507 0.00879 0.13194 0.00879 0.12882 0.0081 C 0.12691 0.00787 0.125 0.0074 0.12309 0.00694 C 0.11233 0.0074 0.10139 0.00717 0.09062 0.0081 C 0.08889 0.00833 0.08733 0.00949 0.08594 0.01064 C 0.08403 0.0125 0.08108 0.01712 0.08108 0.01736 C 0.08003 0.02083 0.0783 0.02546 0.0783 0.02986 C 0.0783 0.03495 0.07812 0.04027 0.07917 0.04513 C 0.08055 0.05046 0.08385 0.05023 0.0868 0.05138 C 0.08871 0.05208 0.09062 0.053 0.09253 0.05393 C 0.09358 0.05439 0.09444 0.05462 0.09548 0.05509 L 0.10017 0.05763 C 0.13125 0.05648 0.13264 0.05555 0.16493 0.05763 C 0.16701 0.05787 0.17205 0.06064 0.17344 0.06157 C 0.17448 0.06226 0.17535 0.06342 0.17639 0.06412 C 0.17795 0.06504 0.17951 0.06574 0.18108 0.06666 L 0.18594 0.07291 L 0.18976 0.078 C 0.18993 0.07939 0.1901 0.08078 0.19062 0.08194 C 0.19114 0.08287 0.19219 0.08333 0.19253 0.08449 C 0.19323 0.08634 0.19323 0.08865 0.19358 0.09074 C 0.19427 0.09675 0.19548 0.10856 0.19548 0.10879 C 0.1941 0.13958 0.19983 0.13171 0.17153 0.12754 C 0.17031 0.12731 0.1691 0.12685 0.16788 0.12638 C 0.16597 0.12453 0.16389 0.12314 0.16215 0.12129 C 0.16128 0.12037 0.15677 0.11574 0.15538 0.11481 C 0.15451 0.11435 0.15347 0.11412 0.1526 0.11365 C 0.15191 0.11226 0.15121 0.11111 0.15069 0.10972 C 0.14878 0.10486 0.15069 0.10625 0.14774 0.10092 C 0.1467 0.09907 0.14531 0.09745 0.14392 0.09583 C 0.1434 0.09421 0.14271 0.09259 0.14201 0.09074 C 0.14045 0.08564 0.14201 0.08819 0.1401 0.08564 L 0.1401 0.08587 " pathEditMode="relative" rAng="0" ptsTypes="AAAAAAAAAAAAAAAAAAAAAAAAAAAAAAAAAAAAAAAAAAAAAAAAAAAAAAAAAAAAAAAAAAAAAAAAAAAAAAAAAAAAAAAAAAAAAAAAAAAAAAAAAAAAAAAAAAAAAAAAAAAAAAAAAAAAAAAAAAAAAAAAAAAAAAAAAAAAAAAAAAAAAAAAAAAAAAAAAAAAAAAAA">
                                      <p:cBhvr>
                                        <p:cTn id="6" dur="5000" fill="hold"/>
                                        <p:tgtEl>
                                          <p:spTgt spid="14"/>
                                        </p:tgtEl>
                                        <p:attrNameLst>
                                          <p:attrName>ppt_x</p:attrName>
                                          <p:attrName>ppt_y</p:attrName>
                                        </p:attrNameLst>
                                      </p:cBhvr>
                                      <p:rCtr x="-816"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2"/>
          <p:cNvSpPr txBox="1">
            <a:spLocks/>
          </p:cNvSpPr>
          <p:nvPr/>
        </p:nvSpPr>
        <p:spPr>
          <a:xfrm>
            <a:off x="688731" y="292608"/>
            <a:ext cx="11506200" cy="1252728"/>
          </a:xfrm>
          <a:prstGeom prst="rect">
            <a:avLst/>
          </a:prstGeom>
        </p:spPr>
        <p:txBody>
          <a:bodyPr rIns="45720" anchor="ctr">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starlings singing fall song developed a place preference.</a:t>
            </a:r>
          </a:p>
        </p:txBody>
      </p:sp>
      <p:sp>
        <p:nvSpPr>
          <p:cNvPr id="9" name="Rectangle 8">
            <a:extLst>
              <a:ext uri="{FF2B5EF4-FFF2-40B4-BE49-F238E27FC236}">
                <a16:creationId xmlns:a16="http://schemas.microsoft.com/office/drawing/2014/main" id="{FBD23070-02F8-4D42-8C4D-B7592F901958}"/>
              </a:ext>
            </a:extLst>
          </p:cNvPr>
          <p:cNvSpPr/>
          <p:nvPr/>
        </p:nvSpPr>
        <p:spPr>
          <a:xfrm>
            <a:off x="2330450" y="5610225"/>
            <a:ext cx="8185150" cy="790345"/>
          </a:xfrm>
          <a:prstGeom prst="rect">
            <a:avLst/>
          </a:prstGeom>
          <a:solidFill>
            <a:schemeClr val="bg1">
              <a:alpha val="65098"/>
            </a:schemeClr>
          </a:solidFill>
          <a:effectLst>
            <a:softEdge rad="127000"/>
          </a:effectLst>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108" charset="-128"/>
                <a:cs typeface="Calibri" panose="020F0502020204030204" pitchFamily="34" charset="0"/>
              </a:rPr>
              <a:t>If singing feels good, birds should spend more time on the green side</a:t>
            </a:r>
          </a:p>
        </p:txBody>
      </p:sp>
      <p:pic>
        <p:nvPicPr>
          <p:cNvPr id="10" name="Picture 21" descr="Related image">
            <a:extLst>
              <a:ext uri="{FF2B5EF4-FFF2-40B4-BE49-F238E27FC236}">
                <a16:creationId xmlns:a16="http://schemas.microsoft.com/office/drawing/2014/main" id="{320F802B-C4BE-447F-A878-621325ED6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610225"/>
            <a:ext cx="3810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9614405" y="6549280"/>
            <a:ext cx="26532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Riters and Stevenson 2012</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Slide Number Placeholder 1">
            <a:extLst>
              <a:ext uri="{FF2B5EF4-FFF2-40B4-BE49-F238E27FC236}">
                <a16:creationId xmlns:a16="http://schemas.microsoft.com/office/drawing/2014/main" id="{1A7FA7B9-0242-4F5D-BC2F-6319A10F22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427A8-8DC2-402D-B066-90D9B790A161}" type="slidenum">
              <a:rPr kumimoji="0" lang="en-US" sz="1200" b="1" i="0" u="none" strike="noStrike" kern="1200" cap="none" spc="0" normalizeH="0" baseline="0" noProof="0" smtClean="0">
                <a:ln>
                  <a:noFill/>
                </a:ln>
                <a:solidFill>
                  <a:srgbClr val="564B3C"/>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solidFill>
                <a:srgbClr val="564B3C"/>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790AFD33-9F6B-1413-8723-7DDB0F6FC660}"/>
              </a:ext>
            </a:extLst>
          </p:cNvPr>
          <p:cNvGrpSpPr/>
          <p:nvPr/>
        </p:nvGrpSpPr>
        <p:grpSpPr>
          <a:xfrm>
            <a:off x="3352800" y="1465626"/>
            <a:ext cx="5688806" cy="3950579"/>
            <a:chOff x="3352800" y="1465626"/>
            <a:chExt cx="5688806" cy="3950579"/>
          </a:xfrm>
        </p:grpSpPr>
        <p:pic>
          <p:nvPicPr>
            <p:cNvPr id="164867" name="Picture 5"/>
            <p:cNvPicPr>
              <a:picLocks noChangeAspect="1" noChangeArrowheads="1"/>
            </p:cNvPicPr>
            <p:nvPr/>
          </p:nvPicPr>
          <p:blipFill>
            <a:blip r:embed="rId4">
              <a:extLst>
                <a:ext uri="{28A0092B-C50C-407E-A947-70E740481C1C}">
                  <a14:useLocalDpi xmlns:a14="http://schemas.microsoft.com/office/drawing/2010/main" val="0"/>
                </a:ext>
              </a:extLst>
            </a:blip>
            <a:srcRect r="45890" b="6666"/>
            <a:stretch>
              <a:fillRect/>
            </a:stretch>
          </p:blipFill>
          <p:spPr bwMode="auto">
            <a:xfrm>
              <a:off x="3352800" y="1465626"/>
              <a:ext cx="4724400" cy="360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8" name="Text Box 1027"/>
            <p:cNvSpPr txBox="1">
              <a:spLocks noChangeArrowheads="1"/>
            </p:cNvSpPr>
            <p:nvPr/>
          </p:nvSpPr>
          <p:spPr bwMode="auto">
            <a:xfrm>
              <a:off x="7112794" y="1761680"/>
              <a:ext cx="19288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33CC"/>
                  </a:solidFill>
                  <a:effectLst/>
                  <a:uLnTx/>
                  <a:uFillTx/>
                  <a:latin typeface="Corbel" panose="020B0503020204020204" pitchFamily="34" charset="0"/>
                  <a:ea typeface="MS PGothic" panose="020B0600070205080204" pitchFamily="34" charset="-128"/>
                  <a:cs typeface="Arial" panose="020B0604020202020204" pitchFamily="34" charset="0"/>
                </a:rPr>
                <a:t>Fall</a:t>
              </a:r>
            </a:p>
          </p:txBody>
        </p:sp>
        <p:sp>
          <p:nvSpPr>
            <p:cNvPr id="3" name="TextBox 2">
              <a:extLst>
                <a:ext uri="{FF2B5EF4-FFF2-40B4-BE49-F238E27FC236}">
                  <a16:creationId xmlns:a16="http://schemas.microsoft.com/office/drawing/2014/main" id="{DEEDDCE5-1135-596A-C07D-DD3B448159B7}"/>
                </a:ext>
              </a:extLst>
            </p:cNvPr>
            <p:cNvSpPr txBox="1"/>
            <p:nvPr/>
          </p:nvSpPr>
          <p:spPr>
            <a:xfrm>
              <a:off x="5432610" y="4892985"/>
              <a:ext cx="1558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Song rate</a:t>
              </a:r>
            </a:p>
          </p:txBody>
        </p:sp>
        <p:sp>
          <p:nvSpPr>
            <p:cNvPr id="4" name="Rectangle 3">
              <a:extLst>
                <a:ext uri="{FF2B5EF4-FFF2-40B4-BE49-F238E27FC236}">
                  <a16:creationId xmlns:a16="http://schemas.microsoft.com/office/drawing/2014/main" id="{6832A5B9-29D2-5AB4-9AB7-9919E1C1102C}"/>
                </a:ext>
              </a:extLst>
            </p:cNvPr>
            <p:cNvSpPr/>
            <p:nvPr/>
          </p:nvSpPr>
          <p:spPr>
            <a:xfrm>
              <a:off x="6858000" y="4953000"/>
              <a:ext cx="1066799" cy="1203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11" name="Rectangle 10">
            <a:extLst>
              <a:ext uri="{FF2B5EF4-FFF2-40B4-BE49-F238E27FC236}">
                <a16:creationId xmlns:a16="http://schemas.microsoft.com/office/drawing/2014/main" id="{8FC588DF-0DB4-4467-A8A7-88F8D8D794D8}"/>
              </a:ext>
            </a:extLst>
          </p:cNvPr>
          <p:cNvSpPr/>
          <p:nvPr/>
        </p:nvSpPr>
        <p:spPr>
          <a:xfrm>
            <a:off x="1905000" y="5534025"/>
            <a:ext cx="8534400" cy="866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Rectangle 5">
            <a:extLst>
              <a:ext uri="{FF2B5EF4-FFF2-40B4-BE49-F238E27FC236}">
                <a16:creationId xmlns:a16="http://schemas.microsoft.com/office/drawing/2014/main" id="{8026DE9D-FC1A-2BDA-6B62-8F1CEDF0812D}"/>
              </a:ext>
            </a:extLst>
          </p:cNvPr>
          <p:cNvSpPr/>
          <p:nvPr/>
        </p:nvSpPr>
        <p:spPr>
          <a:xfrm>
            <a:off x="4648201" y="1761680"/>
            <a:ext cx="228600" cy="371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588146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ECC681-F84E-495B-9E80-0481204577D7}"/>
              </a:ext>
            </a:extLst>
          </p:cNvPr>
          <p:cNvSpPr txBox="1"/>
          <p:nvPr/>
        </p:nvSpPr>
        <p:spPr>
          <a:xfrm>
            <a:off x="838200" y="378772"/>
            <a:ext cx="10515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Vocal </a:t>
            </a:r>
            <a:r>
              <a:rPr lang="en-US" sz="4000" b="1" i="1" dirty="0">
                <a:solidFill>
                  <a:prstClr val="black"/>
                </a:solidFill>
                <a:latin typeface="Calibri" panose="020F0502020204030204" pitchFamily="34" charset="0"/>
                <a:cs typeface="Calibri" panose="020F0502020204030204" pitchFamily="34" charset="0"/>
              </a:rPr>
              <a:t>learning</a:t>
            </a:r>
            <a:r>
              <a:rPr lang="en-US" sz="4000" b="1" dirty="0">
                <a:solidFill>
                  <a:prstClr val="black"/>
                </a:solidFill>
                <a:latin typeface="Calibri" panose="020F0502020204030204" pitchFamily="34" charset="0"/>
                <a:cs typeface="Calibri" panose="020F0502020204030204" pitchFamily="34" charset="0"/>
              </a:rPr>
              <a:t> is rare across the animal kingdom.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Picture 14">
            <a:extLst>
              <a:ext uri="{FF2B5EF4-FFF2-40B4-BE49-F238E27FC236}">
                <a16:creationId xmlns:a16="http://schemas.microsoft.com/office/drawing/2014/main" id="{B32991B1-9E4A-4CFB-9033-04EB7D1D17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6339"/>
          <a:stretch>
            <a:fillRect/>
          </a:stretch>
        </p:blipFill>
        <p:spPr bwMode="auto">
          <a:xfrm>
            <a:off x="9470767" y="3371465"/>
            <a:ext cx="2736734" cy="1845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5">
            <a:extLst>
              <a:ext uri="{FF2B5EF4-FFF2-40B4-BE49-F238E27FC236}">
                <a16:creationId xmlns:a16="http://schemas.microsoft.com/office/drawing/2014/main" id="{C4823E59-9F66-4DBB-A62B-52705EA271F0}"/>
              </a:ext>
            </a:extLst>
          </p:cNvPr>
          <p:cNvPicPr>
            <a:picLocks noChangeAspect="1" noChangeArrowheads="1"/>
          </p:cNvPicPr>
          <p:nvPr/>
        </p:nvPicPr>
        <p:blipFill rotWithShape="1">
          <a:blip r:embed="rId4" cstate="print"/>
          <a:srcRect l="31478" t="9282" r="21691" b="11630"/>
          <a:stretch/>
        </p:blipFill>
        <p:spPr bwMode="auto">
          <a:xfrm>
            <a:off x="5931250" y="3352800"/>
            <a:ext cx="1679842" cy="1879893"/>
          </a:xfrm>
          <a:prstGeom prst="rect">
            <a:avLst/>
          </a:prstGeom>
          <a:noFill/>
          <a:ln w="9525">
            <a:noFill/>
            <a:miter lim="800000"/>
            <a:headEnd/>
            <a:tailEnd/>
          </a:ln>
        </p:spPr>
      </p:pic>
      <p:pic>
        <p:nvPicPr>
          <p:cNvPr id="42" name="Picture 4" descr="http://upload.wikimedia.org/wikipedia/commons/8/81/Calypte_anna_-San_Luis_Obispo,_California,_USA_-male_-flying-8.jpg">
            <a:extLst>
              <a:ext uri="{FF2B5EF4-FFF2-40B4-BE49-F238E27FC236}">
                <a16:creationId xmlns:a16="http://schemas.microsoft.com/office/drawing/2014/main" id="{D5F63F85-5CF2-492C-87F5-82C04FE77B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59" t="13675" r="8580" b="10810"/>
          <a:stretch/>
        </p:blipFill>
        <p:spPr bwMode="auto">
          <a:xfrm>
            <a:off x="7039000" y="5223892"/>
            <a:ext cx="1789411" cy="1615211"/>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6" descr="http://www.lostwallpapers.net/wallpaper/2011/02/Lovely-Parrot-1600x1200.jpg">
            <a:extLst>
              <a:ext uri="{FF2B5EF4-FFF2-40B4-BE49-F238E27FC236}">
                <a16:creationId xmlns:a16="http://schemas.microsoft.com/office/drawing/2014/main" id="{FD8F9F26-47A1-4DEA-AFEF-7A7B735A8E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34391" y="5246130"/>
            <a:ext cx="2126957" cy="1595218"/>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deepgreenphoto.com/pics/mammals/Saccopteryx_bilineata01.jpg">
            <a:extLst>
              <a:ext uri="{FF2B5EF4-FFF2-40B4-BE49-F238E27FC236}">
                <a16:creationId xmlns:a16="http://schemas.microsoft.com/office/drawing/2014/main" id="{1D514D79-7546-4527-8283-827AA94ABB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3308" y="5225810"/>
            <a:ext cx="1208532" cy="161137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mage result for chit chat">
            <a:extLst>
              <a:ext uri="{FF2B5EF4-FFF2-40B4-BE49-F238E27FC236}">
                <a16:creationId xmlns:a16="http://schemas.microsoft.com/office/drawing/2014/main" id="{4AE13962-3D32-4CED-9DB6-7A26C9355E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0387" y="5277060"/>
            <a:ext cx="2856211" cy="15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C4D4E55C-5AB1-462D-B419-16637CC483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86" y="3371465"/>
            <a:ext cx="3285096" cy="191630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9AF40E2-26B9-4850-B30B-2E662C22BFC8}"/>
              </a:ext>
            </a:extLst>
          </p:cNvPr>
          <p:cNvSpPr>
            <a:spLocks noGrp="1"/>
          </p:cNvSpPr>
          <p:nvPr>
            <p:ph type="sldNum" sz="quarter" idx="12"/>
          </p:nvPr>
        </p:nvSpPr>
        <p:spPr/>
        <p:txBody>
          <a:bodyPr/>
          <a:lstStyle/>
          <a:p>
            <a:fld id="{647427A8-8DC2-402D-B066-90D9B790A161}" type="slidenum">
              <a:rPr lang="en-US" smtClean="0"/>
              <a:pPr/>
              <a:t>4</a:t>
            </a:fld>
            <a:endParaRPr lang="en-US"/>
          </a:p>
        </p:txBody>
      </p:sp>
      <p:pic>
        <p:nvPicPr>
          <p:cNvPr id="33" name="Picture 2" descr="Confirmation of vocal learning hypothesis instead of falsification? - Music  Matters | A blog on music cognition">
            <a:extLst>
              <a:ext uri="{FF2B5EF4-FFF2-40B4-BE49-F238E27FC236}">
                <a16:creationId xmlns:a16="http://schemas.microsoft.com/office/drawing/2014/main" id="{95182B7D-8240-4C68-B531-9342355232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8" y="5269105"/>
            <a:ext cx="2964661" cy="155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04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10" descr="Image result for the genesis of animal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309" y="838200"/>
            <a:ext cx="206249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3"/>
          <p:cNvSpPr txBox="1">
            <a:spLocks noChangeArrowheads="1"/>
          </p:cNvSpPr>
          <p:nvPr/>
        </p:nvSpPr>
        <p:spPr bwMode="auto">
          <a:xfrm>
            <a:off x="228600" y="1644908"/>
            <a:ext cx="11506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1) No obvious, immediate function</a:t>
            </a:r>
          </a:p>
          <a:p>
            <a:pPr marL="514350" marR="0" lvl="0" indent="-514350" algn="l" defTabSz="914400" rtl="0" eaLnBrk="0" fontAlgn="base" latinLnBrk="0" hangingPunct="0">
              <a:lnSpc>
                <a:spcPct val="100000"/>
              </a:lnSpc>
              <a:spcBef>
                <a:spcPct val="0"/>
              </a:spcBef>
              <a:spcAft>
                <a:spcPct val="0"/>
              </a:spcAft>
              <a:buClrTx/>
              <a:buSzTx/>
              <a:buFontTx/>
              <a:buAutoNum type="arabicParen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2) Spontaneous or rewarding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3) Modified from other contexts in which the same behavior might occur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4) Performed repeatedly but not rigidly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5) Initiated when free from stress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44038"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572997"/>
            <a:ext cx="534988"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5078671"/>
            <a:ext cx="534987"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40"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3674" y="3294062"/>
            <a:ext cx="534988" cy="53816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44042"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223008"/>
            <a:ext cx="534987" cy="538162"/>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44046" name="TextBox 17"/>
          <p:cNvSpPr txBox="1">
            <a:spLocks noChangeArrowheads="1"/>
          </p:cNvSpPr>
          <p:nvPr/>
        </p:nvSpPr>
        <p:spPr bwMode="auto">
          <a:xfrm>
            <a:off x="8345487" y="3799016"/>
            <a:ext cx="3303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“not fully functional”</a:t>
            </a:r>
          </a:p>
        </p:txBody>
      </p:sp>
      <p:pic>
        <p:nvPicPr>
          <p:cNvPr id="18" name="Picture 18">
            <a:extLst>
              <a:ext uri="{FF2B5EF4-FFF2-40B4-BE49-F238E27FC236}">
                <a16:creationId xmlns:a16="http://schemas.microsoft.com/office/drawing/2014/main" id="{E1095879-F1E1-4F58-8E7A-BC56E444EA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7612" y="2474913"/>
            <a:ext cx="534988" cy="53816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76F2143-8E71-4778-A3C8-75A5CB50EBEE}"/>
              </a:ext>
            </a:extLst>
          </p:cNvPr>
          <p:cNvSpPr/>
          <p:nvPr/>
        </p:nvSpPr>
        <p:spPr>
          <a:xfrm>
            <a:off x="5027612" y="2474913"/>
            <a:ext cx="534988" cy="538163"/>
          </a:xfrm>
          <a:prstGeom prst="rect">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4" name="TextBox 23">
            <a:extLst>
              <a:ext uri="{FF2B5EF4-FFF2-40B4-BE49-F238E27FC236}">
                <a16:creationId xmlns:a16="http://schemas.microsoft.com/office/drawing/2014/main" id="{DEECD219-D261-4569-9D66-5BD309DBC063}"/>
              </a:ext>
            </a:extLst>
          </p:cNvPr>
          <p:cNvSpPr txBox="1">
            <a:spLocks noChangeArrowheads="1"/>
          </p:cNvSpPr>
          <p:nvPr/>
        </p:nvSpPr>
        <p:spPr bwMode="auto">
          <a:xfrm>
            <a:off x="5027613" y="2438400"/>
            <a:ext cx="46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00000"/>
                </a:solidFill>
                <a:effectLst/>
                <a:uLnTx/>
                <a:uFillTx/>
                <a:latin typeface="Arial" panose="020B0604020202020204" pitchFamily="34" charset="0"/>
                <a:ea typeface="MS PGothic" panose="020B0600070205080204" pitchFamily="34" charset="-128"/>
                <a:cs typeface="+mn-cs"/>
              </a:rPr>
              <a:t>?</a:t>
            </a:r>
          </a:p>
        </p:txBody>
      </p:sp>
      <p:sp>
        <p:nvSpPr>
          <p:cNvPr id="13" name="Title 1">
            <a:extLst>
              <a:ext uri="{FF2B5EF4-FFF2-40B4-BE49-F238E27FC236}">
                <a16:creationId xmlns:a16="http://schemas.microsoft.com/office/drawing/2014/main" id="{6CCA4B96-A86C-423A-BB05-94D3EF9406C2}"/>
              </a:ext>
            </a:extLst>
          </p:cNvPr>
          <p:cNvSpPr txBox="1">
            <a:spLocks/>
          </p:cNvSpPr>
          <p:nvPr/>
        </p:nvSpPr>
        <p:spPr>
          <a:xfrm>
            <a:off x="228600" y="118872"/>
            <a:ext cx="11734800" cy="1252728"/>
          </a:xfrm>
          <a:prstGeom prst="rect">
            <a:avLst/>
          </a:prstGeom>
        </p:spPr>
        <p:txBody>
          <a:bodyPr rIns="45720" anchor="ctr">
            <a:scene3d>
              <a:camera prst="orthographicFront"/>
              <a:lightRig rig="threePt" dir="t">
                <a:rot lat="0" lon="0" rev="4800000"/>
              </a:lightRig>
            </a:scene3d>
            <a:sp3d prstMaterial="matte">
              <a:bevelT w="50800" h="1016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800"/>
                </a:solidFill>
                <a:effectLst/>
                <a:uLnTx/>
                <a:uFillTx/>
                <a:latin typeface="Corbel"/>
                <a:ea typeface="MS PGothic" panose="020B0600070205080204" pitchFamily="34" charset="-128"/>
                <a:cs typeface="+mn-cs"/>
              </a:rPr>
              <a:t>Is flock song play? For a behavior to be considered play it must be…</a:t>
            </a:r>
          </a:p>
        </p:txBody>
      </p:sp>
    </p:spTree>
    <p:extLst>
      <p:ext uri="{BB962C8B-B14F-4D97-AF65-F5344CB8AC3E}">
        <p14:creationId xmlns:p14="http://schemas.microsoft.com/office/powerpoint/2010/main" val="210224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4"/>
          <p:cNvSpPr txBox="1">
            <a:spLocks noChangeArrowheads="1"/>
          </p:cNvSpPr>
          <p:nvPr/>
        </p:nvSpPr>
        <p:spPr bwMode="auto">
          <a:xfrm>
            <a:off x="381000" y="2491294"/>
            <a:ext cx="11658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“…the songs of birds serve mainly as an attraction during the season of love…”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“…male birds … continue singing </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for their own amusement </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after the season for courtship is over”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--Charles Darwin (1874)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70658" name="Picture 14" descr="starling in flight (Sturnus vulgaris) isolated on white. Studio shot."/>
          <p:cNvPicPr>
            <a:picLocks noChangeAspect="1" noChangeArrowheads="1"/>
          </p:cNvPicPr>
          <p:nvPr/>
        </p:nvPicPr>
        <p:blipFill>
          <a:blip r:embed="rId3">
            <a:extLst>
              <a:ext uri="{28A0092B-C50C-407E-A947-70E740481C1C}">
                <a14:useLocalDpi xmlns:a14="http://schemas.microsoft.com/office/drawing/2010/main" val="0"/>
              </a:ext>
            </a:extLst>
          </a:blip>
          <a:srcRect l="13242" t="32330" r="79697" b="57645"/>
          <a:stretch>
            <a:fillRect/>
          </a:stretch>
        </p:blipFill>
        <p:spPr bwMode="auto">
          <a:xfrm>
            <a:off x="1624014" y="190443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4" descr="starling in flight (Sturnus vulgaris) isolated on white. Studio shot."/>
          <p:cNvPicPr>
            <a:picLocks noChangeAspect="1" noChangeArrowheads="1"/>
          </p:cNvPicPr>
          <p:nvPr/>
        </p:nvPicPr>
        <p:blipFill>
          <a:blip r:embed="rId3">
            <a:extLst>
              <a:ext uri="{28A0092B-C50C-407E-A947-70E740481C1C}">
                <a14:useLocalDpi xmlns:a14="http://schemas.microsoft.com/office/drawing/2010/main" val="0"/>
              </a:ext>
            </a:extLst>
          </a:blip>
          <a:srcRect l="25600" t="8522" r="65572" b="78947"/>
          <a:stretch>
            <a:fillRect/>
          </a:stretch>
        </p:blipFill>
        <p:spPr bwMode="auto">
          <a:xfrm>
            <a:off x="4114801" y="5118533"/>
            <a:ext cx="7270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4" descr="starling in flight (Sturnus vulgaris) isolated on white. Studio shot."/>
          <p:cNvPicPr>
            <a:picLocks noChangeAspect="1" noChangeArrowheads="1"/>
          </p:cNvPicPr>
          <p:nvPr/>
        </p:nvPicPr>
        <p:blipFill>
          <a:blip r:embed="rId3">
            <a:extLst>
              <a:ext uri="{28A0092B-C50C-407E-A947-70E740481C1C}">
                <a14:useLocalDpi xmlns:a14="http://schemas.microsoft.com/office/drawing/2010/main" val="0"/>
              </a:ext>
            </a:extLst>
          </a:blip>
          <a:srcRect l="75035" t="28571" r="17903" b="61404"/>
          <a:stretch>
            <a:fillRect/>
          </a:stretch>
        </p:blipFill>
        <p:spPr bwMode="auto">
          <a:xfrm>
            <a:off x="8728077" y="560281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4" descr="starling in flight (Sturnus vulgaris) isolated on white. Studio shot."/>
          <p:cNvPicPr>
            <a:picLocks noChangeAspect="1" noChangeArrowheads="1"/>
          </p:cNvPicPr>
          <p:nvPr/>
        </p:nvPicPr>
        <p:blipFill>
          <a:blip r:embed="rId3">
            <a:extLst>
              <a:ext uri="{28A0092B-C50C-407E-A947-70E740481C1C}">
                <a14:useLocalDpi xmlns:a14="http://schemas.microsoft.com/office/drawing/2010/main" val="0"/>
              </a:ext>
            </a:extLst>
          </a:blip>
          <a:srcRect l="69737" t="14787" r="24081" b="75188"/>
          <a:stretch>
            <a:fillRect/>
          </a:stretch>
        </p:blipFill>
        <p:spPr bwMode="auto">
          <a:xfrm>
            <a:off x="9829800" y="328295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4" descr="starling in flight (Sturnus vulgaris) isolated on white. Studio shot."/>
          <p:cNvPicPr>
            <a:picLocks noChangeAspect="1" noChangeArrowheads="1"/>
          </p:cNvPicPr>
          <p:nvPr/>
        </p:nvPicPr>
        <p:blipFill>
          <a:blip r:embed="rId3">
            <a:extLst>
              <a:ext uri="{28A0092B-C50C-407E-A947-70E740481C1C}">
                <a14:useLocalDpi xmlns:a14="http://schemas.microsoft.com/office/drawing/2010/main" val="0"/>
              </a:ext>
            </a:extLst>
          </a:blip>
          <a:srcRect l="38841" t="8522" r="48801" b="78947"/>
          <a:stretch>
            <a:fillRect/>
          </a:stretch>
        </p:blipFill>
        <p:spPr bwMode="auto">
          <a:xfrm rot="2994626">
            <a:off x="6405709" y="1705808"/>
            <a:ext cx="8509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336C438C-BC80-4FC0-A14B-0750BA8956A7}"/>
              </a:ext>
            </a:extLst>
          </p:cNvPr>
          <p:cNvSpPr txBox="1">
            <a:spLocks noChangeArrowheads="1"/>
          </p:cNvSpPr>
          <p:nvPr/>
        </p:nvSpPr>
        <p:spPr bwMode="auto">
          <a:xfrm>
            <a:off x="3810000" y="457944"/>
            <a:ext cx="446789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16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71600" y="152400"/>
            <a:ext cx="9525000" cy="655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 Box 5"/>
          <p:cNvSpPr txBox="1">
            <a:spLocks noChangeArrowheads="1"/>
          </p:cNvSpPr>
          <p:nvPr/>
        </p:nvSpPr>
        <p:spPr bwMode="auto">
          <a:xfrm>
            <a:off x="2971800" y="1384042"/>
            <a:ext cx="4371325"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Learning / practice</a:t>
            </a:r>
          </a:p>
          <a:p>
            <a:pPr marL="457200" marR="0" lvl="1" indent="0" algn="l" defTabSz="914400" rtl="0" eaLnBrk="1" fontAlgn="auto" latinLnBrk="0" hangingPunct="1">
              <a:lnSpc>
                <a:spcPct val="100000"/>
              </a:lnSpc>
              <a:spcBef>
                <a:spcPts val="0"/>
              </a:spcBef>
              <a:spcAft>
                <a:spcPts val="0"/>
              </a:spcAft>
              <a:buClrTx/>
              <a:buSzTx/>
              <a:buFont typeface="Webdings" pitchFamily="-109" charset="2"/>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attract a mate</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repel a competitor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     </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Because it feels 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60" y="4419600"/>
            <a:ext cx="1255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Music">
            <a:extLst>
              <a:ext uri="{FF2B5EF4-FFF2-40B4-BE49-F238E27FC236}">
                <a16:creationId xmlns:a16="http://schemas.microsoft.com/office/drawing/2014/main" id="{FFA894DC-ACEA-4E78-9C11-3986927CFF39}"/>
              </a:ext>
            </a:extLst>
          </p:cNvPr>
          <p:cNvSpPr>
            <a:spLocks noEditPoints="1" noChangeArrowheads="1"/>
          </p:cNvSpPr>
          <p:nvPr/>
        </p:nvSpPr>
        <p:spPr bwMode="auto">
          <a:xfrm>
            <a:off x="7722346" y="3113201"/>
            <a:ext cx="609600" cy="76791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
        <p:nvSpPr>
          <p:cNvPr id="11" name="Music">
            <a:extLst>
              <a:ext uri="{FF2B5EF4-FFF2-40B4-BE49-F238E27FC236}">
                <a16:creationId xmlns:a16="http://schemas.microsoft.com/office/drawing/2014/main" id="{9235F658-629C-4C89-AAD8-A466CED808C7}"/>
              </a:ext>
            </a:extLst>
          </p:cNvPr>
          <p:cNvSpPr>
            <a:spLocks noEditPoints="1" noChangeArrowheads="1"/>
          </p:cNvSpPr>
          <p:nvPr/>
        </p:nvSpPr>
        <p:spPr bwMode="auto">
          <a:xfrm>
            <a:off x="8456612" y="3912439"/>
            <a:ext cx="609600" cy="76791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pic>
        <p:nvPicPr>
          <p:cNvPr id="13" name="Picture 6" descr="Riters">
            <a:extLst>
              <a:ext uri="{FF2B5EF4-FFF2-40B4-BE49-F238E27FC236}">
                <a16:creationId xmlns:a16="http://schemas.microsoft.com/office/drawing/2014/main" id="{D47133AE-34E0-40F9-AF55-3031A8D87A3B}"/>
              </a:ext>
            </a:extLst>
          </p:cNvPr>
          <p:cNvPicPr>
            <a:picLocks noChangeAspect="1" noChangeArrowheads="1"/>
          </p:cNvPicPr>
          <p:nvPr/>
        </p:nvPicPr>
        <p:blipFill>
          <a:blip r:embed="rId4" cstate="print"/>
          <a:srcRect l="72580" t="35429" r="2777" b="36243"/>
          <a:stretch>
            <a:fillRect/>
          </a:stretch>
        </p:blipFill>
        <p:spPr bwMode="auto">
          <a:xfrm>
            <a:off x="685800" y="4648200"/>
            <a:ext cx="1413547" cy="2133600"/>
          </a:xfrm>
          <a:prstGeom prst="rect">
            <a:avLst/>
          </a:prstGeom>
          <a:noFill/>
          <a:ln w="38100">
            <a:noFill/>
            <a:miter lim="800000"/>
            <a:headEnd/>
            <a:tailEnd/>
          </a:ln>
          <a:effectLst>
            <a:softEdge rad="63500"/>
          </a:effectLst>
        </p:spPr>
      </p:pic>
      <p:sp>
        <p:nvSpPr>
          <p:cNvPr id="14" name="Heart 13">
            <a:extLst>
              <a:ext uri="{FF2B5EF4-FFF2-40B4-BE49-F238E27FC236}">
                <a16:creationId xmlns:a16="http://schemas.microsoft.com/office/drawing/2014/main" id="{90B90013-31E2-4ECB-9214-0DEFC7E9674B}"/>
              </a:ext>
            </a:extLst>
          </p:cNvPr>
          <p:cNvSpPr/>
          <p:nvPr/>
        </p:nvSpPr>
        <p:spPr>
          <a:xfrm>
            <a:off x="6553200" y="2407102"/>
            <a:ext cx="457200" cy="4572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8">
            <a:extLst>
              <a:ext uri="{FF2B5EF4-FFF2-40B4-BE49-F238E27FC236}">
                <a16:creationId xmlns:a16="http://schemas.microsoft.com/office/drawing/2014/main" id="{336C438C-BC80-4FC0-A14B-0750BA8956A7}"/>
              </a:ext>
            </a:extLst>
          </p:cNvPr>
          <p:cNvSpPr txBox="1">
            <a:spLocks noChangeArrowheads="1"/>
          </p:cNvSpPr>
          <p:nvPr/>
        </p:nvSpPr>
        <p:spPr bwMode="auto">
          <a:xfrm>
            <a:off x="3900155" y="549347"/>
            <a:ext cx="446789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088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51E2F032-A80D-68C3-A7EC-19FA37F0E33F}"/>
            </a:ext>
          </a:extLst>
        </p:cNvPr>
        <p:cNvGrpSpPr/>
        <p:nvPr/>
      </p:nvGrpSpPr>
      <p:grpSpPr>
        <a:xfrm>
          <a:off x="0" y="0"/>
          <a:ext cx="0" cy="0"/>
          <a:chOff x="0" y="0"/>
          <a:chExt cx="0" cy="0"/>
        </a:xfrm>
      </p:grpSpPr>
      <p:sp>
        <p:nvSpPr>
          <p:cNvPr id="4" name="Google Shape;74;p2">
            <a:extLst>
              <a:ext uri="{FF2B5EF4-FFF2-40B4-BE49-F238E27FC236}">
                <a16:creationId xmlns:a16="http://schemas.microsoft.com/office/drawing/2014/main" id="{8ACF602E-D075-CB10-0170-39444CEDDC38}"/>
              </a:ext>
            </a:extLst>
          </p:cNvPr>
          <p:cNvSpPr txBox="1"/>
          <p:nvPr/>
        </p:nvSpPr>
        <p:spPr>
          <a:xfrm>
            <a:off x="4838700" y="4615591"/>
            <a:ext cx="2514600" cy="658601"/>
          </a:xfrm>
          <a:prstGeom prst="rect">
            <a:avLst/>
          </a:prstGeom>
          <a:solidFill>
            <a:srgbClr val="E0E0E0"/>
          </a:solidFill>
          <a:ln>
            <a:noFill/>
          </a:ln>
          <a:effectLst>
            <a:softEdge rad="127000"/>
          </a:effectLst>
        </p:spPr>
        <p:txBody>
          <a:bodyPr spcFirstLastPara="1" wrap="square" lIns="91425" tIns="45700" rIns="91425" bIns="45700" anchor="t" anchorCtr="0">
            <a:spAutoFit/>
          </a:bodyPr>
          <a:lstStyle/>
          <a:p>
            <a:pPr algn="ctr">
              <a:lnSpc>
                <a:spcPct val="115000"/>
              </a:lnSpc>
              <a:buClr>
                <a:srgbClr val="000000"/>
              </a:buClr>
            </a:pPr>
            <a:r>
              <a:rPr lang="en-US" sz="3200" b="1" kern="0" dirty="0">
                <a:solidFill>
                  <a:srgbClr val="0070C0"/>
                </a:solidFill>
                <a:latin typeface="Red Hat Text"/>
                <a:ea typeface="Red Hat Text"/>
                <a:cs typeface="Red Hat Text"/>
                <a:sym typeface="Red Hat Text"/>
              </a:rPr>
              <a:t>Thank you!</a:t>
            </a:r>
            <a:endParaRPr sz="3200" b="1" kern="0" dirty="0">
              <a:solidFill>
                <a:srgbClr val="0070C0"/>
              </a:solidFill>
              <a:latin typeface="Red Hat Text"/>
              <a:ea typeface="Red Hat Text"/>
              <a:cs typeface="Red Hat Text"/>
              <a:sym typeface="Red Hat Text"/>
            </a:endParaRPr>
          </a:p>
        </p:txBody>
      </p:sp>
      <p:pic>
        <p:nvPicPr>
          <p:cNvPr id="3" name="Picture 11">
            <a:extLst>
              <a:ext uri="{FF2B5EF4-FFF2-40B4-BE49-F238E27FC236}">
                <a16:creationId xmlns:a16="http://schemas.microsoft.com/office/drawing/2014/main" id="{470DA87E-375A-4EFF-F2A2-DDBFA0C1695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l="6861" r="12367"/>
          <a:stretch/>
        </p:blipFill>
        <p:spPr bwMode="auto">
          <a:xfrm>
            <a:off x="4274982" y="874358"/>
            <a:ext cx="3959183" cy="3703499"/>
          </a:xfrm>
          <a:prstGeom prst="rect">
            <a:avLst/>
          </a:prstGeom>
          <a:effectLst>
            <a:softEdge rad="63500"/>
          </a:effectLst>
        </p:spPr>
      </p:pic>
      <p:sp>
        <p:nvSpPr>
          <p:cNvPr id="74" name="Google Shape;74;p2">
            <a:extLst>
              <a:ext uri="{FF2B5EF4-FFF2-40B4-BE49-F238E27FC236}">
                <a16:creationId xmlns:a16="http://schemas.microsoft.com/office/drawing/2014/main" id="{F4509322-BCC1-B887-1C08-C0451D3F5B07}"/>
              </a:ext>
            </a:extLst>
          </p:cNvPr>
          <p:cNvSpPr txBox="1"/>
          <p:nvPr/>
        </p:nvSpPr>
        <p:spPr>
          <a:xfrm>
            <a:off x="5168762" y="215757"/>
            <a:ext cx="2451238" cy="658601"/>
          </a:xfrm>
          <a:prstGeom prst="rect">
            <a:avLst/>
          </a:prstGeom>
          <a:noFill/>
          <a:ln>
            <a:noFill/>
          </a:ln>
        </p:spPr>
        <p:txBody>
          <a:bodyPr spcFirstLastPara="1" wrap="square" lIns="91425" tIns="45700" rIns="91425" bIns="45700" anchor="t" anchorCtr="0">
            <a:spAutoFit/>
          </a:bodyPr>
          <a:lstStyle/>
          <a:p>
            <a:pPr>
              <a:lnSpc>
                <a:spcPct val="115000"/>
              </a:lnSpc>
              <a:buClr>
                <a:srgbClr val="000000"/>
              </a:buClr>
            </a:pPr>
            <a:r>
              <a:rPr lang="en-US" sz="3200" b="1" kern="0" dirty="0">
                <a:solidFill>
                  <a:srgbClr val="000000"/>
                </a:solidFill>
                <a:latin typeface="Red Hat Text"/>
                <a:ea typeface="Red Hat Text"/>
                <a:cs typeface="Red Hat Text"/>
                <a:sym typeface="Red Hat Text"/>
              </a:rPr>
              <a:t>Questions? </a:t>
            </a:r>
            <a:endParaRPr sz="1000" b="1" kern="0" dirty="0">
              <a:solidFill>
                <a:srgbClr val="000000"/>
              </a:solidFill>
              <a:latin typeface="Red Hat Text"/>
              <a:ea typeface="Red Hat Text"/>
              <a:cs typeface="Red Hat Text"/>
              <a:sym typeface="Red Hat Text"/>
            </a:endParaRPr>
          </a:p>
        </p:txBody>
      </p:sp>
      <p:sp>
        <p:nvSpPr>
          <p:cNvPr id="10" name="TextBox 9">
            <a:extLst>
              <a:ext uri="{FF2B5EF4-FFF2-40B4-BE49-F238E27FC236}">
                <a16:creationId xmlns:a16="http://schemas.microsoft.com/office/drawing/2014/main" id="{8B575033-44B9-C439-C1D8-BEBC3509C976}"/>
              </a:ext>
            </a:extLst>
          </p:cNvPr>
          <p:cNvSpPr txBox="1"/>
          <p:nvPr/>
        </p:nvSpPr>
        <p:spPr>
          <a:xfrm>
            <a:off x="618863" y="5212297"/>
            <a:ext cx="11271419" cy="1846659"/>
          </a:xfrm>
          <a:prstGeom prst="rect">
            <a:avLst/>
          </a:prstGeom>
          <a:noFill/>
        </p:spPr>
        <p:txBody>
          <a:bodyPr wrap="none" rtlCol="0">
            <a:spAutoFit/>
          </a:bodyPr>
          <a:lstStyle/>
          <a:p>
            <a:pPr marL="342900" indent="-342900">
              <a:buFont typeface="Arial" panose="020B0604020202020204" pitchFamily="34" charset="0"/>
              <a:buChar char="•"/>
            </a:pPr>
            <a:r>
              <a:rPr lang="en-US" sz="3200" b="0" i="0" dirty="0">
                <a:effectLst/>
                <a:latin typeface="Calibri" panose="020F0502020204030204" pitchFamily="34" charset="0"/>
                <a:ea typeface="Calibri" panose="020F0502020204030204" pitchFamily="34" charset="0"/>
                <a:cs typeface="Calibri" panose="020F0502020204030204" pitchFamily="34" charset="0"/>
              </a:rPr>
              <a:t>https://xeno-canto.org/ to hear (and upload) song recordings</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200" b="0" i="0" dirty="0">
                <a:effectLst/>
                <a:latin typeface="Calibri" panose="020F0502020204030204" pitchFamily="34" charset="0"/>
                <a:ea typeface="Calibri" panose="020F0502020204030204" pitchFamily="34" charset="0"/>
                <a:cs typeface="Calibri" panose="020F0502020204030204" pitchFamily="34" charset="0"/>
              </a:rPr>
              <a:t>Go to BirdCast.info to track migration (during migration seasons)</a:t>
            </a:r>
          </a:p>
          <a:p>
            <a:pPr marL="342900" indent="-342900">
              <a:buFont typeface="Arial" panose="020B0604020202020204" pitchFamily="34" charset="0"/>
              <a:buChar char="•"/>
            </a:pPr>
            <a:r>
              <a:rPr lang="en-US" sz="3200" dirty="0">
                <a:latin typeface="Calibri" panose="020F0502020204030204" pitchFamily="34" charset="0"/>
                <a:ea typeface="Calibri" panose="020F0502020204030204" pitchFamily="34" charset="0"/>
                <a:cs typeface="Calibri" panose="020F0502020204030204" pitchFamily="34" charset="0"/>
              </a:rPr>
              <a:t>Use the Merlin App to id birds</a:t>
            </a:r>
            <a:endParaRPr lang="en-US" sz="3200" b="0" i="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1028" name="Picture 4" descr="Shima Enaga: Tiny Birds in Japan That Look Like Cotton Balls - Nspirement">
            <a:extLst>
              <a:ext uri="{FF2B5EF4-FFF2-40B4-BE49-F238E27FC236}">
                <a16:creationId xmlns:a16="http://schemas.microsoft.com/office/drawing/2014/main" id="{B5580575-66B9-C18F-6BF1-C824BCDC47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45" r="11082" b="17724"/>
          <a:stretch/>
        </p:blipFill>
        <p:spPr bwMode="auto">
          <a:xfrm>
            <a:off x="8234165" y="1158543"/>
            <a:ext cx="3379070" cy="31505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Awesome Red Cardinal : r/NatureIsFuckingLit">
            <a:extLst>
              <a:ext uri="{FF2B5EF4-FFF2-40B4-BE49-F238E27FC236}">
                <a16:creationId xmlns:a16="http://schemas.microsoft.com/office/drawing/2014/main" id="{DE6F2F61-3A2D-FEE9-C8D7-6150211692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19" t="11728" r="15396" b="33102"/>
          <a:stretch/>
        </p:blipFill>
        <p:spPr bwMode="auto">
          <a:xfrm>
            <a:off x="517079" y="1158543"/>
            <a:ext cx="3757903" cy="311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677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p:nvPr/>
        </p:nvSpPr>
        <p:spPr>
          <a:xfrm>
            <a:off x="3153054" y="2299831"/>
            <a:ext cx="6471821" cy="3548623"/>
          </a:xfrm>
          <a:prstGeom prst="rect">
            <a:avLst/>
          </a:prstGeom>
          <a:noFill/>
          <a:ln>
            <a:noFill/>
          </a:ln>
        </p:spPr>
        <p:txBody>
          <a:bodyPr spcFirstLastPara="1" wrap="square" lIns="91425" tIns="45700" rIns="91425" bIns="45700" anchor="t" anchorCtr="0">
            <a:spAutoFit/>
          </a:bodyPr>
          <a:lstStyle/>
          <a:p>
            <a:pPr algn="ctr">
              <a:lnSpc>
                <a:spcPct val="115000"/>
              </a:lnSpc>
              <a:buClr>
                <a:srgbClr val="000000"/>
              </a:buClr>
            </a:pPr>
            <a:r>
              <a:rPr lang="en-US" sz="3200" kern="0" dirty="0">
                <a:solidFill>
                  <a:srgbClr val="000000"/>
                </a:solidFill>
                <a:latin typeface="Red Hat Text"/>
                <a:ea typeface="Red Hat Text"/>
                <a:cs typeface="Red Hat Text"/>
                <a:sym typeface="Red Hat Text"/>
              </a:rPr>
              <a:t>Questions? </a:t>
            </a:r>
            <a:endParaRPr sz="1000" kern="0" dirty="0">
              <a:solidFill>
                <a:srgbClr val="000000"/>
              </a:solidFill>
              <a:latin typeface="Red Hat Text"/>
              <a:ea typeface="Red Hat Text"/>
              <a:cs typeface="Red Hat Text"/>
              <a:sym typeface="Red Hat Text"/>
            </a:endParaRPr>
          </a:p>
          <a:p>
            <a:pPr algn="ctr">
              <a:lnSpc>
                <a:spcPct val="115000"/>
              </a:lnSpc>
              <a:buClr>
                <a:srgbClr val="000000"/>
              </a:buClr>
            </a:pPr>
            <a:r>
              <a:rPr lang="en-US" sz="2000" kern="0" dirty="0">
                <a:solidFill>
                  <a:srgbClr val="000000"/>
                </a:solidFill>
                <a:latin typeface="Red Hat Text"/>
                <a:ea typeface="Red Hat Text"/>
                <a:cs typeface="Red Hat Text"/>
                <a:sym typeface="Red Hat Text"/>
              </a:rPr>
              <a:t>Feel free to contact  </a:t>
            </a:r>
            <a:r>
              <a:rPr lang="en-US" sz="2000" u="sng" kern="0" dirty="0">
                <a:solidFill>
                  <a:srgbClr val="000000"/>
                </a:solidFill>
                <a:latin typeface="Red Hat Text"/>
                <a:ea typeface="Red Hat Text"/>
                <a:cs typeface="Red Hat Text"/>
                <a:sym typeface="Red Hat Text"/>
                <a:hlinkClick r:id="rId3">
                  <a:extLst>
                    <a:ext uri="{A12FA001-AC4F-418D-AE19-62706E023703}">
                      <ahyp:hlinkClr xmlns:ahyp="http://schemas.microsoft.com/office/drawing/2018/hyperlinkcolor" val="tx"/>
                    </a:ext>
                  </a:extLst>
                </a:hlinkClick>
              </a:rPr>
              <a:t>badgertalks@uwmad.wisc.edu</a:t>
            </a:r>
            <a:br>
              <a:rPr lang="en-US" sz="2000" kern="0" dirty="0">
                <a:solidFill>
                  <a:srgbClr val="000000"/>
                </a:solidFill>
                <a:latin typeface="Red Hat Text"/>
                <a:ea typeface="Red Hat Text"/>
                <a:cs typeface="Red Hat Text"/>
                <a:sym typeface="Red Hat Text"/>
              </a:rPr>
            </a:br>
            <a:endParaRPr sz="2000" kern="0" dirty="0">
              <a:solidFill>
                <a:srgbClr val="000000"/>
              </a:solidFill>
              <a:latin typeface="Red Hat Text"/>
              <a:ea typeface="Red Hat Text"/>
              <a:cs typeface="Red Hat Text"/>
              <a:sym typeface="Red Hat Text"/>
            </a:endParaRPr>
          </a:p>
          <a:p>
            <a:pPr algn="ctr">
              <a:lnSpc>
                <a:spcPct val="115000"/>
              </a:lnSpc>
              <a:buClr>
                <a:srgbClr val="000000"/>
              </a:buClr>
            </a:pPr>
            <a:r>
              <a:rPr lang="en-US" sz="2000" kern="0" dirty="0">
                <a:solidFill>
                  <a:srgbClr val="000000"/>
                </a:solidFill>
                <a:latin typeface="Red Hat Text"/>
                <a:ea typeface="Red Hat Text"/>
                <a:cs typeface="Red Hat Text"/>
                <a:sym typeface="Red Hat Text"/>
              </a:rPr>
              <a:t> Sign up to learn about more talks near you at </a:t>
            </a:r>
            <a:r>
              <a:rPr lang="en-US" sz="2000" u="sng" kern="0" dirty="0">
                <a:solidFill>
                  <a:srgbClr val="000000"/>
                </a:solidFill>
                <a:latin typeface="Red Hat Text"/>
                <a:ea typeface="Red Hat Text"/>
                <a:cs typeface="Red Hat Text"/>
                <a:sym typeface="Red Hat Text"/>
              </a:rPr>
              <a:t>badgertalks.wisc.edu </a:t>
            </a:r>
            <a:endParaRPr sz="2000" u="sng" kern="0" dirty="0">
              <a:solidFill>
                <a:srgbClr val="000000"/>
              </a:solidFill>
              <a:latin typeface="Red Hat Text"/>
              <a:ea typeface="Red Hat Text"/>
              <a:cs typeface="Red Hat Text"/>
              <a:sym typeface="Red Hat Text"/>
            </a:endParaRPr>
          </a:p>
          <a:p>
            <a:pPr algn="ctr">
              <a:lnSpc>
                <a:spcPct val="115000"/>
              </a:lnSpc>
              <a:buClr>
                <a:srgbClr val="000000"/>
              </a:buClr>
            </a:pPr>
            <a:endParaRPr lang="en-US" sz="2000" u="sng" kern="0" dirty="0">
              <a:solidFill>
                <a:srgbClr val="000000"/>
              </a:solidFill>
              <a:latin typeface="Red Hat Text"/>
              <a:ea typeface="Red Hat Text"/>
              <a:cs typeface="Red Hat Text"/>
              <a:sym typeface="Red Hat Text"/>
            </a:endParaRPr>
          </a:p>
          <a:p>
            <a:pPr algn="ctr">
              <a:lnSpc>
                <a:spcPct val="115000"/>
              </a:lnSpc>
              <a:buClr>
                <a:srgbClr val="000000"/>
              </a:buClr>
            </a:pPr>
            <a:r>
              <a:rPr lang="en-US" sz="3200" kern="0" dirty="0">
                <a:solidFill>
                  <a:srgbClr val="C5050C"/>
                </a:solidFill>
                <a:latin typeface="Red Hat Text"/>
                <a:ea typeface="Red Hat Text"/>
                <a:cs typeface="Red Hat Text"/>
                <a:sym typeface="Red Hat Text"/>
              </a:rPr>
              <a:t>Thank you!</a:t>
            </a:r>
            <a:endParaRPr sz="3200" kern="0" dirty="0">
              <a:solidFill>
                <a:srgbClr val="C5050C"/>
              </a:solidFill>
              <a:latin typeface="Red Hat Text"/>
              <a:ea typeface="Red Hat Text"/>
              <a:cs typeface="Red Hat Text"/>
              <a:sym typeface="Red Hat Text"/>
            </a:endParaRPr>
          </a:p>
          <a:p>
            <a:pPr algn="ctr">
              <a:buClr>
                <a:srgbClr val="000000"/>
              </a:buClr>
            </a:pPr>
            <a:endParaRPr sz="3600" i="1" kern="0" dirty="0">
              <a:solidFill>
                <a:srgbClr val="000000"/>
              </a:solidFill>
              <a:latin typeface="Calibri"/>
              <a:ea typeface="Calibri"/>
              <a:cs typeface="Calibri"/>
              <a:sym typeface="Calibri"/>
            </a:endParaRPr>
          </a:p>
        </p:txBody>
      </p:sp>
      <p:pic>
        <p:nvPicPr>
          <p:cNvPr id="75" name="Google Shape;75;p2"/>
          <p:cNvPicPr preferRelativeResize="0"/>
          <p:nvPr/>
        </p:nvPicPr>
        <p:blipFill rotWithShape="1">
          <a:blip r:embed="rId4">
            <a:alphaModFix/>
          </a:blip>
          <a:srcRect/>
          <a:stretch/>
        </p:blipFill>
        <p:spPr>
          <a:xfrm>
            <a:off x="3675013" y="5388226"/>
            <a:ext cx="5427873" cy="1158925"/>
          </a:xfrm>
          <a:prstGeom prst="rect">
            <a:avLst/>
          </a:prstGeom>
          <a:noFill/>
          <a:ln>
            <a:noFill/>
          </a:ln>
        </p:spPr>
      </p:pic>
      <p:pic>
        <p:nvPicPr>
          <p:cNvPr id="76" name="Google Shape;76;p2"/>
          <p:cNvPicPr preferRelativeResize="0"/>
          <p:nvPr/>
        </p:nvPicPr>
        <p:blipFill>
          <a:blip r:embed="rId5">
            <a:alphaModFix/>
          </a:blip>
          <a:stretch>
            <a:fillRect/>
          </a:stretch>
        </p:blipFill>
        <p:spPr>
          <a:xfrm>
            <a:off x="2750963" y="477276"/>
            <a:ext cx="7275999" cy="1585325"/>
          </a:xfrm>
          <a:prstGeom prst="rect">
            <a:avLst/>
          </a:prstGeom>
          <a:noFill/>
          <a:ln>
            <a:noFill/>
          </a:ln>
        </p:spPr>
      </p:pic>
    </p:spTree>
    <p:extLst>
      <p:ext uri="{BB962C8B-B14F-4D97-AF65-F5344CB8AC3E}">
        <p14:creationId xmlns:p14="http://schemas.microsoft.com/office/powerpoint/2010/main" val="1798289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178B6-8835-7B24-DBA8-F34C4CEFF12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E261B97-F510-840B-682B-C43FB59231EC}"/>
              </a:ext>
            </a:extLst>
          </p:cNvPr>
          <p:cNvSpPr txBox="1"/>
          <p:nvPr/>
        </p:nvSpPr>
        <p:spPr>
          <a:xfrm>
            <a:off x="1828800" y="358914"/>
            <a:ext cx="98338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Songbirds learn species-specific songs.</a:t>
            </a:r>
          </a:p>
        </p:txBody>
      </p:sp>
      <p:pic>
        <p:nvPicPr>
          <p:cNvPr id="4098" name="Picture 2" descr="Bird Song">
            <a:hlinkClick r:id="rId7" action="ppaction://hlinkfile"/>
            <a:extLst>
              <a:ext uri="{FF2B5EF4-FFF2-40B4-BE49-F238E27FC236}">
                <a16:creationId xmlns:a16="http://schemas.microsoft.com/office/drawing/2014/main" id="{788BCCB9-8F7C-4A62-0E77-F404314424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67" y="1066800"/>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2DA6AE-24AF-2AB7-7A02-6A49440ABA3B}"/>
              </a:ext>
            </a:extLst>
          </p:cNvPr>
          <p:cNvSpPr txBox="1"/>
          <p:nvPr/>
        </p:nvSpPr>
        <p:spPr>
          <a:xfrm>
            <a:off x="4107061" y="6425058"/>
            <a:ext cx="341907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songbird photos: allaboutbirds.org</a:t>
            </a:r>
          </a:p>
        </p:txBody>
      </p:sp>
      <p:pic>
        <p:nvPicPr>
          <p:cNvPr id="4100" name="Picture 4" descr="EasternMeadowlark_Birdshare9070358801_ScottHelfrich">
            <a:hlinkClick r:id="rId9" action="ppaction://hlinkfile"/>
            <a:extLst>
              <a:ext uri="{FF2B5EF4-FFF2-40B4-BE49-F238E27FC236}">
                <a16:creationId xmlns:a16="http://schemas.microsoft.com/office/drawing/2014/main" id="{9ACA7624-38B2-FE4F-D57A-8AD30255BF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168" y="1067847"/>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869219-8E18-33A2-7157-3093F1A0DA7B}"/>
              </a:ext>
            </a:extLst>
          </p:cNvPr>
          <p:cNvSpPr txBox="1"/>
          <p:nvPr/>
        </p:nvSpPr>
        <p:spPr>
          <a:xfrm>
            <a:off x="508906" y="4000354"/>
            <a:ext cx="2022157"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Yellow warbler</a:t>
            </a:r>
          </a:p>
        </p:txBody>
      </p:sp>
      <p:sp>
        <p:nvSpPr>
          <p:cNvPr id="18" name="TextBox 17">
            <a:extLst>
              <a:ext uri="{FF2B5EF4-FFF2-40B4-BE49-F238E27FC236}">
                <a16:creationId xmlns:a16="http://schemas.microsoft.com/office/drawing/2014/main" id="{A95A92FB-48D6-0E57-2450-E65426BF0AED}"/>
              </a:ext>
            </a:extLst>
          </p:cNvPr>
          <p:cNvSpPr txBox="1"/>
          <p:nvPr/>
        </p:nvSpPr>
        <p:spPr>
          <a:xfrm>
            <a:off x="9265419" y="3980774"/>
            <a:ext cx="2739533"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Eastern meadowlark</a:t>
            </a:r>
          </a:p>
        </p:txBody>
      </p:sp>
      <p:pic>
        <p:nvPicPr>
          <p:cNvPr id="4104" name="Picture 8" descr="Singing Northern Cardinal">
            <a:hlinkClick r:id="rId11" action="ppaction://hlinkfile"/>
            <a:extLst>
              <a:ext uri="{FF2B5EF4-FFF2-40B4-BE49-F238E27FC236}">
                <a16:creationId xmlns:a16="http://schemas.microsoft.com/office/drawing/2014/main" id="{5A18D1BF-4CCB-036B-89C1-B5569183EF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0580" y="1067847"/>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E60009-87E5-4B43-CE91-FB47869859DD}"/>
              </a:ext>
            </a:extLst>
          </p:cNvPr>
          <p:cNvSpPr txBox="1"/>
          <p:nvPr/>
        </p:nvSpPr>
        <p:spPr>
          <a:xfrm>
            <a:off x="3304208" y="4007913"/>
            <a:ext cx="2399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Northern cardinal</a:t>
            </a:r>
          </a:p>
        </p:txBody>
      </p:sp>
      <p:pic>
        <p:nvPicPr>
          <p:cNvPr id="4106" name="Picture 10" descr="Singing Indigo Bunting">
            <a:hlinkClick r:id="rId13" action="ppaction://hlinkfile"/>
            <a:extLst>
              <a:ext uri="{FF2B5EF4-FFF2-40B4-BE49-F238E27FC236}">
                <a16:creationId xmlns:a16="http://schemas.microsoft.com/office/drawing/2014/main" id="{2F225E02-C900-B4D7-AE95-F3EBA4486C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2374" y="1066800"/>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E5344EB-C04D-E55D-D274-6AFF9D4F211E}"/>
              </a:ext>
            </a:extLst>
          </p:cNvPr>
          <p:cNvSpPr txBox="1"/>
          <p:nvPr/>
        </p:nvSpPr>
        <p:spPr>
          <a:xfrm>
            <a:off x="6465260" y="3980775"/>
            <a:ext cx="1991058"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Indigo bunting</a:t>
            </a:r>
          </a:p>
        </p:txBody>
      </p:sp>
      <p:sp>
        <p:nvSpPr>
          <p:cNvPr id="8" name="TextBox 7">
            <a:hlinkClick r:id="rId11" action="ppaction://hlinkfile"/>
            <a:extLst>
              <a:ext uri="{FF2B5EF4-FFF2-40B4-BE49-F238E27FC236}">
                <a16:creationId xmlns:a16="http://schemas.microsoft.com/office/drawing/2014/main" id="{EE0949A3-5BFF-C408-79D4-AC6BC84FC70A}"/>
              </a:ext>
            </a:extLst>
          </p:cNvPr>
          <p:cNvSpPr txBox="1"/>
          <p:nvPr/>
        </p:nvSpPr>
        <p:spPr>
          <a:xfrm>
            <a:off x="5079651" y="5174159"/>
            <a:ext cx="445956" cy="769441"/>
          </a:xfrm>
          <a:prstGeom prst="rect">
            <a:avLst/>
          </a:prstGeom>
          <a:noFill/>
          <a:ln w="38100">
            <a:solidFill>
              <a:schemeClr val="tx1"/>
            </a:solidFill>
          </a:ln>
        </p:spPr>
        <p:txBody>
          <a:bodyPr wrap="none" rtlCol="0">
            <a:sp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a:t>
            </a:r>
          </a:p>
        </p:txBody>
      </p:sp>
      <p:sp>
        <p:nvSpPr>
          <p:cNvPr id="9" name="TextBox 8">
            <a:hlinkClick r:id="rId9" action="ppaction://hlinkfile"/>
            <a:extLst>
              <a:ext uri="{FF2B5EF4-FFF2-40B4-BE49-F238E27FC236}">
                <a16:creationId xmlns:a16="http://schemas.microsoft.com/office/drawing/2014/main" id="{83DAC6ED-7385-062B-942C-F278FC3D7CBC}"/>
              </a:ext>
            </a:extLst>
          </p:cNvPr>
          <p:cNvSpPr txBox="1"/>
          <p:nvPr/>
        </p:nvSpPr>
        <p:spPr>
          <a:xfrm>
            <a:off x="6220439" y="5174159"/>
            <a:ext cx="445956" cy="769441"/>
          </a:xfrm>
          <a:prstGeom prst="rect">
            <a:avLst/>
          </a:prstGeom>
          <a:noFill/>
          <a:ln w="38100">
            <a:solidFill>
              <a:schemeClr val="tx1"/>
            </a:solidFill>
          </a:ln>
        </p:spPr>
        <p:txBody>
          <a:bodyPr wrap="none" rtlCol="0">
            <a:spAutoFit/>
          </a:bodyPr>
          <a:lstStyle/>
          <a:p>
            <a:r>
              <a:rPr lang="en-US" sz="4400" dirty="0">
                <a:latin typeface="Calibri" panose="020F0502020204030204" pitchFamily="34" charset="0"/>
                <a:ea typeface="Calibri" panose="020F0502020204030204" pitchFamily="34" charset="0"/>
                <a:cs typeface="Calibri" panose="020F0502020204030204" pitchFamily="34" charset="0"/>
              </a:rPr>
              <a:t>?</a:t>
            </a:r>
          </a:p>
        </p:txBody>
      </p:sp>
      <p:pic>
        <p:nvPicPr>
          <p:cNvPr id="6" name="XC743545-IMG_0940_cardinal">
            <a:hlinkClick r:id="" action="ppaction://media"/>
            <a:extLst>
              <a:ext uri="{FF2B5EF4-FFF2-40B4-BE49-F238E27FC236}">
                <a16:creationId xmlns:a16="http://schemas.microsoft.com/office/drawing/2014/main" id="{77895572-DFC6-5DEC-BDDD-5403EFA8C8A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13400" y="5355680"/>
            <a:ext cx="406400" cy="406400"/>
          </a:xfrm>
          <a:prstGeom prst="rect">
            <a:avLst/>
          </a:prstGeom>
        </p:spPr>
      </p:pic>
      <p:pic>
        <p:nvPicPr>
          <p:cNvPr id="10" name="XC1012530 - Indigo Bunting - Passerina cyanea">
            <a:hlinkClick r:id="" action="ppaction://media"/>
            <a:extLst>
              <a:ext uri="{FF2B5EF4-FFF2-40B4-BE49-F238E27FC236}">
                <a16:creationId xmlns:a16="http://schemas.microsoft.com/office/drawing/2014/main" id="{E59F3AA0-46AF-632A-A511-B5CCBCEBA5F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843388" y="5384800"/>
            <a:ext cx="406400" cy="406400"/>
          </a:xfrm>
          <a:prstGeom prst="rect">
            <a:avLst/>
          </a:prstGeom>
        </p:spPr>
      </p:pic>
    </p:spTree>
    <p:extLst>
      <p:ext uri="{BB962C8B-B14F-4D97-AF65-F5344CB8AC3E}">
        <p14:creationId xmlns:p14="http://schemas.microsoft.com/office/powerpoint/2010/main" val="93097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ECC681-F84E-495B-9E80-0481204577D7}"/>
              </a:ext>
            </a:extLst>
          </p:cNvPr>
          <p:cNvSpPr txBox="1"/>
          <p:nvPr/>
        </p:nvSpPr>
        <p:spPr>
          <a:xfrm>
            <a:off x="1888284" y="168778"/>
            <a:ext cx="98338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Many</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birds call.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Songbirds sing and call. </a:t>
            </a:r>
          </a:p>
        </p:txBody>
      </p:sp>
      <p:pic>
        <p:nvPicPr>
          <p:cNvPr id="11" name="Picture 4" descr="http://upload.wikimedia.org/wikipedia/en/4/47/Red-tailed_hawk02.jpg">
            <a:extLst>
              <a:ext uri="{FF2B5EF4-FFF2-40B4-BE49-F238E27FC236}">
                <a16:creationId xmlns:a16="http://schemas.microsoft.com/office/drawing/2014/main" id="{22F490C0-09E8-4F09-B312-DE3EB9C319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83" t="9371"/>
          <a:stretch/>
        </p:blipFill>
        <p:spPr bwMode="auto">
          <a:xfrm>
            <a:off x="5192263" y="4572000"/>
            <a:ext cx="1221237"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7">
            <a:extLst>
              <a:ext uri="{FF2B5EF4-FFF2-40B4-BE49-F238E27FC236}">
                <a16:creationId xmlns:a16="http://schemas.microsoft.com/office/drawing/2014/main" id="{A143A310-2D93-44EE-B29C-E73BA6909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08775" y="4572000"/>
            <a:ext cx="1381125"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descr="Bird Song">
            <a:hlinkClick r:id="rId5" action="ppaction://hlinkfile"/>
            <a:extLst>
              <a:ext uri="{FF2B5EF4-FFF2-40B4-BE49-F238E27FC236}">
                <a16:creationId xmlns:a16="http://schemas.microsoft.com/office/drawing/2014/main" id="{D3FF3C5E-184B-4262-9619-C83D6A2A81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67" y="1066800"/>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A22948-923D-4288-A825-B08CBACD0B6E}"/>
              </a:ext>
            </a:extLst>
          </p:cNvPr>
          <p:cNvSpPr txBox="1"/>
          <p:nvPr/>
        </p:nvSpPr>
        <p:spPr>
          <a:xfrm>
            <a:off x="-39386" y="6504556"/>
            <a:ext cx="438337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photos: allaboutbirds.</a:t>
            </a:r>
            <a:r>
              <a:rPr lang="en-US" dirty="0">
                <a:latin typeface="Calibri" panose="020F0502020204030204" pitchFamily="34" charset="0"/>
                <a:ea typeface="Calibri" panose="020F0502020204030204" pitchFamily="34" charset="0"/>
                <a:cs typeface="Calibri" panose="020F0502020204030204" pitchFamily="34" charset="0"/>
              </a:rPr>
              <a:t>org, ozaukeepress.com</a:t>
            </a:r>
          </a:p>
        </p:txBody>
      </p:sp>
      <p:pic>
        <p:nvPicPr>
          <p:cNvPr id="4100" name="Picture 4" descr="EasternMeadowlark_Birdshare9070358801_ScottHelfrich">
            <a:hlinkClick r:id="rId7" action="ppaction://hlinkfile"/>
            <a:extLst>
              <a:ext uri="{FF2B5EF4-FFF2-40B4-BE49-F238E27FC236}">
                <a16:creationId xmlns:a16="http://schemas.microsoft.com/office/drawing/2014/main" id="{CE2C710E-F4DA-4138-B2B2-A4F7EBA34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168" y="1067847"/>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C8C28B-1FD5-488B-8A80-C88A5F874743}"/>
              </a:ext>
            </a:extLst>
          </p:cNvPr>
          <p:cNvSpPr txBox="1"/>
          <p:nvPr/>
        </p:nvSpPr>
        <p:spPr>
          <a:xfrm>
            <a:off x="508906" y="4000354"/>
            <a:ext cx="2022157"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Yellow warbler</a:t>
            </a:r>
          </a:p>
        </p:txBody>
      </p:sp>
      <p:sp>
        <p:nvSpPr>
          <p:cNvPr id="18" name="TextBox 17">
            <a:extLst>
              <a:ext uri="{FF2B5EF4-FFF2-40B4-BE49-F238E27FC236}">
                <a16:creationId xmlns:a16="http://schemas.microsoft.com/office/drawing/2014/main" id="{26DD7368-9F00-462C-8E0C-F86FCC9476DE}"/>
              </a:ext>
            </a:extLst>
          </p:cNvPr>
          <p:cNvSpPr txBox="1"/>
          <p:nvPr/>
        </p:nvSpPr>
        <p:spPr>
          <a:xfrm>
            <a:off x="9265419" y="3980774"/>
            <a:ext cx="2739533"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Eastern meadowlark</a:t>
            </a:r>
          </a:p>
        </p:txBody>
      </p:sp>
      <p:pic>
        <p:nvPicPr>
          <p:cNvPr id="4104" name="Picture 8" descr="Singing Northern Cardinal">
            <a:hlinkClick r:id="rId9" action="ppaction://hlinkfile"/>
            <a:extLst>
              <a:ext uri="{FF2B5EF4-FFF2-40B4-BE49-F238E27FC236}">
                <a16:creationId xmlns:a16="http://schemas.microsoft.com/office/drawing/2014/main" id="{138A1B35-8A69-44DA-9CF8-A328600776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0580" y="1067847"/>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7109C0D-939F-4A66-BB13-7A815F7255D7}"/>
              </a:ext>
            </a:extLst>
          </p:cNvPr>
          <p:cNvSpPr txBox="1"/>
          <p:nvPr/>
        </p:nvSpPr>
        <p:spPr>
          <a:xfrm>
            <a:off x="3304208" y="4007913"/>
            <a:ext cx="2399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Northern cardinal</a:t>
            </a:r>
          </a:p>
        </p:txBody>
      </p:sp>
      <p:pic>
        <p:nvPicPr>
          <p:cNvPr id="4106" name="Picture 10" descr="Singing Indigo Bunting">
            <a:hlinkClick r:id="rId11" action="ppaction://hlinkfile"/>
            <a:extLst>
              <a:ext uri="{FF2B5EF4-FFF2-40B4-BE49-F238E27FC236}">
                <a16:creationId xmlns:a16="http://schemas.microsoft.com/office/drawing/2014/main" id="{1889532C-4A29-4BCC-9C3E-794DA306B1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2374" y="1066800"/>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5F5AB8A-59F7-4534-A251-D163ABD7C03F}"/>
              </a:ext>
            </a:extLst>
          </p:cNvPr>
          <p:cNvSpPr txBox="1"/>
          <p:nvPr/>
        </p:nvSpPr>
        <p:spPr>
          <a:xfrm>
            <a:off x="6465260" y="3980775"/>
            <a:ext cx="1991058"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Indigo bunting</a:t>
            </a:r>
          </a:p>
        </p:txBody>
      </p:sp>
      <p:pic>
        <p:nvPicPr>
          <p:cNvPr id="4108" name="Picture 12" descr="Northern Flicker">
            <a:extLst>
              <a:ext uri="{FF2B5EF4-FFF2-40B4-BE49-F238E27FC236}">
                <a16:creationId xmlns:a16="http://schemas.microsoft.com/office/drawing/2014/main" id="{49323E88-C4D7-48FD-B141-F8D86B16C0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94700" y="4572000"/>
            <a:ext cx="12827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CD46D3-7089-779B-FA04-FDB5B68FD292}"/>
              </a:ext>
            </a:extLst>
          </p:cNvPr>
          <p:cNvSpPr txBox="1"/>
          <p:nvPr/>
        </p:nvSpPr>
        <p:spPr>
          <a:xfrm>
            <a:off x="1781567" y="5144869"/>
            <a:ext cx="3350725" cy="646331"/>
          </a:xfrm>
          <a:prstGeom prst="rect">
            <a:avLst/>
          </a:prstGeom>
          <a:noFill/>
        </p:spPr>
        <p:txBody>
          <a:bodyPr wrap="none" rtlCol="0">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Not songbirds </a:t>
            </a: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0848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p:cNvSpPr txBox="1">
            <a:spLocks/>
          </p:cNvSpPr>
          <p:nvPr/>
        </p:nvSpPr>
        <p:spPr bwMode="auto">
          <a:xfrm>
            <a:off x="457200" y="264159"/>
            <a:ext cx="11811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8872" tIns="0" rIns="45720" bIns="0" anchor="b"/>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fontAlgn="base" hangingPunct="1">
              <a:spcBef>
                <a:spcPct val="0"/>
              </a:spcBef>
              <a:spcAft>
                <a:spcPct val="0"/>
              </a:spcAft>
              <a:buClr>
                <a:srgbClr val="F0AD00"/>
              </a:buClr>
              <a:buSzPct val="80000"/>
              <a:buFont typeface="Wingdings 2" pitchFamily="-109" charset="2"/>
              <a:buNone/>
            </a:pPr>
            <a:r>
              <a:rPr lang="en-US" sz="4000" b="1" dirty="0">
                <a:latin typeface="Calibri" panose="020F0502020204030204" pitchFamily="34" charset="0"/>
                <a:cs typeface="Calibri" panose="020F0502020204030204" pitchFamily="34" charset="0"/>
              </a:rPr>
              <a:t>Songbirds have a “song control system” in the brain.</a:t>
            </a:r>
          </a:p>
        </p:txBody>
      </p:sp>
      <p:sp>
        <p:nvSpPr>
          <p:cNvPr id="2" name="AutoShape 6" descr="data:image/jpeg;base64,/9j/4AAQSkZJRgABAQAAAQABAAD/2wCEAAkGBxQTEhUUExQWFhUXFRcYFhYXGBgVFBUXFxgaFxcVFhUYHCghGBolHBgXIjEhJSorLi8vGCAzODMtNygtLisBCgoKDg0OGxAQGzQkICQtLDQtLC8sLCwyLy0wLCwsLCwsOCwvLCw0LC0sLDQsLDQ0LCwsLzQsLCwsLCwsLCwsLP/AABEIAPAArgMBIgACEQEDEQH/xAAbAAACAwEBAQAAAAAAAAAAAAAEBQIDBgcBAP/EAEMQAAICAAQDBAUJBwMDBQEAAAECAxEABBIhBTFBBhMiUSMyYXGBBxRCU3ORkrLRJDNSYqGx8BVDcoLB4WN0orPCNP/EABoBAAMBAQEBAAAAAAAAAAAAAAECAwAEBQb/xAAxEQACAgEDAgQEBgEFAAAAAAAAAQIRAxIhMQRBIlFh8BMygZFxscHR4fGhBSMzQmL/2gAMAwEAAhEDEQA/AM5kMlEYoyY0sovNVN+EWTtg6Ph8X1Uf4F/TA/Dj6KP/AIL+UYYRnEmyhD/TYvqo/wAC/piLcOh+qj/Av6YNBxXJjbmBP9Pi+qj/AAL+mPvmEX1Uf4F/TBGPLxrFoguRh+qj/Av6YmvDofqo/wAC/pieJK2NZiB4dD9VH+Bf0xTJw+L6qP8AAv6YLZsQOA2woE/06L6qP8C/piP+mxfVR/gX9MMFTFoiwAiz/TYvqo/wL+mPG4fF9VH+Bf0w0ePAc22NZhZPkYvq0/Cv6YGXJx3+7T8K/pg3MPgaI74Fs1HwyMf1afhX9MQl4fH9Wn4V/TB5oUCaY8l+kfLbyxssnwHJQRxtnpSHlJ0oG7tQAL1EGjX64ZKTHeNpJtc8HMVyag+ov4R+mGGVysXWND/0r+mOkZ7sPk2iMqGUKN2KyKxj8zpYEHajzG2MbxXg75aTQxDKaaOVR4JVNbj2i6I6Y1sDi1yewZKE/wCzH+Bf0wq7X5OJYVKxop7wbhFG2lvLDjKnlhb20/cL9oPythlISSo+4ePRR/8ABfyjB6YE4avoovs1/KMGquFsJYpx8+PlXEtOMzFYGIkYuRcfFMYxVePgcGw5MMASavFmZ4SVFgkj3bf0wrkkdEelyyVpC9mx9eIupBo4heCc7TQbDgpBgOBsFo2AzI9kGF064YyHbAE2MgiudcCyroUsxCjSxBPNtNago61YwyGXaRtKKGaiQvSTSTcWrbSzaSAfbhNxnOKwAKBVivQbt27xg62PMKAtg/w4olStnRgwvJNI+g7uaJp2maKdSRHGq+EhF16iw+mxLDmKFc8Pu3HZ/wCcSRZrLvelAHR/HpoDxgsfEtGjjLZLhgAEhstKLWt9CknSTfNrF78xY64N4fm0Qd2XdGCkeJnSN1DhwKvZhTLsaw0MkVaZ1Z+hyNJvve7f2NHwzLFVjWJhEEi7pm0jVIKu2/iq6F37sEoJK7uaL5zFp1pMlhi3Ve7eikgUje9wLAPLGe49lM86CSGSRo0A1xI7GaJjZLWDcyMdwwJ2NUNJxdwzMPEEeOeVgRauzk0a3UKxOk+Y88Sk0xcmRwtLhbV+popcgoYKbjZ/UsFQ5C3oeM7xvVm9wdqu9sx2xPoF+1H5Wxpp+PyzxKkptkcMjjSu1EFWUDcXuCPLGX7Y/uV+1X8rYGO09zkzzhNJxVPv5BnDv3MX2aflGCkwPw8ehj+zj/LgmPBJFijFlYiuLBjAPlXESuJg48JxjC6GSpwGbYch8cbuNg8QAG9HfHLeJk/OYwvrEj7sdHyMZVOfTC5NnZ7PTS146fYzvFYdL+wj+2AS2CeKEh9zeF80ukXRPsHPGhwjzOoSWWVeYbFIBzP9f7Drvj1OKJ/N62nluW/hHmcZ2HO968bLGb7wCibR13X1hupsHYDmowRlYXiocmV52eJ9yrKDsetHn1BvDtER1/q8JHr0TYAKmyRzAHMkezEMrJ3skYCnu2sgNqjbMKFNmI0PCCQbHkfbgaeBMt4ZFFtDA23h1q2tpCm3iJKdGB+/DJ+JIqCJp0ICmaGQrIzxGQUg0D1SrJ6vSrN8iYqPLK4oPJKl798+tNcnvFs6MsFcKDJIsbBdZHcZmPSPEo1WpIGoWL2ra8c8zcTO2okWSQedrZJ8uXtw0eR5W8RJYhtSnqxrSR8aHLpgjL5UHa7AAUMNyh0kHUOoxpZNz28HR6YeLl8+/Tj89yfC8y0uWAJvuWEZF8lolSRXK7HxwPNw5X59NmFXV9Q3u/vgbLwTQytJEQqbrTbh06BgP6YMQtufpMfVHLyr/jib5tHVilqjomuALKwTxyL3EjJsPGD0GxFXvuL6czje8D46kmqDPIjCUj9oRdDo49V2H/6G+M2kOkAbXVbcuZO334geeNVnhdVmi5tY/lHc2WMcjx6g2hiuoVpPUEV5gg4T9sf3C/aD8rYPyh5f578A9sh6BftF/K+HjycUgrhv7mP7NPyj9cGouBeFfuY/s4/y4YouECRC4+JxM4odsExYrY9ZsVJgfimeEMbSEXXTzwQCXimYijzHeO9FVOmvPA+S+UeRT40DLfMGjXuxk+K54zSFyNN9OeA8MsSa8RSPUzxvwM6fluLJmbdL6Cjsbwk4pxEtL3K2ADWoMVJf+H4YQcB4i0Xe0fWSl3rxnlW25wdlIC3gbm9nUQbVxXMdN/fhlFRJym5yt8sacP4eUVXBkASQFlEjci194VBFEc/idsazKZYLLLKCX7p+/YliWeF1Gstr9ZQQSd+St5YW8BWyG0I5UGOVBbsyMN6FW1A8xuLG2DdLiOF49EhAKo6GlzMT84GevDJRsKavxVzOObJk3pFFHYv4mvdSRlS4SvGYqCPFqMaSxAHVHLpZgQNj3Q5asZvMs7RoC+sFVGr1tOvc6gaOqgt+734I+d97I0UwdREXURnwkSsqjvXB5HZb2ogHkTiMmTJJEjO1AsRRFaPCyAHYkRmxdDxYpb00z2/9O6R44/Fb+Zcem/v0IZNKI1bi0CNdGnNsfNRv1vltibnko3dgSwJoArZIIvfY3tiOWXchAAdK7k2u6UWA/hJ5C6BvF8eXC0OddSN+d/3wvLLdT1ccEf8A0+xR82Z/WJAodPEf0wdDllUbDfz6/fiSDF4G2CeJn6vLm+Z7eXYEcYodcFyLiCx4KOYnlOeBO2J9Av2i/lfB2XWjgDtgfQL9oPytgrkEuBlwpfQxfZx/lweowHwr9zF9nH+XBuEbHXBFjiiTHmZzaJszqDRNE70N7rnyxS+YWiRZABJ9lc7B3GDGLfYDaLYjjLdv8wwWNByO5PuxokzgokA7MF6czy64D4nw1cww71SwX1QpOgi69YEANe1HyOKqLXIvPBzYOAMN8pwiVhboUTTquQFbG9adubEUvnje8P4GkbUIgjDfnbkAkeXU11vw7YYtw6MstkFgbHi2BXcLfMb3z/phZ5kikOnlIxuQ4UPAQsfrAhCQ0nh9ZTdab8q+ONFkOGRu4CjSpLL0WQEctStQ61sRYxostlV1bqCXoqjaT7PCQLOHMHCDISSMu6AUuoa9dc4yL89tjt5Y53lcisscYIzeb4a8BDyiXLyCtObDEw+A2vexUGrne91yJ5YSiVpJJLljEWrXK8bF8rLJepe9joHLk0AXU7E3zxru0JfLzQpEqwtJG5kSCQkaBSHSWWkJJ2oX4T5YA4fwcqQ8Ia10KzpQNDYLKo8Mhv6QphhEq2kKotx1dirMdkstMF7v0MhB0yq3eKxO4SRSPGtk0QQaH3quK5aXLfs2akjPeBR6LxyMrNRcBgDpAQ0d96xfxJzHM4VUIOgPKQEePcd0miyCSSd7NWNzywk4rJNms2F1ALAuttJvR3mkyeFiCgtRYshW5c8dGm0V6bqp4mot+Huv29fsMWgYSPqN6q1MRRZgSt8+lDEWGCVjA5WfaTqPxOIOmMtkL1WZZcrkuOEVquJDEgMQbGOZnpF49jjx9Hi1cYyPCuEfa1/Qr9oPyth65xnu1v7pftB+VsFcglwWcM7TK0aJGh1BY0Bc0rECmqh0w1aQNqEswIJPgjtHCirANGzzskfrjI5C5YV7korx7qo3JbRpAPQE21H2YeZSYMXbLA69KiRGX0jhHLAAEjSxFrvd88VaijRt8mj4dLEFOlyoQNZLrJCRGPFYC6Tsea0TX3X341ClVZWcxEP6QklNYVD60Z1D1iOdDC+HhUUlqlyQamE0GhRbN/vxLQbUCASh89qsA06S0Lq0zmzJEsvdgSwgAAxMhHiUjTa+F9gwB5iTlbfv37o6EkqXv37fZjWSOKQkxsgGrQW07Iw9ZC45jSwoFSAT15Y8iyerUrLGCPUc1z9VZqFahZ3s+dHoKWhd3LlCJwNU2WDEpnYdvTwWAO9IJ58zQI5Y8yuf2AkYvGVPcyBQh0oHE0EkZ5SgEFo9tQjahYGJ22thtS7oNWEKCPpCg27EmuYYmiQOYJ3HKzWLokL2I5AWH+29E0fogmiNuu4w9z/CrXTJ4mjtVZLW4jvGQfbZB6Wu2MzwXjmXE0+WnIYwMQGKa9jsSuxsDqpo+RwmhvcPx4pbDeLLmlJVWUnnQBB6r/C7b3zU/wB8NoWTLq8o9Gm5Z6uKwNu9j5hv/G+E+c7WZaNW7tXkdv8AaCsRt62tnXxLW4J3HljJcc4rJmDTBUir92luSRTKZWNWRW1ChjY4u90Tk9a2Gea7UjMyvKCq0RGiM4QGIE6WZLPdklmJ57EX5CUnHFpu6nSCUAERulk3zClfDJEw23HxBxl1SgZVZCg3awG0b2dZXxR0d7xMyKQqlrNWlaZFYHlYBBIJ22+N4to3snLI2tIZmMzXhIRrBVrVjKARRNGllj9hN4A7ORqss9gs2tVV9eoBX8RTTzF8yDty8sVvqrSpBq7GprH82g8t9rHlgnhWY3mpNWtYWXl3pZSV0g3ejcHYHD1SbQl2PGF/5f8AfFZXBEZDAEbgixiRjxKx0gXu8VSpg0piiRcBMLQHGcWK2PGTEQMNYtFjHGe7Wfuh9oPyth6cI+1g9Ev2g/K2GjyLLgqizYERfu0VoYlQeEqxJCm5BZH0xpLeE+fTDgbu9EApBGwcMANZLbvYFaqF6qrTtfLC/h4bumOgWsUZLhy2mMqLMiV6fLn70Osb9HcOXAeNQk0ZSPUBHU7LG12qqbGZyrEGtrU7ULBwZMvCNE4MwJJa3Ewicaip76N12eOTSTrGkqfpChdUdjJJFc/tCo4ZKEhIjkBHNXZQRKn0g2wI5XjOwTPNl9bEaYpQqlon/ZGUbemUloUBHquKA67bO8nDmY5GBXWhjDzRRd4JYyX1DMwROLkVWtiUYqb2N85ygH4lIrhDRIO5fvI0IcK5oRMeZRxbRG9rAK1zGKe0HaSRmBlyyRI7I2YMTapnMZGnMqGQIjqACD9KqJrk1R1l9Jk5FJirWgGiSNl56lXcxt/xoXuOdFHgRePVQAdQ2sHbS1k1Xqi+oDDr7MUhGN7nPOXkIoe39QZSCJe+ch1cGlbukeoxKK8G2ptr2Iw/fiWXGhFAQ0gAG7Vz9U/R3u/++MT207OfNXieMk6mQFHBUsWI2JoCtwD4R515l8PzsNyx5mPQTKrJv4jfgDCWhTWvrCvLntgZIuvDwUwOKty59fqbyUlrdSosHWjAqXC/RVhy2N0cKszw6ANr2VHUlZK2Q8irL/DdA+Vg4K4JxQERqVuRrHitUZh60avR8ZFMBzFqcNM0ixNFJE2mKVyJA6UFaiFNX4CGoarqud1hIrf1/Ogzl2XH4cGH4xwBVb0kWslSC0RGl09g6kc+o36YWx9nowmmFlkSyTGy+NXoGil6g1V4kJ92NjNlWi8GY1ZfrHOo9CzitPep9E7+svPflhTxjgeZJEqGIuAQ8Ogsk6ah6XcgEfzLuMWTd0yD3VmYXIqBeltttQbWB5C+a+/lgjK5zupYiZNGp9JbRqURykJI522IB1X/AC49SEay6KyuPWq9a11U3qAvobH82GTxahpamBGo6gBqFblCOZrmCTzwW0uTJN8B3Cz45IrNodSg7t3ZOkNfkSCfjhmuWxnuEzAZhH7xwwbTPG53JICAq1bKNiF9ntxujl/8/THJmbgysWmJmyuB5crjRHL4rbLYkshRozJymPPmmNF809mJfM8N8VCUZiXLYzna+KoV+0H5Wx0STJ4ynb3KVl1P/qr+R8VxzTYslsYnIzZcjTIJYnVLinBY9PFHIoFAMdQDrVBt7wwyudy8axekkly+qgNenO5FzWpoXAAaM1yAAPkDiXD+KSJEFzWV1RGMXKEa9FDSw6GvMfHF2Zfh6uI/AysBKk5GtfEP3U6KAUrzBPU46nTYltIb5uGAssrZhg0gIyvEwWVZCP8AYzarWiRaUEnmN+mGvDcmYY7TMTRCPxyQyhZ/m12VzWUdCn7Ld2UDCgdQ2IxkTnMvBrQoqpJSuqMWi1x+pNG5/eRkGiPWU+/BeR4cqSo0MndDUHgmjlZ0hcjxRsuw8RXYbBqonlibSrkzk2dEly0jIJp41lUKZUzmUanjqyXU+F+7I1XGNXUC7rB2V4m7RtXdPQRkkYb6T+9bSNro+sAOe42xzPOZ0QouXy4kQkqJ1LCOCUhiQ3dG+6dgACR5A78sPJO065XL1pdGWZGIAGv+LeQAekNaQN9iboHA5ZuOTP8Ayha2mjgVgTFC7BQndkeKtks6fVYiwPW5bjBfB+1A27yNCCu4oNasul5FsbmgSU50CN7GMaM5LPO+YNg6qNGxEp2CCz6iqSPZQONdLlGhQnwvCxWSWtmhZfCZFrcDYWel3yw00uGGDa3RqclwbLTxmKKXRICJI7NooH0BXrKDRBB1Jq2NCsOctx5ssEXNxlkaIsWbxtEVNGOQgEMDzVzWxo4y8fD1dgI3WBwVdgL7t1bwrmIT9F+YK8iVI2JvGvyc2YX/APoqwWEOaip43N0ElQ+oSdiCav6W+Oa7fu0O+AzL5N+7anWfLka4o/VkReZ7uWyDpPJT+IcsIcxkkZtCmWOW+9BUOoGkimdV9RvEAaJDUfdg6OWGTdVOVXrLECYxKDRtQB3MgFAhlB3I3HNn34n2SSOZl3BVu5zAra1dbV/uAPXDpiVsY/PcNL6Xd0Di9Myi42raxPH6pHIqw6898KEIKsR1ZrBbwEoSmpXAKEEr1o8sbnMwhmeORG70klWjqKZwAKfQxCSEb3RPLcb4z+Zy9kq6qkq0I2P7PKWI3v1kDDbbkfLDa9uQxSvcwPEQGlkVj4gwYkkgsr8it9N+W/L27ansf2kZKhmOpLKq/wDD7x7MZvtpwfuZcvIBoDN3e408qNknkee9b3iUmvuopHURmRAQ3rBwrabA67gg+XtBBFGo5I6X3JtOMrOyCL9fgeuPTBjD9gO1YsZSc+JSRE5I3vcRsfd6p63XMY6Ey1/m+PHzQlilpZ1RmpKwIwYj3eC3xUTiesz2KDCMZD5S4gMqn26/kkxthjIfKcP2VPt1/JJi+CV5EaXAt4PmCYYFVvH3cepvq10igPacMn4VFmGEXdRlVoElQa32UGudXfnjC8L7QLFl0ijsuVBY7bVQs3/D0xdl+2LJUOVBZmcKZCaW5DpGpuS2Tz6Y73B3shlJV4mOuKdm+GxTyLMJBEY+8VkZlQSapAUNAquoKCpPkRhPley6wT2JSkTtCUhapXkEwaRdMQ8UoUBAaonUdxhdFmjEXlzOYYOe+XRCfHrjtEprAMbEsBR5asAZ7tIPGmTi7gSsheTUWmZl2sSHdQbJIFc8XjF8M55yjfhD34nHC7tOO9kUaY4hstgkAOSSVjWzsdzjO5wzShZpBqDMa6KCTVaegJ2+Ax5wuMF2jKglloHalI3J+7DTgMizQnKnZ/GQ55UeVe5i1+wjD8EynLr3SpJqFElRdrZ5mNwfiAenIjfGl4ZlJgnfwNYW9SA28HR42X/cjI30ruOgOBeG8TkKr3lFyCoQgaJwAUkiY8hJt16gHricUcLaTBM8JZlQ6/FpIOy3qBYAfRbkeRA2xGbHiaKALKRGYe7ljpxEh7tyJNmaFjYPIUa0nTpIHMaHh3EZ1hd8s4kdSCaXSJgNmEkB3SYDbUDvsCBQwhGWzK0s6Q5iMOmhS1vq84NRBjJoeGxvuCTth9w7i0IllzXcSNIylczELV0NCnlgI1VpAtwLGnfzEJV3/cYaZmU5mJc3kZAkyr46BKvX0ZY9rKkkE3Y/pgfMGWfL95HHC2bQrTxM0bq4YGRHQ+JdQB3F3fLA8eUCIc9kXcRyktKEAYVW0ph27yiWBKlWrqaxZncv87ijz2UCpmEJ0vl9Mi5hVGylX03z+luvmcNF06/z5/0Cg6HMd/FImaMkZWgTJpmgDjcMJEXwkUOZBF4zXbSQzQdy8xj1yII2Mgny7kamUJMVtrZQCGO18jhwM189cdxmVjzALIZO7aKdFQeNJoL0ygX1KVe2KuM8VvTks3CpialaYSM0Mqi2LMzIoia0bZmsVteNq7r+fqq7DqPn7+vqYvtks44enzgx96JUtVXTTBitaQa5G76g42HZngqZjhOXikUjwMUY/vIyZHKMPJgCN/bvjF9sZkOVMUCvLCZIly7pJ3gGmlaFRW5134zZOqugx1TsxlWhymWiYU0eXiVvYwUX8bxy9VOscdO25v8AtucA4tl5IZiGAWWNqYVsaPTflyIPlt0x2fsD2h+dweL95HSkncsOjH2+eFHyu9n1dBmUA1ps38ynbSf+3lZ8zjGfJ1xBos0pU2HtCpOzEmgB5G7X4n2YvOuqwWuV+ZJeCR25xih1wYACARyPLz9t+27xS4x426OhoqGMl8p4/ZE+3X8kmNmExjvlRH7In26/kkxfp21kQj4OCwv0JoH2Xy8sfCciwNga286uiRy6nFYGwx6RsD5/9sfRHOTUk0OfkPhi7u9UWoD1Nm899xWIwko6MB1sX1F0cHZEaXlK+NBepRQteYIv27Yxi2GdVME60NJCOOW52Y7dKwZJle5mY+LuzUoZT44hdB9/WA3BHswFwuBZoXi0jvR4ovNuhF9TtWDRnWREkGpjGfRMRsVY1JDKOlEbHCMI2OVkMsrIVmDBJHi2tv4XXoDQBrryvEczJlGkeN7jewtjbvAQCQ2oUTZrSfvwodVciXLyFW00UHqgdEC3y9mLMzxBnjJmhYgHSXBuiK8x/cfHC0w2NZTIF0RSLLFyCNYZB/KwNqQdwdyDh/wpc9IRqgE2jxoZJEuMX4lVqHiNit1J6+eOfwR5VgfERsSt2CPDdADY4ZRyo4RIpnRgaCvepVNFgJAwO53o2Dt0wkor3a/INnS+GTQoaSDO5eQEnMLEHUKCpqRlAYE7EahfI74GzHFhFI02UlfN6iNUUfopomY1reIIVcM3PwqefPGPh467qIElOpX8MkheGdTy1MELKaG3PBOe7U5mBe7lnjmd7Yt3jAlANKjYELp0mjd74k026e/pt+36jpL2jVcWzMc0mqKULn1GkkL3JlAG8cwVw+nY+IAkaT02xnOI9snRJctMNUzkgFZNUIUgohDtbyEMXNbDGXbi8sDCVZd3Q6Y2LSGPVzNsdzQuz5nFeW7QSiVWYCZ25qVC2xBWMAgXQbS1DnprrgvG2t9/rX6DqaX9fybL5POHCXNBvA6Zf0uoKVLyMXSNTZIYru98/Cvljq6n/PPGV+T7gZymVVHvvpDrl5eFuSoK8lq/azY1LEY8rq5652uECO+4B2jjMmXmUCz3T15Wqlx/UVjkXCcoQkTCrbUF5AEGvCehB8Q9+O1UDfkRXwIo/wBMc54XwvQ+ZyZBBDPLD0vfxKPuB95x09Dk0xl9H+4mRG67M5vVAouyook7E9DYPUEEfC+uDpnxiOzudaLNpG3qzwLLHvvuNMiX5qw/tjXztjl6qKjO1w9x4ytBMcmMd8qD/sqfbr+STGh7/GW+Uhryqfbr+STG6ffJEWT2OFo2wxOR7N+dYgBsPdiY3HtGPoiIRJMDEg+mhPQ7rz5/fiXD8wYpA4HO9ujAjkcU+stdV5e0frzx6klroPnanyP8J9mMYK4azMxC0H1a0N0FYc6/oMTh4jJHI5kGrUx7xSNiT9KuhGAu5salO43PQqfZi7NZvWvj3egAw8uuoeeB3MWQTKx5hGHqELQejYDgbAe/Bi5nMRMSGVw25Fgj3b4UkKefhb/4/DFaLvV18dsCrDYbnM6rmxEqWKajYY+ajpj154jVwknyBNe/ArybVe3kQCR/4xCHMMt6WIvBowU+YSj6Afy71R9o6+7EYGRQwaO+VeKgvmff5YGZr3JsnreGUHCHZGlcFFSPvAW2LDktXy1Hwjbcg1yOBRirLZYkFvCBqEYAoFnewACb2GxJ6csb7sL2RIzDSOQy5eQ24FxyToSFRD1Vasn+Khgv5NOxz5mX51PCYsqgPcxNelidJ8Ibcp4but79mOpZiIn20Ou+2ODq+p03CI8Y3uAwcxgt1xbl4MeTCseOy0VRSpxn+0eTIK5iIXLCVeuZdBQdR7dI5dcaMLtgeRDqBHQ3/n+eWKY5OEk0Ca7GQ4rpMK5mLf5q4nj3u4ZDcwv2I8h/6axoczL93P78UZTIiDNd0RUGa1mP+WTSTND/ANW8g9pYeVziyrLEiv6yroJPNu7OgP8A9QF46MtSX+fv/JFpogkmEXyiSXlE+3X8kmHy5Y4y/wAoCEZZb+uX8j4Xp6+KqMk6OMryHP7sfDHwG3wGPse+IfA4sQkWOYPPFePsYxMGjY+H/nH17/8AbELx6MYxJvd8MeV7MeYnFEzHwqzcuQJ5+4YxiOCMplHkDaeS1ZJCjxGhuT7egOPcjlDK4RdOptvEyovlZZyBWNb2e+T7M5ltBAjjsHvmNxEeca1c217ghfbhJ5IwVydBSsVQvHlZE7o97KtEvV1JdhIo7N14d25k8uh6bwXsFJmJEzPEZCWL94cqLtm2099Kd2IG2kAVyFAkYc9jvk/y+Q9JqM097SuukJt/tx76TRO93vjYZZRv/n3+ePL6jrG9sf3Lxx7Wwhm2wLp2xfOPLHwTbHmu2yqRCFMCZiIk4ZqMVuRh3sHYCSA4i0NYLWYXijNyULwkXZm0A8RgWWMo226srDYo6EMjqehBGIvbbtV9a5XgqJtQ5fpixIRikn4aAkmrF7LjK/KTD+yIf/XX8kmOgJAMZD5VYgMmn/uE/wDrkxTpV/uInKOxyrIdhjKsR78L3lc1ujpVvPy2+GNLw75PMsI9MrM8ofxMCVG6WAANgAWBvBHCxojjY7jRlyB1uSJoxQ/5BcOMprDMwFku9KN9RPgC/GqxfP1GVKtRGK9Dk/bfs6MlOqLJrR01oSKdRZWmA25g7jCNVXSeeqxXlVeLD/t/xFZ864RgyRKsKMDerux4n+LFsINNe/Hq4dXw46+aFfOxY0IBNmwOddPZvvipIyeQJ9o3GO99juxuWhyWmZQ801NKxHjU/RRb5abPvJxHN/J7lZvWBUj928dAKPIpyNEXvXM4i+rjF78eZR4ZKOpnG+ysxjzUMiqGIlUCyAAzHSpDEUCrEGzyx03hHYOWYMMxmDHG7szxRAd7MZP9yRuQDWRQHLDjg/yfQIdE0glU0VWirAqb12DQONXNnu7kfSALGosN2b2ajy+GOHqOt1Pwe/w9/gGqW4Bwrslk8gCIYRrfrL6RqH8zXpA8gN8OGUaS3Mgbnz6YHGWJjs+uTZPPY9AfLA8mb1BkXmAR5Y8/JOU3qYy2sbxLqA92LMvH5YGjIak8gGY9KG4r44M1gH/OuDHdb8F72oiQQT8MSvFCZjoeY54jmJtrvCN90BMILYrkkHnhW+fLcsUSTEXgck5ZEgh5qN+3EO+LX5YHhtqPTBHdnesBWHVas9y13g9TgCJ9r9uLIZdRA88U1N7Gi0kF9/pxk/lUmDZKP/3C/wD1yY02ZXxVjFfKW95RfL5woH4JNsdPTf8AKgTexns1mtMWXZSNK5fLFttyVJI39lYatxF1yvdxgqxQs1bFtR0g6+lOwOM/CxlhigoFhl1VV3tjRYCuZJ1dMa88FK5eZg9sANGoBVFKJNYvqDY0+zFJySmr8yeNPejI8U4MiSZKEon+1HJIoA1b0xKVzBu973GCeyXB48xLGgj/AHU4YFivo1VydKg7gnQDyPwxufm0cxjVlWgiSJQ8Ow3o87BN/EYll+CpDmKj2R47cjkrJYu/Iht/djonkem0dMsFb+gxM4EUo0+OJTRb6ZAvb31yxbkc6up69UqrL0FMOpH98B5SQVpssGQb6RYbej78DZLLOsLKGXU4WJLvwpTBhXXYkg+0Y85O0lYJOTSIZzMzK+WVFtZtRdvqhp1KCR/h6VhxmIG0jUfGpB1VYq6qhgbOTkSShQCq6V0FtPJOQbzF7YZwSgbarAUNuOQPMH3YSbTFirqyxYwoUdauul3uMLuI8OCxswYIrayx3JJ6L7sFSZ0DWTdLpLHyDGiQPYN8D8Qa0jTUS7EgkVYXcyNp/wCPhHtIwjaphcbL8hIGUNy8IAH8o5D+5xVPmGLjw1dAb+tz3/piWWAdbSxqUaSa22Nbf8bwDlZdUqLzUNmAC2zagwqq+jRIAPPAS8KDN1sWcRmKSBVHMkfE2x/pi1X1gKObXXs9uI8RJMkP0gxckURqFALR92B4F7z0uoLdV0OxoUPZR9+GpWK4ul6niQ93YJ9Rj/TFHeWSPZf34Z5yFGikez9IsfMeY/zpgJcoV0Vz8JI50L6nocFKmQkm1SC+AyUhvqxBH6YsSXSZAfo1fuO/9sDp6NCxG6uPdTNyx7mJwxdORcMb6ALHd/eDgxjuOvl2I54d3sN//O4+FHHuRcagORsYq7wGJS55BU1DqGFxt7xuPuwDkGOknQRIbADMdwNkJFbaqvFNNcdzR+a3wPpyTIFFEm638v8AvjDfKmGGWQEUe+U11rRJV+3njUCQlY5m20Cwp2LNRuj16HGZ+U3LnutbVqaaO/hHIBt02Aw/TNa152WcdmRzXDQmXyc4BOs5RnCsQ5MSbaP5tJNe7GhaD0ihiz64tOp/X21m2K7Ei6J61jP5TtBD8xywEsPeR/NiFMijxAaWJ3sDSd/dj3P52BTHWaRgu6ukyoym97pj4WA3FGicCcZat/NkZNJbdxxkodCRsFsqAoIFGwCGoX6mxBGLeIxhVcEnUz6aG5Ym7P3Gx7MCcL41CY5A2YiLFi4LSRKx1rRBANe32knFHaDi0AkZFmhKlUZGEsZ8QqwxvwkAUDZ5nF5J6L/D9Tpy5E4Uu4wyoNE2d11K1FCPqya67H7sM8tmS7KWNksLUV4Sy2GdjyFA0Bv4jjOf67l0BZp45C72yiVA1URpLWR9I9MXQ8VhEqlsxAQokIqRBR5gWWJbn15accrhPtEkna2DzOPEzBV7yVmSRgKBLBVRV5hqTn0vBLqxVndaW91HM2bEhP8AEOo5VhH/AKrDSn5zFagFR3kdB73Js7j2Y9y/H1t2eeJY2YqtTRkoNiGI1b738GwHinVpM0JKiGb762JpncBEIPowrWE1EGyvX2YcZKUuWeQoSAiE1tsSCSfM7n7sZrPcYjYI8k+X1BdykgKtpsh9JN0RXh88GniMYYd1ncsQosFnQFqAtbsVerY+zrywNF9iiaRo0zWl6s2CxI9ykrv0BoYXRyssSTMesZYc2Qvavq6FafmMKZcxlXQrJmYVDAUqyIZH8RZrIalsUtk9L64LzXG8swMSTQ+IczKlAgWKN70AFwixNLi7Fy073HHFcyzyRhSgjCO0hshok0qCw6EjfbYbYsOXLlWRhofSFJtAunbccjfTzwlyvFMvIyuczBqVAQTIig8wVIveivL2jH2a49HJqbvcuoAVlbv0V+9uiBELoV9LUT7sUUX3QupaUOeJMqIItQAqy77aqe9IXpv/AGxPJzo301NgVXU4UvxfKIi1mIZLRwdcikDfbw6tztW5xRL2oy+qMGaKgFPgdVtqK8tW3Oj7MZxkndE4NKVj3PSowKBtx4yB/Dt4jX+bYWZPPLpZfW9G7G+dA6TX34XS8cgRJNOYgZn0M7B0Bc69LLV7KAGAHx64CHE8vpJ76FTpKnxqdWo3Z391DCuErW3AZS7ehoc2TqaK7MwRF/kVd9R9ornj7h2VZm3tghKyE2CQF20n374XcM4jlFkvv4VDRnUO9TYkabFn2Hb24MPaLKqEueNiEPh71DaopI1EnZtq5WcU0Tvh/YbG4q2FZYuo0dEKihTVrexR8tN4zPyn0mXHQtOhYHmCI5B/bE+HcehMrNJPEAFZh6RdyQAqDfp54VfKNxmLMQIomi8EibK4N2j2RvZrYWcN08Ja1aNPKnF0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ata:image/jpeg;base64,/9j/4AAQSkZJRgABAQAAAQABAAD/2wCEAAkGBxQTEhUUExQWFhUXFRcYFhYXGBgVFBUXFxgaFxcVFhUYHCghGBolHBgXIjEhJSorLi8vGCAzODMtNygtLisBCgoKDg0OGxAQGzQkICQtLDQtLC8sLCwyLy0wLCwsLCwsOCwvLCw0LC0sLDQsLDQ0LCwsLzQsLCwsLCwsLCwsLP/AABEIAPAArgMBIgACEQEDEQH/xAAbAAACAwEBAQAAAAAAAAAAAAAEBQIDBgcBAP/EAEMQAAICAAQDBAUJBwMDBQEAAAECAxEABBIhBTFBBhMiUSMyYXGBBxRCU3ORkrLRJDNSYqGx8BVDcoLB4WN0orPCNP/EABoBAAMBAQEBAAAAAAAAAAAAAAECAwAEBQb/xAAxEQACAgEDAgQEBgEFAAAAAAAAAQIRAxIhMQRBIlFh8BMygZFxscHR4fGhBSMzQmL/2gAMAwEAAhEDEQA/AM5kMlEYoyY0sovNVN+EWTtg6Ph8X1Uf4F/TA/Dj6KP/AIL+UYYRnEmyhD/TYvqo/wAC/piLcOh+qj/Av6YNBxXJjbmBP9Pi+qj/AAL+mPvmEX1Uf4F/TBGPLxrFoguRh+qj/Av6YmvDofqo/wAC/pieJK2NZiB4dD9VH+Bf0xTJw+L6qP8AAv6YLZsQOA2woE/06L6qP8C/piP+mxfVR/gX9MMFTFoiwAiz/TYvqo/wL+mPG4fF9VH+Bf0w0ePAc22NZhZPkYvq0/Cv6YGXJx3+7T8K/pg3MPgaI74Fs1HwyMf1afhX9MQl4fH9Wn4V/TB5oUCaY8l+kfLbyxssnwHJQRxtnpSHlJ0oG7tQAL1EGjX64ZKTHeNpJtc8HMVyag+ov4R+mGGVysXWND/0r+mOkZ7sPk2iMqGUKN2KyKxj8zpYEHajzG2MbxXg75aTQxDKaaOVR4JVNbj2i6I6Y1sDi1yewZKE/wCzH+Bf0wq7X5OJYVKxop7wbhFG2lvLDjKnlhb20/cL9oPythlISSo+4ePRR/8ABfyjB6YE4avoovs1/KMGquFsJYpx8+PlXEtOMzFYGIkYuRcfFMYxVePgcGw5MMASavFmZ4SVFgkj3bf0wrkkdEelyyVpC9mx9eIupBo4heCc7TQbDgpBgOBsFo2AzI9kGF064YyHbAE2MgiudcCyroUsxCjSxBPNtNago61YwyGXaRtKKGaiQvSTSTcWrbSzaSAfbhNxnOKwAKBVivQbt27xg62PMKAtg/w4olStnRgwvJNI+g7uaJp2maKdSRHGq+EhF16iw+mxLDmKFc8Pu3HZ/wCcSRZrLvelAHR/HpoDxgsfEtGjjLZLhgAEhstKLWt9CknSTfNrF78xY64N4fm0Qd2XdGCkeJnSN1DhwKvZhTLsaw0MkVaZ1Z+hyNJvve7f2NHwzLFVjWJhEEi7pm0jVIKu2/iq6F37sEoJK7uaL5zFp1pMlhi3Ve7eikgUje9wLAPLGe49lM86CSGSRo0A1xI7GaJjZLWDcyMdwwJ2NUNJxdwzMPEEeOeVgRauzk0a3UKxOk+Y88Sk0xcmRwtLhbV+popcgoYKbjZ/UsFQ5C3oeM7xvVm9wdqu9sx2xPoF+1H5Wxpp+PyzxKkptkcMjjSu1EFWUDcXuCPLGX7Y/uV+1X8rYGO09zkzzhNJxVPv5BnDv3MX2aflGCkwPw8ehj+zj/LgmPBJFijFlYiuLBjAPlXESuJg48JxjC6GSpwGbYch8cbuNg8QAG9HfHLeJk/OYwvrEj7sdHyMZVOfTC5NnZ7PTS146fYzvFYdL+wj+2AS2CeKEh9zeF80ukXRPsHPGhwjzOoSWWVeYbFIBzP9f7Drvj1OKJ/N62nluW/hHmcZ2HO968bLGb7wCibR13X1hupsHYDmowRlYXiocmV52eJ9yrKDsetHn1BvDtER1/q8JHr0TYAKmyRzAHMkezEMrJ3skYCnu2sgNqjbMKFNmI0PCCQbHkfbgaeBMt4ZFFtDA23h1q2tpCm3iJKdGB+/DJ+JIqCJp0ICmaGQrIzxGQUg0D1SrJ6vSrN8iYqPLK4oPJKl798+tNcnvFs6MsFcKDJIsbBdZHcZmPSPEo1WpIGoWL2ra8c8zcTO2okWSQedrZJ8uXtw0eR5W8RJYhtSnqxrSR8aHLpgjL5UHa7AAUMNyh0kHUOoxpZNz28HR6YeLl8+/Tj89yfC8y0uWAJvuWEZF8lolSRXK7HxwPNw5X59NmFXV9Q3u/vgbLwTQytJEQqbrTbh06BgP6YMQtufpMfVHLyr/jib5tHVilqjomuALKwTxyL3EjJsPGD0GxFXvuL6czje8D46kmqDPIjCUj9oRdDo49V2H/6G+M2kOkAbXVbcuZO334geeNVnhdVmi5tY/lHc2WMcjx6g2hiuoVpPUEV5gg4T9sf3C/aD8rYPyh5f578A9sh6BftF/K+HjycUgrhv7mP7NPyj9cGouBeFfuY/s4/y4YouECRC4+JxM4odsExYrY9ZsVJgfimeEMbSEXXTzwQCXimYijzHeO9FVOmvPA+S+UeRT40DLfMGjXuxk+K54zSFyNN9OeA8MsSa8RSPUzxvwM6fluLJmbdL6Cjsbwk4pxEtL3K2ADWoMVJf+H4YQcB4i0Xe0fWSl3rxnlW25wdlIC3gbm9nUQbVxXMdN/fhlFRJym5yt8sacP4eUVXBkASQFlEjci194VBFEc/idsazKZYLLLKCX7p+/YliWeF1Gstr9ZQQSd+St5YW8BWyG0I5UGOVBbsyMN6FW1A8xuLG2DdLiOF49EhAKo6GlzMT84GevDJRsKavxVzOObJk3pFFHYv4mvdSRlS4SvGYqCPFqMaSxAHVHLpZgQNj3Q5asZvMs7RoC+sFVGr1tOvc6gaOqgt+734I+d97I0UwdREXURnwkSsqjvXB5HZb2ogHkTiMmTJJEjO1AsRRFaPCyAHYkRmxdDxYpb00z2/9O6R44/Fb+Zcem/v0IZNKI1bi0CNdGnNsfNRv1vltibnko3dgSwJoArZIIvfY3tiOWXchAAdK7k2u6UWA/hJ5C6BvF8eXC0OddSN+d/3wvLLdT1ccEf8A0+xR82Z/WJAodPEf0wdDllUbDfz6/fiSDF4G2CeJn6vLm+Z7eXYEcYodcFyLiCx4KOYnlOeBO2J9Av2i/lfB2XWjgDtgfQL9oPytgrkEuBlwpfQxfZx/lweowHwr9zF9nH+XBuEbHXBFjiiTHmZzaJszqDRNE70N7rnyxS+YWiRZABJ9lc7B3GDGLfYDaLYjjLdv8wwWNByO5PuxokzgokA7MF6czy64D4nw1cww71SwX1QpOgi69YEANe1HyOKqLXIvPBzYOAMN8pwiVhboUTTquQFbG9adubEUvnje8P4GkbUIgjDfnbkAkeXU11vw7YYtw6MstkFgbHi2BXcLfMb3z/phZ5kikOnlIxuQ4UPAQsfrAhCQ0nh9ZTdab8q+ONFkOGRu4CjSpLL0WQEctStQ61sRYxostlV1bqCXoqjaT7PCQLOHMHCDISSMu6AUuoa9dc4yL89tjt5Y53lcisscYIzeb4a8BDyiXLyCtObDEw+A2vexUGrne91yJ5YSiVpJJLljEWrXK8bF8rLJepe9joHLk0AXU7E3zxru0JfLzQpEqwtJG5kSCQkaBSHSWWkJJ2oX4T5YA4fwcqQ8Ia10KzpQNDYLKo8Mhv6QphhEq2kKotx1dirMdkstMF7v0MhB0yq3eKxO4SRSPGtk0QQaH3quK5aXLfs2akjPeBR6LxyMrNRcBgDpAQ0d96xfxJzHM4VUIOgPKQEePcd0miyCSSd7NWNzywk4rJNms2F1ALAuttJvR3mkyeFiCgtRYshW5c8dGm0V6bqp4mot+Huv29fsMWgYSPqN6q1MRRZgSt8+lDEWGCVjA5WfaTqPxOIOmMtkL1WZZcrkuOEVquJDEgMQbGOZnpF49jjx9Hi1cYyPCuEfa1/Qr9oPyth65xnu1v7pftB+VsFcglwWcM7TK0aJGh1BY0Bc0rECmqh0w1aQNqEswIJPgjtHCirANGzzskfrjI5C5YV7korx7qo3JbRpAPQE21H2YeZSYMXbLA69KiRGX0jhHLAAEjSxFrvd88VaijRt8mj4dLEFOlyoQNZLrJCRGPFYC6Tsea0TX3X341ClVZWcxEP6QklNYVD60Z1D1iOdDC+HhUUlqlyQamE0GhRbN/vxLQbUCASh89qsA06S0Lq0zmzJEsvdgSwgAAxMhHiUjTa+F9gwB5iTlbfv37o6EkqXv37fZjWSOKQkxsgGrQW07Iw9ZC45jSwoFSAT15Y8iyerUrLGCPUc1z9VZqFahZ3s+dHoKWhd3LlCJwNU2WDEpnYdvTwWAO9IJ58zQI5Y8yuf2AkYvGVPcyBQh0oHE0EkZ5SgEFo9tQjahYGJ22thtS7oNWEKCPpCg27EmuYYmiQOYJ3HKzWLokL2I5AWH+29E0fogmiNuu4w9z/CrXTJ4mjtVZLW4jvGQfbZB6Wu2MzwXjmXE0+WnIYwMQGKa9jsSuxsDqpo+RwmhvcPx4pbDeLLmlJVWUnnQBB6r/C7b3zU/wB8NoWTLq8o9Gm5Z6uKwNu9j5hv/G+E+c7WZaNW7tXkdv8AaCsRt62tnXxLW4J3HljJcc4rJmDTBUir92luSRTKZWNWRW1ChjY4u90Tk9a2Gea7UjMyvKCq0RGiM4QGIE6WZLPdklmJ57EX5CUnHFpu6nSCUAERulk3zClfDJEw23HxBxl1SgZVZCg3awG0b2dZXxR0d7xMyKQqlrNWlaZFYHlYBBIJ22+N4to3snLI2tIZmMzXhIRrBVrVjKARRNGllj9hN4A7ORqss9gs2tVV9eoBX8RTTzF8yDty8sVvqrSpBq7GprH82g8t9rHlgnhWY3mpNWtYWXl3pZSV0g3ejcHYHD1SbQl2PGF/5f8AfFZXBEZDAEbgixiRjxKx0gXu8VSpg0piiRcBMLQHGcWK2PGTEQMNYtFjHGe7Wfuh9oPyth6cI+1g9Ev2g/K2GjyLLgqizYERfu0VoYlQeEqxJCm5BZH0xpLeE+fTDgbu9EApBGwcMANZLbvYFaqF6qrTtfLC/h4bumOgWsUZLhy2mMqLMiV6fLn70Osb9HcOXAeNQk0ZSPUBHU7LG12qqbGZyrEGtrU7ULBwZMvCNE4MwJJa3Ewicaip76N12eOTSTrGkqfpChdUdjJJFc/tCo4ZKEhIjkBHNXZQRKn0g2wI5XjOwTPNl9bEaYpQqlon/ZGUbemUloUBHquKA67bO8nDmY5GBXWhjDzRRd4JYyX1DMwROLkVWtiUYqb2N85ygH4lIrhDRIO5fvI0IcK5oRMeZRxbRG9rAK1zGKe0HaSRmBlyyRI7I2YMTapnMZGnMqGQIjqACD9KqJrk1R1l9Jk5FJirWgGiSNl56lXcxt/xoXuOdFHgRePVQAdQ2sHbS1k1Xqi+oDDr7MUhGN7nPOXkIoe39QZSCJe+ch1cGlbukeoxKK8G2ptr2Iw/fiWXGhFAQ0gAG7Vz9U/R3u/++MT207OfNXieMk6mQFHBUsWI2JoCtwD4R515l8PzsNyx5mPQTKrJv4jfgDCWhTWvrCvLntgZIuvDwUwOKty59fqbyUlrdSosHWjAqXC/RVhy2N0cKszw6ANr2VHUlZK2Q8irL/DdA+Vg4K4JxQERqVuRrHitUZh60avR8ZFMBzFqcNM0ixNFJE2mKVyJA6UFaiFNX4CGoarqud1hIrf1/Ogzl2XH4cGH4xwBVb0kWslSC0RGl09g6kc+o36YWx9nowmmFlkSyTGy+NXoGil6g1V4kJ92NjNlWi8GY1ZfrHOo9CzitPep9E7+svPflhTxjgeZJEqGIuAQ8Ogsk6ah6XcgEfzLuMWTd0yD3VmYXIqBeltttQbWB5C+a+/lgjK5zupYiZNGp9JbRqURykJI522IB1X/AC49SEay6KyuPWq9a11U3qAvobH82GTxahpamBGo6gBqFblCOZrmCTzwW0uTJN8B3Cz45IrNodSg7t3ZOkNfkSCfjhmuWxnuEzAZhH7xwwbTPG53JICAq1bKNiF9ntxujl/8/THJmbgysWmJmyuB5crjRHL4rbLYkshRozJymPPmmNF809mJfM8N8VCUZiXLYzna+KoV+0H5Wx0STJ4ynb3KVl1P/qr+R8VxzTYslsYnIzZcjTIJYnVLinBY9PFHIoFAMdQDrVBt7wwyudy8axekkly+qgNenO5FzWpoXAAaM1yAAPkDiXD+KSJEFzWV1RGMXKEa9FDSw6GvMfHF2Zfh6uI/AysBKk5GtfEP3U6KAUrzBPU46nTYltIb5uGAssrZhg0gIyvEwWVZCP8AYzarWiRaUEnmN+mGvDcmYY7TMTRCPxyQyhZ/m12VzWUdCn7Ld2UDCgdQ2IxkTnMvBrQoqpJSuqMWi1x+pNG5/eRkGiPWU+/BeR4cqSo0MndDUHgmjlZ0hcjxRsuw8RXYbBqonlibSrkzk2dEly0jIJp41lUKZUzmUanjqyXU+F+7I1XGNXUC7rB2V4m7RtXdPQRkkYb6T+9bSNro+sAOe42xzPOZ0QouXy4kQkqJ1LCOCUhiQ3dG+6dgACR5A78sPJO065XL1pdGWZGIAGv+LeQAekNaQN9iboHA5ZuOTP8Ayha2mjgVgTFC7BQndkeKtks6fVYiwPW5bjBfB+1A27yNCCu4oNasul5FsbmgSU50CN7GMaM5LPO+YNg6qNGxEp2CCz6iqSPZQONdLlGhQnwvCxWSWtmhZfCZFrcDYWel3yw00uGGDa3RqclwbLTxmKKXRICJI7NooH0BXrKDRBB1Jq2NCsOctx5ssEXNxlkaIsWbxtEVNGOQgEMDzVzWxo4y8fD1dgI3WBwVdgL7t1bwrmIT9F+YK8iVI2JvGvyc2YX/APoqwWEOaip43N0ElQ+oSdiCav6W+Oa7fu0O+AzL5N+7anWfLka4o/VkReZ7uWyDpPJT+IcsIcxkkZtCmWOW+9BUOoGkimdV9RvEAaJDUfdg6OWGTdVOVXrLECYxKDRtQB3MgFAhlB3I3HNn34n2SSOZl3BVu5zAra1dbV/uAPXDpiVsY/PcNL6Xd0Di9Myi42raxPH6pHIqw6898KEIKsR1ZrBbwEoSmpXAKEEr1o8sbnMwhmeORG70klWjqKZwAKfQxCSEb3RPLcb4z+Zy9kq6qkq0I2P7PKWI3v1kDDbbkfLDa9uQxSvcwPEQGlkVj4gwYkkgsr8it9N+W/L27ansf2kZKhmOpLKq/wDD7x7MZvtpwfuZcvIBoDN3e408qNknkee9b3iUmvuopHURmRAQ3rBwrabA67gg+XtBBFGo5I6X3JtOMrOyCL9fgeuPTBjD9gO1YsZSc+JSRE5I3vcRsfd6p63XMY6Ey1/m+PHzQlilpZ1RmpKwIwYj3eC3xUTiesz2KDCMZD5S4gMqn26/kkxthjIfKcP2VPt1/JJi+CV5EaXAt4PmCYYFVvH3cepvq10igPacMn4VFmGEXdRlVoElQa32UGudXfnjC8L7QLFl0ijsuVBY7bVQs3/D0xdl+2LJUOVBZmcKZCaW5DpGpuS2Tz6Y73B3shlJV4mOuKdm+GxTyLMJBEY+8VkZlQSapAUNAquoKCpPkRhPley6wT2JSkTtCUhapXkEwaRdMQ8UoUBAaonUdxhdFmjEXlzOYYOe+XRCfHrjtEprAMbEsBR5asAZ7tIPGmTi7gSsheTUWmZl2sSHdQbJIFc8XjF8M55yjfhD34nHC7tOO9kUaY4hstgkAOSSVjWzsdzjO5wzShZpBqDMa6KCTVaegJ2+Ax5wuMF2jKglloHalI3J+7DTgMizQnKnZ/GQ55UeVe5i1+wjD8EynLr3SpJqFElRdrZ5mNwfiAenIjfGl4ZlJgnfwNYW9SA28HR42X/cjI30ruOgOBeG8TkKr3lFyCoQgaJwAUkiY8hJt16gHricUcLaTBM8JZlQ6/FpIOy3qBYAfRbkeRA2xGbHiaKALKRGYe7ljpxEh7tyJNmaFjYPIUa0nTpIHMaHh3EZ1hd8s4kdSCaXSJgNmEkB3SYDbUDvsCBQwhGWzK0s6Q5iMOmhS1vq84NRBjJoeGxvuCTth9w7i0IllzXcSNIylczELV0NCnlgI1VpAtwLGnfzEJV3/cYaZmU5mJc3kZAkyr46BKvX0ZY9rKkkE3Y/pgfMGWfL95HHC2bQrTxM0bq4YGRHQ+JdQB3F3fLA8eUCIc9kXcRyktKEAYVW0ph27yiWBKlWrqaxZncv87ijz2UCpmEJ0vl9Mi5hVGylX03z+luvmcNF06/z5/0Cg6HMd/FImaMkZWgTJpmgDjcMJEXwkUOZBF4zXbSQzQdy8xj1yII2Mgny7kamUJMVtrZQCGO18jhwM189cdxmVjzALIZO7aKdFQeNJoL0ygX1KVe2KuM8VvTks3CpialaYSM0Mqi2LMzIoia0bZmsVteNq7r+fqq7DqPn7+vqYvtks44enzgx96JUtVXTTBitaQa5G76g42HZngqZjhOXikUjwMUY/vIyZHKMPJgCN/bvjF9sZkOVMUCvLCZIly7pJ3gGmlaFRW5134zZOqugx1TsxlWhymWiYU0eXiVvYwUX8bxy9VOscdO25v8AtucA4tl5IZiGAWWNqYVsaPTflyIPlt0x2fsD2h+dweL95HSkncsOjH2+eFHyu9n1dBmUA1ps38ynbSf+3lZ8zjGfJ1xBos0pU2HtCpOzEmgB5G7X4n2YvOuqwWuV+ZJeCR25xih1wYACARyPLz9t+27xS4x426OhoqGMl8p4/ZE+3X8kmNmExjvlRH7In26/kkxfp21kQj4OCwv0JoH2Xy8sfCciwNga286uiRy6nFYGwx6RsD5/9sfRHOTUk0OfkPhi7u9UWoD1Nm899xWIwko6MB1sX1F0cHZEaXlK+NBepRQteYIv27Yxi2GdVME60NJCOOW52Y7dKwZJle5mY+LuzUoZT44hdB9/WA3BHswFwuBZoXi0jvR4ovNuhF9TtWDRnWREkGpjGfRMRsVY1JDKOlEbHCMI2OVkMsrIVmDBJHi2tv4XXoDQBrryvEczJlGkeN7jewtjbvAQCQ2oUTZrSfvwodVciXLyFW00UHqgdEC3y9mLMzxBnjJmhYgHSXBuiK8x/cfHC0w2NZTIF0RSLLFyCNYZB/KwNqQdwdyDh/wpc9IRqgE2jxoZJEuMX4lVqHiNit1J6+eOfwR5VgfERsSt2CPDdADY4ZRyo4RIpnRgaCvepVNFgJAwO53o2Dt0wkor3a/INnS+GTQoaSDO5eQEnMLEHUKCpqRlAYE7EahfI74GzHFhFI02UlfN6iNUUfopomY1reIIVcM3PwqefPGPh467qIElOpX8MkheGdTy1MELKaG3PBOe7U5mBe7lnjmd7Yt3jAlANKjYELp0mjd74k026e/pt+36jpL2jVcWzMc0mqKULn1GkkL3JlAG8cwVw+nY+IAkaT02xnOI9snRJctMNUzkgFZNUIUgohDtbyEMXNbDGXbi8sDCVZd3Q6Y2LSGPVzNsdzQuz5nFeW7QSiVWYCZ25qVC2xBWMAgXQbS1DnprrgvG2t9/rX6DqaX9fybL5POHCXNBvA6Zf0uoKVLyMXSNTZIYru98/Cvljq6n/PPGV+T7gZymVVHvvpDrl5eFuSoK8lq/azY1LEY8rq5652uECO+4B2jjMmXmUCz3T15Wqlx/UVjkXCcoQkTCrbUF5AEGvCehB8Q9+O1UDfkRXwIo/wBMc54XwvQ+ZyZBBDPLD0vfxKPuB95x09Dk0xl9H+4mRG67M5vVAouyook7E9DYPUEEfC+uDpnxiOzudaLNpG3qzwLLHvvuNMiX5qw/tjXztjl6qKjO1w9x4ytBMcmMd8qD/sqfbr+STGh7/GW+Uhryqfbr+STG6ffJEWT2OFo2wxOR7N+dYgBsPdiY3HtGPoiIRJMDEg+mhPQ7rz5/fiXD8wYpA4HO9ujAjkcU+stdV5e0frzx6klroPnanyP8J9mMYK4azMxC0H1a0N0FYc6/oMTh4jJHI5kGrUx7xSNiT9KuhGAu5salO43PQqfZi7NZvWvj3egAw8uuoeeB3MWQTKx5hGHqELQejYDgbAe/Bi5nMRMSGVw25Fgj3b4UkKefhb/4/DFaLvV18dsCrDYbnM6rmxEqWKajYY+ajpj154jVwknyBNe/ArybVe3kQCR/4xCHMMt6WIvBowU+YSj6Afy71R9o6+7EYGRQwaO+VeKgvmff5YGZr3JsnreGUHCHZGlcFFSPvAW2LDktXy1Hwjbcg1yOBRirLZYkFvCBqEYAoFnewACb2GxJ6csb7sL2RIzDSOQy5eQ24FxyToSFRD1Vasn+Khgv5NOxz5mX51PCYsqgPcxNelidJ8Ibcp4but79mOpZiIn20Ou+2ODq+p03CI8Y3uAwcxgt1xbl4MeTCseOy0VRSpxn+0eTIK5iIXLCVeuZdBQdR7dI5dcaMLtgeRDqBHQ3/n+eWKY5OEk0Ca7GQ4rpMK5mLf5q4nj3u4ZDcwv2I8h/6axoczL93P78UZTIiDNd0RUGa1mP+WTSTND/ANW8g9pYeVziyrLEiv6yroJPNu7OgP8A9QF46MtSX+fv/JFpogkmEXyiSXlE+3X8kmHy5Y4y/wAoCEZZb+uX8j4Xp6+KqMk6OMryHP7sfDHwG3wGPse+IfA4sQkWOYPPFePsYxMGjY+H/nH17/8AbELx6MYxJvd8MeV7MeYnFEzHwqzcuQJ5+4YxiOCMplHkDaeS1ZJCjxGhuT7egOPcjlDK4RdOptvEyovlZZyBWNb2e+T7M5ltBAjjsHvmNxEeca1c217ghfbhJ5IwVydBSsVQvHlZE7o97KtEvV1JdhIo7N14d25k8uh6bwXsFJmJEzPEZCWL94cqLtm2099Kd2IG2kAVyFAkYc9jvk/y+Q9JqM097SuukJt/tx76TRO93vjYZZRv/n3+ePL6jrG9sf3Lxx7Wwhm2wLp2xfOPLHwTbHmu2yqRCFMCZiIk4ZqMVuRh3sHYCSA4i0NYLWYXijNyULwkXZm0A8RgWWMo226srDYo6EMjqehBGIvbbtV9a5XgqJtQ5fpixIRikn4aAkmrF7LjK/KTD+yIf/XX8kmOgJAMZD5VYgMmn/uE/wDrkxTpV/uInKOxyrIdhjKsR78L3lc1ujpVvPy2+GNLw75PMsI9MrM8ofxMCVG6WAANgAWBvBHCxojjY7jRlyB1uSJoxQ/5BcOMprDMwFku9KN9RPgC/GqxfP1GVKtRGK9Dk/bfs6MlOqLJrR01oSKdRZWmA25g7jCNVXSeeqxXlVeLD/t/xFZ864RgyRKsKMDerux4n+LFsINNe/Hq4dXw46+aFfOxY0IBNmwOddPZvvipIyeQJ9o3GO99juxuWhyWmZQ801NKxHjU/RRb5abPvJxHN/J7lZvWBUj928dAKPIpyNEXvXM4i+rjF78eZR4ZKOpnG+ysxjzUMiqGIlUCyAAzHSpDEUCrEGzyx03hHYOWYMMxmDHG7szxRAd7MZP9yRuQDWRQHLDjg/yfQIdE0glU0VWirAqb12DQONXNnu7kfSALGosN2b2ajy+GOHqOt1Pwe/w9/gGqW4Bwrslk8gCIYRrfrL6RqH8zXpA8gN8OGUaS3Mgbnz6YHGWJjs+uTZPPY9AfLA8mb1BkXmAR5Y8/JOU3qYy2sbxLqA92LMvH5YGjIak8gGY9KG4r44M1gH/OuDHdb8F72oiQQT8MSvFCZjoeY54jmJtrvCN90BMILYrkkHnhW+fLcsUSTEXgck5ZEgh5qN+3EO+LX5YHhtqPTBHdnesBWHVas9y13g9TgCJ9r9uLIZdRA88U1N7Gi0kF9/pxk/lUmDZKP/3C/wD1yY02ZXxVjFfKW95RfL5woH4JNsdPTf8AKgTexns1mtMWXZSNK5fLFttyVJI39lYatxF1yvdxgqxQs1bFtR0g6+lOwOM/CxlhigoFhl1VV3tjRYCuZJ1dMa88FK5eZg9sANGoBVFKJNYvqDY0+zFJySmr8yeNPejI8U4MiSZKEon+1HJIoA1b0xKVzBu973GCeyXB48xLGgj/AHU4YFivo1VydKg7gnQDyPwxufm0cxjVlWgiSJQ8Ow3o87BN/EYll+CpDmKj2R47cjkrJYu/Iht/djonkem0dMsFb+gxM4EUo0+OJTRb6ZAvb31yxbkc6up69UqrL0FMOpH98B5SQVpssGQb6RYbej78DZLLOsLKGXU4WJLvwpTBhXXYkg+0Y85O0lYJOTSIZzMzK+WVFtZtRdvqhp1KCR/h6VhxmIG0jUfGpB1VYq6qhgbOTkSShQCq6V0FtPJOQbzF7YZwSgbarAUNuOQPMH3YSbTFirqyxYwoUdauul3uMLuI8OCxswYIrayx3JJ6L7sFSZ0DWTdLpLHyDGiQPYN8D8Qa0jTUS7EgkVYXcyNp/wCPhHtIwjaphcbL8hIGUNy8IAH8o5D+5xVPmGLjw1dAb+tz3/piWWAdbSxqUaSa22Nbf8bwDlZdUqLzUNmAC2zagwqq+jRIAPPAS8KDN1sWcRmKSBVHMkfE2x/pi1X1gKObXXs9uI8RJMkP0gxckURqFALR92B4F7z0uoLdV0OxoUPZR9+GpWK4ul6niQ93YJ9Rj/TFHeWSPZf34Z5yFGikez9IsfMeY/zpgJcoV0Vz8JI50L6nocFKmQkm1SC+AyUhvqxBH6YsSXSZAfo1fuO/9sDp6NCxG6uPdTNyx7mJwxdORcMb6ALHd/eDgxjuOvl2I54d3sN//O4+FHHuRcagORsYq7wGJS55BU1DqGFxt7xuPuwDkGOknQRIbADMdwNkJFbaqvFNNcdzR+a3wPpyTIFFEm638v8AvjDfKmGGWQEUe+U11rRJV+3njUCQlY5m20Cwp2LNRuj16HGZ+U3LnutbVqaaO/hHIBt02Aw/TNa152WcdmRzXDQmXyc4BOs5RnCsQ5MSbaP5tJNe7GhaD0ihiz64tOp/X21m2K7Ei6J61jP5TtBD8xywEsPeR/NiFMijxAaWJ3sDSd/dj3P52BTHWaRgu6ukyoym97pj4WA3FGicCcZat/NkZNJbdxxkodCRsFsqAoIFGwCGoX6mxBGLeIxhVcEnUz6aG5Ym7P3Gx7MCcL41CY5A2YiLFi4LSRKx1rRBANe32knFHaDi0AkZFmhKlUZGEsZ8QqwxvwkAUDZ5nF5J6L/D9Tpy5E4Uu4wyoNE2d11K1FCPqya67H7sM8tmS7KWNksLUV4Sy2GdjyFA0Bv4jjOf67l0BZp45C72yiVA1URpLWR9I9MXQ8VhEqlsxAQokIqRBR5gWWJbn15accrhPtEkna2DzOPEzBV7yVmSRgKBLBVRV5hqTn0vBLqxVndaW91HM2bEhP8AEOo5VhH/AKrDSn5zFagFR3kdB73Js7j2Y9y/H1t2eeJY2YqtTRkoNiGI1b738GwHinVpM0JKiGb762JpncBEIPowrWE1EGyvX2YcZKUuWeQoSAiE1tsSCSfM7n7sZrPcYjYI8k+X1BdykgKtpsh9JN0RXh88GniMYYd1ncsQosFnQFqAtbsVerY+zrywNF9iiaRo0zWl6s2CxI9ykrv0BoYXRyssSTMesZYc2Qvavq6FafmMKZcxlXQrJmYVDAUqyIZH8RZrIalsUtk9L64LzXG8swMSTQ+IczKlAgWKN70AFwixNLi7Fy073HHFcyzyRhSgjCO0hshok0qCw6EjfbYbYsOXLlWRhofSFJtAunbccjfTzwlyvFMvIyuczBqVAQTIig8wVIveivL2jH2a49HJqbvcuoAVlbv0V+9uiBELoV9LUT7sUUX3QupaUOeJMqIItQAqy77aqe9IXpv/AGxPJzo301NgVXU4UvxfKIi1mIZLRwdcikDfbw6tztW5xRL2oy+qMGaKgFPgdVtqK8tW3Oj7MZxkndE4NKVj3PSowKBtx4yB/Dt4jX+bYWZPPLpZfW9G7G+dA6TX34XS8cgRJNOYgZn0M7B0Bc69LLV7KAGAHx64CHE8vpJ76FTpKnxqdWo3Z391DCuErW3AZS7ehoc2TqaK7MwRF/kVd9R9ornj7h2VZm3tghKyE2CQF20n374XcM4jlFkvv4VDRnUO9TYkabFn2Hb24MPaLKqEueNiEPh71DaopI1EnZtq5WcU0Tvh/YbG4q2FZYuo0dEKihTVrexR8tN4zPyn0mXHQtOhYHmCI5B/bE+HcehMrNJPEAFZh6RdyQAqDfp54VfKNxmLMQIomi8EibK4N2j2RvZrYWcN08Ja1aNPKnF0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0" descr="data:image/jpeg;base64,/9j/4AAQSkZJRgABAQAAAQABAAD/2wCEAAkGBxQTEhUUExQWFhUXFRcYFhYXGBgVFBUXFxgaFxcVFhUYHCghGBolHBgXIjEhJSorLi8vGCAzODMtNygtLisBCgoKDg0OGxAQGzQkICQtLDQtLC8sLCwyLy0wLCwsLCwsOCwvLCw0LC0sLDQsLDQ0LCwsLzQsLCwsLCwsLCwsLP/AABEIAPAArgMBIgACEQEDEQH/xAAbAAACAwEBAQAAAAAAAAAAAAAEBQIDBgcBAP/EAEMQAAICAAQDBAUJBwMDBQEAAAECAxEABBIhBTFBBhMiUSMyYXGBBxRCU3ORkrLRJDNSYqGx8BVDcoLB4WN0orPCNP/EABoBAAMBAQEBAAAAAAAAAAAAAAECAwAEBQb/xAAxEQACAgEDAgQEBgEFAAAAAAAAAQIRAxIhMQRBIlFh8BMygZFxscHR4fGhBSMzQmL/2gAMAwEAAhEDEQA/AM5kMlEYoyY0sovNVN+EWTtg6Ph8X1Uf4F/TA/Dj6KP/AIL+UYYRnEmyhD/TYvqo/wAC/piLcOh+qj/Av6YNBxXJjbmBP9Pi+qj/AAL+mPvmEX1Uf4F/TBGPLxrFoguRh+qj/Av6YmvDofqo/wAC/pieJK2NZiB4dD9VH+Bf0xTJw+L6qP8AAv6YLZsQOA2woE/06L6qP8C/piP+mxfVR/gX9MMFTFoiwAiz/TYvqo/wL+mPG4fF9VH+Bf0w0ePAc22NZhZPkYvq0/Cv6YGXJx3+7T8K/pg3MPgaI74Fs1HwyMf1afhX9MQl4fH9Wn4V/TB5oUCaY8l+kfLbyxssnwHJQRxtnpSHlJ0oG7tQAL1EGjX64ZKTHeNpJtc8HMVyag+ov4R+mGGVysXWND/0r+mOkZ7sPk2iMqGUKN2KyKxj8zpYEHajzG2MbxXg75aTQxDKaaOVR4JVNbj2i6I6Y1sDi1yewZKE/wCzH+Bf0wq7X5OJYVKxop7wbhFG2lvLDjKnlhb20/cL9oPythlISSo+4ePRR/8ABfyjB6YE4avoovs1/KMGquFsJYpx8+PlXEtOMzFYGIkYuRcfFMYxVePgcGw5MMASavFmZ4SVFgkj3bf0wrkkdEelyyVpC9mx9eIupBo4heCc7TQbDgpBgOBsFo2AzI9kGF064YyHbAE2MgiudcCyroUsxCjSxBPNtNago61YwyGXaRtKKGaiQvSTSTcWrbSzaSAfbhNxnOKwAKBVivQbt27xg62PMKAtg/w4olStnRgwvJNI+g7uaJp2maKdSRHGq+EhF16iw+mxLDmKFc8Pu3HZ/wCcSRZrLvelAHR/HpoDxgsfEtGjjLZLhgAEhstKLWt9CknSTfNrF78xY64N4fm0Qd2XdGCkeJnSN1DhwKvZhTLsaw0MkVaZ1Z+hyNJvve7f2NHwzLFVjWJhEEi7pm0jVIKu2/iq6F37sEoJK7uaL5zFp1pMlhi3Ve7eikgUje9wLAPLGe49lM86CSGSRo0A1xI7GaJjZLWDcyMdwwJ2NUNJxdwzMPEEeOeVgRauzk0a3UKxOk+Y88Sk0xcmRwtLhbV+popcgoYKbjZ/UsFQ5C3oeM7xvVm9wdqu9sx2xPoF+1H5Wxpp+PyzxKkptkcMjjSu1EFWUDcXuCPLGX7Y/uV+1X8rYGO09zkzzhNJxVPv5BnDv3MX2aflGCkwPw8ehj+zj/LgmPBJFijFlYiuLBjAPlXESuJg48JxjC6GSpwGbYch8cbuNg8QAG9HfHLeJk/OYwvrEj7sdHyMZVOfTC5NnZ7PTS146fYzvFYdL+wj+2AS2CeKEh9zeF80ukXRPsHPGhwjzOoSWWVeYbFIBzP9f7Drvj1OKJ/N62nluW/hHmcZ2HO968bLGb7wCibR13X1hupsHYDmowRlYXiocmV52eJ9yrKDsetHn1BvDtER1/q8JHr0TYAKmyRzAHMkezEMrJ3skYCnu2sgNqjbMKFNmI0PCCQbHkfbgaeBMt4ZFFtDA23h1q2tpCm3iJKdGB+/DJ+JIqCJp0ICmaGQrIzxGQUg0D1SrJ6vSrN8iYqPLK4oPJKl798+tNcnvFs6MsFcKDJIsbBdZHcZmPSPEo1WpIGoWL2ra8c8zcTO2okWSQedrZJ8uXtw0eR5W8RJYhtSnqxrSR8aHLpgjL5UHa7AAUMNyh0kHUOoxpZNz28HR6YeLl8+/Tj89yfC8y0uWAJvuWEZF8lolSRXK7HxwPNw5X59NmFXV9Q3u/vgbLwTQytJEQqbrTbh06BgP6YMQtufpMfVHLyr/jib5tHVilqjomuALKwTxyL3EjJsPGD0GxFXvuL6czje8D46kmqDPIjCUj9oRdDo49V2H/6G+M2kOkAbXVbcuZO334geeNVnhdVmi5tY/lHc2WMcjx6g2hiuoVpPUEV5gg4T9sf3C/aD8rYPyh5f578A9sh6BftF/K+HjycUgrhv7mP7NPyj9cGouBeFfuY/s4/y4YouECRC4+JxM4odsExYrY9ZsVJgfimeEMbSEXXTzwQCXimYijzHeO9FVOmvPA+S+UeRT40DLfMGjXuxk+K54zSFyNN9OeA8MsSa8RSPUzxvwM6fluLJmbdL6Cjsbwk4pxEtL3K2ADWoMVJf+H4YQcB4i0Xe0fWSl3rxnlW25wdlIC3gbm9nUQbVxXMdN/fhlFRJym5yt8sacP4eUVXBkASQFlEjci194VBFEc/idsazKZYLLLKCX7p+/YliWeF1Gstr9ZQQSd+St5YW8BWyG0I5UGOVBbsyMN6FW1A8xuLG2DdLiOF49EhAKo6GlzMT84GevDJRsKavxVzOObJk3pFFHYv4mvdSRlS4SvGYqCPFqMaSxAHVHLpZgQNj3Q5asZvMs7RoC+sFVGr1tOvc6gaOqgt+734I+d97I0UwdREXURnwkSsqjvXB5HZb2ogHkTiMmTJJEjO1AsRRFaPCyAHYkRmxdDxYpb00z2/9O6R44/Fb+Zcem/v0IZNKI1bi0CNdGnNsfNRv1vltibnko3dgSwJoArZIIvfY3tiOWXchAAdK7k2u6UWA/hJ5C6BvF8eXC0OddSN+d/3wvLLdT1ccEf8A0+xR82Z/WJAodPEf0wdDllUbDfz6/fiSDF4G2CeJn6vLm+Z7eXYEcYodcFyLiCx4KOYnlOeBO2J9Av2i/lfB2XWjgDtgfQL9oPytgrkEuBlwpfQxfZx/lweowHwr9zF9nH+XBuEbHXBFjiiTHmZzaJszqDRNE70N7rnyxS+YWiRZABJ9lc7B3GDGLfYDaLYjjLdv8wwWNByO5PuxokzgokA7MF6czy64D4nw1cww71SwX1QpOgi69YEANe1HyOKqLXIvPBzYOAMN8pwiVhboUTTquQFbG9adubEUvnje8P4GkbUIgjDfnbkAkeXU11vw7YYtw6MstkFgbHi2BXcLfMb3z/phZ5kikOnlIxuQ4UPAQsfrAhCQ0nh9ZTdab8q+ONFkOGRu4CjSpLL0WQEctStQ61sRYxostlV1bqCXoqjaT7PCQLOHMHCDISSMu6AUuoa9dc4yL89tjt5Y53lcisscYIzeb4a8BDyiXLyCtObDEw+A2vexUGrne91yJ5YSiVpJJLljEWrXK8bF8rLJepe9joHLk0AXU7E3zxru0JfLzQpEqwtJG5kSCQkaBSHSWWkJJ2oX4T5YA4fwcqQ8Ia10KzpQNDYLKo8Mhv6QphhEq2kKotx1dirMdkstMF7v0MhB0yq3eKxO4SRSPGtk0QQaH3quK5aXLfs2akjPeBR6LxyMrNRcBgDpAQ0d96xfxJzHM4VUIOgPKQEePcd0miyCSSd7NWNzywk4rJNms2F1ALAuttJvR3mkyeFiCgtRYshW5c8dGm0V6bqp4mot+Huv29fsMWgYSPqN6q1MRRZgSt8+lDEWGCVjA5WfaTqPxOIOmMtkL1WZZcrkuOEVquJDEgMQbGOZnpF49jjx9Hi1cYyPCuEfa1/Qr9oPyth65xnu1v7pftB+VsFcglwWcM7TK0aJGh1BY0Bc0rECmqh0w1aQNqEswIJPgjtHCirANGzzskfrjI5C5YV7korx7qo3JbRpAPQE21H2YeZSYMXbLA69KiRGX0jhHLAAEjSxFrvd88VaijRt8mj4dLEFOlyoQNZLrJCRGPFYC6Tsea0TX3X341ClVZWcxEP6QklNYVD60Z1D1iOdDC+HhUUlqlyQamE0GhRbN/vxLQbUCASh89qsA06S0Lq0zmzJEsvdgSwgAAxMhHiUjTa+F9gwB5iTlbfv37o6EkqXv37fZjWSOKQkxsgGrQW07Iw9ZC45jSwoFSAT15Y8iyerUrLGCPUc1z9VZqFahZ3s+dHoKWhd3LlCJwNU2WDEpnYdvTwWAO9IJ58zQI5Y8yuf2AkYvGVPcyBQh0oHE0EkZ5SgEFo9tQjahYGJ22thtS7oNWEKCPpCg27EmuYYmiQOYJ3HKzWLokL2I5AWH+29E0fogmiNuu4w9z/CrXTJ4mjtVZLW4jvGQfbZB6Wu2MzwXjmXE0+WnIYwMQGKa9jsSuxsDqpo+RwmhvcPx4pbDeLLmlJVWUnnQBB6r/C7b3zU/wB8NoWTLq8o9Gm5Z6uKwNu9j5hv/G+E+c7WZaNW7tXkdv8AaCsRt62tnXxLW4J3HljJcc4rJmDTBUir92luSRTKZWNWRW1ChjY4u90Tk9a2Gea7UjMyvKCq0RGiM4QGIE6WZLPdklmJ57EX5CUnHFpu6nSCUAERulk3zClfDJEw23HxBxl1SgZVZCg3awG0b2dZXxR0d7xMyKQqlrNWlaZFYHlYBBIJ22+N4to3snLI2tIZmMzXhIRrBVrVjKARRNGllj9hN4A7ORqss9gs2tVV9eoBX8RTTzF8yDty8sVvqrSpBq7GprH82g8t9rHlgnhWY3mpNWtYWXl3pZSV0g3ejcHYHD1SbQl2PGF/5f8AfFZXBEZDAEbgixiRjxKx0gXu8VSpg0piiRcBMLQHGcWK2PGTEQMNYtFjHGe7Wfuh9oPyth6cI+1g9Ev2g/K2GjyLLgqizYERfu0VoYlQeEqxJCm5BZH0xpLeE+fTDgbu9EApBGwcMANZLbvYFaqF6qrTtfLC/h4bumOgWsUZLhy2mMqLMiV6fLn70Osb9HcOXAeNQk0ZSPUBHU7LG12qqbGZyrEGtrU7ULBwZMvCNE4MwJJa3Ewicaip76N12eOTSTrGkqfpChdUdjJJFc/tCo4ZKEhIjkBHNXZQRKn0g2wI5XjOwTPNl9bEaYpQqlon/ZGUbemUloUBHquKA67bO8nDmY5GBXWhjDzRRd4JYyX1DMwROLkVWtiUYqb2N85ygH4lIrhDRIO5fvI0IcK5oRMeZRxbRG9rAK1zGKe0HaSRmBlyyRI7I2YMTapnMZGnMqGQIjqACD9KqJrk1R1l9Jk5FJirWgGiSNl56lXcxt/xoXuOdFHgRePVQAdQ2sHbS1k1Xqi+oDDr7MUhGN7nPOXkIoe39QZSCJe+ch1cGlbukeoxKK8G2ptr2Iw/fiWXGhFAQ0gAG7Vz9U/R3u/++MT207OfNXieMk6mQFHBUsWI2JoCtwD4R515l8PzsNyx5mPQTKrJv4jfgDCWhTWvrCvLntgZIuvDwUwOKty59fqbyUlrdSosHWjAqXC/RVhy2N0cKszw6ANr2VHUlZK2Q8irL/DdA+Vg4K4JxQERqVuRrHitUZh60avR8ZFMBzFqcNM0ixNFJE2mKVyJA6UFaiFNX4CGoarqud1hIrf1/Ogzl2XH4cGH4xwBVb0kWslSC0RGl09g6kc+o36YWx9nowmmFlkSyTGy+NXoGil6g1V4kJ92NjNlWi8GY1ZfrHOo9CzitPep9E7+svPflhTxjgeZJEqGIuAQ8Ogsk6ah6XcgEfzLuMWTd0yD3VmYXIqBeltttQbWB5C+a+/lgjK5zupYiZNGp9JbRqURykJI522IB1X/AC49SEay6KyuPWq9a11U3qAvobH82GTxahpamBGo6gBqFblCOZrmCTzwW0uTJN8B3Cz45IrNodSg7t3ZOkNfkSCfjhmuWxnuEzAZhH7xwwbTPG53JICAq1bKNiF9ntxujl/8/THJmbgysWmJmyuB5crjRHL4rbLYkshRozJymPPmmNF809mJfM8N8VCUZiXLYzna+KoV+0H5Wx0STJ4ynb3KVl1P/qr+R8VxzTYslsYnIzZcjTIJYnVLinBY9PFHIoFAMdQDrVBt7wwyudy8axekkly+qgNenO5FzWpoXAAaM1yAAPkDiXD+KSJEFzWV1RGMXKEa9FDSw6GvMfHF2Zfh6uI/AysBKk5GtfEP3U6KAUrzBPU46nTYltIb5uGAssrZhg0gIyvEwWVZCP8AYzarWiRaUEnmN+mGvDcmYY7TMTRCPxyQyhZ/m12VzWUdCn7Ld2UDCgdQ2IxkTnMvBrQoqpJSuqMWi1x+pNG5/eRkGiPWU+/BeR4cqSo0MndDUHgmjlZ0hcjxRsuw8RXYbBqonlibSrkzk2dEly0jIJp41lUKZUzmUanjqyXU+F+7I1XGNXUC7rB2V4m7RtXdPQRkkYb6T+9bSNro+sAOe42xzPOZ0QouXy4kQkqJ1LCOCUhiQ3dG+6dgACR5A78sPJO065XL1pdGWZGIAGv+LeQAekNaQN9iboHA5ZuOTP8Ayha2mjgVgTFC7BQndkeKtks6fVYiwPW5bjBfB+1A27yNCCu4oNasul5FsbmgSU50CN7GMaM5LPO+YNg6qNGxEp2CCz6iqSPZQONdLlGhQnwvCxWSWtmhZfCZFrcDYWel3yw00uGGDa3RqclwbLTxmKKXRICJI7NooH0BXrKDRBB1Jq2NCsOctx5ssEXNxlkaIsWbxtEVNGOQgEMDzVzWxo4y8fD1dgI3WBwVdgL7t1bwrmIT9F+YK8iVI2JvGvyc2YX/APoqwWEOaip43N0ElQ+oSdiCav6W+Oa7fu0O+AzL5N+7anWfLka4o/VkReZ7uWyDpPJT+IcsIcxkkZtCmWOW+9BUOoGkimdV9RvEAaJDUfdg6OWGTdVOVXrLECYxKDRtQB3MgFAhlB3I3HNn34n2SSOZl3BVu5zAra1dbV/uAPXDpiVsY/PcNL6Xd0Di9Myi42raxPH6pHIqw6898KEIKsR1ZrBbwEoSmpXAKEEr1o8sbnMwhmeORG70klWjqKZwAKfQxCSEb3RPLcb4z+Zy9kq6qkq0I2P7PKWI3v1kDDbbkfLDa9uQxSvcwPEQGlkVj4gwYkkgsr8it9N+W/L27ansf2kZKhmOpLKq/wDD7x7MZvtpwfuZcvIBoDN3e408qNknkee9b3iUmvuopHURmRAQ3rBwrabA67gg+XtBBFGo5I6X3JtOMrOyCL9fgeuPTBjD9gO1YsZSc+JSRE5I3vcRsfd6p63XMY6Ey1/m+PHzQlilpZ1RmpKwIwYj3eC3xUTiesz2KDCMZD5S4gMqn26/kkxthjIfKcP2VPt1/JJi+CV5EaXAt4PmCYYFVvH3cepvq10igPacMn4VFmGEXdRlVoElQa32UGudXfnjC8L7QLFl0ijsuVBY7bVQs3/D0xdl+2LJUOVBZmcKZCaW5DpGpuS2Tz6Y73B3shlJV4mOuKdm+GxTyLMJBEY+8VkZlQSapAUNAquoKCpPkRhPley6wT2JSkTtCUhapXkEwaRdMQ8UoUBAaonUdxhdFmjEXlzOYYOe+XRCfHrjtEprAMbEsBR5asAZ7tIPGmTi7gSsheTUWmZl2sSHdQbJIFc8XjF8M55yjfhD34nHC7tOO9kUaY4hstgkAOSSVjWzsdzjO5wzShZpBqDMa6KCTVaegJ2+Ax5wuMF2jKglloHalI3J+7DTgMizQnKnZ/GQ55UeVe5i1+wjD8EynLr3SpJqFElRdrZ5mNwfiAenIjfGl4ZlJgnfwNYW9SA28HR42X/cjI30ruOgOBeG8TkKr3lFyCoQgaJwAUkiY8hJt16gHricUcLaTBM8JZlQ6/FpIOy3qBYAfRbkeRA2xGbHiaKALKRGYe7ljpxEh7tyJNmaFjYPIUa0nTpIHMaHh3EZ1hd8s4kdSCaXSJgNmEkB3SYDbUDvsCBQwhGWzK0s6Q5iMOmhS1vq84NRBjJoeGxvuCTth9w7i0IllzXcSNIylczELV0NCnlgI1VpAtwLGnfzEJV3/cYaZmU5mJc3kZAkyr46BKvX0ZY9rKkkE3Y/pgfMGWfL95HHC2bQrTxM0bq4YGRHQ+JdQB3F3fLA8eUCIc9kXcRyktKEAYVW0ph27yiWBKlWrqaxZncv87ijz2UCpmEJ0vl9Mi5hVGylX03z+luvmcNF06/z5/0Cg6HMd/FImaMkZWgTJpmgDjcMJEXwkUOZBF4zXbSQzQdy8xj1yII2Mgny7kamUJMVtrZQCGO18jhwM189cdxmVjzALIZO7aKdFQeNJoL0ygX1KVe2KuM8VvTks3CpialaYSM0Mqi2LMzIoia0bZmsVteNq7r+fqq7DqPn7+vqYvtks44enzgx96JUtVXTTBitaQa5G76g42HZngqZjhOXikUjwMUY/vIyZHKMPJgCN/bvjF9sZkOVMUCvLCZIly7pJ3gGmlaFRW5134zZOqugx1TsxlWhymWiYU0eXiVvYwUX8bxy9VOscdO25v8AtucA4tl5IZiGAWWNqYVsaPTflyIPlt0x2fsD2h+dweL95HSkncsOjH2+eFHyu9n1dBmUA1ps38ynbSf+3lZ8zjGfJ1xBos0pU2HtCpOzEmgB5G7X4n2YvOuqwWuV+ZJeCR25xih1wYACARyPLz9t+27xS4x426OhoqGMl8p4/ZE+3X8kmNmExjvlRH7In26/kkxfp21kQj4OCwv0JoH2Xy8sfCciwNga286uiRy6nFYGwx6RsD5/9sfRHOTUk0OfkPhi7u9UWoD1Nm899xWIwko6MB1sX1F0cHZEaXlK+NBepRQteYIv27Yxi2GdVME60NJCOOW52Y7dKwZJle5mY+LuzUoZT44hdB9/WA3BHswFwuBZoXi0jvR4ovNuhF9TtWDRnWREkGpjGfRMRsVY1JDKOlEbHCMI2OVkMsrIVmDBJHi2tv4XXoDQBrryvEczJlGkeN7jewtjbvAQCQ2oUTZrSfvwodVciXLyFW00UHqgdEC3y9mLMzxBnjJmhYgHSXBuiK8x/cfHC0w2NZTIF0RSLLFyCNYZB/KwNqQdwdyDh/wpc9IRqgE2jxoZJEuMX4lVqHiNit1J6+eOfwR5VgfERsSt2CPDdADY4ZRyo4RIpnRgaCvepVNFgJAwO53o2Dt0wkor3a/INnS+GTQoaSDO5eQEnMLEHUKCpqRlAYE7EahfI74GzHFhFI02UlfN6iNUUfopomY1reIIVcM3PwqefPGPh467qIElOpX8MkheGdTy1MELKaG3PBOe7U5mBe7lnjmd7Yt3jAlANKjYELp0mjd74k026e/pt+36jpL2jVcWzMc0mqKULn1GkkL3JlAG8cwVw+nY+IAkaT02xnOI9snRJctMNUzkgFZNUIUgohDtbyEMXNbDGXbi8sDCVZd3Q6Y2LSGPVzNsdzQuz5nFeW7QSiVWYCZ25qVC2xBWMAgXQbS1DnprrgvG2t9/rX6DqaX9fybL5POHCXNBvA6Zf0uoKVLyMXSNTZIYru98/Cvljq6n/PPGV+T7gZymVVHvvpDrl5eFuSoK8lq/azY1LEY8rq5652uECO+4B2jjMmXmUCz3T15Wqlx/UVjkXCcoQkTCrbUF5AEGvCehB8Q9+O1UDfkRXwIo/wBMc54XwvQ+ZyZBBDPLD0vfxKPuB95x09Dk0xl9H+4mRG67M5vVAouyook7E9DYPUEEfC+uDpnxiOzudaLNpG3qzwLLHvvuNMiX5qw/tjXztjl6qKjO1w9x4ytBMcmMd8qD/sqfbr+STGh7/GW+Uhryqfbr+STG6ffJEWT2OFo2wxOR7N+dYgBsPdiY3HtGPoiIRJMDEg+mhPQ7rz5/fiXD8wYpA4HO9ujAjkcU+stdV5e0frzx6klroPnanyP8J9mMYK4azMxC0H1a0N0FYc6/oMTh4jJHI5kGrUx7xSNiT9KuhGAu5salO43PQqfZi7NZvWvj3egAw8uuoeeB3MWQTKx5hGHqELQejYDgbAe/Bi5nMRMSGVw25Fgj3b4UkKefhb/4/DFaLvV18dsCrDYbnM6rmxEqWKajYY+ajpj154jVwknyBNe/ArybVe3kQCR/4xCHMMt6WIvBowU+YSj6Afy71R9o6+7EYGRQwaO+VeKgvmff5YGZr3JsnreGUHCHZGlcFFSPvAW2LDktXy1Hwjbcg1yOBRirLZYkFvCBqEYAoFnewACb2GxJ6csb7sL2RIzDSOQy5eQ24FxyToSFRD1Vasn+Khgv5NOxz5mX51PCYsqgPcxNelidJ8Ibcp4but79mOpZiIn20Ou+2ODq+p03CI8Y3uAwcxgt1xbl4MeTCseOy0VRSpxn+0eTIK5iIXLCVeuZdBQdR7dI5dcaMLtgeRDqBHQ3/n+eWKY5OEk0Ca7GQ4rpMK5mLf5q4nj3u4ZDcwv2I8h/6axoczL93P78UZTIiDNd0RUGa1mP+WTSTND/ANW8g9pYeVziyrLEiv6yroJPNu7OgP8A9QF46MtSX+fv/JFpogkmEXyiSXlE+3X8kmHy5Y4y/wAoCEZZb+uX8j4Xp6+KqMk6OMryHP7sfDHwG3wGPse+IfA4sQkWOYPPFePsYxMGjY+H/nH17/8AbELx6MYxJvd8MeV7MeYnFEzHwqzcuQJ5+4YxiOCMplHkDaeS1ZJCjxGhuT7egOPcjlDK4RdOptvEyovlZZyBWNb2e+T7M5ltBAjjsHvmNxEeca1c217ghfbhJ5IwVydBSsVQvHlZE7o97KtEvV1JdhIo7N14d25k8uh6bwXsFJmJEzPEZCWL94cqLtm2099Kd2IG2kAVyFAkYc9jvk/y+Q9JqM097SuukJt/tx76TRO93vjYZZRv/n3+ePL6jrG9sf3Lxx7Wwhm2wLp2xfOPLHwTbHmu2yqRCFMCZiIk4ZqMVuRh3sHYCSA4i0NYLWYXijNyULwkXZm0A8RgWWMo226srDYo6EMjqehBGIvbbtV9a5XgqJtQ5fpixIRikn4aAkmrF7LjK/KTD+yIf/XX8kmOgJAMZD5VYgMmn/uE/wDrkxTpV/uInKOxyrIdhjKsR78L3lc1ujpVvPy2+GNLw75PMsI9MrM8ofxMCVG6WAANgAWBvBHCxojjY7jRlyB1uSJoxQ/5BcOMprDMwFku9KN9RPgC/GqxfP1GVKtRGK9Dk/bfs6MlOqLJrR01oSKdRZWmA25g7jCNVXSeeqxXlVeLD/t/xFZ864RgyRKsKMDerux4n+LFsINNe/Hq4dXw46+aFfOxY0IBNmwOddPZvvipIyeQJ9o3GO99juxuWhyWmZQ801NKxHjU/RRb5abPvJxHN/J7lZvWBUj928dAKPIpyNEXvXM4i+rjF78eZR4ZKOpnG+ysxjzUMiqGIlUCyAAzHSpDEUCrEGzyx03hHYOWYMMxmDHG7szxRAd7MZP9yRuQDWRQHLDjg/yfQIdE0glU0VWirAqb12DQONXNnu7kfSALGosN2b2ajy+GOHqOt1Pwe/w9/gGqW4Bwrslk8gCIYRrfrL6RqH8zXpA8gN8OGUaS3Mgbnz6YHGWJjs+uTZPPY9AfLA8mb1BkXmAR5Y8/JOU3qYy2sbxLqA92LMvH5YGjIak8gGY9KG4r44M1gH/OuDHdb8F72oiQQT8MSvFCZjoeY54jmJtrvCN90BMILYrkkHnhW+fLcsUSTEXgck5ZEgh5qN+3EO+LX5YHhtqPTBHdnesBWHVas9y13g9TgCJ9r9uLIZdRA88U1N7Gi0kF9/pxk/lUmDZKP/3C/wD1yY02ZXxVjFfKW95RfL5woH4JNsdPTf8AKgTexns1mtMWXZSNK5fLFttyVJI39lYatxF1yvdxgqxQs1bFtR0g6+lOwOM/CxlhigoFhl1VV3tjRYCuZJ1dMa88FK5eZg9sANGoBVFKJNYvqDY0+zFJySmr8yeNPejI8U4MiSZKEon+1HJIoA1b0xKVzBu973GCeyXB48xLGgj/AHU4YFivo1VydKg7gnQDyPwxufm0cxjVlWgiSJQ8Ow3o87BN/EYll+CpDmKj2R47cjkrJYu/Iht/djonkem0dMsFb+gxM4EUo0+OJTRb6ZAvb31yxbkc6up69UqrL0FMOpH98B5SQVpssGQb6RYbej78DZLLOsLKGXU4WJLvwpTBhXXYkg+0Y85O0lYJOTSIZzMzK+WVFtZtRdvqhp1KCR/h6VhxmIG0jUfGpB1VYq6qhgbOTkSShQCq6V0FtPJOQbzF7YZwSgbarAUNuOQPMH3YSbTFirqyxYwoUdauul3uMLuI8OCxswYIrayx3JJ6L7sFSZ0DWTdLpLHyDGiQPYN8D8Qa0jTUS7EgkVYXcyNp/wCPhHtIwjaphcbL8hIGUNy8IAH8o5D+5xVPmGLjw1dAb+tz3/piWWAdbSxqUaSa22Nbf8bwDlZdUqLzUNmAC2zagwqq+jRIAPPAS8KDN1sWcRmKSBVHMkfE2x/pi1X1gKObXXs9uI8RJMkP0gxckURqFALR92B4F7z0uoLdV0OxoUPZR9+GpWK4ul6niQ93YJ9Rj/TFHeWSPZf34Z5yFGikez9IsfMeY/zpgJcoV0Vz8JI50L6nocFKmQkm1SC+AyUhvqxBH6YsSXSZAfo1fuO/9sDp6NCxG6uPdTNyx7mJwxdORcMb6ALHd/eDgxjuOvl2I54d3sN//O4+FHHuRcagORsYq7wGJS55BU1DqGFxt7xuPuwDkGOknQRIbADMdwNkJFbaqvFNNcdzR+a3wPpyTIFFEm638v8AvjDfKmGGWQEUe+U11rRJV+3njUCQlY5m20Cwp2LNRuj16HGZ+U3LnutbVqaaO/hHIBt02Aw/TNa152WcdmRzXDQmXyc4BOs5RnCsQ5MSbaP5tJNe7GhaD0ihiz64tOp/X21m2K7Ei6J61jP5TtBD8xywEsPeR/NiFMijxAaWJ3sDSd/dj3P52BTHWaRgu6ukyoym97pj4WA3FGicCcZat/NkZNJbdxxkodCRsFsqAoIFGwCGoX6mxBGLeIxhVcEnUz6aG5Ym7P3Gx7MCcL41CY5A2YiLFi4LSRKx1rRBANe32knFHaDi0AkZFmhKlUZGEsZ8QqwxvwkAUDZ5nF5J6L/D9Tpy5E4Uu4wyoNE2d11K1FCPqya67H7sM8tmS7KWNksLUV4Sy2GdjyFA0Bv4jjOf67l0BZp45C72yiVA1URpLWR9I9MXQ8VhEqlsxAQokIqRBR5gWWJbn15accrhPtEkna2DzOPEzBV7yVmSRgKBLBVRV5hqTn0vBLqxVndaW91HM2bEhP8AEOo5VhH/AKrDSn5zFagFR3kdB73Js7j2Y9y/H1t2eeJY2YqtTRkoNiGI1b738GwHinVpM0JKiGb762JpncBEIPowrWE1EGyvX2YcZKUuWeQoSAiE1tsSCSfM7n7sZrPcYjYI8k+X1BdykgKtpsh9JN0RXh88GniMYYd1ncsQosFnQFqAtbsVerY+zrywNF9iiaRo0zWl6s2CxI9ykrv0BoYXRyssSTMesZYc2Qvavq6FafmMKZcxlXQrJmYVDAUqyIZH8RZrIalsUtk9L64LzXG8swMSTQ+IczKlAgWKN70AFwixNLi7Fy073HHFcyzyRhSgjCO0hshok0qCw6EjfbYbYsOXLlWRhofSFJtAunbccjfTzwlyvFMvIyuczBqVAQTIig8wVIveivL2jH2a49HJqbvcuoAVlbv0V+9uiBELoV9LUT7sUUX3QupaUOeJMqIItQAqy77aqe9IXpv/AGxPJzo301NgVXU4UvxfKIi1mIZLRwdcikDfbw6tztW5xRL2oy+qMGaKgFPgdVtqK8tW3Oj7MZxkndE4NKVj3PSowKBtx4yB/Dt4jX+bYWZPPLpZfW9G7G+dA6TX34XS8cgRJNOYgZn0M7B0Bc69LLV7KAGAHx64CHE8vpJ76FTpKnxqdWo3Z391DCuErW3AZS7ehoc2TqaK7MwRF/kVd9R9ornj7h2VZm3tghKyE2CQF20n374XcM4jlFkvv4VDRnUO9TYkabFn2Hb24MPaLKqEueNiEPh71DaopI1EnZtq5WcU0Tvh/YbG4q2FZYuo0dEKihTVrexR8tN4zPyn0mXHQtOhYHmCI5B/bE+HcehMrNJPEAFZh6RdyQAqDfp54VfKNxmLMQIomi8EibK4N2j2RvZrYWcN08Ja1aNPKnF0f//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data:image/jpeg;base64,/9j/4AAQSkZJRgABAQAAAQABAAD/2wCEAAkGBxQTEhUUExQWFhUXFRcYFhYXGBgVFBUXFxgaFxcVFhUYHCghGBolHBgXIjEhJSorLi8vGCAzODMtNygtLisBCgoKDg0OGxAQGzQkICQtLDQtLC8sLCwyLy0wLCwsLCwsOCwvLCw0LC0sLDQsLDQ0LCwsLzQsLCwsLCwsLCwsLP/AABEIAPAArgMBIgACEQEDEQH/xAAbAAACAwEBAQAAAAAAAAAAAAAEBQIDBgcBAP/EAEMQAAICAAQDBAUJBwMDBQEAAAECAxEABBIhBTFBBhMiUSMyYXGBBxRCU3ORkrLRJDNSYqGx8BVDcoLB4WN0orPCNP/EABoBAAMBAQEBAAAAAAAAAAAAAAECAwAEBQb/xAAxEQACAgEDAgQEBgEFAAAAAAAAAQIRAxIhMQRBIlFh8BMygZFxscHR4fGhBSMzQmL/2gAMAwEAAhEDEQA/AM5kMlEYoyY0sovNVN+EWTtg6Ph8X1Uf4F/TA/Dj6KP/AIL+UYYRnEmyhD/TYvqo/wAC/piLcOh+qj/Av6YNBxXJjbmBP9Pi+qj/AAL+mPvmEX1Uf4F/TBGPLxrFoguRh+qj/Av6YmvDofqo/wAC/pieJK2NZiB4dD9VH+Bf0xTJw+L6qP8AAv6YLZsQOA2woE/06L6qP8C/piP+mxfVR/gX9MMFTFoiwAiz/TYvqo/wL+mPG4fF9VH+Bf0w0ePAc22NZhZPkYvq0/Cv6YGXJx3+7T8K/pg3MPgaI74Fs1HwyMf1afhX9MQl4fH9Wn4V/TB5oUCaY8l+kfLbyxssnwHJQRxtnpSHlJ0oG7tQAL1EGjX64ZKTHeNpJtc8HMVyag+ov4R+mGGVysXWND/0r+mOkZ7sPk2iMqGUKN2KyKxj8zpYEHajzG2MbxXg75aTQxDKaaOVR4JVNbj2i6I6Y1sDi1yewZKE/wCzH+Bf0wq7X5OJYVKxop7wbhFG2lvLDjKnlhb20/cL9oPythlISSo+4ePRR/8ABfyjB6YE4avoovs1/KMGquFsJYpx8+PlXEtOMzFYGIkYuRcfFMYxVePgcGw5MMASavFmZ4SVFgkj3bf0wrkkdEelyyVpC9mx9eIupBo4heCc7TQbDgpBgOBsFo2AzI9kGF064YyHbAE2MgiudcCyroUsxCjSxBPNtNago61YwyGXaRtKKGaiQvSTSTcWrbSzaSAfbhNxnOKwAKBVivQbt27xg62PMKAtg/w4olStnRgwvJNI+g7uaJp2maKdSRHGq+EhF16iw+mxLDmKFc8Pu3HZ/wCcSRZrLvelAHR/HpoDxgsfEtGjjLZLhgAEhstKLWt9CknSTfNrF78xY64N4fm0Qd2XdGCkeJnSN1DhwKvZhTLsaw0MkVaZ1Z+hyNJvve7f2NHwzLFVjWJhEEi7pm0jVIKu2/iq6F37sEoJK7uaL5zFp1pMlhi3Ve7eikgUje9wLAPLGe49lM86CSGSRo0A1xI7GaJjZLWDcyMdwwJ2NUNJxdwzMPEEeOeVgRauzk0a3UKxOk+Y88Sk0xcmRwtLhbV+popcgoYKbjZ/UsFQ5C3oeM7xvVm9wdqu9sx2xPoF+1H5Wxpp+PyzxKkptkcMjjSu1EFWUDcXuCPLGX7Y/uV+1X8rYGO09zkzzhNJxVPv5BnDv3MX2aflGCkwPw8ehj+zj/LgmPBJFijFlYiuLBjAPlXESuJg48JxjC6GSpwGbYch8cbuNg8QAG9HfHLeJk/OYwvrEj7sdHyMZVOfTC5NnZ7PTS146fYzvFYdL+wj+2AS2CeKEh9zeF80ukXRPsHPGhwjzOoSWWVeYbFIBzP9f7Drvj1OKJ/N62nluW/hHmcZ2HO968bLGb7wCibR13X1hupsHYDmowRlYXiocmV52eJ9yrKDsetHn1BvDtER1/q8JHr0TYAKmyRzAHMkezEMrJ3skYCnu2sgNqjbMKFNmI0PCCQbHkfbgaeBMt4ZFFtDA23h1q2tpCm3iJKdGB+/DJ+JIqCJp0ICmaGQrIzxGQUg0D1SrJ6vSrN8iYqPLK4oPJKl798+tNcnvFs6MsFcKDJIsbBdZHcZmPSPEo1WpIGoWL2ra8c8zcTO2okWSQedrZJ8uXtw0eR5W8RJYhtSnqxrSR8aHLpgjL5UHa7AAUMNyh0kHUOoxpZNz28HR6YeLl8+/Tj89yfC8y0uWAJvuWEZF8lolSRXK7HxwPNw5X59NmFXV9Q3u/vgbLwTQytJEQqbrTbh06BgP6YMQtufpMfVHLyr/jib5tHVilqjomuALKwTxyL3EjJsPGD0GxFXvuL6czje8D46kmqDPIjCUj9oRdDo49V2H/6G+M2kOkAbXVbcuZO334geeNVnhdVmi5tY/lHc2WMcjx6g2hiuoVpPUEV5gg4T9sf3C/aD8rYPyh5f578A9sh6BftF/K+HjycUgrhv7mP7NPyj9cGouBeFfuY/s4/y4YouECRC4+JxM4odsExYrY9ZsVJgfimeEMbSEXXTzwQCXimYijzHeO9FVOmvPA+S+UeRT40DLfMGjXuxk+K54zSFyNN9OeA8MsSa8RSPUzxvwM6fluLJmbdL6Cjsbwk4pxEtL3K2ADWoMVJf+H4YQcB4i0Xe0fWSl3rxnlW25wdlIC3gbm9nUQbVxXMdN/fhlFRJym5yt8sacP4eUVXBkASQFlEjci194VBFEc/idsazKZYLLLKCX7p+/YliWeF1Gstr9ZQQSd+St5YW8BWyG0I5UGOVBbsyMN6FW1A8xuLG2DdLiOF49EhAKo6GlzMT84GevDJRsKavxVzOObJk3pFFHYv4mvdSRlS4SvGYqCPFqMaSxAHVHLpZgQNj3Q5asZvMs7RoC+sFVGr1tOvc6gaOqgt+734I+d97I0UwdREXURnwkSsqjvXB5HZb2ogHkTiMmTJJEjO1AsRRFaPCyAHYkRmxdDxYpb00z2/9O6R44/Fb+Zcem/v0IZNKI1bi0CNdGnNsfNRv1vltibnko3dgSwJoArZIIvfY3tiOWXchAAdK7k2u6UWA/hJ5C6BvF8eXC0OddSN+d/3wvLLdT1ccEf8A0+xR82Z/WJAodPEf0wdDllUbDfz6/fiSDF4G2CeJn6vLm+Z7eXYEcYodcFyLiCx4KOYnlOeBO2J9Av2i/lfB2XWjgDtgfQL9oPytgrkEuBlwpfQxfZx/lweowHwr9zF9nH+XBuEbHXBFjiiTHmZzaJszqDRNE70N7rnyxS+YWiRZABJ9lc7B3GDGLfYDaLYjjLdv8wwWNByO5PuxokzgokA7MF6czy64D4nw1cww71SwX1QpOgi69YEANe1HyOKqLXIvPBzYOAMN8pwiVhboUTTquQFbG9adubEUvnje8P4GkbUIgjDfnbkAkeXU11vw7YYtw6MstkFgbHi2BXcLfMb3z/phZ5kikOnlIxuQ4UPAQsfrAhCQ0nh9ZTdab8q+ONFkOGRu4CjSpLL0WQEctStQ61sRYxostlV1bqCXoqjaT7PCQLOHMHCDISSMu6AUuoa9dc4yL89tjt5Y53lcisscYIzeb4a8BDyiXLyCtObDEw+A2vexUGrne91yJ5YSiVpJJLljEWrXK8bF8rLJepe9joHLk0AXU7E3zxru0JfLzQpEqwtJG5kSCQkaBSHSWWkJJ2oX4T5YA4fwcqQ8Ia10KzpQNDYLKo8Mhv6QphhEq2kKotx1dirMdkstMF7v0MhB0yq3eKxO4SRSPGtk0QQaH3quK5aXLfs2akjPeBR6LxyMrNRcBgDpAQ0d96xfxJzHM4VUIOgPKQEePcd0miyCSSd7NWNzywk4rJNms2F1ALAuttJvR3mkyeFiCgtRYshW5c8dGm0V6bqp4mot+Huv29fsMWgYSPqN6q1MRRZgSt8+lDEWGCVjA5WfaTqPxOIOmMtkL1WZZcrkuOEVquJDEgMQbGOZnpF49jjx9Hi1cYyPCuEfa1/Qr9oPyth65xnu1v7pftB+VsFcglwWcM7TK0aJGh1BY0Bc0rECmqh0w1aQNqEswIJPgjtHCirANGzzskfrjI5C5YV7korx7qo3JbRpAPQE21H2YeZSYMXbLA69KiRGX0jhHLAAEjSxFrvd88VaijRt8mj4dLEFOlyoQNZLrJCRGPFYC6Tsea0TX3X341ClVZWcxEP6QklNYVD60Z1D1iOdDC+HhUUlqlyQamE0GhRbN/vxLQbUCASh89qsA06S0Lq0zmzJEsvdgSwgAAxMhHiUjTa+F9gwB5iTlbfv37o6EkqXv37fZjWSOKQkxsgGrQW07Iw9ZC45jSwoFSAT15Y8iyerUrLGCPUc1z9VZqFahZ3s+dHoKWhd3LlCJwNU2WDEpnYdvTwWAO9IJ58zQI5Y8yuf2AkYvGVPcyBQh0oHE0EkZ5SgEFo9tQjahYGJ22thtS7oNWEKCPpCg27EmuYYmiQOYJ3HKzWLokL2I5AWH+29E0fogmiNuu4w9z/CrXTJ4mjtVZLW4jvGQfbZB6Wu2MzwXjmXE0+WnIYwMQGKa9jsSuxsDqpo+RwmhvcPx4pbDeLLmlJVWUnnQBB6r/C7b3zU/wB8NoWTLq8o9Gm5Z6uKwNu9j5hv/G+E+c7WZaNW7tXkdv8AaCsRt62tnXxLW4J3HljJcc4rJmDTBUir92luSRTKZWNWRW1ChjY4u90Tk9a2Gea7UjMyvKCq0RGiM4QGIE6WZLPdklmJ57EX5CUnHFpu6nSCUAERulk3zClfDJEw23HxBxl1SgZVZCg3awG0b2dZXxR0d7xMyKQqlrNWlaZFYHlYBBIJ22+N4to3snLI2tIZmMzXhIRrBVrVjKARRNGllj9hN4A7ORqss9gs2tVV9eoBX8RTTzF8yDty8sVvqrSpBq7GprH82g8t9rHlgnhWY3mpNWtYWXl3pZSV0g3ejcHYHD1SbQl2PGF/5f8AfFZXBEZDAEbgixiRjxKx0gXu8VSpg0piiRcBMLQHGcWK2PGTEQMNYtFjHGe7Wfuh9oPyth6cI+1g9Ev2g/K2GjyLLgqizYERfu0VoYlQeEqxJCm5BZH0xpLeE+fTDgbu9EApBGwcMANZLbvYFaqF6qrTtfLC/h4bumOgWsUZLhy2mMqLMiV6fLn70Osb9HcOXAeNQk0ZSPUBHU7LG12qqbGZyrEGtrU7ULBwZMvCNE4MwJJa3Ewicaip76N12eOTSTrGkqfpChdUdjJJFc/tCo4ZKEhIjkBHNXZQRKn0g2wI5XjOwTPNl9bEaYpQqlon/ZGUbemUloUBHquKA67bO8nDmY5GBXWhjDzRRd4JYyX1DMwROLkVWtiUYqb2N85ygH4lIrhDRIO5fvI0IcK5oRMeZRxbRG9rAK1zGKe0HaSRmBlyyRI7I2YMTapnMZGnMqGQIjqACD9KqJrk1R1l9Jk5FJirWgGiSNl56lXcxt/xoXuOdFHgRePVQAdQ2sHbS1k1Xqi+oDDr7MUhGN7nPOXkIoe39QZSCJe+ch1cGlbukeoxKK8G2ptr2Iw/fiWXGhFAQ0gAG7Vz9U/R3u/++MT207OfNXieMk6mQFHBUsWI2JoCtwD4R515l8PzsNyx5mPQTKrJv4jfgDCWhTWvrCvLntgZIuvDwUwOKty59fqbyUlrdSosHWjAqXC/RVhy2N0cKszw6ANr2VHUlZK2Q8irL/DdA+Vg4K4JxQERqVuRrHitUZh60avR8ZFMBzFqcNM0ixNFJE2mKVyJA6UFaiFNX4CGoarqud1hIrf1/Ogzl2XH4cGH4xwBVb0kWslSC0RGl09g6kc+o36YWx9nowmmFlkSyTGy+NXoGil6g1V4kJ92NjNlWi8GY1ZfrHOo9CzitPep9E7+svPflhTxjgeZJEqGIuAQ8Ogsk6ah6XcgEfzLuMWTd0yD3VmYXIqBeltttQbWB5C+a+/lgjK5zupYiZNGp9JbRqURykJI522IB1X/AC49SEay6KyuPWq9a11U3qAvobH82GTxahpamBGo6gBqFblCOZrmCTzwW0uTJN8B3Cz45IrNodSg7t3ZOkNfkSCfjhmuWxnuEzAZhH7xwwbTPG53JICAq1bKNiF9ntxujl/8/THJmbgysWmJmyuB5crjRHL4rbLYkshRozJymPPmmNF809mJfM8N8VCUZiXLYzna+KoV+0H5Wx0STJ4ynb3KVl1P/qr+R8VxzTYslsYnIzZcjTIJYnVLinBY9PFHIoFAMdQDrVBt7wwyudy8axekkly+qgNenO5FzWpoXAAaM1yAAPkDiXD+KSJEFzWV1RGMXKEa9FDSw6GvMfHF2Zfh6uI/AysBKk5GtfEP3U6KAUrzBPU46nTYltIb5uGAssrZhg0gIyvEwWVZCP8AYzarWiRaUEnmN+mGvDcmYY7TMTRCPxyQyhZ/m12VzWUdCn7Ld2UDCgdQ2IxkTnMvBrQoqpJSuqMWi1x+pNG5/eRkGiPWU+/BeR4cqSo0MndDUHgmjlZ0hcjxRsuw8RXYbBqonlibSrkzk2dEly0jIJp41lUKZUzmUanjqyXU+F+7I1XGNXUC7rB2V4m7RtXdPQRkkYb6T+9bSNro+sAOe42xzPOZ0QouXy4kQkqJ1LCOCUhiQ3dG+6dgACR5A78sPJO065XL1pdGWZGIAGv+LeQAekNaQN9iboHA5ZuOTP8Ayha2mjgVgTFC7BQndkeKtks6fVYiwPW5bjBfB+1A27yNCCu4oNasul5FsbmgSU50CN7GMaM5LPO+YNg6qNGxEp2CCz6iqSPZQONdLlGhQnwvCxWSWtmhZfCZFrcDYWel3yw00uGGDa3RqclwbLTxmKKXRICJI7NooH0BXrKDRBB1Jq2NCsOctx5ssEXNxlkaIsWbxtEVNGOQgEMDzVzWxo4y8fD1dgI3WBwVdgL7t1bwrmIT9F+YK8iVI2JvGvyc2YX/APoqwWEOaip43N0ElQ+oSdiCav6W+Oa7fu0O+AzL5N+7anWfLka4o/VkReZ7uWyDpPJT+IcsIcxkkZtCmWOW+9BUOoGkimdV9RvEAaJDUfdg6OWGTdVOVXrLECYxKDRtQB3MgFAhlB3I3HNn34n2SSOZl3BVu5zAra1dbV/uAPXDpiVsY/PcNL6Xd0Di9Myi42raxPH6pHIqw6898KEIKsR1ZrBbwEoSmpXAKEEr1o8sbnMwhmeORG70klWjqKZwAKfQxCSEb3RPLcb4z+Zy9kq6qkq0I2P7PKWI3v1kDDbbkfLDa9uQxSvcwPEQGlkVj4gwYkkgsr8it9N+W/L27ansf2kZKhmOpLKq/wDD7x7MZvtpwfuZcvIBoDN3e408qNknkee9b3iUmvuopHURmRAQ3rBwrabA67gg+XtBBFGo5I6X3JtOMrOyCL9fgeuPTBjD9gO1YsZSc+JSRE5I3vcRsfd6p63XMY6Ey1/m+PHzQlilpZ1RmpKwIwYj3eC3xUTiesz2KDCMZD5S4gMqn26/kkxthjIfKcP2VPt1/JJi+CV5EaXAt4PmCYYFVvH3cepvq10igPacMn4VFmGEXdRlVoElQa32UGudXfnjC8L7QLFl0ijsuVBY7bVQs3/D0xdl+2LJUOVBZmcKZCaW5DpGpuS2Tz6Y73B3shlJV4mOuKdm+GxTyLMJBEY+8VkZlQSapAUNAquoKCpPkRhPley6wT2JSkTtCUhapXkEwaRdMQ8UoUBAaonUdxhdFmjEXlzOYYOe+XRCfHrjtEprAMbEsBR5asAZ7tIPGmTi7gSsheTUWmZl2sSHdQbJIFc8XjF8M55yjfhD34nHC7tOO9kUaY4hstgkAOSSVjWzsdzjO5wzShZpBqDMa6KCTVaegJ2+Ax5wuMF2jKglloHalI3J+7DTgMizQnKnZ/GQ55UeVe5i1+wjD8EynLr3SpJqFElRdrZ5mNwfiAenIjfGl4ZlJgnfwNYW9SA28HR42X/cjI30ruOgOBeG8TkKr3lFyCoQgaJwAUkiY8hJt16gHricUcLaTBM8JZlQ6/FpIOy3qBYAfRbkeRA2xGbHiaKALKRGYe7ljpxEh7tyJNmaFjYPIUa0nTpIHMaHh3EZ1hd8s4kdSCaXSJgNmEkB3SYDbUDvsCBQwhGWzK0s6Q5iMOmhS1vq84NRBjJoeGxvuCTth9w7i0IllzXcSNIylczELV0NCnlgI1VpAtwLGnfzEJV3/cYaZmU5mJc3kZAkyr46BKvX0ZY9rKkkE3Y/pgfMGWfL95HHC2bQrTxM0bq4YGRHQ+JdQB3F3fLA8eUCIc9kXcRyktKEAYVW0ph27yiWBKlWrqaxZncv87ijz2UCpmEJ0vl9Mi5hVGylX03z+luvmcNF06/z5/0Cg6HMd/FImaMkZWgTJpmgDjcMJEXwkUOZBF4zXbSQzQdy8xj1yII2Mgny7kamUJMVtrZQCGO18jhwM189cdxmVjzALIZO7aKdFQeNJoL0ygX1KVe2KuM8VvTks3CpialaYSM0Mqi2LMzIoia0bZmsVteNq7r+fqq7DqPn7+vqYvtks44enzgx96JUtVXTTBitaQa5G76g42HZngqZjhOXikUjwMUY/vIyZHKMPJgCN/bvjF9sZkOVMUCvLCZIly7pJ3gGmlaFRW5134zZOqugx1TsxlWhymWiYU0eXiVvYwUX8bxy9VOscdO25v8AtucA4tl5IZiGAWWNqYVsaPTflyIPlt0x2fsD2h+dweL95HSkncsOjH2+eFHyu9n1dBmUA1ps38ynbSf+3lZ8zjGfJ1xBos0pU2HtCpOzEmgB5G7X4n2YvOuqwWuV+ZJeCR25xih1wYACARyPLz9t+27xS4x426OhoqGMl8p4/ZE+3X8kmNmExjvlRH7In26/kkxfp21kQj4OCwv0JoH2Xy8sfCciwNga286uiRy6nFYGwx6RsD5/9sfRHOTUk0OfkPhi7u9UWoD1Nm899xWIwko6MB1sX1F0cHZEaXlK+NBepRQteYIv27Yxi2GdVME60NJCOOW52Y7dKwZJle5mY+LuzUoZT44hdB9/WA3BHswFwuBZoXi0jvR4ovNuhF9TtWDRnWREkGpjGfRMRsVY1JDKOlEbHCMI2OVkMsrIVmDBJHi2tv4XXoDQBrryvEczJlGkeN7jewtjbvAQCQ2oUTZrSfvwodVciXLyFW00UHqgdEC3y9mLMzxBnjJmhYgHSXBuiK8x/cfHC0w2NZTIF0RSLLFyCNYZB/KwNqQdwdyDh/wpc9IRqgE2jxoZJEuMX4lVqHiNit1J6+eOfwR5VgfERsSt2CPDdADY4ZRyo4RIpnRgaCvepVNFgJAwO53o2Dt0wkor3a/INnS+GTQoaSDO5eQEnMLEHUKCpqRlAYE7EahfI74GzHFhFI02UlfN6iNUUfopomY1reIIVcM3PwqefPGPh467qIElOpX8MkheGdTy1MELKaG3PBOe7U5mBe7lnjmd7Yt3jAlANKjYELp0mjd74k026e/pt+36jpL2jVcWzMc0mqKULn1GkkL3JlAG8cwVw+nY+IAkaT02xnOI9snRJctMNUzkgFZNUIUgohDtbyEMXNbDGXbi8sDCVZd3Q6Y2LSGPVzNsdzQuz5nFeW7QSiVWYCZ25qVC2xBWMAgXQbS1DnprrgvG2t9/rX6DqaX9fybL5POHCXNBvA6Zf0uoKVLyMXSNTZIYru98/Cvljq6n/PPGV+T7gZymVVHvvpDrl5eFuSoK8lq/azY1LEY8rq5652uECO+4B2jjMmXmUCz3T15Wqlx/UVjkXCcoQkTCrbUF5AEGvCehB8Q9+O1UDfkRXwIo/wBMc54XwvQ+ZyZBBDPLD0vfxKPuB95x09Dk0xl9H+4mRG67M5vVAouyook7E9DYPUEEfC+uDpnxiOzudaLNpG3qzwLLHvvuNMiX5qw/tjXztjl6qKjO1w9x4ytBMcmMd8qD/sqfbr+STGh7/GW+Uhryqfbr+STG6ffJEWT2OFo2wxOR7N+dYgBsPdiY3HtGPoiIRJMDEg+mhPQ7rz5/fiXD8wYpA4HO9ujAjkcU+stdV5e0frzx6klroPnanyP8J9mMYK4azMxC0H1a0N0FYc6/oMTh4jJHI5kGrUx7xSNiT9KuhGAu5salO43PQqfZi7NZvWvj3egAw8uuoeeB3MWQTKx5hGHqELQejYDgbAe/Bi5nMRMSGVw25Fgj3b4UkKefhb/4/DFaLvV18dsCrDYbnM6rmxEqWKajYY+ajpj154jVwknyBNe/ArybVe3kQCR/4xCHMMt6WIvBowU+YSj6Afy71R9o6+7EYGRQwaO+VeKgvmff5YGZr3JsnreGUHCHZGlcFFSPvAW2LDktXy1Hwjbcg1yOBRirLZYkFvCBqEYAoFnewACb2GxJ6csb7sL2RIzDSOQy5eQ24FxyToSFRD1Vasn+Khgv5NOxz5mX51PCYsqgPcxNelidJ8Ibcp4but79mOpZiIn20Ou+2ODq+p03CI8Y3uAwcxgt1xbl4MeTCseOy0VRSpxn+0eTIK5iIXLCVeuZdBQdR7dI5dcaMLtgeRDqBHQ3/n+eWKY5OEk0Ca7GQ4rpMK5mLf5q4nj3u4ZDcwv2I8h/6axoczL93P78UZTIiDNd0RUGa1mP+WTSTND/ANW8g9pYeVziyrLEiv6yroJPNu7OgP8A9QF46MtSX+fv/JFpogkmEXyiSXlE+3X8kmHy5Y4y/wAoCEZZb+uX8j4Xp6+KqMk6OMryHP7sfDHwG3wGPse+IfA4sQkWOYPPFePsYxMGjY+H/nH17/8AbELx6MYxJvd8MeV7MeYnFEzHwqzcuQJ5+4YxiOCMplHkDaeS1ZJCjxGhuT7egOPcjlDK4RdOptvEyovlZZyBWNb2e+T7M5ltBAjjsHvmNxEeca1c217ghfbhJ5IwVydBSsVQvHlZE7o97KtEvV1JdhIo7N14d25k8uh6bwXsFJmJEzPEZCWL94cqLtm2099Kd2IG2kAVyFAkYc9jvk/y+Q9JqM097SuukJt/tx76TRO93vjYZZRv/n3+ePL6jrG9sf3Lxx7Wwhm2wLp2xfOPLHwTbHmu2yqRCFMCZiIk4ZqMVuRh3sHYCSA4i0NYLWYXijNyULwkXZm0A8RgWWMo226srDYo6EMjqehBGIvbbtV9a5XgqJtQ5fpixIRikn4aAkmrF7LjK/KTD+yIf/XX8kmOgJAMZD5VYgMmn/uE/wDrkxTpV/uInKOxyrIdhjKsR78L3lc1ujpVvPy2+GNLw75PMsI9MrM8ofxMCVG6WAANgAWBvBHCxojjY7jRlyB1uSJoxQ/5BcOMprDMwFku9KN9RPgC/GqxfP1GVKtRGK9Dk/bfs6MlOqLJrR01oSKdRZWmA25g7jCNVXSeeqxXlVeLD/t/xFZ864RgyRKsKMDerux4n+LFsINNe/Hq4dXw46+aFfOxY0IBNmwOddPZvvipIyeQJ9o3GO99juxuWhyWmZQ801NKxHjU/RRb5abPvJxHN/J7lZvWBUj928dAKPIpyNEXvXM4i+rjF78eZR4ZKOpnG+ysxjzUMiqGIlUCyAAzHSpDEUCrEGzyx03hHYOWYMMxmDHG7szxRAd7MZP9yRuQDWRQHLDjg/yfQIdE0glU0VWirAqb12DQONXNnu7kfSALGosN2b2ajy+GOHqOt1Pwe/w9/gGqW4Bwrslk8gCIYRrfrL6RqH8zXpA8gN8OGUaS3Mgbnz6YHGWJjs+uTZPPY9AfLA8mb1BkXmAR5Y8/JOU3qYy2sbxLqA92LMvH5YGjIak8gGY9KG4r44M1gH/OuDHdb8F72oiQQT8MSvFCZjoeY54jmJtrvCN90BMILYrkkHnhW+fLcsUSTEXgck5ZEgh5qN+3EO+LX5YHhtqPTBHdnesBWHVas9y13g9TgCJ9r9uLIZdRA88U1N7Gi0kF9/pxk/lUmDZKP/3C/wD1yY02ZXxVjFfKW95RfL5woH4JNsdPTf8AKgTexns1mtMWXZSNK5fLFttyVJI39lYatxF1yvdxgqxQs1bFtR0g6+lOwOM/CxlhigoFhl1VV3tjRYCuZJ1dMa88FK5eZg9sANGoBVFKJNYvqDY0+zFJySmr8yeNPejI8U4MiSZKEon+1HJIoA1b0xKVzBu973GCeyXB48xLGgj/AHU4YFivo1VydKg7gnQDyPwxufm0cxjVlWgiSJQ8Ow3o87BN/EYll+CpDmKj2R47cjkrJYu/Iht/djonkem0dMsFb+gxM4EUo0+OJTRb6ZAvb31yxbkc6up69UqrL0FMOpH98B5SQVpssGQb6RYbej78DZLLOsLKGXU4WJLvwpTBhXXYkg+0Y85O0lYJOTSIZzMzK+WVFtZtRdvqhp1KCR/h6VhxmIG0jUfGpB1VYq6qhgbOTkSShQCq6V0FtPJOQbzF7YZwSgbarAUNuOQPMH3YSbTFirqyxYwoUdauul3uMLuI8OCxswYIrayx3JJ6L7sFSZ0DWTdLpLHyDGiQPYN8D8Qa0jTUS7EgkVYXcyNp/wCPhHtIwjaphcbL8hIGUNy8IAH8o5D+5xVPmGLjw1dAb+tz3/piWWAdbSxqUaSa22Nbf8bwDlZdUqLzUNmAC2zagwqq+jRIAPPAS8KDN1sWcRmKSBVHMkfE2x/pi1X1gKObXXs9uI8RJMkP0gxckURqFALR92B4F7z0uoLdV0OxoUPZR9+GpWK4ul6niQ93YJ9Rj/TFHeWSPZf34Z5yFGikez9IsfMeY/zpgJcoV0Vz8JI50L6nocFKmQkm1SC+AyUhvqxBH6YsSXSZAfo1fuO/9sDp6NCxG6uPdTNyx7mJwxdORcMb6ALHd/eDgxjuOvl2I54d3sN//O4+FHHuRcagORsYq7wGJS55BU1DqGFxt7xuPuwDkGOknQRIbADMdwNkJFbaqvFNNcdzR+a3wPpyTIFFEm638v8AvjDfKmGGWQEUe+U11rRJV+3njUCQlY5m20Cwp2LNRuj16HGZ+U3LnutbVqaaO/hHIBt02Aw/TNa152WcdmRzXDQmXyc4BOs5RnCsQ5MSbaP5tJNe7GhaD0ihiz64tOp/X21m2K7Ei6J61jP5TtBD8xywEsPeR/NiFMijxAaWJ3sDSd/dj3P52BTHWaRgu6ukyoym97pj4WA3FGicCcZat/NkZNJbdxxkodCRsFsqAoIFGwCGoX6mxBGLeIxhVcEnUz6aG5Ym7P3Gx7MCcL41CY5A2YiLFi4LSRKx1rRBANe32knFHaDi0AkZFmhKlUZGEsZ8QqwxvwkAUDZ5nF5J6L/D9Tpy5E4Uu4wyoNE2d11K1FCPqya67H7sM8tmS7KWNksLUV4Sy2GdjyFA0Bv4jjOf67l0BZp45C72yiVA1URpLWR9I9MXQ8VhEqlsxAQokIqRBR5gWWJbn15accrhPtEkna2DzOPEzBV7yVmSRgKBLBVRV5hqTn0vBLqxVndaW91HM2bEhP8AEOo5VhH/AKrDSn5zFagFR3kdB73Js7j2Y9y/H1t2eeJY2YqtTRkoNiGI1b738GwHinVpM0JKiGb762JpncBEIPowrWE1EGyvX2YcZKUuWeQoSAiE1tsSCSfM7n7sZrPcYjYI8k+X1BdykgKtpsh9JN0RXh88GniMYYd1ncsQosFnQFqAtbsVerY+zrywNF9iiaRo0zWl6s2CxI9ykrv0BoYXRyssSTMesZYc2Qvavq6FafmMKZcxlXQrJmYVDAUqyIZH8RZrIalsUtk9L64LzXG8swMSTQ+IczKlAgWKN70AFwixNLi7Fy073HHFcyzyRhSgjCO0hshok0qCw6EjfbYbYsOXLlWRhofSFJtAunbccjfTzwlyvFMvIyuczBqVAQTIig8wVIveivL2jH2a49HJqbvcuoAVlbv0V+9uiBELoV9LUT7sUUX3QupaUOeJMqIItQAqy77aqe9IXpv/AGxPJzo301NgVXU4UvxfKIi1mIZLRwdcikDfbw6tztW5xRL2oy+qMGaKgFPgdVtqK8tW3Oj7MZxkndE4NKVj3PSowKBtx4yB/Dt4jX+bYWZPPLpZfW9G7G+dA6TX34XS8cgRJNOYgZn0M7B0Bc69LLV7KAGAHx64CHE8vpJ76FTpKnxqdWo3Z391DCuErW3AZS7ehoc2TqaK7MwRF/kVd9R9ornj7h2VZm3tghKyE2CQF20n374XcM4jlFkvv4VDRnUO9TYkabFn2Hb24MPaLKqEueNiEPh71DaopI1EnZtq5WcU0Tvh/YbG4q2FZYuo0dEKihTVrexR8tN4zPyn0mXHQtOhYHmCI5B/bE+HcehMrNJPEAFZh6RdyQAqDfp54VfKNxmLMQIomi8EibK4N2j2RvZrYWcN08Ja1aNPKnF0f//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data:image/jpeg;base64,/9j/4AAQSkZJRgABAQAAAQABAAD/2wCEAAkGBxQTEhUUExQWFhUXFRcYFhYXGBgVFBUXFxgaFxcVFhUYHCghGBolHBgXIjEhJSorLi8vGCAzODMtNygtLisBCgoKDg0OGxAQGzQkICQtLDQtLC8sLCwyLy0wLCwsLCwsOCwvLCw0LC0sLDQsLDQ0LCwsLzQsLCwsLCwsLCwsLP/AABEIAPAArgMBIgACEQEDEQH/xAAbAAACAwEBAQAAAAAAAAAAAAAEBQIDBgcBAP/EAEMQAAICAAQDBAUJBwMDBQEAAAECAxEABBIhBTFBBhMiUSMyYXGBBxRCU3ORkrLRJDNSYqGx8BVDcoLB4WN0orPCNP/EABoBAAMBAQEBAAAAAAAAAAAAAAECAwAEBQb/xAAxEQACAgEDAgQEBgEFAAAAAAAAAQIRAxIhMQRBIlFh8BMygZFxscHR4fGhBSMzQmL/2gAMAwEAAhEDEQA/AM5kMlEYoyY0sovNVN+EWTtg6Ph8X1Uf4F/TA/Dj6KP/AIL+UYYRnEmyhD/TYvqo/wAC/piLcOh+qj/Av6YNBxXJjbmBP9Pi+qj/AAL+mPvmEX1Uf4F/TBGPLxrFoguRh+qj/Av6YmvDofqo/wAC/pieJK2NZiB4dD9VH+Bf0xTJw+L6qP8AAv6YLZsQOA2woE/06L6qP8C/piP+mxfVR/gX9MMFTFoiwAiz/TYvqo/wL+mPG4fF9VH+Bf0w0ePAc22NZhZPkYvq0/Cv6YGXJx3+7T8K/pg3MPgaI74Fs1HwyMf1afhX9MQl4fH9Wn4V/TB5oUCaY8l+kfLbyxssnwHJQRxtnpSHlJ0oG7tQAL1EGjX64ZKTHeNpJtc8HMVyag+ov4R+mGGVysXWND/0r+mOkZ7sPk2iMqGUKN2KyKxj8zpYEHajzG2MbxXg75aTQxDKaaOVR4JVNbj2i6I6Y1sDi1yewZKE/wCzH+Bf0wq7X5OJYVKxop7wbhFG2lvLDjKnlhb20/cL9oPythlISSo+4ePRR/8ABfyjB6YE4avoovs1/KMGquFsJYpx8+PlXEtOMzFYGIkYuRcfFMYxVePgcGw5MMASavFmZ4SVFgkj3bf0wrkkdEelyyVpC9mx9eIupBo4heCc7TQbDgpBgOBsFo2AzI9kGF064YyHbAE2MgiudcCyroUsxCjSxBPNtNago61YwyGXaRtKKGaiQvSTSTcWrbSzaSAfbhNxnOKwAKBVivQbt27xg62PMKAtg/w4olStnRgwvJNI+g7uaJp2maKdSRHGq+EhF16iw+mxLDmKFc8Pu3HZ/wCcSRZrLvelAHR/HpoDxgsfEtGjjLZLhgAEhstKLWt9CknSTfNrF78xY64N4fm0Qd2XdGCkeJnSN1DhwKvZhTLsaw0MkVaZ1Z+hyNJvve7f2NHwzLFVjWJhEEi7pm0jVIKu2/iq6F37sEoJK7uaL5zFp1pMlhi3Ve7eikgUje9wLAPLGe49lM86CSGSRo0A1xI7GaJjZLWDcyMdwwJ2NUNJxdwzMPEEeOeVgRauzk0a3UKxOk+Y88Sk0xcmRwtLhbV+popcgoYKbjZ/UsFQ5C3oeM7xvVm9wdqu9sx2xPoF+1H5Wxpp+PyzxKkptkcMjjSu1EFWUDcXuCPLGX7Y/uV+1X8rYGO09zkzzhNJxVPv5BnDv3MX2aflGCkwPw8ehj+zj/LgmPBJFijFlYiuLBjAPlXESuJg48JxjC6GSpwGbYch8cbuNg8QAG9HfHLeJk/OYwvrEj7sdHyMZVOfTC5NnZ7PTS146fYzvFYdL+wj+2AS2CeKEh9zeF80ukXRPsHPGhwjzOoSWWVeYbFIBzP9f7Drvj1OKJ/N62nluW/hHmcZ2HO968bLGb7wCibR13X1hupsHYDmowRlYXiocmV52eJ9yrKDsetHn1BvDtER1/q8JHr0TYAKmyRzAHMkezEMrJ3skYCnu2sgNqjbMKFNmI0PCCQbHkfbgaeBMt4ZFFtDA23h1q2tpCm3iJKdGB+/DJ+JIqCJp0ICmaGQrIzxGQUg0D1SrJ6vSrN8iYqPLK4oPJKl798+tNcnvFs6MsFcKDJIsbBdZHcZmPSPEo1WpIGoWL2ra8c8zcTO2okWSQedrZJ8uXtw0eR5W8RJYhtSnqxrSR8aHLpgjL5UHa7AAUMNyh0kHUOoxpZNz28HR6YeLl8+/Tj89yfC8y0uWAJvuWEZF8lolSRXK7HxwPNw5X59NmFXV9Q3u/vgbLwTQytJEQqbrTbh06BgP6YMQtufpMfVHLyr/jib5tHVilqjomuALKwTxyL3EjJsPGD0GxFXvuL6czje8D46kmqDPIjCUj9oRdDo49V2H/6G+M2kOkAbXVbcuZO334geeNVnhdVmi5tY/lHc2WMcjx6g2hiuoVpPUEV5gg4T9sf3C/aD8rYPyh5f578A9sh6BftF/K+HjycUgrhv7mP7NPyj9cGouBeFfuY/s4/y4YouECRC4+JxM4odsExYrY9ZsVJgfimeEMbSEXXTzwQCXimYijzHeO9FVOmvPA+S+UeRT40DLfMGjXuxk+K54zSFyNN9OeA8MsSa8RSPUzxvwM6fluLJmbdL6Cjsbwk4pxEtL3K2ADWoMVJf+H4YQcB4i0Xe0fWSl3rxnlW25wdlIC3gbm9nUQbVxXMdN/fhlFRJym5yt8sacP4eUVXBkASQFlEjci194VBFEc/idsazKZYLLLKCX7p+/YliWeF1Gstr9ZQQSd+St5YW8BWyG0I5UGOVBbsyMN6FW1A8xuLG2DdLiOF49EhAKo6GlzMT84GevDJRsKavxVzOObJk3pFFHYv4mvdSRlS4SvGYqCPFqMaSxAHVHLpZgQNj3Q5asZvMs7RoC+sFVGr1tOvc6gaOqgt+734I+d97I0UwdREXURnwkSsqjvXB5HZb2ogHkTiMmTJJEjO1AsRRFaPCyAHYkRmxdDxYpb00z2/9O6R44/Fb+Zcem/v0IZNKI1bi0CNdGnNsfNRv1vltibnko3dgSwJoArZIIvfY3tiOWXchAAdK7k2u6UWA/hJ5C6BvF8eXC0OddSN+d/3wvLLdT1ccEf8A0+xR82Z/WJAodPEf0wdDllUbDfz6/fiSDF4G2CeJn6vLm+Z7eXYEcYodcFyLiCx4KOYnlOeBO2J9Av2i/lfB2XWjgDtgfQL9oPytgrkEuBlwpfQxfZx/lweowHwr9zF9nH+XBuEbHXBFjiiTHmZzaJszqDRNE70N7rnyxS+YWiRZABJ9lc7B3GDGLfYDaLYjjLdv8wwWNByO5PuxokzgokA7MF6czy64D4nw1cww71SwX1QpOgi69YEANe1HyOKqLXIvPBzYOAMN8pwiVhboUTTquQFbG9adubEUvnje8P4GkbUIgjDfnbkAkeXU11vw7YYtw6MstkFgbHi2BXcLfMb3z/phZ5kikOnlIxuQ4UPAQsfrAhCQ0nh9ZTdab8q+ONFkOGRu4CjSpLL0WQEctStQ61sRYxostlV1bqCXoqjaT7PCQLOHMHCDISSMu6AUuoa9dc4yL89tjt5Y53lcisscYIzeb4a8BDyiXLyCtObDEw+A2vexUGrne91yJ5YSiVpJJLljEWrXK8bF8rLJepe9joHLk0AXU7E3zxru0JfLzQpEqwtJG5kSCQkaBSHSWWkJJ2oX4T5YA4fwcqQ8Ia10KzpQNDYLKo8Mhv6QphhEq2kKotx1dirMdkstMF7v0MhB0yq3eKxO4SRSPGtk0QQaH3quK5aXLfs2akjPeBR6LxyMrNRcBgDpAQ0d96xfxJzHM4VUIOgPKQEePcd0miyCSSd7NWNzywk4rJNms2F1ALAuttJvR3mkyeFiCgtRYshW5c8dGm0V6bqp4mot+Huv29fsMWgYSPqN6q1MRRZgSt8+lDEWGCVjA5WfaTqPxOIOmMtkL1WZZcrkuOEVquJDEgMQbGOZnpF49jjx9Hi1cYyPCuEfa1/Qr9oPyth65xnu1v7pftB+VsFcglwWcM7TK0aJGh1BY0Bc0rECmqh0w1aQNqEswIJPgjtHCirANGzzskfrjI5C5YV7korx7qo3JbRpAPQE21H2YeZSYMXbLA69KiRGX0jhHLAAEjSxFrvd88VaijRt8mj4dLEFOlyoQNZLrJCRGPFYC6Tsea0TX3X341ClVZWcxEP6QklNYVD60Z1D1iOdDC+HhUUlqlyQamE0GhRbN/vxLQbUCASh89qsA06S0Lq0zmzJEsvdgSwgAAxMhHiUjTa+F9gwB5iTlbfv37o6EkqXv37fZjWSOKQkxsgGrQW07Iw9ZC45jSwoFSAT15Y8iyerUrLGCPUc1z9VZqFahZ3s+dHoKWhd3LlCJwNU2WDEpnYdvTwWAO9IJ58zQI5Y8yuf2AkYvGVPcyBQh0oHE0EkZ5SgEFo9tQjahYGJ22thtS7oNWEKCPpCg27EmuYYmiQOYJ3HKzWLokL2I5AWH+29E0fogmiNuu4w9z/CrXTJ4mjtVZLW4jvGQfbZB6Wu2MzwXjmXE0+WnIYwMQGKa9jsSuxsDqpo+RwmhvcPx4pbDeLLmlJVWUnnQBB6r/C7b3zU/wB8NoWTLq8o9Gm5Z6uKwNu9j5hv/G+E+c7WZaNW7tXkdv8AaCsRt62tnXxLW4J3HljJcc4rJmDTBUir92luSRTKZWNWRW1ChjY4u90Tk9a2Gea7UjMyvKCq0RGiM4QGIE6WZLPdklmJ57EX5CUnHFpu6nSCUAERulk3zClfDJEw23HxBxl1SgZVZCg3awG0b2dZXxR0d7xMyKQqlrNWlaZFYHlYBBIJ22+N4to3snLI2tIZmMzXhIRrBVrVjKARRNGllj9hN4A7ORqss9gs2tVV9eoBX8RTTzF8yDty8sVvqrSpBq7GprH82g8t9rHlgnhWY3mpNWtYWXl3pZSV0g3ejcHYHD1SbQl2PGF/5f8AfFZXBEZDAEbgixiRjxKx0gXu8VSpg0piiRcBMLQHGcWK2PGTEQMNYtFjHGe7Wfuh9oPyth6cI+1g9Ev2g/K2GjyLLgqizYERfu0VoYlQeEqxJCm5BZH0xpLeE+fTDgbu9EApBGwcMANZLbvYFaqF6qrTtfLC/h4bumOgWsUZLhy2mMqLMiV6fLn70Osb9HcOXAeNQk0ZSPUBHU7LG12qqbGZyrEGtrU7ULBwZMvCNE4MwJJa3Ewicaip76N12eOTSTrGkqfpChdUdjJJFc/tCo4ZKEhIjkBHNXZQRKn0g2wI5XjOwTPNl9bEaYpQqlon/ZGUbemUloUBHquKA67bO8nDmY5GBXWhjDzRRd4JYyX1DMwROLkVWtiUYqb2N85ygH4lIrhDRIO5fvI0IcK5oRMeZRxbRG9rAK1zGKe0HaSRmBlyyRI7I2YMTapnMZGnMqGQIjqACD9KqJrk1R1l9Jk5FJirWgGiSNl56lXcxt/xoXuOdFHgRePVQAdQ2sHbS1k1Xqi+oDDr7MUhGN7nPOXkIoe39QZSCJe+ch1cGlbukeoxKK8G2ptr2Iw/fiWXGhFAQ0gAG7Vz9U/R3u/++MT207OfNXieMk6mQFHBUsWI2JoCtwD4R515l8PzsNyx5mPQTKrJv4jfgDCWhTWvrCvLntgZIuvDwUwOKty59fqbyUlrdSosHWjAqXC/RVhy2N0cKszw6ANr2VHUlZK2Q8irL/DdA+Vg4K4JxQERqVuRrHitUZh60avR8ZFMBzFqcNM0ixNFJE2mKVyJA6UFaiFNX4CGoarqud1hIrf1/Ogzl2XH4cGH4xwBVb0kWslSC0RGl09g6kc+o36YWx9nowmmFlkSyTGy+NXoGil6g1V4kJ92NjNlWi8GY1ZfrHOo9CzitPep9E7+svPflhTxjgeZJEqGIuAQ8Ogsk6ah6XcgEfzLuMWTd0yD3VmYXIqBeltttQbWB5C+a+/lgjK5zupYiZNGp9JbRqURykJI522IB1X/AC49SEay6KyuPWq9a11U3qAvobH82GTxahpamBGo6gBqFblCOZrmCTzwW0uTJN8B3Cz45IrNodSg7t3ZOkNfkSCfjhmuWxnuEzAZhH7xwwbTPG53JICAq1bKNiF9ntxujl/8/THJmbgysWmJmyuB5crjRHL4rbLYkshRozJymPPmmNF809mJfM8N8VCUZiXLYzna+KoV+0H5Wx0STJ4ynb3KVl1P/qr+R8VxzTYslsYnIzZcjTIJYnVLinBY9PFHIoFAMdQDrVBt7wwyudy8axekkly+qgNenO5FzWpoXAAaM1yAAPkDiXD+KSJEFzWV1RGMXKEa9FDSw6GvMfHF2Zfh6uI/AysBKk5GtfEP3U6KAUrzBPU46nTYltIb5uGAssrZhg0gIyvEwWVZCP8AYzarWiRaUEnmN+mGvDcmYY7TMTRCPxyQyhZ/m12VzWUdCn7Ld2UDCgdQ2IxkTnMvBrQoqpJSuqMWi1x+pNG5/eRkGiPWU+/BeR4cqSo0MndDUHgmjlZ0hcjxRsuw8RXYbBqonlibSrkzk2dEly0jIJp41lUKZUzmUanjqyXU+F+7I1XGNXUC7rB2V4m7RtXdPQRkkYb6T+9bSNro+sAOe42xzPOZ0QouXy4kQkqJ1LCOCUhiQ3dG+6dgACR5A78sPJO065XL1pdGWZGIAGv+LeQAekNaQN9iboHA5ZuOTP8Ayha2mjgVgTFC7BQndkeKtks6fVYiwPW5bjBfB+1A27yNCCu4oNasul5FsbmgSU50CN7GMaM5LPO+YNg6qNGxEp2CCz6iqSPZQONdLlGhQnwvCxWSWtmhZfCZFrcDYWel3yw00uGGDa3RqclwbLTxmKKXRICJI7NooH0BXrKDRBB1Jq2NCsOctx5ssEXNxlkaIsWbxtEVNGOQgEMDzVzWxo4y8fD1dgI3WBwVdgL7t1bwrmIT9F+YK8iVI2JvGvyc2YX/APoqwWEOaip43N0ElQ+oSdiCav6W+Oa7fu0O+AzL5N+7anWfLka4o/VkReZ7uWyDpPJT+IcsIcxkkZtCmWOW+9BUOoGkimdV9RvEAaJDUfdg6OWGTdVOVXrLECYxKDRtQB3MgFAhlB3I3HNn34n2SSOZl3BVu5zAra1dbV/uAPXDpiVsY/PcNL6Xd0Di9Myi42raxPH6pHIqw6898KEIKsR1ZrBbwEoSmpXAKEEr1o8sbnMwhmeORG70klWjqKZwAKfQxCSEb3RPLcb4z+Zy9kq6qkq0I2P7PKWI3v1kDDbbkfLDa9uQxSvcwPEQGlkVj4gwYkkgsr8it9N+W/L27ansf2kZKhmOpLKq/wDD7x7MZvtpwfuZcvIBoDN3e408qNknkee9b3iUmvuopHURmRAQ3rBwrabA67gg+XtBBFGo5I6X3JtOMrOyCL9fgeuPTBjD9gO1YsZSc+JSRE5I3vcRsfd6p63XMY6Ey1/m+PHzQlilpZ1RmpKwIwYj3eC3xUTiesz2KDCMZD5S4gMqn26/kkxthjIfKcP2VPt1/JJi+CV5EaXAt4PmCYYFVvH3cepvq10igPacMn4VFmGEXdRlVoElQa32UGudXfnjC8L7QLFl0ijsuVBY7bVQs3/D0xdl+2LJUOVBZmcKZCaW5DpGpuS2Tz6Y73B3shlJV4mOuKdm+GxTyLMJBEY+8VkZlQSapAUNAquoKCpPkRhPley6wT2JSkTtCUhapXkEwaRdMQ8UoUBAaonUdxhdFmjEXlzOYYOe+XRCfHrjtEprAMbEsBR5asAZ7tIPGmTi7gSsheTUWmZl2sSHdQbJIFc8XjF8M55yjfhD34nHC7tOO9kUaY4hstgkAOSSVjWzsdzjO5wzShZpBqDMa6KCTVaegJ2+Ax5wuMF2jKglloHalI3J+7DTgMizQnKnZ/GQ55UeVe5i1+wjD8EynLr3SpJqFElRdrZ5mNwfiAenIjfGl4ZlJgnfwNYW9SA28HR42X/cjI30ruOgOBeG8TkKr3lFyCoQgaJwAUkiY8hJt16gHricUcLaTBM8JZlQ6/FpIOy3qBYAfRbkeRA2xGbHiaKALKRGYe7ljpxEh7tyJNmaFjYPIUa0nTpIHMaHh3EZ1hd8s4kdSCaXSJgNmEkB3SYDbUDvsCBQwhGWzK0s6Q5iMOmhS1vq84NRBjJoeGxvuCTth9w7i0IllzXcSNIylczELV0NCnlgI1VpAtwLGnfzEJV3/cYaZmU5mJc3kZAkyr46BKvX0ZY9rKkkE3Y/pgfMGWfL95HHC2bQrTxM0bq4YGRHQ+JdQB3F3fLA8eUCIc9kXcRyktKEAYVW0ph27yiWBKlWrqaxZncv87ijz2UCpmEJ0vl9Mi5hVGylX03z+luvmcNF06/z5/0Cg6HMd/FImaMkZWgTJpmgDjcMJEXwkUOZBF4zXbSQzQdy8xj1yII2Mgny7kamUJMVtrZQCGO18jhwM189cdxmVjzALIZO7aKdFQeNJoL0ygX1KVe2KuM8VvTks3CpialaYSM0Mqi2LMzIoia0bZmsVteNq7r+fqq7DqPn7+vqYvtks44enzgx96JUtVXTTBitaQa5G76g42HZngqZjhOXikUjwMUY/vIyZHKMPJgCN/bvjF9sZkOVMUCvLCZIly7pJ3gGmlaFRW5134zZOqugx1TsxlWhymWiYU0eXiVvYwUX8bxy9VOscdO25v8AtucA4tl5IZiGAWWNqYVsaPTflyIPlt0x2fsD2h+dweL95HSkncsOjH2+eFHyu9n1dBmUA1ps38ynbSf+3lZ8zjGfJ1xBos0pU2HtCpOzEmgB5G7X4n2YvOuqwWuV+ZJeCR25xih1wYACARyPLz9t+27xS4x426OhoqGMl8p4/ZE+3X8kmNmExjvlRH7In26/kkxfp21kQj4OCwv0JoH2Xy8sfCciwNga286uiRy6nFYGwx6RsD5/9sfRHOTUk0OfkPhi7u9UWoD1Nm899xWIwko6MB1sX1F0cHZEaXlK+NBepRQteYIv27Yxi2GdVME60NJCOOW52Y7dKwZJle5mY+LuzUoZT44hdB9/WA3BHswFwuBZoXi0jvR4ovNuhF9TtWDRnWREkGpjGfRMRsVY1JDKOlEbHCMI2OVkMsrIVmDBJHi2tv4XXoDQBrryvEczJlGkeN7jewtjbvAQCQ2oUTZrSfvwodVciXLyFW00UHqgdEC3y9mLMzxBnjJmhYgHSXBuiK8x/cfHC0w2NZTIF0RSLLFyCNYZB/KwNqQdwdyDh/wpc9IRqgE2jxoZJEuMX4lVqHiNit1J6+eOfwR5VgfERsSt2CPDdADY4ZRyo4RIpnRgaCvepVNFgJAwO53o2Dt0wkor3a/INnS+GTQoaSDO5eQEnMLEHUKCpqRlAYE7EahfI74GzHFhFI02UlfN6iNUUfopomY1reIIVcM3PwqefPGPh467qIElOpX8MkheGdTy1MELKaG3PBOe7U5mBe7lnjmd7Yt3jAlANKjYELp0mjd74k026e/pt+36jpL2jVcWzMc0mqKULn1GkkL3JlAG8cwVw+nY+IAkaT02xnOI9snRJctMNUzkgFZNUIUgohDtbyEMXNbDGXbi8sDCVZd3Q6Y2LSGPVzNsdzQuz5nFeW7QSiVWYCZ25qVC2xBWMAgXQbS1DnprrgvG2t9/rX6DqaX9fybL5POHCXNBvA6Zf0uoKVLyMXSNTZIYru98/Cvljq6n/PPGV+T7gZymVVHvvpDrl5eFuSoK8lq/azY1LEY8rq5652uECO+4B2jjMmXmUCz3T15Wqlx/UVjkXCcoQkTCrbUF5AEGvCehB8Q9+O1UDfkRXwIo/wBMc54XwvQ+ZyZBBDPLD0vfxKPuB95x09Dk0xl9H+4mRG67M5vVAouyook7E9DYPUEEfC+uDpnxiOzudaLNpG3qzwLLHvvuNMiX5qw/tjXztjl6qKjO1w9x4ytBMcmMd8qD/sqfbr+STGh7/GW+Uhryqfbr+STG6ffJEWT2OFo2wxOR7N+dYgBsPdiY3HtGPoiIRJMDEg+mhPQ7rz5/fiXD8wYpA4HO9ujAjkcU+stdV5e0frzx6klroPnanyP8J9mMYK4azMxC0H1a0N0FYc6/oMTh4jJHI5kGrUx7xSNiT9KuhGAu5salO43PQqfZi7NZvWvj3egAw8uuoeeB3MWQTKx5hGHqELQejYDgbAe/Bi5nMRMSGVw25Fgj3b4UkKefhb/4/DFaLvV18dsCrDYbnM6rmxEqWKajYY+ajpj154jVwknyBNe/ArybVe3kQCR/4xCHMMt6WIvBowU+YSj6Afy71R9o6+7EYGRQwaO+VeKgvmff5YGZr3JsnreGUHCHZGlcFFSPvAW2LDktXy1Hwjbcg1yOBRirLZYkFvCBqEYAoFnewACb2GxJ6csb7sL2RIzDSOQy5eQ24FxyToSFRD1Vasn+Khgv5NOxz5mX51PCYsqgPcxNelidJ8Ibcp4but79mOpZiIn20Ou+2ODq+p03CI8Y3uAwcxgt1xbl4MeTCseOy0VRSpxn+0eTIK5iIXLCVeuZdBQdR7dI5dcaMLtgeRDqBHQ3/n+eWKY5OEk0Ca7GQ4rpMK5mLf5q4nj3u4ZDcwv2I8h/6axoczL93P78UZTIiDNd0RUGa1mP+WTSTND/ANW8g9pYeVziyrLEiv6yroJPNu7OgP8A9QF46MtSX+fv/JFpogkmEXyiSXlE+3X8kmHy5Y4y/wAoCEZZb+uX8j4Xp6+KqMk6OMryHP7sfDHwG3wGPse+IfA4sQkWOYPPFePsYxMGjY+H/nH17/8AbELx6MYxJvd8MeV7MeYnFEzHwqzcuQJ5+4YxiOCMplHkDaeS1ZJCjxGhuT7egOPcjlDK4RdOptvEyovlZZyBWNb2e+T7M5ltBAjjsHvmNxEeca1c217ghfbhJ5IwVydBSsVQvHlZE7o97KtEvV1JdhIo7N14d25k8uh6bwXsFJmJEzPEZCWL94cqLtm2099Kd2IG2kAVyFAkYc9jvk/y+Q9JqM097SuukJt/tx76TRO93vjYZZRv/n3+ePL6jrG9sf3Lxx7Wwhm2wLp2xfOPLHwTbHmu2yqRCFMCZiIk4ZqMVuRh3sHYCSA4i0NYLWYXijNyULwkXZm0A8RgWWMo226srDYo6EMjqehBGIvbbtV9a5XgqJtQ5fpixIRikn4aAkmrF7LjK/KTD+yIf/XX8kmOgJAMZD5VYgMmn/uE/wDrkxTpV/uInKOxyrIdhjKsR78L3lc1ujpVvPy2+GNLw75PMsI9MrM8ofxMCVG6WAANgAWBvBHCxojjY7jRlyB1uSJoxQ/5BcOMprDMwFku9KN9RPgC/GqxfP1GVKtRGK9Dk/bfs6MlOqLJrR01oSKdRZWmA25g7jCNVXSeeqxXlVeLD/t/xFZ864RgyRKsKMDerux4n+LFsINNe/Hq4dXw46+aFfOxY0IBNmwOddPZvvipIyeQJ9o3GO99juxuWhyWmZQ801NKxHjU/RRb5abPvJxHN/J7lZvWBUj928dAKPIpyNEXvXM4i+rjF78eZR4ZKOpnG+ysxjzUMiqGIlUCyAAzHSpDEUCrEGzyx03hHYOWYMMxmDHG7szxRAd7MZP9yRuQDWRQHLDjg/yfQIdE0glU0VWirAqb12DQONXNnu7kfSALGosN2b2ajy+GOHqOt1Pwe/w9/gGqW4Bwrslk8gCIYRrfrL6RqH8zXpA8gN8OGUaS3Mgbnz6YHGWJjs+uTZPPY9AfLA8mb1BkXmAR5Y8/JOU3qYy2sbxLqA92LMvH5YGjIak8gGY9KG4r44M1gH/OuDHdb8F72oiQQT8MSvFCZjoeY54jmJtrvCN90BMILYrkkHnhW+fLcsUSTEXgck5ZEgh5qN+3EO+LX5YHhtqPTBHdnesBWHVas9y13g9TgCJ9r9uLIZdRA88U1N7Gi0kF9/pxk/lUmDZKP/3C/wD1yY02ZXxVjFfKW95RfL5woH4JNsdPTf8AKgTexns1mtMWXZSNK5fLFttyVJI39lYatxF1yvdxgqxQs1bFtR0g6+lOwOM/CxlhigoFhl1VV3tjRYCuZJ1dMa88FK5eZg9sANGoBVFKJNYvqDY0+zFJySmr8yeNPejI8U4MiSZKEon+1HJIoA1b0xKVzBu973GCeyXB48xLGgj/AHU4YFivo1VydKg7gnQDyPwxufm0cxjVlWgiSJQ8Ow3o87BN/EYll+CpDmKj2R47cjkrJYu/Iht/djonkem0dMsFb+gxM4EUo0+OJTRb6ZAvb31yxbkc6up69UqrL0FMOpH98B5SQVpssGQb6RYbej78DZLLOsLKGXU4WJLvwpTBhXXYkg+0Y85O0lYJOTSIZzMzK+WVFtZtRdvqhp1KCR/h6VhxmIG0jUfGpB1VYq6qhgbOTkSShQCq6V0FtPJOQbzF7YZwSgbarAUNuOQPMH3YSbTFirqyxYwoUdauul3uMLuI8OCxswYIrayx3JJ6L7sFSZ0DWTdLpLHyDGiQPYN8D8Qa0jTUS7EgkVYXcyNp/wCPhHtIwjaphcbL8hIGUNy8IAH8o5D+5xVPmGLjw1dAb+tz3/piWWAdbSxqUaSa22Nbf8bwDlZdUqLzUNmAC2zagwqq+jRIAPPAS8KDN1sWcRmKSBVHMkfE2x/pi1X1gKObXXs9uI8RJMkP0gxckURqFALR92B4F7z0uoLdV0OxoUPZR9+GpWK4ul6niQ93YJ9Rj/TFHeWSPZf34Z5yFGikez9IsfMeY/zpgJcoV0Vz8JI50L6nocFKmQkm1SC+AyUhvqxBH6YsSXSZAfo1fuO/9sDp6NCxG6uPdTNyx7mJwxdORcMb6ALHd/eDgxjuOvl2I54d3sN//O4+FHHuRcagORsYq7wGJS55BU1DqGFxt7xuPuwDkGOknQRIbADMdwNkJFbaqvFNNcdzR+a3wPpyTIFFEm638v8AvjDfKmGGWQEUe+U11rRJV+3njUCQlY5m20Cwp2LNRuj16HGZ+U3LnutbVqaaO/hHIBt02Aw/TNa152WcdmRzXDQmXyc4BOs5RnCsQ5MSbaP5tJNe7GhaD0ihiz64tOp/X21m2K7Ei6J61jP5TtBD8xywEsPeR/NiFMijxAaWJ3sDSd/dj3P52BTHWaRgu6ukyoym97pj4WA3FGicCcZat/NkZNJbdxxkodCRsFsqAoIFGwCGoX6mxBGLeIxhVcEnUz6aG5Ym7P3Gx7MCcL41CY5A2YiLFi4LSRKx1rRBANe32knFHaDi0AkZFmhKlUZGEsZ8QqwxvwkAUDZ5nF5J6L/D9Tpy5E4Uu4wyoNE2d11K1FCPqya67H7sM8tmS7KWNksLUV4Sy2GdjyFA0Bv4jjOf67l0BZp45C72yiVA1URpLWR9I9MXQ8VhEqlsxAQokIqRBR5gWWJbn15accrhPtEkna2DzOPEzBV7yVmSRgKBLBVRV5hqTn0vBLqxVndaW91HM2bEhP8AEOo5VhH/AKrDSn5zFagFR3kdB73Js7j2Y9y/H1t2eeJY2YqtTRkoNiGI1b738GwHinVpM0JKiGb762JpncBEIPowrWE1EGyvX2YcZKUuWeQoSAiE1tsSCSfM7n7sZrPcYjYI8k+X1BdykgKtpsh9JN0RXh88GniMYYd1ncsQosFnQFqAtbsVerY+zrywNF9iiaRo0zWl6s2CxI9ykrv0BoYXRyssSTMesZYc2Qvavq6FafmMKZcxlXQrJmYVDAUqyIZH8RZrIalsUtk9L64LzXG8swMSTQ+IczKlAgWKN70AFwixNLi7Fy073HHFcyzyRhSgjCO0hshok0qCw6EjfbYbYsOXLlWRhofSFJtAunbccjfTzwlyvFMvIyuczBqVAQTIig8wVIveivL2jH2a49HJqbvcuoAVlbv0V+9uiBELoV9LUT7sUUX3QupaUOeJMqIItQAqy77aqe9IXpv/AGxPJzo301NgVXU4UvxfKIi1mIZLRwdcikDfbw6tztW5xRL2oy+qMGaKgFPgdVtqK8tW3Oj7MZxkndE4NKVj3PSowKBtx4yB/Dt4jX+bYWZPPLpZfW9G7G+dA6TX34XS8cgRJNOYgZn0M7B0Bc69LLV7KAGAHx64CHE8vpJ76FTpKnxqdWo3Z391DCuErW3AZS7ehoc2TqaK7MwRF/kVd9R9ornj7h2VZm3tghKyE2CQF20n374XcM4jlFkvv4VDRnUO9TYkabFn2Hb24MPaLKqEueNiEPh71DaopI1EnZtq5WcU0Tvh/YbG4q2FZYuo0dEKihTVrexR8tN4zPyn0mXHQtOhYHmCI5B/bE+HcehMrNJPEAFZh6RdyQAqDfp54VfKNxmLMQIomi8EibK4N2j2RvZrYWcN08Ja1aNPKnF0f//Z"/>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6" descr="Image result for turkey gobble"/>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690" b="12205"/>
          <a:stretch/>
        </p:blipFill>
        <p:spPr bwMode="auto">
          <a:xfrm>
            <a:off x="6270275" y="1219200"/>
            <a:ext cx="5235925" cy="52720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descr="http://www.standardmedia.co.ke/images/tuesday/turkey210114.jpg"/>
          <p:cNvPicPr>
            <a:picLocks noChangeAspect="1" noChangeArrowheads="1"/>
          </p:cNvPicPr>
          <p:nvPr/>
        </p:nvPicPr>
        <p:blipFill rotWithShape="1">
          <a:blip r:embed="rId4">
            <a:extLst>
              <a:ext uri="{28A0092B-C50C-407E-A947-70E740481C1C}">
                <a14:useLocalDpi xmlns:a14="http://schemas.microsoft.com/office/drawing/2010/main" val="0"/>
              </a:ext>
            </a:extLst>
          </a:blip>
          <a:srcRect l="-1" r="22298"/>
          <a:stretch/>
        </p:blipFill>
        <p:spPr bwMode="auto">
          <a:xfrm>
            <a:off x="9252440" y="4664592"/>
            <a:ext cx="2253760" cy="1833519"/>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12" name="Picture 2">
            <a:extLst>
              <a:ext uri="{FF2B5EF4-FFF2-40B4-BE49-F238E27FC236}">
                <a16:creationId xmlns:a16="http://schemas.microsoft.com/office/drawing/2014/main" id="{5A4BF792-B55D-441F-9437-F66ABF5A6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10511"/>
          <a:stretch/>
        </p:blipFill>
        <p:spPr bwMode="auto">
          <a:xfrm>
            <a:off x="614274" y="1226040"/>
            <a:ext cx="5208762" cy="52720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17418" y="6485819"/>
            <a:ext cx="2664512" cy="369332"/>
          </a:xfrm>
          <a:prstGeom prst="rect">
            <a:avLst/>
          </a:prstGeom>
          <a:noFill/>
        </p:spPr>
        <p:txBody>
          <a:bodyPr wrap="none" rtlCol="0">
            <a:spAutoFit/>
          </a:bodyPr>
          <a:lstStyle/>
          <a:p>
            <a:r>
              <a:rPr lang="en-US" dirty="0" err="1"/>
              <a:t>Bolhuis</a:t>
            </a:r>
            <a:r>
              <a:rPr lang="en-US" dirty="0"/>
              <a:t> and </a:t>
            </a:r>
            <a:r>
              <a:rPr lang="en-US" dirty="0" err="1"/>
              <a:t>Gahr</a:t>
            </a:r>
            <a:r>
              <a:rPr lang="en-US" dirty="0"/>
              <a:t> 2006</a:t>
            </a:r>
          </a:p>
        </p:txBody>
      </p:sp>
      <p:pic>
        <p:nvPicPr>
          <p:cNvPr id="1026" name="Picture 2" descr="Birds use a syrinx to produce sound">
            <a:extLst>
              <a:ext uri="{FF2B5EF4-FFF2-40B4-BE49-F238E27FC236}">
                <a16:creationId xmlns:a16="http://schemas.microsoft.com/office/drawing/2014/main" id="{F70723CD-FDD4-BC99-7DF7-CDC1233215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68" t="6850" r="10742" b="8344"/>
          <a:stretch/>
        </p:blipFill>
        <p:spPr bwMode="auto">
          <a:xfrm>
            <a:off x="5736203" y="1226040"/>
            <a:ext cx="6073510" cy="3481491"/>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1614C51-2848-719A-F13F-9A91C03634E5}"/>
              </a:ext>
            </a:extLst>
          </p:cNvPr>
          <p:cNvSpPr/>
          <p:nvPr/>
        </p:nvSpPr>
        <p:spPr>
          <a:xfrm>
            <a:off x="457200" y="5631960"/>
            <a:ext cx="990600" cy="496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0189F97-4CC1-6C7D-2E2F-17CB9863274D}"/>
              </a:ext>
            </a:extLst>
          </p:cNvPr>
          <p:cNvSpPr/>
          <p:nvPr/>
        </p:nvSpPr>
        <p:spPr>
          <a:xfrm>
            <a:off x="6319819" y="5867752"/>
            <a:ext cx="990600" cy="496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8B529ACC-92F7-5897-1C84-C44A65FD3FFC}"/>
              </a:ext>
            </a:extLst>
          </p:cNvPr>
          <p:cNvSpPr txBox="1">
            <a:spLocks/>
          </p:cNvSpPr>
          <p:nvPr/>
        </p:nvSpPr>
        <p:spPr bwMode="auto">
          <a:xfrm>
            <a:off x="5672226" y="3984775"/>
            <a:ext cx="59055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8872" tIns="0" rIns="45720" bIns="0" anchor="b"/>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fontAlgn="base" hangingPunct="1">
              <a:spcBef>
                <a:spcPct val="0"/>
              </a:spcBef>
              <a:spcAft>
                <a:spcPct val="0"/>
              </a:spcAft>
              <a:buClr>
                <a:srgbClr val="F0AD00"/>
              </a:buClr>
              <a:buSzPct val="80000"/>
              <a:buFont typeface="Wingdings 2" pitchFamily="-109" charset="2"/>
              <a:buNone/>
            </a:pPr>
            <a:r>
              <a:rPr lang="en-US" sz="4000" b="1" dirty="0">
                <a:latin typeface="Calibri" panose="020F0502020204030204" pitchFamily="34" charset="0"/>
                <a:cs typeface="Calibri" panose="020F0502020204030204" pitchFamily="34" charset="0"/>
              </a:rPr>
              <a:t>And a syrinx</a:t>
            </a:r>
          </a:p>
        </p:txBody>
      </p:sp>
      <p:pic>
        <p:nvPicPr>
          <p:cNvPr id="17" name="Picture 16">
            <a:extLst>
              <a:ext uri="{FF2B5EF4-FFF2-40B4-BE49-F238E27FC236}">
                <a16:creationId xmlns:a16="http://schemas.microsoft.com/office/drawing/2014/main" id="{C27BE234-4500-1CF8-DCA5-4D807648FD7D}"/>
              </a:ext>
            </a:extLst>
          </p:cNvPr>
          <p:cNvPicPr>
            <a:picLocks noChangeAspect="1"/>
          </p:cNvPicPr>
          <p:nvPr/>
        </p:nvPicPr>
        <p:blipFill>
          <a:blip r:embed="rId6"/>
          <a:srcRect l="8666" t="16356" r="18125" b="16443"/>
          <a:stretch>
            <a:fillRect/>
          </a:stretch>
        </p:blipFill>
        <p:spPr>
          <a:xfrm>
            <a:off x="3500593" y="4396255"/>
            <a:ext cx="2253761" cy="2068866"/>
          </a:xfrm>
          <a:prstGeom prst="rect">
            <a:avLst/>
          </a:prstGeom>
          <a:ln>
            <a:noFill/>
          </a:ln>
          <a:effectLst>
            <a:softEdge rad="112500"/>
          </a:effectLst>
        </p:spPr>
      </p:pic>
    </p:spTree>
    <p:extLst>
      <p:ext uri="{BB962C8B-B14F-4D97-AF65-F5344CB8AC3E}">
        <p14:creationId xmlns:p14="http://schemas.microsoft.com/office/powerpoint/2010/main" val="14644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bwMode="auto">
          <a:xfrm>
            <a:off x="2959124" y="597128"/>
            <a:ext cx="62865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8872" tIns="0" rIns="45720" bIns="0" anchor="b"/>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fontAlgn="base" hangingPunct="1">
              <a:spcBef>
                <a:spcPct val="0"/>
              </a:spcBef>
              <a:spcAft>
                <a:spcPct val="0"/>
              </a:spcAft>
              <a:buClr>
                <a:srgbClr val="F0AD00"/>
              </a:buClr>
              <a:buSzPct val="80000"/>
              <a:buFont typeface="Wingdings 2" pitchFamily="-109" charset="2"/>
              <a:buNone/>
            </a:pPr>
            <a:r>
              <a:rPr lang="en-US" sz="4400" b="1" dirty="0">
                <a:latin typeface="Corbel" pitchFamily="-109" charset="0"/>
              </a:rPr>
              <a:t>Why do songbirds sing?</a:t>
            </a:r>
          </a:p>
        </p:txBody>
      </p:sp>
      <p:pic>
        <p:nvPicPr>
          <p:cNvPr id="8" name="Picture 2" descr="Bird Song">
            <a:extLst>
              <a:ext uri="{FF2B5EF4-FFF2-40B4-BE49-F238E27FC236}">
                <a16:creationId xmlns:a16="http://schemas.microsoft.com/office/drawing/2014/main" id="{D5ADE0CD-9D20-4479-8AEB-A6573F7E9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7" y="1778822"/>
            <a:ext cx="2982037" cy="2982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asternMeadowlark_Birdshare9070358801_ScottHelfrich">
            <a:extLst>
              <a:ext uri="{FF2B5EF4-FFF2-40B4-BE49-F238E27FC236}">
                <a16:creationId xmlns:a16="http://schemas.microsoft.com/office/drawing/2014/main" id="{4DE1A65E-7CC7-44F9-912C-E86F26B60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168" y="1779869"/>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5D0A8DB-947C-444B-AE93-C59388E6A818}"/>
              </a:ext>
            </a:extLst>
          </p:cNvPr>
          <p:cNvSpPr txBox="1"/>
          <p:nvPr/>
        </p:nvSpPr>
        <p:spPr>
          <a:xfrm>
            <a:off x="508906" y="4712376"/>
            <a:ext cx="2022157"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Yellow warbler</a:t>
            </a:r>
          </a:p>
        </p:txBody>
      </p:sp>
      <p:sp>
        <p:nvSpPr>
          <p:cNvPr id="11" name="TextBox 10">
            <a:extLst>
              <a:ext uri="{FF2B5EF4-FFF2-40B4-BE49-F238E27FC236}">
                <a16:creationId xmlns:a16="http://schemas.microsoft.com/office/drawing/2014/main" id="{5FA7E4A5-9335-49BD-B04F-2B8972B74A57}"/>
              </a:ext>
            </a:extLst>
          </p:cNvPr>
          <p:cNvSpPr txBox="1"/>
          <p:nvPr/>
        </p:nvSpPr>
        <p:spPr>
          <a:xfrm>
            <a:off x="9265419" y="4692796"/>
            <a:ext cx="2739533"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Eastern meadowlark</a:t>
            </a:r>
          </a:p>
        </p:txBody>
      </p:sp>
      <p:pic>
        <p:nvPicPr>
          <p:cNvPr id="12" name="Picture 8" descr="Singing Northern Cardinal">
            <a:extLst>
              <a:ext uri="{FF2B5EF4-FFF2-40B4-BE49-F238E27FC236}">
                <a16:creationId xmlns:a16="http://schemas.microsoft.com/office/drawing/2014/main" id="{CBD8D2A0-F073-41E1-8F1A-311073F733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580" y="1779869"/>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CE67494-F0B3-4251-961E-71DC95AB99B4}"/>
              </a:ext>
            </a:extLst>
          </p:cNvPr>
          <p:cNvSpPr txBox="1"/>
          <p:nvPr/>
        </p:nvSpPr>
        <p:spPr>
          <a:xfrm>
            <a:off x="3304208" y="4719935"/>
            <a:ext cx="2399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Northern cardinal</a:t>
            </a:r>
          </a:p>
        </p:txBody>
      </p:sp>
      <p:pic>
        <p:nvPicPr>
          <p:cNvPr id="14" name="Picture 10" descr="Singing Indigo Bunting">
            <a:extLst>
              <a:ext uri="{FF2B5EF4-FFF2-40B4-BE49-F238E27FC236}">
                <a16:creationId xmlns:a16="http://schemas.microsoft.com/office/drawing/2014/main" id="{308B9462-97B1-49C1-8B8D-7EE440ABB3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374" y="1778822"/>
            <a:ext cx="2982037" cy="29820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27DC290-4905-4035-A9CA-CE09B8FBD64B}"/>
              </a:ext>
            </a:extLst>
          </p:cNvPr>
          <p:cNvSpPr txBox="1"/>
          <p:nvPr/>
        </p:nvSpPr>
        <p:spPr>
          <a:xfrm>
            <a:off x="6465260" y="4692797"/>
            <a:ext cx="1991058"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Indigo bunting</a:t>
            </a:r>
          </a:p>
        </p:txBody>
      </p:sp>
    </p:spTree>
    <p:extLst>
      <p:ext uri="{BB962C8B-B14F-4D97-AF65-F5344CB8AC3E}">
        <p14:creationId xmlns:p14="http://schemas.microsoft.com/office/powerpoint/2010/main" val="1352794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71600" y="152400"/>
            <a:ext cx="9525000" cy="6553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 Box 5"/>
          <p:cNvSpPr txBox="1">
            <a:spLocks noChangeArrowheads="1"/>
          </p:cNvSpPr>
          <p:nvPr/>
        </p:nvSpPr>
        <p:spPr bwMode="auto">
          <a:xfrm>
            <a:off x="2971800" y="1384042"/>
            <a:ext cx="4371325"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Learning / practice</a:t>
            </a:r>
          </a:p>
          <a:p>
            <a:pPr marL="457200" marR="0" lvl="1" indent="0" algn="l" defTabSz="914400" rtl="0" eaLnBrk="1" fontAlgn="auto" latinLnBrk="0" hangingPunct="1">
              <a:lnSpc>
                <a:spcPct val="100000"/>
              </a:lnSpc>
              <a:spcBef>
                <a:spcPts val="0"/>
              </a:spcBef>
              <a:spcAft>
                <a:spcPts val="0"/>
              </a:spcAft>
              <a:buClrTx/>
              <a:buSzTx/>
              <a:buFont typeface="Webdings" pitchFamily="-109" charset="2"/>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attract a mate</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To repel a competitor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     </a:t>
            </a:r>
          </a:p>
          <a:p>
            <a:pPr marL="0" marR="0" lvl="0" indent="0" algn="l" defTabSz="914400" rtl="0" eaLnBrk="1" fontAlgn="auto" latinLnBrk="0" hangingPunct="1">
              <a:lnSpc>
                <a:spcPct val="100000"/>
              </a:lnSpc>
              <a:spcBef>
                <a:spcPts val="0"/>
              </a:spcBef>
              <a:spcAft>
                <a:spcPts val="0"/>
              </a:spcAft>
              <a:buClrTx/>
              <a:buSzTx/>
              <a:buFont typeface="Webdings" pitchFamily="-109" charset="2"/>
              <a:buChar char="ÿ"/>
              <a:tabLst/>
              <a:defRPr/>
            </a:pPr>
            <a:r>
              <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rPr>
              <a:t>Because it feels 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orbel" pitchFamily="-109" charset="0"/>
              <a:ea typeface="ＭＳ Ｐゴシック" pitchFamily="-109" charset="-128"/>
              <a:cs typeface="+mn-cs"/>
            </a:endParaRPr>
          </a:p>
        </p:txBody>
      </p:sp>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960" y="4419600"/>
            <a:ext cx="1255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Music"/>
          <p:cNvSpPr>
            <a:spLocks noEditPoints="1" noChangeArrowheads="1"/>
          </p:cNvSpPr>
          <p:nvPr/>
        </p:nvSpPr>
        <p:spPr bwMode="auto">
          <a:xfrm>
            <a:off x="7722346" y="3113201"/>
            <a:ext cx="609600" cy="76791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
        <p:nvSpPr>
          <p:cNvPr id="11" name="Music"/>
          <p:cNvSpPr>
            <a:spLocks noEditPoints="1" noChangeArrowheads="1"/>
          </p:cNvSpPr>
          <p:nvPr/>
        </p:nvSpPr>
        <p:spPr bwMode="auto">
          <a:xfrm>
            <a:off x="8456612" y="3912439"/>
            <a:ext cx="609600" cy="76791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9" charset="-128"/>
              <a:cs typeface="+mn-cs"/>
            </a:endParaRPr>
          </a:p>
        </p:txBody>
      </p:sp>
      <p:sp>
        <p:nvSpPr>
          <p:cNvPr id="9" name="Text Box 8">
            <a:extLst>
              <a:ext uri="{FF2B5EF4-FFF2-40B4-BE49-F238E27FC236}">
                <a16:creationId xmlns:a16="http://schemas.microsoft.com/office/drawing/2014/main" id="{6985FB37-3032-4F7A-8DA2-FC96D1766613}"/>
              </a:ext>
            </a:extLst>
          </p:cNvPr>
          <p:cNvSpPr txBox="1">
            <a:spLocks noChangeArrowheads="1"/>
          </p:cNvSpPr>
          <p:nvPr/>
        </p:nvSpPr>
        <p:spPr bwMode="auto">
          <a:xfrm>
            <a:off x="2812386" y="445056"/>
            <a:ext cx="63401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Outline: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do birds sing?</a:t>
            </a:r>
            <a:endPar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8442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Module">
  <a:themeElements>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Module">
  <a:themeElements>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4_Module">
  <a:themeElements>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6_Module">
  <a:themeElements>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Standard_Red">
  <a:themeElements>
    <a:clrScheme name="UWBrand">
      <a:dk1>
        <a:srgbClr val="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Apothecary</Template>
  <TotalTime>4739</TotalTime>
  <Words>6157</Words>
  <Application>Microsoft Office PowerPoint</Application>
  <PresentationFormat>Widescreen</PresentationFormat>
  <Paragraphs>469</Paragraphs>
  <Slides>44</Slides>
  <Notes>44</Notes>
  <HiddenSlides>0</HiddenSlides>
  <MMClips>4</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44</vt:i4>
      </vt:variant>
    </vt:vector>
  </HeadingPairs>
  <TitlesOfParts>
    <vt:vector size="70" baseType="lpstr">
      <vt:lpstr>MS PGothic</vt:lpstr>
      <vt:lpstr>MS PGothic</vt:lpstr>
      <vt:lpstr>Arial</vt:lpstr>
      <vt:lpstr>Arial Narrow</vt:lpstr>
      <vt:lpstr>Bodoni MT</vt:lpstr>
      <vt:lpstr>Book Antiqua</vt:lpstr>
      <vt:lpstr>Calibri</vt:lpstr>
      <vt:lpstr>Century Gothic</vt:lpstr>
      <vt:lpstr>Constantia</vt:lpstr>
      <vt:lpstr>Corbel</vt:lpstr>
      <vt:lpstr>Inter</vt:lpstr>
      <vt:lpstr>Red Hat Display Medium</vt:lpstr>
      <vt:lpstr>Red Hat Display SemiBold</vt:lpstr>
      <vt:lpstr>Red Hat Text</vt:lpstr>
      <vt:lpstr>Roboto</vt:lpstr>
      <vt:lpstr>Times New Roman</vt:lpstr>
      <vt:lpstr>Webdings</vt:lpstr>
      <vt:lpstr>Wingdings</vt:lpstr>
      <vt:lpstr>Wingdings 2</vt:lpstr>
      <vt:lpstr>Wingdings 3</vt:lpstr>
      <vt:lpstr>Apothecary</vt:lpstr>
      <vt:lpstr>2_Module</vt:lpstr>
      <vt:lpstr>Module</vt:lpstr>
      <vt:lpstr>4_Module</vt:lpstr>
      <vt:lpstr>6_Module</vt:lpstr>
      <vt:lpstr>Standard_Red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few behaviors animals perform at high rates for no apparent reason.</vt:lpstr>
      <vt:lpstr>PowerPoint Presentation</vt:lpstr>
      <vt:lpstr>PowerPoint Presentation</vt:lpstr>
      <vt:lpstr>Starlings sing less rigid, “sloppier” songs  in fall.</vt:lpstr>
      <vt:lpstr>PowerPoint Presentation</vt:lpstr>
      <vt:lpstr>How do you ask a bird if it “feels good” to 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Riters</dc:creator>
  <cp:lastModifiedBy>Lauren Riters</cp:lastModifiedBy>
  <cp:revision>730</cp:revision>
  <dcterms:created xsi:type="dcterms:W3CDTF">2013-02-06T15:11:14Z</dcterms:created>
  <dcterms:modified xsi:type="dcterms:W3CDTF">2025-12-10T12:38:55Z</dcterms:modified>
</cp:coreProperties>
</file>