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y="6858000" cx="9144000"/>
  <p:notesSz cx="6858000" cy="9144000"/>
  <p:embeddedFontLst>
    <p:embeddedFont>
      <p:font typeface="Red Hat Display Medium"/>
      <p:regular r:id="rId43"/>
      <p:bold r:id="rId44"/>
      <p:italic r:id="rId45"/>
      <p:boldItalic r:id="rId46"/>
    </p:embeddedFont>
    <p:embeddedFont>
      <p:font typeface="Century Schoolbook"/>
      <p:regular r:id="rId47"/>
      <p:bold r:id="rId48"/>
      <p:italic r:id="rId49"/>
      <p:boldItalic r:id="rId50"/>
    </p:embeddedFont>
    <p:embeddedFont>
      <p:font typeface="Red Hat Display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font" Target="fonts/RedHatDisplayMedium-bold.fntdata"/><Relationship Id="rId43" Type="http://schemas.openxmlformats.org/officeDocument/2006/relationships/font" Target="fonts/RedHatDisplayMedium-regular.fntdata"/><Relationship Id="rId46" Type="http://schemas.openxmlformats.org/officeDocument/2006/relationships/font" Target="fonts/RedHatDisplayMedium-boldItalic.fntdata"/><Relationship Id="rId45" Type="http://schemas.openxmlformats.org/officeDocument/2006/relationships/font" Target="fonts/RedHatDisplayMedium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CenturySchoolbook-bold.fntdata"/><Relationship Id="rId47" Type="http://schemas.openxmlformats.org/officeDocument/2006/relationships/font" Target="fonts/CenturySchoolbook-regular.fntdata"/><Relationship Id="rId49" Type="http://schemas.openxmlformats.org/officeDocument/2006/relationships/font" Target="fonts/CenturySchoolbook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RedHatDisplay-regular.fntdata"/><Relationship Id="rId50" Type="http://schemas.openxmlformats.org/officeDocument/2006/relationships/font" Target="fonts/CenturySchoolbook-boldItalic.fntdata"/><Relationship Id="rId53" Type="http://schemas.openxmlformats.org/officeDocument/2006/relationships/font" Target="fonts/RedHatDisplay-italic.fntdata"/><Relationship Id="rId52" Type="http://schemas.openxmlformats.org/officeDocument/2006/relationships/font" Target="fonts/RedHatDisplay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54" Type="http://schemas.openxmlformats.org/officeDocument/2006/relationships/font" Target="fonts/RedHatDisplay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12a04fdbaa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To Download PowerPoint in order to use in your own slides, Please select “File” - “Download” - “Microsoft PowerPoint (.pptx)”</a:t>
            </a:r>
            <a:endParaRPr b="1"/>
          </a:p>
        </p:txBody>
      </p:sp>
      <p:sp>
        <p:nvSpPr>
          <p:cNvPr id="79" name="Google Shape;79;g312a04fdbaa_0_1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6" name="Google Shape;13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Quiz leads us to who were are today and the former treaty lands of the Great Lakes</a:t>
            </a:r>
            <a:endParaRPr/>
          </a:p>
        </p:txBody>
      </p:sp>
      <p:sp>
        <p:nvSpPr>
          <p:cNvPr id="137" name="Google Shape;137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892a888869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2892a88886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" name="Google Shape;144;g2892a888869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9" name="Google Shape;149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" name="Google Shape;154;p4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" name="Google Shape;159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" name="Google Shape;168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0" name="Google Shape;180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892a888869_0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g2892a888869_0_7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892a888869_0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4" name="Google Shape;194;g2892a888869_0_8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892a888869_0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9" name="Google Shape;199;g2892a888869_0_8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4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892a888869_0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4" name="Google Shape;204;g2892a888869_0_9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9" name="Google Shape;209;p5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892a888869_0_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g2892a888869_0_9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7" name="Google Shape;227;p6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2" name="Google Shape;232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" name="Google Shape;238;p6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15aac4a01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4" name="Google Shape;244;g315aac4a01f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0" name="Google Shape;250;p6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7" name="Google Shape;257;p6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17fe327750_0_7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17fe327750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" name="Google Shape;92;p4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8" name="Google Shape;268;p6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17fe32775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4" name="Google Shape;274;g317fe327750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12a04fdba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g312a04fdbaa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12a04fdbaa_0_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7" name="Google Shape;287;g312a04fdbaa_0_10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12a04fdbaa_0_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4" name="Google Shape;294;g312a04fdbaa_0_1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12a04fdbaa_0_1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1" name="Google Shape;301;g312a04fdbaa_0_1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12a04fdbaa_0_1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8" name="Google Shape;308;g312a04fdbaa_0_1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892bcc28cf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g2892bcc28c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2" name="Google Shape;322;p7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892a888869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" name="Google Shape;97;g2892a888869_0_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5b102d895c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5b102d895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35b102d895c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7977629bbc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7977629bb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37977629bbc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" name="Google Shape;115;p4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" name="Google Shape;121;p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" name="Google Shape;131;p4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6644" y="-8092"/>
            <a:ext cx="9249630" cy="691869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/>
          <p:nvPr>
            <p:ph type="ctrTitle"/>
          </p:nvPr>
        </p:nvSpPr>
        <p:spPr>
          <a:xfrm>
            <a:off x="551046" y="2283619"/>
            <a:ext cx="6150543" cy="2290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551046" y="4747444"/>
            <a:ext cx="6150543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">
  <p:cSld name="Open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2" name="Google Shape;72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8552" y="-12837"/>
            <a:ext cx="9200644" cy="6897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 Content">
  <p:cSld name="Open Conten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type="title"/>
          </p:nvPr>
        </p:nvSpPr>
        <p:spPr>
          <a:xfrm>
            <a:off x="628650" y="316372"/>
            <a:ext cx="7886700" cy="6409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628650" y="1230597"/>
            <a:ext cx="7886700" cy="50489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628650" y="282012"/>
            <a:ext cx="7886700" cy="666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 rot="5400000">
            <a:off x="2107362" y="-248117"/>
            <a:ext cx="4929277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628650" y="282012"/>
            <a:ext cx="7886700" cy="666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type="title"/>
          </p:nvPr>
        </p:nvSpPr>
        <p:spPr>
          <a:xfrm>
            <a:off x="628650" y="316374"/>
            <a:ext cx="7886700" cy="6409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" type="body"/>
          </p:nvPr>
        </p:nvSpPr>
        <p:spPr>
          <a:xfrm>
            <a:off x="628650" y="1185795"/>
            <a:ext cx="7886700" cy="50489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/>
          <p:nvPr>
            <p:ph type="title"/>
          </p:nvPr>
        </p:nvSpPr>
        <p:spPr>
          <a:xfrm>
            <a:off x="628650" y="265099"/>
            <a:ext cx="7886700" cy="6836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1" type="body"/>
          </p:nvPr>
        </p:nvSpPr>
        <p:spPr>
          <a:xfrm>
            <a:off x="628650" y="1230597"/>
            <a:ext cx="3886200" cy="5023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2" type="body"/>
          </p:nvPr>
        </p:nvSpPr>
        <p:spPr>
          <a:xfrm>
            <a:off x="4629150" y="1230597"/>
            <a:ext cx="3886200" cy="5023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629841" y="314216"/>
            <a:ext cx="7886700" cy="64093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629842" y="1168414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629842" y="2093721"/>
            <a:ext cx="3868340" cy="40959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3" type="body"/>
          </p:nvPr>
        </p:nvSpPr>
        <p:spPr>
          <a:xfrm>
            <a:off x="4629150" y="1168414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59" name="Google Shape;59;p9"/>
          <p:cNvSpPr txBox="1"/>
          <p:nvPr>
            <p:ph idx="4" type="body"/>
          </p:nvPr>
        </p:nvSpPr>
        <p:spPr>
          <a:xfrm>
            <a:off x="4629150" y="2093721"/>
            <a:ext cx="3887391" cy="40959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628650" y="333467"/>
            <a:ext cx="7886700" cy="6152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28650" y="282012"/>
            <a:ext cx="7886700" cy="666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28650" y="1230595"/>
            <a:ext cx="7886700" cy="4929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3347"/>
            <a:ext cx="9144000" cy="685465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60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g"/><Relationship Id="rId4" Type="http://schemas.openxmlformats.org/officeDocument/2006/relationships/image" Target="../media/image1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Relationship Id="rId4" Type="http://schemas.openxmlformats.org/officeDocument/2006/relationships/image" Target="../media/image18.jpg"/><Relationship Id="rId5" Type="http://schemas.openxmlformats.org/officeDocument/2006/relationships/image" Target="../media/image25.jpg"/><Relationship Id="rId6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Relationship Id="rId4" Type="http://schemas.openxmlformats.org/officeDocument/2006/relationships/image" Target="../media/image3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://www.youtube.com/watch?v=2aWGlokkgoA" TargetMode="External"/><Relationship Id="rId4" Type="http://schemas.openxmlformats.org/officeDocument/2006/relationships/image" Target="../media/image29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/>
        </p:nvSpPr>
        <p:spPr>
          <a:xfrm>
            <a:off x="422025" y="1941275"/>
            <a:ext cx="87219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Uncovering the Secrets </a:t>
            </a:r>
            <a:endParaRPr b="1" sz="3800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chemeClr val="dk1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of Wisconsin’s History</a:t>
            </a:r>
            <a:endParaRPr b="1" sz="3800" u="none" cap="none" strike="noStrike">
              <a:solidFill>
                <a:schemeClr val="dk1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800"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Annie Jones, PhD</a:t>
            </a:r>
            <a:endParaRPr sz="2000"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Professor, Organization Development</a:t>
            </a:r>
            <a:endParaRPr sz="2000"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  <a:t>Tribal Nations Specialist, Departments of Extension and Community &amp; Environmental Sociology</a:t>
            </a:r>
            <a:br>
              <a:rPr lang="en-US" sz="3800">
                <a:solidFill>
                  <a:schemeClr val="dk1"/>
                </a:solidFill>
                <a:latin typeface="Red Hat Display Medium"/>
                <a:ea typeface="Red Hat Display Medium"/>
                <a:cs typeface="Red Hat Display Medium"/>
                <a:sym typeface="Red Hat Display Medium"/>
              </a:rPr>
            </a:br>
            <a:endParaRPr sz="3800">
              <a:solidFill>
                <a:schemeClr val="dk1"/>
              </a:solidFill>
              <a:latin typeface="Red Hat Display Medium"/>
              <a:ea typeface="Red Hat Display Medium"/>
              <a:cs typeface="Red Hat Display Medium"/>
              <a:sym typeface="Red Hat Display Medium"/>
            </a:endParaRPr>
          </a:p>
        </p:txBody>
      </p:sp>
      <p:pic>
        <p:nvPicPr>
          <p:cNvPr id="82" name="Google Shape;8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3803" y="5262338"/>
            <a:ext cx="6578355" cy="1404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5" y="38044"/>
            <a:ext cx="9144000" cy="6857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57250"/>
            <a:ext cx="5121007" cy="513548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2"/>
          <p:cNvSpPr txBox="1"/>
          <p:nvPr/>
        </p:nvSpPr>
        <p:spPr>
          <a:xfrm>
            <a:off x="5121007" y="141588"/>
            <a:ext cx="4022993" cy="5909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Native Nations.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 Indigenous languages.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Indigenous language families.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Algonquian Language Family: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Menominee, 	Potawatomi, 	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Ojibwe.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Siouan Language Family: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Ho-Chunk.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Iroquoian Language Family: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Oneida,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Stockbridge-Munsee,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Brothertown.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0775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4"/>
          <p:cNvSpPr txBox="1"/>
          <p:nvPr/>
        </p:nvSpPr>
        <p:spPr>
          <a:xfrm>
            <a:off x="407773" y="920621"/>
            <a:ext cx="8736300" cy="3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Wisconsinite Culture:</a:t>
            </a:r>
            <a:endParaRPr b="0" i="0" sz="4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Ways of Knowing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I think of Wisconsin, some phrases that come to mind are…</a:t>
            </a:r>
            <a:endParaRPr b="0" i="0" sz="4000" u="none" cap="none" strike="noStrike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/>
          <p:nvPr/>
        </p:nvSpPr>
        <p:spPr>
          <a:xfrm>
            <a:off x="407773" y="920621"/>
            <a:ext cx="8736300" cy="50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Ways of Knowing in Your Community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would you describe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culture of the place where you were raised?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you reside now?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chemeClr val="accent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/>
          <p:nvPr>
            <p:ph type="title"/>
          </p:nvPr>
        </p:nvSpPr>
        <p:spPr>
          <a:xfrm>
            <a:off x="142103" y="177800"/>
            <a:ext cx="8859794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b="1" lang="en-US" sz="2000">
                <a:solidFill>
                  <a:schemeClr val="lt1"/>
                </a:solidFill>
              </a:rPr>
              <a:t>Humans have lived in what is now known as Wisconsin for at least 13,500 years (Kenosha/Racine).</a:t>
            </a:r>
            <a:br>
              <a:rPr b="1" lang="en-US" sz="2000">
                <a:solidFill>
                  <a:schemeClr val="lt1"/>
                </a:solidFill>
              </a:rPr>
            </a:br>
            <a:br>
              <a:rPr b="1" lang="en-US" sz="2000">
                <a:solidFill>
                  <a:schemeClr val="lt1"/>
                </a:solidFill>
              </a:rPr>
            </a:br>
            <a:r>
              <a:rPr b="1" lang="en-US" sz="2000">
                <a:solidFill>
                  <a:schemeClr val="lt1"/>
                </a:solidFill>
              </a:rPr>
              <a:t>What would Wisconsin culture be like after 10,000 years of statehood?</a:t>
            </a:r>
            <a:endParaRPr b="1" sz="2000"/>
          </a:p>
        </p:txBody>
      </p:sp>
      <p:pic>
        <p:nvPicPr>
          <p:cNvPr id="162" name="Google Shape;16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0800" y="1320800"/>
            <a:ext cx="9245600" cy="528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6"/>
          <p:cNvSpPr txBox="1"/>
          <p:nvPr/>
        </p:nvSpPr>
        <p:spPr>
          <a:xfrm>
            <a:off x="1483948" y="3670300"/>
            <a:ext cx="47244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13,500-year timeline</a:t>
            </a:r>
            <a:endParaRPr b="0" i="0" sz="3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WCrest_4c.jpg" id="164" name="Google Shape;16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66254" y="5196599"/>
            <a:ext cx="491289" cy="77664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6"/>
          <p:cNvSpPr/>
          <p:nvPr/>
        </p:nvSpPr>
        <p:spPr>
          <a:xfrm rot="-5400000">
            <a:off x="5932917" y="4542695"/>
            <a:ext cx="550862" cy="484188"/>
          </a:xfrm>
          <a:prstGeom prst="rightArrow">
            <a:avLst>
              <a:gd fmla="val 50000" name="adj1"/>
              <a:gd fmla="val 49969" name="adj2"/>
            </a:avLst>
          </a:prstGeom>
          <a:gradFill>
            <a:gsLst>
              <a:gs pos="0">
                <a:srgbClr val="9BC1FF"/>
              </a:gs>
              <a:gs pos="100000">
                <a:srgbClr val="3F80CD"/>
              </a:gs>
            </a:gsLst>
            <a:lin ang="5400000" scaled="0"/>
          </a:gradFill>
          <a:ln cap="flat" cmpd="sng" w="9525">
            <a:solidFill>
              <a:srgbClr val="4A7EB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40000" rotWithShape="0" dir="5400000" dist="23000">
              <a:srgbClr val="808080">
                <a:alpha val="3333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/>
        </p:nvSpPr>
        <p:spPr>
          <a:xfrm>
            <a:off x="384174" y="6350"/>
            <a:ext cx="853122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Linear, Conical, and Effigy Mound System covering 20,000+ square miles.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7"/>
          <p:cNvSpPr txBox="1"/>
          <p:nvPr/>
        </p:nvSpPr>
        <p:spPr>
          <a:xfrm>
            <a:off x="2189163" y="6019800"/>
            <a:ext cx="4135437" cy="3698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8588" y="1712913"/>
            <a:ext cx="3475037" cy="46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174" y="1755775"/>
            <a:ext cx="4221163" cy="463391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7"/>
          <p:cNvSpPr txBox="1"/>
          <p:nvPr/>
        </p:nvSpPr>
        <p:spPr>
          <a:xfrm>
            <a:off x="1068512" y="6472719"/>
            <a:ext cx="30411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~20,000 mounds originally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7"/>
          <p:cNvSpPr txBox="1"/>
          <p:nvPr/>
        </p:nvSpPr>
        <p:spPr>
          <a:xfrm>
            <a:off x="5208588" y="6472719"/>
            <a:ext cx="347503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~1,200 mounds in Four Lakes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7"/>
          <p:cNvSpPr/>
          <p:nvPr/>
        </p:nvSpPr>
        <p:spPr>
          <a:xfrm>
            <a:off x="2400300" y="5041900"/>
            <a:ext cx="990599" cy="723899"/>
          </a:xfrm>
          <a:prstGeom prst="donut">
            <a:avLst>
              <a:gd fmla="val 8328" name="adj"/>
            </a:avLst>
          </a:prstGeom>
          <a:solidFill>
            <a:schemeClr val="accent1"/>
          </a:solidFill>
          <a:ln cap="flat" cmpd="sng" w="12700">
            <a:solidFill>
              <a:srgbClr val="8F030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7"/>
          <p:cNvSpPr/>
          <p:nvPr/>
        </p:nvSpPr>
        <p:spPr>
          <a:xfrm>
            <a:off x="5791200" y="3155232"/>
            <a:ext cx="856309" cy="547535"/>
          </a:xfrm>
          <a:prstGeom prst="donut">
            <a:avLst>
              <a:gd fmla="val 11862" name="adj"/>
            </a:avLst>
          </a:prstGeom>
          <a:solidFill>
            <a:schemeClr val="accent1"/>
          </a:solidFill>
          <a:ln cap="flat" cmpd="sng" w="12700">
            <a:solidFill>
              <a:srgbClr val="8F030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370" y="4082364"/>
            <a:ext cx="4019475" cy="266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3691" y="803189"/>
            <a:ext cx="3240054" cy="2431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5227" y="3315137"/>
            <a:ext cx="2476982" cy="343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8502" y="803189"/>
            <a:ext cx="4014343" cy="3041307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8"/>
          <p:cNvSpPr txBox="1"/>
          <p:nvPr/>
        </p:nvSpPr>
        <p:spPr>
          <a:xfrm>
            <a:off x="543370" y="135924"/>
            <a:ext cx="860062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Unique Double Tailed Water Spirit (Nationally Registered Historic Landmark) &amp;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Signature Effigy of Teejop, only found in Teejop, the Bent Winged Goose.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650" y="521550"/>
            <a:ext cx="8722350" cy="58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1408" y="0"/>
            <a:ext cx="7993815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2975" y="0"/>
            <a:ext cx="82558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/>
          <p:nvPr>
            <p:ph type="title"/>
          </p:nvPr>
        </p:nvSpPr>
        <p:spPr>
          <a:xfrm>
            <a:off x="628650" y="468772"/>
            <a:ext cx="7886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 sz="4800"/>
              <a:t>Purpose</a:t>
            </a:r>
            <a:endParaRPr/>
          </a:p>
        </p:txBody>
      </p:sp>
      <p:sp>
        <p:nvSpPr>
          <p:cNvPr id="89" name="Google Shape;89;p14"/>
          <p:cNvSpPr txBox="1"/>
          <p:nvPr>
            <p:ph idx="1" type="body"/>
          </p:nvPr>
        </p:nvSpPr>
        <p:spPr>
          <a:xfrm>
            <a:off x="628650" y="1459197"/>
            <a:ext cx="7886700" cy="50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3200"/>
              <a:t>Introduce Wisconsin’s Tribal Nations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3200"/>
              <a:t>Explore ways to incorporate Indigenous or community ways of knowing in your work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9763" y="0"/>
            <a:ext cx="771527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llustration of cornstalk on which bean plants are climbing, surrounded at the base with leaves and fruit of a pumpkin vine" id="211" name="Google Shape;21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5223" y="1185372"/>
            <a:ext cx="3614683" cy="479767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3"/>
          <p:cNvSpPr txBox="1"/>
          <p:nvPr/>
        </p:nvSpPr>
        <p:spPr>
          <a:xfrm>
            <a:off x="641131" y="662152"/>
            <a:ext cx="850286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Three Sisters: Corn, climbing beans and squash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3"/>
          <p:cNvSpPr txBox="1"/>
          <p:nvPr/>
        </p:nvSpPr>
        <p:spPr>
          <a:xfrm>
            <a:off x="2606564" y="5983042"/>
            <a:ext cx="45720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https://en.wikipedia.org/wiki/Three_Sisters_(agriculture)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 txBox="1"/>
          <p:nvPr/>
        </p:nvSpPr>
        <p:spPr>
          <a:xfrm>
            <a:off x="628650" y="336331"/>
            <a:ext cx="7886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Maskīhkiwapoh: Tea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ild Bergamot Seeds" id="219" name="Google Shape;21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3591" y="1802524"/>
            <a:ext cx="2672256" cy="267225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4"/>
          <p:cNvSpPr txBox="1"/>
          <p:nvPr/>
        </p:nvSpPr>
        <p:spPr>
          <a:xfrm>
            <a:off x="1382783" y="1413294"/>
            <a:ext cx="1933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Bergamot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4"/>
          <p:cNvSpPr txBox="1"/>
          <p:nvPr/>
        </p:nvSpPr>
        <p:spPr>
          <a:xfrm>
            <a:off x="1134740" y="5536460"/>
            <a:ext cx="2811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https://www.botanicalinterests.com/product/Wild-Bergamot-Seeds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56259" y="1936531"/>
            <a:ext cx="1621035" cy="257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4"/>
          <p:cNvSpPr txBox="1"/>
          <p:nvPr/>
        </p:nvSpPr>
        <p:spPr>
          <a:xfrm>
            <a:off x="6326588" y="1413311"/>
            <a:ext cx="1933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Mullein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4"/>
          <p:cNvSpPr txBox="1"/>
          <p:nvPr/>
        </p:nvSpPr>
        <p:spPr>
          <a:xfrm>
            <a:off x="5401591" y="5580974"/>
            <a:ext cx="4572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https://wildfoods4wildlife.com/monographs/mullein/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oster with text and images of food&#10;&#10;Description automatically generated" id="229" name="Google Shape;22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800" y="0"/>
            <a:ext cx="5486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8870" y="553998"/>
            <a:ext cx="4785359" cy="607540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6"/>
          <p:cNvSpPr txBox="1"/>
          <p:nvPr/>
        </p:nvSpPr>
        <p:spPr>
          <a:xfrm>
            <a:off x="419100" y="0"/>
            <a:ext cx="872490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Indigenous V. Pre-colonial Orientations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/>
          <p:nvPr>
            <p:ph type="title"/>
          </p:nvPr>
        </p:nvSpPr>
        <p:spPr>
          <a:xfrm>
            <a:off x="628650" y="514492"/>
            <a:ext cx="7886700" cy="6409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 sz="4000"/>
              <a:t>Incorporating Indigenous Ways of Knowing into Your Work</a:t>
            </a:r>
            <a:endParaRPr/>
          </a:p>
        </p:txBody>
      </p:sp>
      <p:sp>
        <p:nvSpPr>
          <p:cNvPr id="241" name="Google Shape;241;p37"/>
          <p:cNvSpPr txBox="1"/>
          <p:nvPr>
            <p:ph idx="1" type="body"/>
          </p:nvPr>
        </p:nvSpPr>
        <p:spPr>
          <a:xfrm>
            <a:off x="628650" y="1294590"/>
            <a:ext cx="8347710" cy="50489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sz="2200"/>
              <a:t>Community ways of knowing are important elements of working with Native American (and all) audiences – </a:t>
            </a:r>
            <a:br>
              <a:rPr lang="en-US" sz="2200"/>
            </a:br>
            <a:r>
              <a:rPr lang="en-US" sz="2200"/>
              <a:t>we start where they are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br>
              <a:rPr lang="en-US" sz="2200"/>
            </a:br>
            <a:r>
              <a:rPr lang="en-US" sz="2200"/>
              <a:t>Take the time needed to build relationships - “People don’t care how much you know, until they know how much you care”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br>
              <a:rPr lang="en-US" sz="2200"/>
            </a:br>
            <a:r>
              <a:rPr lang="en-US" sz="2200"/>
              <a:t>Co-creation and inclusion in all phases of our work, especially including planning and evaluation - we work hand-in-hand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br>
              <a:rPr lang="en-US" sz="2200"/>
            </a:br>
            <a:r>
              <a:rPr lang="en-US" sz="2200"/>
              <a:t>Adapt materials to be culturally relevant, or better yet, lead from culture </a:t>
            </a:r>
            <a:endParaRPr/>
          </a:p>
          <a:p>
            <a:pPr indent="0" lvl="0" marL="1143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00"/>
          </a:p>
          <a:p>
            <a: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b="1" lang="en-US" sz="3200"/>
              <a:t>Tribal consultation!</a:t>
            </a:r>
            <a:endParaRPr/>
          </a:p>
          <a:p>
            <a: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8"/>
          <p:cNvSpPr txBox="1"/>
          <p:nvPr>
            <p:ph type="title"/>
          </p:nvPr>
        </p:nvSpPr>
        <p:spPr>
          <a:xfrm>
            <a:off x="628650" y="514492"/>
            <a:ext cx="78867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 sz="4000"/>
              <a:t>By leading with </a:t>
            </a:r>
            <a:r>
              <a:rPr b="1" lang="en-US" sz="4000"/>
              <a:t>Indigenous</a:t>
            </a:r>
            <a:r>
              <a:rPr b="1" lang="en-US" sz="4000"/>
              <a:t> Ways of Knowing, we persist!</a:t>
            </a:r>
            <a:endParaRPr/>
          </a:p>
        </p:txBody>
      </p:sp>
      <p:sp>
        <p:nvSpPr>
          <p:cNvPr id="247" name="Google Shape;247;p38"/>
          <p:cNvSpPr txBox="1"/>
          <p:nvPr>
            <p:ph idx="1" type="body"/>
          </p:nvPr>
        </p:nvSpPr>
        <p:spPr>
          <a:xfrm>
            <a:off x="628650" y="1744849"/>
            <a:ext cx="8347800" cy="45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000"/>
              <a:buChar char="•"/>
            </a:pPr>
            <a:r>
              <a:rPr lang="en-US" sz="3400"/>
              <a:t>Food Sovereignty</a:t>
            </a:r>
            <a:endParaRPr sz="3400"/>
          </a:p>
          <a:p>
            <a:pPr indent="-4445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400"/>
              <a:buChar char="•"/>
            </a:pPr>
            <a:r>
              <a:rPr lang="en-US" sz="3400"/>
              <a:t>Language Revitalization</a:t>
            </a:r>
            <a:endParaRPr sz="3400"/>
          </a:p>
          <a:p>
            <a:pPr indent="-4445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400"/>
              <a:buChar char="•"/>
            </a:pPr>
            <a:r>
              <a:rPr lang="en-US" sz="3400"/>
              <a:t>Climate resilience</a:t>
            </a:r>
            <a:endParaRPr sz="3400"/>
          </a:p>
          <a:p>
            <a:pPr indent="-4445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3400"/>
              <a:buChar char="•"/>
            </a:pPr>
            <a:r>
              <a:rPr lang="en-US" sz="3400"/>
              <a:t>Youth development</a:t>
            </a:r>
            <a:endParaRPr sz="3400"/>
          </a:p>
          <a:p>
            <a: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9"/>
          <p:cNvSpPr txBox="1"/>
          <p:nvPr/>
        </p:nvSpPr>
        <p:spPr>
          <a:xfrm>
            <a:off x="572814" y="800630"/>
            <a:ext cx="692106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Power of Circles</a:t>
            </a:r>
            <a:endParaRPr b="0" i="0" sz="3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9"/>
          <p:cNvSpPr txBox="1"/>
          <p:nvPr/>
        </p:nvSpPr>
        <p:spPr>
          <a:xfrm>
            <a:off x="5271655" y="1975945"/>
            <a:ext cx="3788400" cy="34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“Everything an Indian does is in a circle, and that is because the power of the World always works in circles, and everything tries to be round…</a:t>
            </a: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Chief Black Elk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2030248"/>
            <a:ext cx="4662056" cy="3539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0"/>
          <p:cNvSpPr txBox="1"/>
          <p:nvPr/>
        </p:nvSpPr>
        <p:spPr>
          <a:xfrm>
            <a:off x="725214" y="304800"/>
            <a:ext cx="787224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Seven Grand</a:t>
            </a:r>
            <a:r>
              <a:rPr b="1" lang="en-US" sz="4000"/>
              <a:t>parent</a:t>
            </a:r>
            <a:r>
              <a:rPr b="1" i="0" lang="en-US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Teachings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65063" y="1060066"/>
            <a:ext cx="5792549" cy="5782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502" y="101600"/>
            <a:ext cx="9520449" cy="665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3476" y="1384737"/>
            <a:ext cx="8660524" cy="4330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2"/>
          <p:cNvSpPr/>
          <p:nvPr/>
        </p:nvSpPr>
        <p:spPr>
          <a:xfrm>
            <a:off x="515007" y="3226676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Medicine Wheel</a:t>
            </a:r>
            <a:endParaRPr b="0" i="0" sz="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b="0" i="0" lang="en-US" sz="35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     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007" y="886701"/>
            <a:ext cx="8369300" cy="557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3"/>
          <p:cNvSpPr txBox="1"/>
          <p:nvPr>
            <p:ph type="title"/>
          </p:nvPr>
        </p:nvSpPr>
        <p:spPr>
          <a:xfrm>
            <a:off x="471505" y="316375"/>
            <a:ext cx="8368200" cy="64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Arial"/>
              <a:buNone/>
            </a:pPr>
            <a:r>
              <a:rPr b="1" lang="en-US" sz="4259"/>
              <a:t>Lessons of the Medicine Wheel</a:t>
            </a:r>
            <a:endParaRPr b="1" sz="3600"/>
          </a:p>
        </p:txBody>
      </p:sp>
      <p:sp>
        <p:nvSpPr>
          <p:cNvPr id="277" name="Google Shape;277;p43"/>
          <p:cNvSpPr txBox="1"/>
          <p:nvPr>
            <p:ph idx="1" type="body"/>
          </p:nvPr>
        </p:nvSpPr>
        <p:spPr>
          <a:xfrm>
            <a:off x="471500" y="316375"/>
            <a:ext cx="8368200" cy="54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2730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Char char="•"/>
            </a:pPr>
            <a:r>
              <a:rPr lang="en-US" sz="2800"/>
              <a:t>Repeating cycles and patterns</a:t>
            </a:r>
            <a:endParaRPr sz="2800"/>
          </a:p>
          <a:p>
            <a:pPr indent="-2730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Char char="•"/>
            </a:pPr>
            <a:r>
              <a:rPr lang="en-US" sz="2800"/>
              <a:t>Everything is interconnected</a:t>
            </a:r>
            <a:endParaRPr sz="2800"/>
          </a:p>
          <a:p>
            <a:pPr indent="-2730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Char char="•"/>
            </a:pPr>
            <a:r>
              <a:rPr lang="en-US" sz="2800"/>
              <a:t>Whomever is in the circle belongs in the circle</a:t>
            </a:r>
            <a:endParaRPr sz="2800"/>
          </a:p>
          <a:p>
            <a:pPr indent="-2730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Char char="•"/>
            </a:pPr>
            <a:r>
              <a:rPr lang="en-US" sz="2800"/>
              <a:t>Change is an all-inclusive experience incorporating our use of self, spirit, heart, body and mind</a:t>
            </a:r>
            <a:endParaRPr sz="2800"/>
          </a:p>
          <a:p>
            <a:pPr indent="-2730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Char char="•"/>
            </a:pPr>
            <a:r>
              <a:rPr lang="en-US" sz="2800"/>
              <a:t>We must use all of our gifts in order to be successful</a:t>
            </a:r>
            <a:endParaRPr sz="2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11436" y="1416378"/>
            <a:ext cx="6042448" cy="402524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4"/>
          <p:cNvSpPr txBox="1"/>
          <p:nvPr/>
        </p:nvSpPr>
        <p:spPr>
          <a:xfrm>
            <a:off x="4719145" y="977462"/>
            <a:ext cx="3815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Self – </a:t>
            </a:r>
            <a:r>
              <a:rPr b="1" lang="en-US" sz="3200"/>
              <a:t>Intention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44"/>
          <p:cNvSpPr txBox="1"/>
          <p:nvPr/>
        </p:nvSpPr>
        <p:spPr>
          <a:xfrm>
            <a:off x="4908331" y="2091559"/>
            <a:ext cx="38994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400"/>
              <a:t>What’s on your mind? How would you like to focus your attention today?</a:t>
            </a:r>
            <a:endParaRPr b="1"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400"/>
              <a:t>Which of your personal values can serve as “gifts” for addressing this issue?</a:t>
            </a:r>
            <a:endParaRPr b="1"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sz="2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021" y="1245475"/>
            <a:ext cx="4398388" cy="43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5"/>
          <p:cNvSpPr txBox="1"/>
          <p:nvPr/>
        </p:nvSpPr>
        <p:spPr>
          <a:xfrm>
            <a:off x="4719145" y="977462"/>
            <a:ext cx="3815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-US" sz="3200"/>
              <a:t>Spirit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45"/>
          <p:cNvSpPr txBox="1"/>
          <p:nvPr/>
        </p:nvSpPr>
        <p:spPr>
          <a:xfrm>
            <a:off x="5234151" y="2091558"/>
            <a:ext cx="33807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 the “higher calling” </a:t>
            </a:r>
            <a:r>
              <a:rPr lang="en-US" sz="2400"/>
              <a:t>for addressing this issue</a:t>
            </a: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8760" y="1177158"/>
            <a:ext cx="4622531" cy="4503683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6"/>
          <p:cNvSpPr txBox="1"/>
          <p:nvPr/>
        </p:nvSpPr>
        <p:spPr>
          <a:xfrm>
            <a:off x="695711" y="1681653"/>
            <a:ext cx="3815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6"/>
          <p:cNvSpPr txBox="1"/>
          <p:nvPr/>
        </p:nvSpPr>
        <p:spPr>
          <a:xfrm>
            <a:off x="695711" y="2690646"/>
            <a:ext cx="33807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Knowing that we know our purpose: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gets in the way of achieving that purpose?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helps?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1372" y="2280587"/>
            <a:ext cx="4521255" cy="457741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7"/>
          <p:cNvSpPr txBox="1"/>
          <p:nvPr/>
        </p:nvSpPr>
        <p:spPr>
          <a:xfrm>
            <a:off x="674690" y="283777"/>
            <a:ext cx="3815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7"/>
          <p:cNvSpPr txBox="1"/>
          <p:nvPr/>
        </p:nvSpPr>
        <p:spPr>
          <a:xfrm>
            <a:off x="674690" y="892273"/>
            <a:ext cx="8112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 that you know the purpose, what gets in the way and what helps – what are one or two things that you can personally do that would make the most difference as you move forward?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089" y="1179165"/>
            <a:ext cx="4549666" cy="449967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8"/>
          <p:cNvSpPr txBox="1"/>
          <p:nvPr/>
        </p:nvSpPr>
        <p:spPr>
          <a:xfrm>
            <a:off x="4719145" y="977462"/>
            <a:ext cx="3815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48"/>
          <p:cNvSpPr txBox="1"/>
          <p:nvPr/>
        </p:nvSpPr>
        <p:spPr>
          <a:xfrm>
            <a:off x="5234151" y="2091558"/>
            <a:ext cx="33807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action steps will you implement?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Know, Use, Own?</a:t>
            </a:r>
            <a:endParaRPr b="0" i="1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9"/>
          <p:cNvSpPr txBox="1"/>
          <p:nvPr>
            <p:ph type="ctrTitle"/>
          </p:nvPr>
        </p:nvSpPr>
        <p:spPr>
          <a:xfrm>
            <a:off x="311700" y="92333"/>
            <a:ext cx="8520600" cy="12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For Calling the Spirit Back</a:t>
            </a:r>
            <a:endParaRPr/>
          </a:p>
        </p:txBody>
      </p:sp>
      <p:sp>
        <p:nvSpPr>
          <p:cNvPr id="318" name="Google Shape;318;p49"/>
          <p:cNvSpPr txBox="1"/>
          <p:nvPr>
            <p:ph idx="1" type="subTitle"/>
          </p:nvPr>
        </p:nvSpPr>
        <p:spPr>
          <a:xfrm>
            <a:off x="311700" y="5087267"/>
            <a:ext cx="8520600" cy="17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3200"/>
              <a:t>By Joy Harjo</a:t>
            </a:r>
            <a:endParaRPr sz="32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US" sz="3200"/>
              <a:t>Performed by Marena Fox Baker</a:t>
            </a:r>
            <a:endParaRPr sz="3200"/>
          </a:p>
        </p:txBody>
      </p:sp>
      <p:pic>
        <p:nvPicPr>
          <p:cNvPr id="319" name="Google Shape;319;p49" title="For Calling The Spirit Back by Joy Harjo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47906" y="2151175"/>
            <a:ext cx="3628125" cy="204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675" y="479825"/>
            <a:ext cx="8839200" cy="5898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200" y="335375"/>
            <a:ext cx="8230708" cy="61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52400"/>
            <a:ext cx="8653097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150" y="1047213"/>
            <a:ext cx="8493201" cy="476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/>
          <p:nvPr/>
        </p:nvSpPr>
        <p:spPr>
          <a:xfrm>
            <a:off x="639450" y="5946800"/>
            <a:ext cx="30852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Photo courtesy of Mary Annette Pember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7785" y="1812287"/>
            <a:ext cx="8478049" cy="438882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/>
        </p:nvSpPr>
        <p:spPr>
          <a:xfrm>
            <a:off x="497786" y="536040"/>
            <a:ext cx="840447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Land Dispossession - 79 years (1809-1888): </a:t>
            </a:r>
            <a:endParaRPr b="1" i="0" sz="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The Making of Modern Native Nations</a:t>
            </a:r>
            <a:endParaRPr b="1" i="0" sz="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/>
          <p:nvPr>
            <p:ph type="title"/>
          </p:nvPr>
        </p:nvSpPr>
        <p:spPr>
          <a:xfrm>
            <a:off x="484187" y="114300"/>
            <a:ext cx="832802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Indigenous Population in US</a:t>
            </a:r>
            <a:br>
              <a:rPr lang="en-US" sz="2800"/>
            </a:br>
            <a:r>
              <a:rPr lang="en-US" sz="2000"/>
              <a:t>vertical lines </a:t>
            </a:r>
            <a:r>
              <a:rPr lang="en-US" sz="2000">
                <a:solidFill>
                  <a:schemeClr val="accent1"/>
                </a:solidFill>
              </a:rPr>
              <a:t>| </a:t>
            </a:r>
            <a:r>
              <a:rPr lang="en-US" sz="2000"/>
              <a:t>show when the US attempted to eradicate all </a:t>
            </a:r>
            <a:br>
              <a:rPr lang="en-US" sz="2000"/>
            </a:br>
            <a:r>
              <a:rPr lang="en-US" sz="2000"/>
              <a:t>Native American languages &amp; cultures from planet Earth.</a:t>
            </a:r>
            <a:endParaRPr sz="2800"/>
          </a:p>
        </p:txBody>
      </p:sp>
      <p:sp>
        <p:nvSpPr>
          <p:cNvPr id="124" name="Google Shape;124;p20"/>
          <p:cNvSpPr txBox="1"/>
          <p:nvPr>
            <p:ph idx="1" type="body"/>
          </p:nvPr>
        </p:nvSpPr>
        <p:spPr>
          <a:xfrm>
            <a:off x="152400" y="1524000"/>
            <a:ext cx="8991600" cy="29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7150" lvl="0" marL="1714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2" marL="857250" rtl="0" algn="l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en-US" sz="3200">
                <a:latin typeface="Arial"/>
                <a:ea typeface="Arial"/>
                <a:cs typeface="Arial"/>
                <a:sym typeface="Arial"/>
              </a:rPr>
              <a:t>6,000,000 🡪 </a:t>
            </a:r>
            <a:r>
              <a:rPr lang="en-US" sz="32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237,000</a:t>
            </a:r>
            <a:r>
              <a:rPr lang="en-US" sz="3200">
                <a:latin typeface="Arial"/>
                <a:ea typeface="Arial"/>
                <a:cs typeface="Arial"/>
                <a:sym typeface="Arial"/>
              </a:rPr>
              <a:t> 🡪 4,300,000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2" marL="857250" rtl="0" algn="l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2" marL="857250" rtl="0" algn="l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2" marL="857250" rtl="0" algn="l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		</a:t>
            </a:r>
            <a:endParaRPr/>
          </a:p>
          <a:p>
            <a:pPr indent="0" lvl="2" marL="857250" rtl="0" algn="l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2" marL="857250" rtl="0" algn="l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2" marL="857250" rtl="0" algn="l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2" marL="857250" rtl="0" algn="l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		</a:t>
            </a:r>
            <a:endParaRPr/>
          </a:p>
          <a:p>
            <a:pPr indent="0" lvl="2" marL="857250" rtl="0" algn="l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2" marL="857250" rtl="0" algn="l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2" marL="857250" rtl="0" algn="r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indent="0" lvl="2" marL="857250" rtl="0" algn="r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indent="0" lvl="2" marL="857250" rtl="0" algn="l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2" marL="857250" rtl="0" algn="l">
              <a:lnSpc>
                <a:spcPct val="8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57200" y="1981200"/>
            <a:ext cx="9144000" cy="457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Google Shape;126;p20"/>
          <p:cNvCxnSpPr/>
          <p:nvPr/>
        </p:nvCxnSpPr>
        <p:spPr>
          <a:xfrm>
            <a:off x="3429000" y="3429000"/>
            <a:ext cx="0" cy="2362200"/>
          </a:xfrm>
          <a:prstGeom prst="straightConnector1">
            <a:avLst/>
          </a:prstGeom>
          <a:noFill/>
          <a:ln cap="flat" cmpd="sng" w="508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7" name="Google Shape;127;p20"/>
          <p:cNvCxnSpPr/>
          <p:nvPr/>
        </p:nvCxnSpPr>
        <p:spPr>
          <a:xfrm>
            <a:off x="5638800" y="3429000"/>
            <a:ext cx="0" cy="2362200"/>
          </a:xfrm>
          <a:prstGeom prst="straightConnector1">
            <a:avLst/>
          </a:prstGeom>
          <a:noFill/>
          <a:ln cap="flat" cmpd="sng" w="508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8" name="Google Shape;128;p20"/>
          <p:cNvCxnSpPr/>
          <p:nvPr/>
        </p:nvCxnSpPr>
        <p:spPr>
          <a:xfrm>
            <a:off x="3295650" y="6553200"/>
            <a:ext cx="2343150" cy="0"/>
          </a:xfrm>
          <a:prstGeom prst="straightConnector1">
            <a:avLst/>
          </a:prstGeom>
          <a:noFill/>
          <a:ln cap="flat" cmpd="sng" w="69850">
            <a:solidFill>
              <a:schemeClr val="accen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871" y="676275"/>
            <a:ext cx="9144000" cy="550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andard_Red">
  <a:themeElements>
    <a:clrScheme name="UWBrand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C5050C"/>
      </a:accent1>
      <a:accent2>
        <a:srgbClr val="FF8000"/>
      </a:accent2>
      <a:accent3>
        <a:srgbClr val="FFBF00"/>
      </a:accent3>
      <a:accent4>
        <a:srgbClr val="97B85F"/>
      </a:accent4>
      <a:accent5>
        <a:srgbClr val="6B9999"/>
      </a:accent5>
      <a:accent6>
        <a:srgbClr val="386666"/>
      </a:accent6>
      <a:hlink>
        <a:srgbClr val="0479A8"/>
      </a:hlink>
      <a:folHlink>
        <a:srgbClr val="0479A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