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2" r:id="rId2"/>
    <p:sldId id="332" r:id="rId3"/>
    <p:sldId id="333" r:id="rId4"/>
    <p:sldId id="303" r:id="rId5"/>
    <p:sldId id="331" r:id="rId6"/>
    <p:sldId id="305" r:id="rId7"/>
    <p:sldId id="306" r:id="rId8"/>
    <p:sldId id="360" r:id="rId9"/>
    <p:sldId id="308" r:id="rId10"/>
    <p:sldId id="334" r:id="rId11"/>
    <p:sldId id="335" r:id="rId12"/>
    <p:sldId id="309" r:id="rId13"/>
    <p:sldId id="337" r:id="rId14"/>
    <p:sldId id="338" r:id="rId15"/>
    <p:sldId id="336" r:id="rId16"/>
    <p:sldId id="310" r:id="rId17"/>
    <p:sldId id="339" r:id="rId18"/>
    <p:sldId id="327" r:id="rId19"/>
    <p:sldId id="340" r:id="rId20"/>
    <p:sldId id="341" r:id="rId21"/>
    <p:sldId id="342" r:id="rId22"/>
    <p:sldId id="344" r:id="rId23"/>
    <p:sldId id="345" r:id="rId24"/>
    <p:sldId id="343" r:id="rId25"/>
    <p:sldId id="346" r:id="rId26"/>
    <p:sldId id="347" r:id="rId27"/>
    <p:sldId id="348" r:id="rId28"/>
    <p:sldId id="350" r:id="rId29"/>
    <p:sldId id="325" r:id="rId30"/>
    <p:sldId id="311" r:id="rId31"/>
    <p:sldId id="312" r:id="rId32"/>
    <p:sldId id="313" r:id="rId33"/>
    <p:sldId id="314" r:id="rId34"/>
    <p:sldId id="358" r:id="rId35"/>
    <p:sldId id="315" r:id="rId36"/>
    <p:sldId id="354" r:id="rId37"/>
    <p:sldId id="353" r:id="rId38"/>
    <p:sldId id="355" r:id="rId39"/>
    <p:sldId id="316" r:id="rId40"/>
    <p:sldId id="351" r:id="rId41"/>
    <p:sldId id="330" r:id="rId42"/>
    <p:sldId id="326" r:id="rId43"/>
    <p:sldId id="362" r:id="rId44"/>
    <p:sldId id="318" r:id="rId45"/>
    <p:sldId id="317" r:id="rId46"/>
    <p:sldId id="352" r:id="rId47"/>
    <p:sldId id="357" r:id="rId48"/>
    <p:sldId id="356" r:id="rId49"/>
    <p:sldId id="256" r:id="rId50"/>
    <p:sldId id="3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5"/>
  </p:normalViewPr>
  <p:slideViewPr>
    <p:cSldViewPr snapToGrid="0" snapToObjects="1">
      <p:cViewPr varScale="1">
        <p:scale>
          <a:sx n="120" d="100"/>
          <a:sy n="120" d="100"/>
        </p:scale>
        <p:origin x="8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EF34-5C69-0D4A-99CC-D61BABC9DE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34623B-EFC4-8E46-B353-9A5527365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DBE0D6-F2AD-D145-83FC-67715BF92CD1}"/>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5" name="Footer Placeholder 4">
            <a:extLst>
              <a:ext uri="{FF2B5EF4-FFF2-40B4-BE49-F238E27FC236}">
                <a16:creationId xmlns:a16="http://schemas.microsoft.com/office/drawing/2014/main" id="{16FDE6DF-3879-B841-AB48-70BE74009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0701C-3E9B-7647-BB80-381B4F4618A2}"/>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276189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907A-E923-8E46-A576-6871DB943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811241-E5A5-7747-8F6B-11F395EB58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0C105-876E-3449-8D2E-019D7D2C4E67}"/>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5" name="Footer Placeholder 4">
            <a:extLst>
              <a:ext uri="{FF2B5EF4-FFF2-40B4-BE49-F238E27FC236}">
                <a16:creationId xmlns:a16="http://schemas.microsoft.com/office/drawing/2014/main" id="{C071B792-5539-1946-A5F7-523B22F8E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B4D26-F499-DB4E-AAB1-EC26AB9164A4}"/>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397814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98084-49FE-524F-85E0-A6B016D5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D42311-A634-C74F-A2BD-DF68ED4837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F0C16-48B6-9840-B644-635D73419199}"/>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5" name="Footer Placeholder 4">
            <a:extLst>
              <a:ext uri="{FF2B5EF4-FFF2-40B4-BE49-F238E27FC236}">
                <a16:creationId xmlns:a16="http://schemas.microsoft.com/office/drawing/2014/main" id="{0F634F70-7EDD-0F48-ABE9-EB8BFA421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D277E-B246-264B-A57B-2ACE63323D96}"/>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23060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E495-423A-E443-85D3-557ED5E26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BA5C28-3537-EF4A-A7A8-01D4ED6912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FA48B-4171-8344-A47E-833C0615BD98}"/>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5" name="Footer Placeholder 4">
            <a:extLst>
              <a:ext uri="{FF2B5EF4-FFF2-40B4-BE49-F238E27FC236}">
                <a16:creationId xmlns:a16="http://schemas.microsoft.com/office/drawing/2014/main" id="{6006C95A-E3C1-6C4B-89DA-BCECF983E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C2625-DA57-B549-8C8A-DED0758E1A6F}"/>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198562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1073-14DB-1A47-8813-2F7B85D5C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45FD7-9782-7E47-85B7-009973621C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93471D-A096-2C4A-BB31-C358011AB102}"/>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5" name="Footer Placeholder 4">
            <a:extLst>
              <a:ext uri="{FF2B5EF4-FFF2-40B4-BE49-F238E27FC236}">
                <a16:creationId xmlns:a16="http://schemas.microsoft.com/office/drawing/2014/main" id="{8097B580-2B9D-524D-BE6D-471012B43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E6F7E-53E9-8842-86A2-FA10B0F00A8B}"/>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90918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8A1B-897D-D843-8E8E-7517457B7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83CBD-4E00-F24C-B543-0801974EE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9CEF3D-9FE8-4A45-A87A-3A0CBAC3EA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949FDF-4F62-CB4A-899E-09B0440DEC38}"/>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6" name="Footer Placeholder 5">
            <a:extLst>
              <a:ext uri="{FF2B5EF4-FFF2-40B4-BE49-F238E27FC236}">
                <a16:creationId xmlns:a16="http://schemas.microsoft.com/office/drawing/2014/main" id="{F20DCCD0-20AC-524A-94FF-910C901B00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06CB3-27A7-AC49-B210-EC0DD29FFCFC}"/>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23203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0293-81C7-3445-822A-F734B0C466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183CA3-296F-B44E-9D68-84259F0A8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AB867-0513-294D-B4CF-D4C21ECF42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268541-07BC-0B4A-8EE9-A0EF914756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F6CB2-53C1-1B48-A93B-C1E36888DC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CAC828-D828-7F43-93BE-61D849B8065F}"/>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8" name="Footer Placeholder 7">
            <a:extLst>
              <a:ext uri="{FF2B5EF4-FFF2-40B4-BE49-F238E27FC236}">
                <a16:creationId xmlns:a16="http://schemas.microsoft.com/office/drawing/2014/main" id="{FDD3ED04-6638-1D42-B2A9-0BC6081072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3E2279-E548-484C-B3AA-6D3F3F565445}"/>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156343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CC91-8BEB-FE42-8347-EE13FF07D5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5AF9B-C405-6D43-9D39-2F1A1F5E1C01}"/>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4" name="Footer Placeholder 3">
            <a:extLst>
              <a:ext uri="{FF2B5EF4-FFF2-40B4-BE49-F238E27FC236}">
                <a16:creationId xmlns:a16="http://schemas.microsoft.com/office/drawing/2014/main" id="{FAE1688D-D511-8C41-AF95-D17E92AF3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B9AE66-96A5-BA4E-92C3-D77088654EFE}"/>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324870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804FF-1EF4-3A40-A4E5-811340B79ADB}"/>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3" name="Footer Placeholder 2">
            <a:extLst>
              <a:ext uri="{FF2B5EF4-FFF2-40B4-BE49-F238E27FC236}">
                <a16:creationId xmlns:a16="http://schemas.microsoft.com/office/drawing/2014/main" id="{D50397EB-81F6-A248-A436-7C71CA92FB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C09628-01E4-E647-BCE7-328D2F1F2D4F}"/>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2778188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028CA-CB20-0742-9041-F3EF57263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5869C-F75A-A64F-9FF3-2FEC247AF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C2A27A-CAD8-2F4B-996D-CD06494B2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F16A5-938F-394D-BD07-AA43FC9B3438}"/>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6" name="Footer Placeholder 5">
            <a:extLst>
              <a:ext uri="{FF2B5EF4-FFF2-40B4-BE49-F238E27FC236}">
                <a16:creationId xmlns:a16="http://schemas.microsoft.com/office/drawing/2014/main" id="{BFE6C82A-A81D-D14A-B4CA-BF8B31AB6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49051A-446E-8541-B0B8-A73FF3B74BC3}"/>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157659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6AD1-3095-E749-A335-A67FF1622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C192A1-1400-4C46-B976-11B84677C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970126-B71B-C348-A8F8-D2376DD3F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B6661-B88E-E44E-96E6-A0A7C1800257}"/>
              </a:ext>
            </a:extLst>
          </p:cNvPr>
          <p:cNvSpPr>
            <a:spLocks noGrp="1"/>
          </p:cNvSpPr>
          <p:nvPr>
            <p:ph type="dt" sz="half" idx="10"/>
          </p:nvPr>
        </p:nvSpPr>
        <p:spPr/>
        <p:txBody>
          <a:bodyPr/>
          <a:lstStyle/>
          <a:p>
            <a:fld id="{C07278F4-8DD5-DB4C-B30A-6FC9691623FE}" type="datetimeFigureOut">
              <a:rPr lang="en-US" smtClean="0"/>
              <a:t>6/28/25</a:t>
            </a:fld>
            <a:endParaRPr lang="en-US"/>
          </a:p>
        </p:txBody>
      </p:sp>
      <p:sp>
        <p:nvSpPr>
          <p:cNvPr id="6" name="Footer Placeholder 5">
            <a:extLst>
              <a:ext uri="{FF2B5EF4-FFF2-40B4-BE49-F238E27FC236}">
                <a16:creationId xmlns:a16="http://schemas.microsoft.com/office/drawing/2014/main" id="{CA265012-11B7-774C-815A-E6E45313A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38340-1F40-F946-8FB4-576D1C94849D}"/>
              </a:ext>
            </a:extLst>
          </p:cNvPr>
          <p:cNvSpPr>
            <a:spLocks noGrp="1"/>
          </p:cNvSpPr>
          <p:nvPr>
            <p:ph type="sldNum" sz="quarter" idx="12"/>
          </p:nvPr>
        </p:nvSpPr>
        <p:spPr/>
        <p:txBody>
          <a:bodyPr/>
          <a:lstStyle/>
          <a:p>
            <a:fld id="{331407B6-1A45-F040-B489-2E9DC9B92B6A}" type="slidenum">
              <a:rPr lang="en-US" smtClean="0"/>
              <a:t>‹#›</a:t>
            </a:fld>
            <a:endParaRPr lang="en-US"/>
          </a:p>
        </p:txBody>
      </p:sp>
    </p:spTree>
    <p:extLst>
      <p:ext uri="{BB962C8B-B14F-4D97-AF65-F5344CB8AC3E}">
        <p14:creationId xmlns:p14="http://schemas.microsoft.com/office/powerpoint/2010/main" val="3351045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84E919-3930-8246-9A82-88D599C02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D0986-268E-9C4D-BB52-E3A40DB28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826B7-8A12-6A4B-B821-7CC3570D38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278F4-8DD5-DB4C-B30A-6FC9691623FE}" type="datetimeFigureOut">
              <a:rPr lang="en-US" smtClean="0"/>
              <a:t>6/28/25</a:t>
            </a:fld>
            <a:endParaRPr lang="en-US"/>
          </a:p>
        </p:txBody>
      </p:sp>
      <p:sp>
        <p:nvSpPr>
          <p:cNvPr id="5" name="Footer Placeholder 4">
            <a:extLst>
              <a:ext uri="{FF2B5EF4-FFF2-40B4-BE49-F238E27FC236}">
                <a16:creationId xmlns:a16="http://schemas.microsoft.com/office/drawing/2014/main" id="{AC9F1F74-D0DF-7A41-A568-CBFCAB5B2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A8EC6E-145C-9F48-A4D1-11E34AA56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407B6-1A45-F040-B489-2E9DC9B92B6A}" type="slidenum">
              <a:rPr lang="en-US" smtClean="0"/>
              <a:t>‹#›</a:t>
            </a:fld>
            <a:endParaRPr lang="en-US"/>
          </a:p>
        </p:txBody>
      </p:sp>
    </p:spTree>
    <p:extLst>
      <p:ext uri="{BB962C8B-B14F-4D97-AF65-F5344CB8AC3E}">
        <p14:creationId xmlns:p14="http://schemas.microsoft.com/office/powerpoint/2010/main" val="976730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hyperlink" Target="https://shop.wisconsinhistory.org/red-arrow-across-the-pacific-the-thirty-second-infantry-division-during-world-war-i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6AE004-1981-26E5-1756-7DE407D62931}"/>
              </a:ext>
            </a:extLst>
          </p:cNvPr>
          <p:cNvSpPr>
            <a:spLocks noGrp="1"/>
          </p:cNvSpPr>
          <p:nvPr>
            <p:ph type="ctrTitle"/>
          </p:nvPr>
        </p:nvSpPr>
        <p:spPr>
          <a:xfrm>
            <a:off x="5029199" y="294482"/>
            <a:ext cx="6932141" cy="3541538"/>
          </a:xfrm>
        </p:spPr>
        <p:txBody>
          <a:bodyPr>
            <a:normAutofit/>
          </a:bodyPr>
          <a:lstStyle/>
          <a:p>
            <a:r>
              <a:rPr lang="en-US" b="1" dirty="0"/>
              <a:t>The 32nd Infantry Division during World War II</a:t>
            </a:r>
            <a:endParaRPr lang="en-US" sz="3600" dirty="0"/>
          </a:p>
        </p:txBody>
      </p:sp>
      <p:sp>
        <p:nvSpPr>
          <p:cNvPr id="9" name="Subtitle 8">
            <a:extLst>
              <a:ext uri="{FF2B5EF4-FFF2-40B4-BE49-F238E27FC236}">
                <a16:creationId xmlns:a16="http://schemas.microsoft.com/office/drawing/2014/main" id="{6ABC2D82-36DD-503A-F939-E78839A8AE55}"/>
              </a:ext>
            </a:extLst>
          </p:cNvPr>
          <p:cNvSpPr>
            <a:spLocks noGrp="1"/>
          </p:cNvSpPr>
          <p:nvPr>
            <p:ph type="subTitle" idx="1"/>
          </p:nvPr>
        </p:nvSpPr>
        <p:spPr>
          <a:xfrm>
            <a:off x="5029199" y="4907756"/>
            <a:ext cx="6932141" cy="1655762"/>
          </a:xfrm>
        </p:spPr>
        <p:txBody>
          <a:bodyPr>
            <a:normAutofit/>
          </a:bodyPr>
          <a:lstStyle/>
          <a:p>
            <a:r>
              <a:rPr lang="en-US" dirty="0"/>
              <a:t>HISTORY SANDWICHED IN LECTURE SERIES</a:t>
            </a:r>
          </a:p>
          <a:p>
            <a:r>
              <a:rPr lang="en-US" dirty="0"/>
              <a:t>MADISON, WI</a:t>
            </a:r>
          </a:p>
          <a:p>
            <a:r>
              <a:rPr lang="en-US" dirty="0"/>
              <a:t>JULY 8, 2025</a:t>
            </a:r>
          </a:p>
        </p:txBody>
      </p:sp>
      <p:pic>
        <p:nvPicPr>
          <p:cNvPr id="11" name="Picture 10" descr="A book cover of a group of soldiers walking&#10;&#10;Description automatically generated">
            <a:extLst>
              <a:ext uri="{FF2B5EF4-FFF2-40B4-BE49-F238E27FC236}">
                <a16:creationId xmlns:a16="http://schemas.microsoft.com/office/drawing/2014/main" id="{62887B43-AF17-16B1-BA87-E1F4933439BB}"/>
              </a:ext>
            </a:extLst>
          </p:cNvPr>
          <p:cNvPicPr>
            <a:picLocks noChangeAspect="1"/>
          </p:cNvPicPr>
          <p:nvPr/>
        </p:nvPicPr>
        <p:blipFill>
          <a:blip r:embed="rId2"/>
          <a:stretch>
            <a:fillRect/>
          </a:stretch>
        </p:blipFill>
        <p:spPr>
          <a:xfrm>
            <a:off x="0" y="0"/>
            <a:ext cx="4561514" cy="6858000"/>
          </a:xfrm>
          <a:prstGeom prst="rect">
            <a:avLst/>
          </a:prstGeom>
        </p:spPr>
      </p:pic>
    </p:spTree>
    <p:extLst>
      <p:ext uri="{BB962C8B-B14F-4D97-AF65-F5344CB8AC3E}">
        <p14:creationId xmlns:p14="http://schemas.microsoft.com/office/powerpoint/2010/main" val="2686793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BB9A-8CD2-F57A-8656-67FC4B67DFCD}"/>
              </a:ext>
            </a:extLst>
          </p:cNvPr>
          <p:cNvSpPr>
            <a:spLocks noGrp="1"/>
          </p:cNvSpPr>
          <p:nvPr>
            <p:ph type="title"/>
          </p:nvPr>
        </p:nvSpPr>
        <p:spPr>
          <a:xfrm>
            <a:off x="838200" y="365126"/>
            <a:ext cx="10515600" cy="995842"/>
          </a:xfrm>
        </p:spPr>
        <p:txBody>
          <a:bodyPr/>
          <a:lstStyle/>
          <a:p>
            <a:pPr algn="ctr"/>
            <a:r>
              <a:rPr lang="en-US" dirty="0"/>
              <a:t>The US Leadership Team</a:t>
            </a:r>
          </a:p>
        </p:txBody>
      </p:sp>
      <p:pic>
        <p:nvPicPr>
          <p:cNvPr id="4" name="Picture 3" descr="A person in a military uniform&#10;&#10;AI-generated content may be incorrect.">
            <a:extLst>
              <a:ext uri="{FF2B5EF4-FFF2-40B4-BE49-F238E27FC236}">
                <a16:creationId xmlns:a16="http://schemas.microsoft.com/office/drawing/2014/main" id="{769CB977-4F03-FE6D-813C-00139B0DD7A9}"/>
              </a:ext>
            </a:extLst>
          </p:cNvPr>
          <p:cNvPicPr>
            <a:picLocks noChangeAspect="1"/>
          </p:cNvPicPr>
          <p:nvPr/>
        </p:nvPicPr>
        <p:blipFill>
          <a:blip r:embed="rId2"/>
          <a:stretch>
            <a:fillRect/>
          </a:stretch>
        </p:blipFill>
        <p:spPr>
          <a:xfrm>
            <a:off x="222879" y="1690688"/>
            <a:ext cx="3539148" cy="4274797"/>
          </a:xfrm>
          <a:prstGeom prst="rect">
            <a:avLst/>
          </a:prstGeom>
        </p:spPr>
      </p:pic>
      <p:pic>
        <p:nvPicPr>
          <p:cNvPr id="6" name="Picture 5" descr="A person in uniform standing in front of a trailer&#10;&#10;AI-generated content may be incorrect.">
            <a:extLst>
              <a:ext uri="{FF2B5EF4-FFF2-40B4-BE49-F238E27FC236}">
                <a16:creationId xmlns:a16="http://schemas.microsoft.com/office/drawing/2014/main" id="{ABC2A514-B08F-F38F-F2DA-A19BC9A0B212}"/>
              </a:ext>
            </a:extLst>
          </p:cNvPr>
          <p:cNvPicPr>
            <a:picLocks noChangeAspect="1"/>
          </p:cNvPicPr>
          <p:nvPr/>
        </p:nvPicPr>
        <p:blipFill>
          <a:blip r:embed="rId3"/>
          <a:stretch>
            <a:fillRect/>
          </a:stretch>
        </p:blipFill>
        <p:spPr>
          <a:xfrm>
            <a:off x="4208237" y="1690688"/>
            <a:ext cx="3385199" cy="4224728"/>
          </a:xfrm>
          <a:prstGeom prst="rect">
            <a:avLst/>
          </a:prstGeom>
        </p:spPr>
      </p:pic>
      <p:pic>
        <p:nvPicPr>
          <p:cNvPr id="8" name="Picture 7" descr="A person in a military uniform&#10;&#10;AI-generated content may be incorrect.">
            <a:extLst>
              <a:ext uri="{FF2B5EF4-FFF2-40B4-BE49-F238E27FC236}">
                <a16:creationId xmlns:a16="http://schemas.microsoft.com/office/drawing/2014/main" id="{CC99DCF2-0FE7-6F16-5ABD-9ABB4EC0711C}"/>
              </a:ext>
            </a:extLst>
          </p:cNvPr>
          <p:cNvPicPr>
            <a:picLocks noChangeAspect="1"/>
          </p:cNvPicPr>
          <p:nvPr/>
        </p:nvPicPr>
        <p:blipFill>
          <a:blip r:embed="rId4"/>
          <a:stretch>
            <a:fillRect/>
          </a:stretch>
        </p:blipFill>
        <p:spPr>
          <a:xfrm>
            <a:off x="7998194" y="1690688"/>
            <a:ext cx="3970927" cy="4224728"/>
          </a:xfrm>
          <a:prstGeom prst="rect">
            <a:avLst/>
          </a:prstGeom>
        </p:spPr>
      </p:pic>
      <p:sp>
        <p:nvSpPr>
          <p:cNvPr id="9" name="TextBox 8">
            <a:extLst>
              <a:ext uri="{FF2B5EF4-FFF2-40B4-BE49-F238E27FC236}">
                <a16:creationId xmlns:a16="http://schemas.microsoft.com/office/drawing/2014/main" id="{9244B63E-EFF8-6C00-9454-8A00BBF8D3E7}"/>
              </a:ext>
            </a:extLst>
          </p:cNvPr>
          <p:cNvSpPr txBox="1"/>
          <p:nvPr/>
        </p:nvSpPr>
        <p:spPr>
          <a:xfrm>
            <a:off x="222879" y="5965485"/>
            <a:ext cx="3580600" cy="646331"/>
          </a:xfrm>
          <a:prstGeom prst="rect">
            <a:avLst/>
          </a:prstGeom>
          <a:noFill/>
        </p:spPr>
        <p:txBody>
          <a:bodyPr wrap="square" rtlCol="0">
            <a:spAutoFit/>
          </a:bodyPr>
          <a:lstStyle/>
          <a:p>
            <a:pPr algn="ctr"/>
            <a:r>
              <a:rPr lang="en-US" dirty="0"/>
              <a:t>Douglas MacArthur</a:t>
            </a:r>
          </a:p>
          <a:p>
            <a:pPr algn="ctr"/>
            <a:r>
              <a:rPr lang="en-US" dirty="0"/>
              <a:t>Supreme Commander, SWPA</a:t>
            </a:r>
          </a:p>
        </p:txBody>
      </p:sp>
      <p:sp>
        <p:nvSpPr>
          <p:cNvPr id="10" name="TextBox 9">
            <a:extLst>
              <a:ext uri="{FF2B5EF4-FFF2-40B4-BE49-F238E27FC236}">
                <a16:creationId xmlns:a16="http://schemas.microsoft.com/office/drawing/2014/main" id="{43C2DF86-A6FE-2B10-826D-45854396F7B3}"/>
              </a:ext>
            </a:extLst>
          </p:cNvPr>
          <p:cNvSpPr txBox="1"/>
          <p:nvPr/>
        </p:nvSpPr>
        <p:spPr>
          <a:xfrm>
            <a:off x="4208237" y="5965485"/>
            <a:ext cx="3385199" cy="646331"/>
          </a:xfrm>
          <a:prstGeom prst="rect">
            <a:avLst/>
          </a:prstGeom>
          <a:noFill/>
        </p:spPr>
        <p:txBody>
          <a:bodyPr wrap="square" rtlCol="0">
            <a:spAutoFit/>
          </a:bodyPr>
          <a:lstStyle/>
          <a:p>
            <a:pPr algn="ctr"/>
            <a:r>
              <a:rPr lang="en-US" dirty="0"/>
              <a:t>Robert Eichelberger</a:t>
            </a:r>
          </a:p>
          <a:p>
            <a:pPr algn="ctr"/>
            <a:r>
              <a:rPr lang="en-US" dirty="0"/>
              <a:t>Commander, I Corps</a:t>
            </a:r>
          </a:p>
        </p:txBody>
      </p:sp>
      <p:sp>
        <p:nvSpPr>
          <p:cNvPr id="11" name="TextBox 10">
            <a:extLst>
              <a:ext uri="{FF2B5EF4-FFF2-40B4-BE49-F238E27FC236}">
                <a16:creationId xmlns:a16="http://schemas.microsoft.com/office/drawing/2014/main" id="{8A4C5BFA-930B-FD46-F441-A686FC6F6296}"/>
              </a:ext>
            </a:extLst>
          </p:cNvPr>
          <p:cNvSpPr txBox="1"/>
          <p:nvPr/>
        </p:nvSpPr>
        <p:spPr>
          <a:xfrm>
            <a:off x="7998194" y="5965485"/>
            <a:ext cx="3970927" cy="646331"/>
          </a:xfrm>
          <a:prstGeom prst="rect">
            <a:avLst/>
          </a:prstGeom>
          <a:noFill/>
        </p:spPr>
        <p:txBody>
          <a:bodyPr wrap="square" rtlCol="0">
            <a:spAutoFit/>
          </a:bodyPr>
          <a:lstStyle/>
          <a:p>
            <a:pPr algn="ctr"/>
            <a:r>
              <a:rPr lang="en-US" dirty="0"/>
              <a:t>Edwin Forrest Harding</a:t>
            </a:r>
          </a:p>
          <a:p>
            <a:pPr algn="ctr"/>
            <a:r>
              <a:rPr lang="en-US" dirty="0"/>
              <a:t>Commander, 32nd Infantry Division</a:t>
            </a:r>
          </a:p>
        </p:txBody>
      </p:sp>
    </p:spTree>
    <p:extLst>
      <p:ext uri="{BB962C8B-B14F-4D97-AF65-F5344CB8AC3E}">
        <p14:creationId xmlns:p14="http://schemas.microsoft.com/office/powerpoint/2010/main" val="4194316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9F7EB3-09A1-DCDF-CECC-2AD715D0445A}"/>
              </a:ext>
            </a:extLst>
          </p:cNvPr>
          <p:cNvSpPr>
            <a:spLocks noGrp="1"/>
          </p:cNvSpPr>
          <p:nvPr>
            <p:ph type="title"/>
          </p:nvPr>
        </p:nvSpPr>
        <p:spPr>
          <a:xfrm>
            <a:off x="838200" y="1"/>
            <a:ext cx="10515600" cy="1505400"/>
          </a:xfrm>
        </p:spPr>
        <p:txBody>
          <a:bodyPr/>
          <a:lstStyle/>
          <a:p>
            <a:pPr algn="ctr"/>
            <a:r>
              <a:rPr lang="en-US" dirty="0"/>
              <a:t>The Red Arrow on the Eve of Battle</a:t>
            </a:r>
          </a:p>
        </p:txBody>
      </p:sp>
      <p:sp>
        <p:nvSpPr>
          <p:cNvPr id="5" name="Content Placeholder 4">
            <a:extLst>
              <a:ext uri="{FF2B5EF4-FFF2-40B4-BE49-F238E27FC236}">
                <a16:creationId xmlns:a16="http://schemas.microsoft.com/office/drawing/2014/main" id="{4911F291-B866-272F-AB52-2EC162A51992}"/>
              </a:ext>
            </a:extLst>
          </p:cNvPr>
          <p:cNvSpPr>
            <a:spLocks noGrp="1"/>
          </p:cNvSpPr>
          <p:nvPr>
            <p:ph sz="half" idx="2"/>
          </p:nvPr>
        </p:nvSpPr>
        <p:spPr/>
        <p:txBody>
          <a:bodyPr/>
          <a:lstStyle/>
          <a:p>
            <a:r>
              <a:rPr lang="en-US" dirty="0"/>
              <a:t>Inadequate training</a:t>
            </a:r>
          </a:p>
          <a:p>
            <a:r>
              <a:rPr lang="en-US" dirty="0"/>
              <a:t>Inadequate equipment</a:t>
            </a:r>
          </a:p>
          <a:p>
            <a:r>
              <a:rPr lang="en-US" dirty="0"/>
              <a:t>Almost constantly on the move</a:t>
            </a:r>
          </a:p>
          <a:p>
            <a:r>
              <a:rPr lang="en-US" dirty="0"/>
              <a:t>Questionable leadership</a:t>
            </a:r>
          </a:p>
          <a:p>
            <a:r>
              <a:rPr lang="en-US" dirty="0"/>
              <a:t>Poor intelligence</a:t>
            </a:r>
          </a:p>
          <a:p>
            <a:r>
              <a:rPr lang="en-US" dirty="0"/>
              <a:t>Little naval support</a:t>
            </a:r>
          </a:p>
          <a:p>
            <a:r>
              <a:rPr lang="en-US" dirty="0"/>
              <a:t>Confident – but inexperienced</a:t>
            </a:r>
          </a:p>
        </p:txBody>
      </p:sp>
      <p:pic>
        <p:nvPicPr>
          <p:cNvPr id="10" name="Picture 9">
            <a:extLst>
              <a:ext uri="{FF2B5EF4-FFF2-40B4-BE49-F238E27FC236}">
                <a16:creationId xmlns:a16="http://schemas.microsoft.com/office/drawing/2014/main" id="{13AB778C-6211-40A9-9687-0DE5EBCB67F8}"/>
              </a:ext>
            </a:extLst>
          </p:cNvPr>
          <p:cNvPicPr>
            <a:picLocks noChangeAspect="1"/>
          </p:cNvPicPr>
          <p:nvPr/>
        </p:nvPicPr>
        <p:blipFill>
          <a:blip r:embed="rId2"/>
          <a:stretch>
            <a:fillRect/>
          </a:stretch>
        </p:blipFill>
        <p:spPr>
          <a:xfrm>
            <a:off x="1195730" y="1505401"/>
            <a:ext cx="4105899" cy="4987474"/>
          </a:xfrm>
          <a:prstGeom prst="rect">
            <a:avLst/>
          </a:prstGeom>
        </p:spPr>
      </p:pic>
    </p:spTree>
    <p:extLst>
      <p:ext uri="{BB962C8B-B14F-4D97-AF65-F5344CB8AC3E}">
        <p14:creationId xmlns:p14="http://schemas.microsoft.com/office/powerpoint/2010/main" val="477301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9B712-92C4-4B44-27C4-DA6F7D5206AE}"/>
              </a:ext>
            </a:extLst>
          </p:cNvPr>
          <p:cNvSpPr>
            <a:spLocks noGrp="1"/>
          </p:cNvSpPr>
          <p:nvPr>
            <p:ph type="title"/>
          </p:nvPr>
        </p:nvSpPr>
        <p:spPr/>
        <p:txBody>
          <a:bodyPr/>
          <a:lstStyle/>
          <a:p>
            <a:pPr algn="ctr"/>
            <a:r>
              <a:rPr lang="en-US" dirty="0"/>
              <a:t>Arrival in New Guinea</a:t>
            </a:r>
          </a:p>
        </p:txBody>
      </p:sp>
      <p:pic>
        <p:nvPicPr>
          <p:cNvPr id="4" name="Picture 3">
            <a:extLst>
              <a:ext uri="{FF2B5EF4-FFF2-40B4-BE49-F238E27FC236}">
                <a16:creationId xmlns:a16="http://schemas.microsoft.com/office/drawing/2014/main" id="{55244826-D8D3-1282-082D-2EA9B073DA09}"/>
              </a:ext>
            </a:extLst>
          </p:cNvPr>
          <p:cNvPicPr>
            <a:picLocks noChangeAspect="1"/>
          </p:cNvPicPr>
          <p:nvPr/>
        </p:nvPicPr>
        <p:blipFill>
          <a:blip r:embed="rId2"/>
          <a:stretch>
            <a:fillRect/>
          </a:stretch>
        </p:blipFill>
        <p:spPr>
          <a:xfrm>
            <a:off x="5634315" y="1607574"/>
            <a:ext cx="6650995" cy="4433997"/>
          </a:xfrm>
          <a:prstGeom prst="rect">
            <a:avLst/>
          </a:prstGeom>
        </p:spPr>
      </p:pic>
      <p:pic>
        <p:nvPicPr>
          <p:cNvPr id="6" name="Picture 5" descr="A group of soldiers standing next to an airplane&#10;&#10;Description automatically generated">
            <a:extLst>
              <a:ext uri="{FF2B5EF4-FFF2-40B4-BE49-F238E27FC236}">
                <a16:creationId xmlns:a16="http://schemas.microsoft.com/office/drawing/2014/main" id="{CBBA1709-BA8C-AD8B-84A2-922916FAFE77}"/>
              </a:ext>
            </a:extLst>
          </p:cNvPr>
          <p:cNvPicPr>
            <a:picLocks noChangeAspect="1"/>
          </p:cNvPicPr>
          <p:nvPr/>
        </p:nvPicPr>
        <p:blipFill>
          <a:blip r:embed="rId3"/>
          <a:stretch>
            <a:fillRect/>
          </a:stretch>
        </p:blipFill>
        <p:spPr>
          <a:xfrm>
            <a:off x="838200" y="1989437"/>
            <a:ext cx="4687731" cy="3849573"/>
          </a:xfrm>
          <a:prstGeom prst="rect">
            <a:avLst/>
          </a:prstGeom>
        </p:spPr>
      </p:pic>
    </p:spTree>
    <p:extLst>
      <p:ext uri="{BB962C8B-B14F-4D97-AF65-F5344CB8AC3E}">
        <p14:creationId xmlns:p14="http://schemas.microsoft.com/office/powerpoint/2010/main" val="369678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953B-130F-A34E-691D-0E8D31CF5F04}"/>
              </a:ext>
            </a:extLst>
          </p:cNvPr>
          <p:cNvSpPr>
            <a:spLocks noGrp="1"/>
          </p:cNvSpPr>
          <p:nvPr>
            <p:ph type="title"/>
          </p:nvPr>
        </p:nvSpPr>
        <p:spPr>
          <a:xfrm>
            <a:off x="553994" y="1566776"/>
            <a:ext cx="3115962" cy="3687891"/>
          </a:xfrm>
        </p:spPr>
        <p:txBody>
          <a:bodyPr>
            <a:normAutofit/>
          </a:bodyPr>
          <a:lstStyle/>
          <a:p>
            <a:r>
              <a:rPr lang="en-US" dirty="0"/>
              <a:t>An Unfamiliar Environment</a:t>
            </a:r>
          </a:p>
        </p:txBody>
      </p:sp>
      <p:pic>
        <p:nvPicPr>
          <p:cNvPr id="4" name="Picture 3" descr="A group of soldiers crossing a bridge&#10;&#10;AI-generated content may be incorrect.">
            <a:extLst>
              <a:ext uri="{FF2B5EF4-FFF2-40B4-BE49-F238E27FC236}">
                <a16:creationId xmlns:a16="http://schemas.microsoft.com/office/drawing/2014/main" id="{A7E6087F-1A8B-4735-91C5-74600E525577}"/>
              </a:ext>
            </a:extLst>
          </p:cNvPr>
          <p:cNvPicPr>
            <a:picLocks noChangeAspect="1"/>
          </p:cNvPicPr>
          <p:nvPr/>
        </p:nvPicPr>
        <p:blipFill>
          <a:blip r:embed="rId2"/>
          <a:stretch>
            <a:fillRect/>
          </a:stretch>
        </p:blipFill>
        <p:spPr>
          <a:xfrm>
            <a:off x="4312508" y="-36556"/>
            <a:ext cx="7879492" cy="6894556"/>
          </a:xfrm>
          <a:prstGeom prst="rect">
            <a:avLst/>
          </a:prstGeom>
        </p:spPr>
      </p:pic>
    </p:spTree>
    <p:extLst>
      <p:ext uri="{BB962C8B-B14F-4D97-AF65-F5344CB8AC3E}">
        <p14:creationId xmlns:p14="http://schemas.microsoft.com/office/powerpoint/2010/main" val="4248451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CAE6-DC2F-CD1D-7219-53B4ABA4A2F2}"/>
              </a:ext>
            </a:extLst>
          </p:cNvPr>
          <p:cNvSpPr>
            <a:spLocks noGrp="1"/>
          </p:cNvSpPr>
          <p:nvPr>
            <p:ph type="title"/>
          </p:nvPr>
        </p:nvSpPr>
        <p:spPr>
          <a:xfrm>
            <a:off x="714632" y="1319383"/>
            <a:ext cx="3202459" cy="4219232"/>
          </a:xfrm>
        </p:spPr>
        <p:txBody>
          <a:bodyPr/>
          <a:lstStyle/>
          <a:p>
            <a:r>
              <a:rPr lang="en-US" dirty="0"/>
              <a:t>A Logistical Nightmare</a:t>
            </a:r>
          </a:p>
        </p:txBody>
      </p:sp>
      <p:pic>
        <p:nvPicPr>
          <p:cNvPr id="4" name="Picture 3" descr="A group of men standing next to a boat&#10;&#10;AI-generated content may be incorrect.">
            <a:extLst>
              <a:ext uri="{FF2B5EF4-FFF2-40B4-BE49-F238E27FC236}">
                <a16:creationId xmlns:a16="http://schemas.microsoft.com/office/drawing/2014/main" id="{F437115E-3925-CCC1-8338-765A54485540}"/>
              </a:ext>
            </a:extLst>
          </p:cNvPr>
          <p:cNvPicPr>
            <a:picLocks noChangeAspect="1"/>
          </p:cNvPicPr>
          <p:nvPr/>
        </p:nvPicPr>
        <p:blipFill>
          <a:blip r:embed="rId2"/>
          <a:stretch>
            <a:fillRect/>
          </a:stretch>
        </p:blipFill>
        <p:spPr>
          <a:xfrm>
            <a:off x="4482011" y="392627"/>
            <a:ext cx="7338664" cy="6072745"/>
          </a:xfrm>
          <a:prstGeom prst="rect">
            <a:avLst/>
          </a:prstGeom>
        </p:spPr>
      </p:pic>
    </p:spTree>
    <p:extLst>
      <p:ext uri="{BB962C8B-B14F-4D97-AF65-F5344CB8AC3E}">
        <p14:creationId xmlns:p14="http://schemas.microsoft.com/office/powerpoint/2010/main" val="248817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BF7C-E71B-505B-A6D0-6FC07DF1E1BE}"/>
              </a:ext>
            </a:extLst>
          </p:cNvPr>
          <p:cNvSpPr>
            <a:spLocks noGrp="1"/>
          </p:cNvSpPr>
          <p:nvPr>
            <p:ph type="title"/>
          </p:nvPr>
        </p:nvSpPr>
        <p:spPr>
          <a:xfrm>
            <a:off x="1035908" y="1229497"/>
            <a:ext cx="2325130" cy="4399005"/>
          </a:xfrm>
        </p:spPr>
        <p:txBody>
          <a:bodyPr>
            <a:normAutofit/>
          </a:bodyPr>
          <a:lstStyle/>
          <a:p>
            <a:r>
              <a:rPr lang="en-US" dirty="0"/>
              <a:t>Papua New Guineans</a:t>
            </a:r>
          </a:p>
        </p:txBody>
      </p:sp>
      <p:pic>
        <p:nvPicPr>
          <p:cNvPr id="4" name="Picture 3" descr="A group of men carrying a tent&#10;&#10;AI-generated content may be incorrect.">
            <a:extLst>
              <a:ext uri="{FF2B5EF4-FFF2-40B4-BE49-F238E27FC236}">
                <a16:creationId xmlns:a16="http://schemas.microsoft.com/office/drawing/2014/main" id="{DC274073-6810-B000-109E-367A9472ED5E}"/>
              </a:ext>
            </a:extLst>
          </p:cNvPr>
          <p:cNvPicPr>
            <a:picLocks noChangeAspect="1"/>
          </p:cNvPicPr>
          <p:nvPr/>
        </p:nvPicPr>
        <p:blipFill>
          <a:blip r:embed="rId2"/>
          <a:stretch>
            <a:fillRect/>
          </a:stretch>
        </p:blipFill>
        <p:spPr>
          <a:xfrm>
            <a:off x="4421970" y="463118"/>
            <a:ext cx="7357228" cy="5931764"/>
          </a:xfrm>
          <a:prstGeom prst="rect">
            <a:avLst/>
          </a:prstGeom>
        </p:spPr>
      </p:pic>
    </p:spTree>
    <p:extLst>
      <p:ext uri="{BB962C8B-B14F-4D97-AF65-F5344CB8AC3E}">
        <p14:creationId xmlns:p14="http://schemas.microsoft.com/office/powerpoint/2010/main" val="23977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37C87-9DD1-06DD-4E3B-3E220A5088E3}"/>
              </a:ext>
            </a:extLst>
          </p:cNvPr>
          <p:cNvSpPr>
            <a:spLocks noGrp="1"/>
          </p:cNvSpPr>
          <p:nvPr>
            <p:ph type="title"/>
          </p:nvPr>
        </p:nvSpPr>
        <p:spPr>
          <a:xfrm>
            <a:off x="358346" y="2766218"/>
            <a:ext cx="3052212" cy="1325563"/>
          </a:xfrm>
        </p:spPr>
        <p:txBody>
          <a:bodyPr>
            <a:normAutofit fontScale="90000"/>
          </a:bodyPr>
          <a:lstStyle/>
          <a:p>
            <a:r>
              <a:rPr lang="en-US" dirty="0"/>
              <a:t>Buna:</a:t>
            </a:r>
            <a:br>
              <a:rPr lang="en-US" dirty="0"/>
            </a:br>
            <a:r>
              <a:rPr lang="en-US" dirty="0"/>
              <a:t>The Approach</a:t>
            </a:r>
          </a:p>
        </p:txBody>
      </p:sp>
      <p:pic>
        <p:nvPicPr>
          <p:cNvPr id="4" name="Picture 3">
            <a:extLst>
              <a:ext uri="{FF2B5EF4-FFF2-40B4-BE49-F238E27FC236}">
                <a16:creationId xmlns:a16="http://schemas.microsoft.com/office/drawing/2014/main" id="{7519C980-6576-EBC7-74F0-FA3EA2ABB145}"/>
              </a:ext>
            </a:extLst>
          </p:cNvPr>
          <p:cNvPicPr>
            <a:picLocks noChangeAspect="1"/>
          </p:cNvPicPr>
          <p:nvPr/>
        </p:nvPicPr>
        <p:blipFill>
          <a:blip r:embed="rId2"/>
          <a:stretch>
            <a:fillRect/>
          </a:stretch>
        </p:blipFill>
        <p:spPr>
          <a:xfrm>
            <a:off x="7728865" y="0"/>
            <a:ext cx="4572001" cy="6858000"/>
          </a:xfrm>
          <a:prstGeom prst="rect">
            <a:avLst/>
          </a:prstGeom>
        </p:spPr>
      </p:pic>
      <p:pic>
        <p:nvPicPr>
          <p:cNvPr id="6" name="Picture 5">
            <a:extLst>
              <a:ext uri="{FF2B5EF4-FFF2-40B4-BE49-F238E27FC236}">
                <a16:creationId xmlns:a16="http://schemas.microsoft.com/office/drawing/2014/main" id="{C8A739F9-A932-85F8-E49B-7F813BAD3496}"/>
              </a:ext>
            </a:extLst>
          </p:cNvPr>
          <p:cNvPicPr>
            <a:picLocks noChangeAspect="1"/>
          </p:cNvPicPr>
          <p:nvPr/>
        </p:nvPicPr>
        <p:blipFill>
          <a:blip r:embed="rId3"/>
          <a:stretch>
            <a:fillRect/>
          </a:stretch>
        </p:blipFill>
        <p:spPr>
          <a:xfrm>
            <a:off x="3410558" y="0"/>
            <a:ext cx="4571999" cy="6858000"/>
          </a:xfrm>
          <a:prstGeom prst="rect">
            <a:avLst/>
          </a:prstGeom>
        </p:spPr>
      </p:pic>
    </p:spTree>
    <p:extLst>
      <p:ext uri="{BB962C8B-B14F-4D97-AF65-F5344CB8AC3E}">
        <p14:creationId xmlns:p14="http://schemas.microsoft.com/office/powerpoint/2010/main" val="1624426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74FF-7B8D-9FA8-0BA3-863AA6317EB7}"/>
              </a:ext>
            </a:extLst>
          </p:cNvPr>
          <p:cNvSpPr>
            <a:spLocks noGrp="1"/>
          </p:cNvSpPr>
          <p:nvPr>
            <p:ph type="title"/>
          </p:nvPr>
        </p:nvSpPr>
        <p:spPr/>
        <p:txBody>
          <a:bodyPr/>
          <a:lstStyle/>
          <a:p>
            <a:pPr algn="ctr"/>
            <a:r>
              <a:rPr lang="en-US" dirty="0"/>
              <a:t>Baptism of Fire</a:t>
            </a:r>
          </a:p>
        </p:txBody>
      </p:sp>
      <p:pic>
        <p:nvPicPr>
          <p:cNvPr id="4" name="Picture 3" descr="A map of the sea&#10;&#10;AI-generated content may be incorrect.">
            <a:extLst>
              <a:ext uri="{FF2B5EF4-FFF2-40B4-BE49-F238E27FC236}">
                <a16:creationId xmlns:a16="http://schemas.microsoft.com/office/drawing/2014/main" id="{63F19C40-AA94-3D4A-BAB4-6B11F9F3DEF8}"/>
              </a:ext>
            </a:extLst>
          </p:cNvPr>
          <p:cNvPicPr>
            <a:picLocks noChangeAspect="1"/>
          </p:cNvPicPr>
          <p:nvPr/>
        </p:nvPicPr>
        <p:blipFill>
          <a:blip r:embed="rId2"/>
          <a:stretch>
            <a:fillRect/>
          </a:stretch>
        </p:blipFill>
        <p:spPr>
          <a:xfrm>
            <a:off x="395335" y="1938677"/>
            <a:ext cx="11401330" cy="4554198"/>
          </a:xfrm>
          <a:prstGeom prst="rect">
            <a:avLst/>
          </a:prstGeom>
        </p:spPr>
      </p:pic>
    </p:spTree>
    <p:extLst>
      <p:ext uri="{BB962C8B-B14F-4D97-AF65-F5344CB8AC3E}">
        <p14:creationId xmlns:p14="http://schemas.microsoft.com/office/powerpoint/2010/main" val="452182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37CF-60C5-BC38-93A5-097C58602230}"/>
              </a:ext>
            </a:extLst>
          </p:cNvPr>
          <p:cNvSpPr>
            <a:spLocks noGrp="1"/>
          </p:cNvSpPr>
          <p:nvPr>
            <p:ph type="title"/>
          </p:nvPr>
        </p:nvSpPr>
        <p:spPr>
          <a:xfrm>
            <a:off x="838200" y="365124"/>
            <a:ext cx="5257800" cy="5886713"/>
          </a:xfrm>
        </p:spPr>
        <p:txBody>
          <a:bodyPr>
            <a:normAutofit fontScale="90000"/>
          </a:bodyPr>
          <a:lstStyle/>
          <a:p>
            <a:br>
              <a:rPr lang="en-US" dirty="0"/>
            </a:br>
            <a:r>
              <a:rPr lang="en-US" sz="3600" dirty="0"/>
              <a:t>“Men fell all around, many mortally wounded; some with legs riddled with bullets sank to the ground crying and moaning. The guns kept firing, and many of those who had fallen were hit again, killing them.”</a:t>
            </a:r>
            <a:br>
              <a:rPr lang="en-US" sz="3600" dirty="0"/>
            </a:br>
            <a:br>
              <a:rPr lang="en-US" sz="2800" dirty="0"/>
            </a:br>
            <a:r>
              <a:rPr lang="en-US" sz="2000" dirty="0"/>
              <a:t>Roy Campbell</a:t>
            </a:r>
            <a:br>
              <a:rPr lang="en-US" sz="2000" dirty="0"/>
            </a:br>
            <a:r>
              <a:rPr lang="en-US" sz="2000" dirty="0"/>
              <a:t>Co. B., 128th Infantry Regiment</a:t>
            </a:r>
          </a:p>
        </p:txBody>
      </p:sp>
      <p:pic>
        <p:nvPicPr>
          <p:cNvPr id="4" name="Picture 3" descr="A person smiling for the camera&#10;&#10;Description automatically generated">
            <a:extLst>
              <a:ext uri="{FF2B5EF4-FFF2-40B4-BE49-F238E27FC236}">
                <a16:creationId xmlns:a16="http://schemas.microsoft.com/office/drawing/2014/main" id="{FDAB524A-8B85-15C6-2FB4-321AED38A874}"/>
              </a:ext>
            </a:extLst>
          </p:cNvPr>
          <p:cNvPicPr>
            <a:picLocks noChangeAspect="1"/>
          </p:cNvPicPr>
          <p:nvPr/>
        </p:nvPicPr>
        <p:blipFill>
          <a:blip r:embed="rId2"/>
          <a:stretch>
            <a:fillRect/>
          </a:stretch>
        </p:blipFill>
        <p:spPr>
          <a:xfrm>
            <a:off x="7203989" y="454625"/>
            <a:ext cx="4426808" cy="5886713"/>
          </a:xfrm>
          <a:prstGeom prst="rect">
            <a:avLst/>
          </a:prstGeom>
        </p:spPr>
      </p:pic>
    </p:spTree>
    <p:extLst>
      <p:ext uri="{BB962C8B-B14F-4D97-AF65-F5344CB8AC3E}">
        <p14:creationId xmlns:p14="http://schemas.microsoft.com/office/powerpoint/2010/main" val="2066952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jungle&#10;&#10;AI-generated content may be incorrect.">
            <a:extLst>
              <a:ext uri="{FF2B5EF4-FFF2-40B4-BE49-F238E27FC236}">
                <a16:creationId xmlns:a16="http://schemas.microsoft.com/office/drawing/2014/main" id="{5C13295A-030F-E969-1C74-67BBA4A8F94F}"/>
              </a:ext>
            </a:extLst>
          </p:cNvPr>
          <p:cNvPicPr>
            <a:picLocks noChangeAspect="1"/>
          </p:cNvPicPr>
          <p:nvPr/>
        </p:nvPicPr>
        <p:blipFill>
          <a:blip r:embed="rId2"/>
          <a:stretch>
            <a:fillRect/>
          </a:stretch>
        </p:blipFill>
        <p:spPr>
          <a:xfrm>
            <a:off x="1970567" y="0"/>
            <a:ext cx="8506047" cy="6858000"/>
          </a:xfrm>
          <a:prstGeom prst="rect">
            <a:avLst/>
          </a:prstGeom>
        </p:spPr>
      </p:pic>
    </p:spTree>
    <p:extLst>
      <p:ext uri="{BB962C8B-B14F-4D97-AF65-F5344CB8AC3E}">
        <p14:creationId xmlns:p14="http://schemas.microsoft.com/office/powerpoint/2010/main" val="131109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gn with red arrows and numbers&#10;&#10;AI-generated content may be incorrect.">
            <a:extLst>
              <a:ext uri="{FF2B5EF4-FFF2-40B4-BE49-F238E27FC236}">
                <a16:creationId xmlns:a16="http://schemas.microsoft.com/office/drawing/2014/main" id="{D783CB50-4E59-1353-E159-736644DC87C7}"/>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424071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men in military uniforms&#10;&#10;AI-generated content may be incorrect.">
            <a:extLst>
              <a:ext uri="{FF2B5EF4-FFF2-40B4-BE49-F238E27FC236}">
                <a16:creationId xmlns:a16="http://schemas.microsoft.com/office/drawing/2014/main" id="{C192DC65-61A0-3DC9-234D-8393A2E6BCA5}"/>
              </a:ext>
            </a:extLst>
          </p:cNvPr>
          <p:cNvPicPr>
            <a:picLocks noChangeAspect="1"/>
          </p:cNvPicPr>
          <p:nvPr/>
        </p:nvPicPr>
        <p:blipFill>
          <a:blip r:embed="rId2"/>
          <a:stretch>
            <a:fillRect/>
          </a:stretch>
        </p:blipFill>
        <p:spPr>
          <a:xfrm>
            <a:off x="406228" y="1325427"/>
            <a:ext cx="6644327" cy="4207146"/>
          </a:xfrm>
          <a:prstGeom prst="rect">
            <a:avLst/>
          </a:prstGeom>
        </p:spPr>
      </p:pic>
      <p:sp>
        <p:nvSpPr>
          <p:cNvPr id="4" name="Title 3">
            <a:extLst>
              <a:ext uri="{FF2B5EF4-FFF2-40B4-BE49-F238E27FC236}">
                <a16:creationId xmlns:a16="http://schemas.microsoft.com/office/drawing/2014/main" id="{0D81523E-817F-A9DE-9AC1-F252A75D20C0}"/>
              </a:ext>
            </a:extLst>
          </p:cNvPr>
          <p:cNvSpPr>
            <a:spLocks noGrp="1"/>
          </p:cNvSpPr>
          <p:nvPr>
            <p:ph type="title"/>
          </p:nvPr>
        </p:nvSpPr>
        <p:spPr>
          <a:xfrm>
            <a:off x="7525264" y="1325427"/>
            <a:ext cx="4164227" cy="4207146"/>
          </a:xfrm>
        </p:spPr>
        <p:txBody>
          <a:bodyPr>
            <a:normAutofit/>
          </a:bodyPr>
          <a:lstStyle/>
          <a:p>
            <a:r>
              <a:rPr lang="en-US" dirty="0"/>
              <a:t>“Take Buna or don’t come back alive”</a:t>
            </a:r>
            <a:br>
              <a:rPr lang="en-US" dirty="0"/>
            </a:br>
            <a:r>
              <a:rPr lang="en-US" sz="2200" dirty="0"/>
              <a:t>MacArthur to Eichelberger</a:t>
            </a:r>
            <a:br>
              <a:rPr lang="en-US" sz="2200" dirty="0"/>
            </a:br>
            <a:r>
              <a:rPr lang="en-US" sz="2200" dirty="0"/>
              <a:t>November 30, 1942</a:t>
            </a:r>
          </a:p>
        </p:txBody>
      </p:sp>
    </p:spTree>
    <p:extLst>
      <p:ext uri="{BB962C8B-B14F-4D97-AF65-F5344CB8AC3E}">
        <p14:creationId xmlns:p14="http://schemas.microsoft.com/office/powerpoint/2010/main" val="91184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E0D2-49F7-61FA-1D25-31BB0D524186}"/>
              </a:ext>
            </a:extLst>
          </p:cNvPr>
          <p:cNvSpPr>
            <a:spLocks noGrp="1"/>
          </p:cNvSpPr>
          <p:nvPr>
            <p:ph type="title"/>
          </p:nvPr>
        </p:nvSpPr>
        <p:spPr>
          <a:xfrm>
            <a:off x="6698512" y="365125"/>
            <a:ext cx="4655288" cy="1325563"/>
          </a:xfrm>
        </p:spPr>
        <p:txBody>
          <a:bodyPr/>
          <a:lstStyle/>
          <a:p>
            <a:r>
              <a:rPr lang="en-US" dirty="0"/>
              <a:t>Herman Bottcher</a:t>
            </a:r>
          </a:p>
        </p:txBody>
      </p:sp>
      <p:pic>
        <p:nvPicPr>
          <p:cNvPr id="4" name="Picture 3" descr="A person standing in a pile of logs&#10;&#10;AI-generated content may be incorrect.">
            <a:extLst>
              <a:ext uri="{FF2B5EF4-FFF2-40B4-BE49-F238E27FC236}">
                <a16:creationId xmlns:a16="http://schemas.microsoft.com/office/drawing/2014/main" id="{7231339A-172A-3C55-A52F-41A8C37D8DFC}"/>
              </a:ext>
            </a:extLst>
          </p:cNvPr>
          <p:cNvPicPr>
            <a:picLocks noChangeAspect="1"/>
          </p:cNvPicPr>
          <p:nvPr/>
        </p:nvPicPr>
        <p:blipFill>
          <a:blip r:embed="rId2"/>
          <a:stretch>
            <a:fillRect/>
          </a:stretch>
        </p:blipFill>
        <p:spPr>
          <a:xfrm>
            <a:off x="315876" y="315469"/>
            <a:ext cx="4880197" cy="6227061"/>
          </a:xfrm>
          <a:prstGeom prst="rect">
            <a:avLst/>
          </a:prstGeom>
        </p:spPr>
      </p:pic>
      <p:pic>
        <p:nvPicPr>
          <p:cNvPr id="6" name="Picture 5" descr="A map of the city&#10;&#10;AI-generated content may be incorrect.">
            <a:extLst>
              <a:ext uri="{FF2B5EF4-FFF2-40B4-BE49-F238E27FC236}">
                <a16:creationId xmlns:a16="http://schemas.microsoft.com/office/drawing/2014/main" id="{A355863C-11BF-401E-011B-9723CCCB97FA}"/>
              </a:ext>
            </a:extLst>
          </p:cNvPr>
          <p:cNvPicPr>
            <a:picLocks noChangeAspect="1"/>
          </p:cNvPicPr>
          <p:nvPr/>
        </p:nvPicPr>
        <p:blipFill>
          <a:blip r:embed="rId3"/>
          <a:stretch>
            <a:fillRect/>
          </a:stretch>
        </p:blipFill>
        <p:spPr>
          <a:xfrm>
            <a:off x="5926517" y="1865051"/>
            <a:ext cx="10854565" cy="4301834"/>
          </a:xfrm>
          <a:prstGeom prst="rect">
            <a:avLst/>
          </a:prstGeom>
        </p:spPr>
      </p:pic>
    </p:spTree>
    <p:extLst>
      <p:ext uri="{BB962C8B-B14F-4D97-AF65-F5344CB8AC3E}">
        <p14:creationId xmlns:p14="http://schemas.microsoft.com/office/powerpoint/2010/main" val="3568450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93C5-AE51-FDD0-EDC2-566B55FF2CC2}"/>
              </a:ext>
            </a:extLst>
          </p:cNvPr>
          <p:cNvSpPr>
            <a:spLocks noGrp="1"/>
          </p:cNvSpPr>
          <p:nvPr>
            <p:ph type="title"/>
          </p:nvPr>
        </p:nvSpPr>
        <p:spPr>
          <a:xfrm>
            <a:off x="668079" y="1134176"/>
            <a:ext cx="2840665" cy="4589647"/>
          </a:xfrm>
        </p:spPr>
        <p:txBody>
          <a:bodyPr>
            <a:normAutofit/>
          </a:bodyPr>
          <a:lstStyle/>
          <a:p>
            <a:r>
              <a:rPr lang="en-US" dirty="0"/>
              <a:t>Arrival of the 127th Infantry Regiment</a:t>
            </a:r>
          </a:p>
        </p:txBody>
      </p:sp>
      <p:pic>
        <p:nvPicPr>
          <p:cNvPr id="4" name="Picture 3" descr="A group of soldiers on a truck&#10;&#10;AI-generated content may be incorrect.">
            <a:extLst>
              <a:ext uri="{FF2B5EF4-FFF2-40B4-BE49-F238E27FC236}">
                <a16:creationId xmlns:a16="http://schemas.microsoft.com/office/drawing/2014/main" id="{E5B1971D-316C-C8AA-8367-1C6F4C7B48F9}"/>
              </a:ext>
            </a:extLst>
          </p:cNvPr>
          <p:cNvPicPr>
            <a:picLocks noChangeAspect="1"/>
          </p:cNvPicPr>
          <p:nvPr/>
        </p:nvPicPr>
        <p:blipFill>
          <a:blip r:embed="rId2"/>
          <a:stretch>
            <a:fillRect/>
          </a:stretch>
        </p:blipFill>
        <p:spPr>
          <a:xfrm>
            <a:off x="4010960" y="365125"/>
            <a:ext cx="7642324" cy="6238046"/>
          </a:xfrm>
          <a:prstGeom prst="rect">
            <a:avLst/>
          </a:prstGeom>
        </p:spPr>
      </p:pic>
    </p:spTree>
    <p:extLst>
      <p:ext uri="{BB962C8B-B14F-4D97-AF65-F5344CB8AC3E}">
        <p14:creationId xmlns:p14="http://schemas.microsoft.com/office/powerpoint/2010/main" val="1811051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7533-EE17-E6B9-BD22-5836DCA41092}"/>
              </a:ext>
            </a:extLst>
          </p:cNvPr>
          <p:cNvSpPr>
            <a:spLocks noGrp="1"/>
          </p:cNvSpPr>
          <p:nvPr>
            <p:ph type="title"/>
          </p:nvPr>
        </p:nvSpPr>
        <p:spPr>
          <a:xfrm>
            <a:off x="838200" y="1952883"/>
            <a:ext cx="3425456" cy="2952233"/>
          </a:xfrm>
        </p:spPr>
        <p:txBody>
          <a:bodyPr/>
          <a:lstStyle/>
          <a:p>
            <a:r>
              <a:rPr lang="en-US" dirty="0"/>
              <a:t>Improving Logistics</a:t>
            </a:r>
          </a:p>
        </p:txBody>
      </p:sp>
      <p:pic>
        <p:nvPicPr>
          <p:cNvPr id="4" name="Picture 3" descr="A group of men working on a log&#10;&#10;AI-generated content may be incorrect.">
            <a:extLst>
              <a:ext uri="{FF2B5EF4-FFF2-40B4-BE49-F238E27FC236}">
                <a16:creationId xmlns:a16="http://schemas.microsoft.com/office/drawing/2014/main" id="{6BE7049E-5180-7CC5-712D-55D6F020E54B}"/>
              </a:ext>
            </a:extLst>
          </p:cNvPr>
          <p:cNvPicPr>
            <a:picLocks noChangeAspect="1"/>
          </p:cNvPicPr>
          <p:nvPr/>
        </p:nvPicPr>
        <p:blipFill>
          <a:blip r:embed="rId2"/>
          <a:stretch>
            <a:fillRect/>
          </a:stretch>
        </p:blipFill>
        <p:spPr>
          <a:xfrm>
            <a:off x="5302177" y="1200781"/>
            <a:ext cx="6454705" cy="4740174"/>
          </a:xfrm>
          <a:prstGeom prst="rect">
            <a:avLst/>
          </a:prstGeom>
        </p:spPr>
      </p:pic>
    </p:spTree>
    <p:extLst>
      <p:ext uri="{BB962C8B-B14F-4D97-AF65-F5344CB8AC3E}">
        <p14:creationId xmlns:p14="http://schemas.microsoft.com/office/powerpoint/2010/main" val="280598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DDC6-BFDE-00E3-FCCD-E22099576936}"/>
              </a:ext>
            </a:extLst>
          </p:cNvPr>
          <p:cNvSpPr>
            <a:spLocks noGrp="1"/>
          </p:cNvSpPr>
          <p:nvPr>
            <p:ph type="title"/>
          </p:nvPr>
        </p:nvSpPr>
        <p:spPr>
          <a:xfrm>
            <a:off x="806302" y="1825292"/>
            <a:ext cx="2713074" cy="3207415"/>
          </a:xfrm>
        </p:spPr>
        <p:txBody>
          <a:bodyPr/>
          <a:lstStyle/>
          <a:p>
            <a:r>
              <a:rPr lang="en-US" dirty="0"/>
              <a:t>Arrival of Australian Tanks</a:t>
            </a:r>
            <a:br>
              <a:rPr lang="en-US" dirty="0"/>
            </a:br>
            <a:r>
              <a:rPr lang="en-US" sz="2400" dirty="0"/>
              <a:t>December 18, 1942</a:t>
            </a:r>
          </a:p>
        </p:txBody>
      </p:sp>
      <p:pic>
        <p:nvPicPr>
          <p:cNvPr id="4" name="Picture 3" descr="A military men standing next to a tank&#10;&#10;AI-generated content may be incorrect.">
            <a:extLst>
              <a:ext uri="{FF2B5EF4-FFF2-40B4-BE49-F238E27FC236}">
                <a16:creationId xmlns:a16="http://schemas.microsoft.com/office/drawing/2014/main" id="{1AAD508C-97DA-B1EE-8EAB-A4D9E50B0A33}"/>
              </a:ext>
            </a:extLst>
          </p:cNvPr>
          <p:cNvPicPr>
            <a:picLocks noChangeAspect="1"/>
          </p:cNvPicPr>
          <p:nvPr/>
        </p:nvPicPr>
        <p:blipFill>
          <a:blip r:embed="rId2"/>
          <a:stretch>
            <a:fillRect/>
          </a:stretch>
        </p:blipFill>
        <p:spPr>
          <a:xfrm>
            <a:off x="4211674" y="241102"/>
            <a:ext cx="7772400" cy="6375796"/>
          </a:xfrm>
          <a:prstGeom prst="rect">
            <a:avLst/>
          </a:prstGeom>
        </p:spPr>
      </p:pic>
    </p:spTree>
    <p:extLst>
      <p:ext uri="{BB962C8B-B14F-4D97-AF65-F5344CB8AC3E}">
        <p14:creationId xmlns:p14="http://schemas.microsoft.com/office/powerpoint/2010/main" val="2768969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5E6A-2EEB-6B8B-E562-E160F3FC7CF5}"/>
              </a:ext>
            </a:extLst>
          </p:cNvPr>
          <p:cNvSpPr>
            <a:spLocks noGrp="1"/>
          </p:cNvSpPr>
          <p:nvPr>
            <p:ph type="title"/>
          </p:nvPr>
        </p:nvSpPr>
        <p:spPr/>
        <p:txBody>
          <a:bodyPr/>
          <a:lstStyle/>
          <a:p>
            <a:pPr algn="ctr"/>
            <a:r>
              <a:rPr lang="en-US" dirty="0"/>
              <a:t>Breakthroughs</a:t>
            </a:r>
          </a:p>
        </p:txBody>
      </p:sp>
      <p:pic>
        <p:nvPicPr>
          <p:cNvPr id="4" name="Picture 3" descr="A map of the area&#10;&#10;AI-generated content may be incorrect.">
            <a:extLst>
              <a:ext uri="{FF2B5EF4-FFF2-40B4-BE49-F238E27FC236}">
                <a16:creationId xmlns:a16="http://schemas.microsoft.com/office/drawing/2014/main" id="{0C3EC919-567B-58CE-E5D4-0ABF921E7140}"/>
              </a:ext>
            </a:extLst>
          </p:cNvPr>
          <p:cNvPicPr>
            <a:picLocks noChangeAspect="1"/>
          </p:cNvPicPr>
          <p:nvPr/>
        </p:nvPicPr>
        <p:blipFill>
          <a:blip r:embed="rId2"/>
          <a:stretch>
            <a:fillRect/>
          </a:stretch>
        </p:blipFill>
        <p:spPr>
          <a:xfrm>
            <a:off x="5802879" y="1814331"/>
            <a:ext cx="6242080" cy="3044748"/>
          </a:xfrm>
          <a:prstGeom prst="rect">
            <a:avLst/>
          </a:prstGeom>
        </p:spPr>
      </p:pic>
      <p:pic>
        <p:nvPicPr>
          <p:cNvPr id="6" name="Picture 5" descr="A map of the battle of the great war&#10;&#10;AI-generated content may be incorrect.">
            <a:extLst>
              <a:ext uri="{FF2B5EF4-FFF2-40B4-BE49-F238E27FC236}">
                <a16:creationId xmlns:a16="http://schemas.microsoft.com/office/drawing/2014/main" id="{7F4D81D8-4B94-8A87-ABFC-264A1FB5687B}"/>
              </a:ext>
            </a:extLst>
          </p:cNvPr>
          <p:cNvPicPr>
            <a:picLocks noChangeAspect="1"/>
          </p:cNvPicPr>
          <p:nvPr/>
        </p:nvPicPr>
        <p:blipFill>
          <a:blip r:embed="rId3"/>
          <a:stretch>
            <a:fillRect/>
          </a:stretch>
        </p:blipFill>
        <p:spPr>
          <a:xfrm>
            <a:off x="0" y="1814331"/>
            <a:ext cx="5802879" cy="5043669"/>
          </a:xfrm>
          <a:prstGeom prst="rect">
            <a:avLst/>
          </a:prstGeom>
        </p:spPr>
      </p:pic>
    </p:spTree>
    <p:extLst>
      <p:ext uri="{BB962C8B-B14F-4D97-AF65-F5344CB8AC3E}">
        <p14:creationId xmlns:p14="http://schemas.microsoft.com/office/powerpoint/2010/main" val="2135627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E1F47-84EB-74ED-E471-B3C31F31DEA7}"/>
              </a:ext>
            </a:extLst>
          </p:cNvPr>
          <p:cNvSpPr>
            <a:spLocks noGrp="1"/>
          </p:cNvSpPr>
          <p:nvPr>
            <p:ph type="title"/>
          </p:nvPr>
        </p:nvSpPr>
        <p:spPr>
          <a:xfrm>
            <a:off x="382773" y="1384041"/>
            <a:ext cx="3296092" cy="4089917"/>
          </a:xfrm>
        </p:spPr>
        <p:txBody>
          <a:bodyPr>
            <a:normAutofit/>
          </a:bodyPr>
          <a:lstStyle/>
          <a:p>
            <a:r>
              <a:rPr lang="en-US" dirty="0"/>
              <a:t>Fall of Buna Mission</a:t>
            </a:r>
            <a:br>
              <a:rPr lang="en-US" dirty="0"/>
            </a:br>
            <a:br>
              <a:rPr lang="en-US" sz="2000" dirty="0"/>
            </a:br>
            <a:r>
              <a:rPr lang="en-US" sz="2000" dirty="0"/>
              <a:t>January 2, 1943</a:t>
            </a:r>
          </a:p>
        </p:txBody>
      </p:sp>
      <p:pic>
        <p:nvPicPr>
          <p:cNvPr id="3" name="Picture 2">
            <a:extLst>
              <a:ext uri="{FF2B5EF4-FFF2-40B4-BE49-F238E27FC236}">
                <a16:creationId xmlns:a16="http://schemas.microsoft.com/office/drawing/2014/main" id="{416EC36E-A4E2-F680-3272-F39567FB8375}"/>
              </a:ext>
            </a:extLst>
          </p:cNvPr>
          <p:cNvPicPr>
            <a:picLocks noChangeAspect="1"/>
          </p:cNvPicPr>
          <p:nvPr/>
        </p:nvPicPr>
        <p:blipFill>
          <a:blip r:embed="rId2"/>
          <a:stretch>
            <a:fillRect/>
          </a:stretch>
        </p:blipFill>
        <p:spPr>
          <a:xfrm>
            <a:off x="3879112" y="365125"/>
            <a:ext cx="7772400" cy="6039364"/>
          </a:xfrm>
          <a:prstGeom prst="rect">
            <a:avLst/>
          </a:prstGeom>
        </p:spPr>
      </p:pic>
    </p:spTree>
    <p:extLst>
      <p:ext uri="{BB962C8B-B14F-4D97-AF65-F5344CB8AC3E}">
        <p14:creationId xmlns:p14="http://schemas.microsoft.com/office/powerpoint/2010/main" val="968272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E56C-1733-7C40-A972-F83F7CF433BB}"/>
              </a:ext>
            </a:extLst>
          </p:cNvPr>
          <p:cNvSpPr>
            <a:spLocks noGrp="1"/>
          </p:cNvSpPr>
          <p:nvPr>
            <p:ph type="title"/>
          </p:nvPr>
        </p:nvSpPr>
        <p:spPr>
          <a:xfrm>
            <a:off x="838200" y="172994"/>
            <a:ext cx="10515600" cy="1099751"/>
          </a:xfrm>
        </p:spPr>
        <p:txBody>
          <a:bodyPr/>
          <a:lstStyle/>
          <a:p>
            <a:pPr algn="ctr"/>
            <a:r>
              <a:rPr lang="en-US" dirty="0"/>
              <a:t>The Final Offensive</a:t>
            </a:r>
          </a:p>
        </p:txBody>
      </p:sp>
      <p:pic>
        <p:nvPicPr>
          <p:cNvPr id="4" name="Picture 3" descr="A map of a battle&#10;&#10;AI-generated content may be incorrect.">
            <a:extLst>
              <a:ext uri="{FF2B5EF4-FFF2-40B4-BE49-F238E27FC236}">
                <a16:creationId xmlns:a16="http://schemas.microsoft.com/office/drawing/2014/main" id="{36261A7B-76B5-7965-0C55-9698F33452AC}"/>
              </a:ext>
            </a:extLst>
          </p:cNvPr>
          <p:cNvPicPr>
            <a:picLocks noChangeAspect="1"/>
          </p:cNvPicPr>
          <p:nvPr/>
        </p:nvPicPr>
        <p:blipFill>
          <a:blip r:embed="rId2"/>
          <a:stretch>
            <a:fillRect/>
          </a:stretch>
        </p:blipFill>
        <p:spPr>
          <a:xfrm>
            <a:off x="270116" y="1519880"/>
            <a:ext cx="5825884" cy="5060196"/>
          </a:xfrm>
          <a:prstGeom prst="rect">
            <a:avLst/>
          </a:prstGeom>
        </p:spPr>
      </p:pic>
      <p:pic>
        <p:nvPicPr>
          <p:cNvPr id="6" name="Picture 5" descr="A group of people in a boat&#10;&#10;AI-generated content may be incorrect.">
            <a:extLst>
              <a:ext uri="{FF2B5EF4-FFF2-40B4-BE49-F238E27FC236}">
                <a16:creationId xmlns:a16="http://schemas.microsoft.com/office/drawing/2014/main" id="{3F20FFE4-291C-2676-A966-944A1D594AA4}"/>
              </a:ext>
            </a:extLst>
          </p:cNvPr>
          <p:cNvPicPr>
            <a:picLocks noChangeAspect="1"/>
          </p:cNvPicPr>
          <p:nvPr/>
        </p:nvPicPr>
        <p:blipFill>
          <a:blip r:embed="rId3"/>
          <a:stretch>
            <a:fillRect/>
          </a:stretch>
        </p:blipFill>
        <p:spPr>
          <a:xfrm>
            <a:off x="6282082" y="1604940"/>
            <a:ext cx="5639802" cy="4423719"/>
          </a:xfrm>
          <a:prstGeom prst="rect">
            <a:avLst/>
          </a:prstGeom>
        </p:spPr>
      </p:pic>
    </p:spTree>
    <p:extLst>
      <p:ext uri="{BB962C8B-B14F-4D97-AF65-F5344CB8AC3E}">
        <p14:creationId xmlns:p14="http://schemas.microsoft.com/office/powerpoint/2010/main" val="3443237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0BB0F-50B9-44C8-E5AE-3B1CFC876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DA89F-448A-9AA5-CCF6-FFF1E2880120}"/>
              </a:ext>
            </a:extLst>
          </p:cNvPr>
          <p:cNvSpPr>
            <a:spLocks noGrp="1"/>
          </p:cNvSpPr>
          <p:nvPr>
            <p:ph type="title"/>
          </p:nvPr>
        </p:nvSpPr>
        <p:spPr>
          <a:xfrm>
            <a:off x="5730948" y="563526"/>
            <a:ext cx="5622851" cy="5507664"/>
          </a:xfrm>
        </p:spPr>
        <p:txBody>
          <a:bodyPr>
            <a:normAutofit fontScale="90000"/>
          </a:bodyPr>
          <a:lstStyle/>
          <a:p>
            <a:r>
              <a:rPr lang="en-US" dirty="0"/>
              <a:t>“A great deal has been said and whispered about the 32nd Division and much of it makes no sense. The 32nd which ‘failed’ at Buna was the same 32nd that won the victory there. No one else did.”</a:t>
            </a:r>
            <a:br>
              <a:rPr lang="en-US" dirty="0"/>
            </a:br>
            <a:br>
              <a:rPr lang="en-US" sz="2000" dirty="0"/>
            </a:br>
            <a:r>
              <a:rPr lang="en-US" sz="2200" dirty="0"/>
              <a:t>Robert Eichelberger</a:t>
            </a:r>
          </a:p>
        </p:txBody>
      </p:sp>
      <p:pic>
        <p:nvPicPr>
          <p:cNvPr id="6" name="Picture 5" descr="A person in uniform standing in front of a trailer&#10;&#10;AI-generated content may be incorrect.">
            <a:extLst>
              <a:ext uri="{FF2B5EF4-FFF2-40B4-BE49-F238E27FC236}">
                <a16:creationId xmlns:a16="http://schemas.microsoft.com/office/drawing/2014/main" id="{ABBE6FD2-3420-B1DB-62A4-09E8D818DC44}"/>
              </a:ext>
            </a:extLst>
          </p:cNvPr>
          <p:cNvPicPr>
            <a:picLocks noChangeAspect="1"/>
          </p:cNvPicPr>
          <p:nvPr/>
        </p:nvPicPr>
        <p:blipFill>
          <a:blip r:embed="rId2"/>
          <a:stretch>
            <a:fillRect/>
          </a:stretch>
        </p:blipFill>
        <p:spPr>
          <a:xfrm>
            <a:off x="583020" y="563526"/>
            <a:ext cx="4413193" cy="5507664"/>
          </a:xfrm>
          <a:prstGeom prst="rect">
            <a:avLst/>
          </a:prstGeom>
        </p:spPr>
      </p:pic>
    </p:spTree>
    <p:extLst>
      <p:ext uri="{BB962C8B-B14F-4D97-AF65-F5344CB8AC3E}">
        <p14:creationId xmlns:p14="http://schemas.microsoft.com/office/powerpoint/2010/main" val="423531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66FBD-9373-F8CB-8503-DC19A3877257}"/>
              </a:ext>
            </a:extLst>
          </p:cNvPr>
          <p:cNvSpPr>
            <a:spLocks noGrp="1"/>
          </p:cNvSpPr>
          <p:nvPr>
            <p:ph type="title"/>
          </p:nvPr>
        </p:nvSpPr>
        <p:spPr>
          <a:xfrm>
            <a:off x="753140" y="365125"/>
            <a:ext cx="5342860" cy="5876187"/>
          </a:xfrm>
        </p:spPr>
        <p:txBody>
          <a:bodyPr>
            <a:normAutofit/>
          </a:bodyPr>
          <a:lstStyle/>
          <a:p>
            <a:r>
              <a:rPr lang="en-US" dirty="0"/>
              <a:t>“We fought the [Japanese]. We fought the jungle, the rain and mud, the insects, swamps and diseases – and we won.”</a:t>
            </a:r>
            <a:br>
              <a:rPr lang="en-US" dirty="0"/>
            </a:br>
            <a:r>
              <a:rPr lang="en-US" sz="2200" dirty="0"/>
              <a:t>James E. Myers</a:t>
            </a:r>
            <a:br>
              <a:rPr lang="en-US" sz="2200" dirty="0"/>
            </a:br>
            <a:r>
              <a:rPr lang="en-US" sz="2200" dirty="0"/>
              <a:t>Co. K, 128th Infantry Regiment</a:t>
            </a:r>
          </a:p>
        </p:txBody>
      </p:sp>
      <p:pic>
        <p:nvPicPr>
          <p:cNvPr id="7" name="Picture 6" descr="A person with short hair wearing a collared shirt&#10;&#10;AI-generated content may be incorrect.">
            <a:extLst>
              <a:ext uri="{FF2B5EF4-FFF2-40B4-BE49-F238E27FC236}">
                <a16:creationId xmlns:a16="http://schemas.microsoft.com/office/drawing/2014/main" id="{BEE5A51B-8260-7EC8-D5CD-141517832BF1}"/>
              </a:ext>
            </a:extLst>
          </p:cNvPr>
          <p:cNvPicPr>
            <a:picLocks noChangeAspect="1"/>
          </p:cNvPicPr>
          <p:nvPr/>
        </p:nvPicPr>
        <p:blipFill>
          <a:blip r:embed="rId2"/>
          <a:stretch>
            <a:fillRect/>
          </a:stretch>
        </p:blipFill>
        <p:spPr>
          <a:xfrm>
            <a:off x="6932428" y="1175784"/>
            <a:ext cx="4506432" cy="4506432"/>
          </a:xfrm>
          <a:prstGeom prst="rect">
            <a:avLst/>
          </a:prstGeom>
        </p:spPr>
      </p:pic>
    </p:spTree>
    <p:extLst>
      <p:ext uri="{BB962C8B-B14F-4D97-AF65-F5344CB8AC3E}">
        <p14:creationId xmlns:p14="http://schemas.microsoft.com/office/powerpoint/2010/main" val="309180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7927-702E-FD1F-0737-6BFC2EC68B43}"/>
              </a:ext>
            </a:extLst>
          </p:cNvPr>
          <p:cNvSpPr>
            <a:spLocks noGrp="1"/>
          </p:cNvSpPr>
          <p:nvPr>
            <p:ph type="title"/>
          </p:nvPr>
        </p:nvSpPr>
        <p:spPr>
          <a:xfrm>
            <a:off x="0" y="1986183"/>
            <a:ext cx="6896583" cy="1235593"/>
          </a:xfrm>
        </p:spPr>
        <p:txBody>
          <a:bodyPr/>
          <a:lstStyle/>
          <a:p>
            <a:pPr algn="ctr"/>
            <a:r>
              <a:rPr lang="en-US" dirty="0"/>
              <a:t>Personal Connections</a:t>
            </a:r>
          </a:p>
        </p:txBody>
      </p:sp>
      <p:pic>
        <p:nvPicPr>
          <p:cNvPr id="3" name="Content Placeholder 6" descr="A person in a military uniform&#10;&#10;AI-generated content may be incorrect.">
            <a:extLst>
              <a:ext uri="{FF2B5EF4-FFF2-40B4-BE49-F238E27FC236}">
                <a16:creationId xmlns:a16="http://schemas.microsoft.com/office/drawing/2014/main" id="{6BF26DF6-CA1D-C0F6-21A8-37DDE5F26824}"/>
              </a:ext>
            </a:extLst>
          </p:cNvPr>
          <p:cNvPicPr>
            <a:picLocks noChangeAspect="1"/>
          </p:cNvPicPr>
          <p:nvPr/>
        </p:nvPicPr>
        <p:blipFill>
          <a:blip r:embed="rId2"/>
          <a:stretch>
            <a:fillRect/>
          </a:stretch>
        </p:blipFill>
        <p:spPr>
          <a:xfrm>
            <a:off x="6896583" y="0"/>
            <a:ext cx="5295418" cy="6858000"/>
          </a:xfrm>
          <a:prstGeom prst="rect">
            <a:avLst/>
          </a:prstGeom>
        </p:spPr>
      </p:pic>
      <p:sp>
        <p:nvSpPr>
          <p:cNvPr id="6" name="TextBox 5">
            <a:extLst>
              <a:ext uri="{FF2B5EF4-FFF2-40B4-BE49-F238E27FC236}">
                <a16:creationId xmlns:a16="http://schemas.microsoft.com/office/drawing/2014/main" id="{BBCD1034-CD52-B6DE-CEF7-4E3D5330AEAF}"/>
              </a:ext>
            </a:extLst>
          </p:cNvPr>
          <p:cNvSpPr txBox="1"/>
          <p:nvPr/>
        </p:nvSpPr>
        <p:spPr>
          <a:xfrm>
            <a:off x="913995" y="5560275"/>
            <a:ext cx="5741985" cy="923330"/>
          </a:xfrm>
          <a:prstGeom prst="rect">
            <a:avLst/>
          </a:prstGeom>
          <a:noFill/>
        </p:spPr>
        <p:txBody>
          <a:bodyPr wrap="square" rtlCol="0">
            <a:spAutoFit/>
          </a:bodyPr>
          <a:lstStyle/>
          <a:p>
            <a:r>
              <a:rPr lang="en-US" i="1" dirty="0"/>
              <a:t>Right:</a:t>
            </a:r>
          </a:p>
          <a:p>
            <a:r>
              <a:rPr lang="en-US" i="1" dirty="0"/>
              <a:t>Andrew V. Van Ells, Supply Co., 127th Infantry Regiment</a:t>
            </a:r>
          </a:p>
          <a:p>
            <a:r>
              <a:rPr lang="en-US" i="1" dirty="0"/>
              <a:t>Port Washington, WI</a:t>
            </a:r>
          </a:p>
        </p:txBody>
      </p:sp>
    </p:spTree>
    <p:extLst>
      <p:ext uri="{BB962C8B-B14F-4D97-AF65-F5344CB8AC3E}">
        <p14:creationId xmlns:p14="http://schemas.microsoft.com/office/powerpoint/2010/main" val="3013773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91E5-DD89-751E-0493-05C9D5547D6F}"/>
              </a:ext>
            </a:extLst>
          </p:cNvPr>
          <p:cNvSpPr>
            <a:spLocks noGrp="1"/>
          </p:cNvSpPr>
          <p:nvPr>
            <p:ph type="title"/>
          </p:nvPr>
        </p:nvSpPr>
        <p:spPr>
          <a:xfrm>
            <a:off x="329609" y="365125"/>
            <a:ext cx="11532782" cy="1325563"/>
          </a:xfrm>
        </p:spPr>
        <p:txBody>
          <a:bodyPr/>
          <a:lstStyle/>
          <a:p>
            <a:pPr algn="ctr"/>
            <a:r>
              <a:rPr lang="en-US" dirty="0"/>
              <a:t>Rest and reorganization</a:t>
            </a:r>
          </a:p>
        </p:txBody>
      </p:sp>
      <p:sp>
        <p:nvSpPr>
          <p:cNvPr id="3" name="Content Placeholder 2">
            <a:extLst>
              <a:ext uri="{FF2B5EF4-FFF2-40B4-BE49-F238E27FC236}">
                <a16:creationId xmlns:a16="http://schemas.microsoft.com/office/drawing/2014/main" id="{7755DB6E-AB51-60C4-11C1-10C7BAB907CB}"/>
              </a:ext>
            </a:extLst>
          </p:cNvPr>
          <p:cNvSpPr>
            <a:spLocks noGrp="1"/>
          </p:cNvSpPr>
          <p:nvPr>
            <p:ph sz="half" idx="1"/>
          </p:nvPr>
        </p:nvSpPr>
        <p:spPr>
          <a:xfrm>
            <a:off x="838200" y="1690688"/>
            <a:ext cx="4074042" cy="4802187"/>
          </a:xfrm>
        </p:spPr>
        <p:txBody>
          <a:bodyPr/>
          <a:lstStyle/>
          <a:p>
            <a:r>
              <a:rPr lang="en-US" dirty="0"/>
              <a:t>A new commander – General William H. Gill</a:t>
            </a:r>
          </a:p>
          <a:p>
            <a:r>
              <a:rPr lang="en-US" dirty="0"/>
              <a:t>Intensified training</a:t>
            </a:r>
          </a:p>
          <a:p>
            <a:r>
              <a:rPr lang="en-US" dirty="0"/>
              <a:t>Replacements</a:t>
            </a:r>
          </a:p>
          <a:p>
            <a:r>
              <a:rPr lang="en-US" dirty="0"/>
              <a:t>National press</a:t>
            </a:r>
          </a:p>
          <a:p>
            <a:r>
              <a:rPr lang="en-US" dirty="0"/>
              <a:t>A visit from the First Lady</a:t>
            </a:r>
          </a:p>
          <a:p>
            <a:r>
              <a:rPr lang="en-US" dirty="0"/>
              <a:t>Rotations home begin March 1944</a:t>
            </a:r>
          </a:p>
        </p:txBody>
      </p:sp>
      <p:pic>
        <p:nvPicPr>
          <p:cNvPr id="4" name="Picture 3" descr="A group of people eating at a table&#10;&#10;Description automatically generated">
            <a:extLst>
              <a:ext uri="{FF2B5EF4-FFF2-40B4-BE49-F238E27FC236}">
                <a16:creationId xmlns:a16="http://schemas.microsoft.com/office/drawing/2014/main" id="{18766122-6DA6-C11B-A2AC-F86A20745097}"/>
              </a:ext>
            </a:extLst>
          </p:cNvPr>
          <p:cNvPicPr>
            <a:picLocks noChangeAspect="1"/>
          </p:cNvPicPr>
          <p:nvPr/>
        </p:nvPicPr>
        <p:blipFill>
          <a:blip r:embed="rId2"/>
          <a:stretch>
            <a:fillRect/>
          </a:stretch>
        </p:blipFill>
        <p:spPr>
          <a:xfrm>
            <a:off x="5925879" y="1690688"/>
            <a:ext cx="5578549" cy="4535294"/>
          </a:xfrm>
          <a:prstGeom prst="rect">
            <a:avLst/>
          </a:prstGeom>
        </p:spPr>
      </p:pic>
    </p:spTree>
    <p:extLst>
      <p:ext uri="{BB962C8B-B14F-4D97-AF65-F5344CB8AC3E}">
        <p14:creationId xmlns:p14="http://schemas.microsoft.com/office/powerpoint/2010/main" val="1176612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4C90-71F9-B897-7338-36D68691C958}"/>
              </a:ext>
            </a:extLst>
          </p:cNvPr>
          <p:cNvSpPr>
            <a:spLocks noGrp="1"/>
          </p:cNvSpPr>
          <p:nvPr>
            <p:ph type="title"/>
          </p:nvPr>
        </p:nvSpPr>
        <p:spPr>
          <a:xfrm>
            <a:off x="595423" y="276447"/>
            <a:ext cx="10758377" cy="1172261"/>
          </a:xfrm>
        </p:spPr>
        <p:txBody>
          <a:bodyPr/>
          <a:lstStyle/>
          <a:p>
            <a:pPr algn="ctr"/>
            <a:r>
              <a:rPr lang="en-US" dirty="0"/>
              <a:t>Leapfrogging: </a:t>
            </a:r>
            <a:r>
              <a:rPr lang="en-US" dirty="0" err="1"/>
              <a:t>Saidor</a:t>
            </a:r>
            <a:endParaRPr lang="en-US" dirty="0"/>
          </a:p>
        </p:txBody>
      </p:sp>
      <p:pic>
        <p:nvPicPr>
          <p:cNvPr id="4" name="Picture 3">
            <a:extLst>
              <a:ext uri="{FF2B5EF4-FFF2-40B4-BE49-F238E27FC236}">
                <a16:creationId xmlns:a16="http://schemas.microsoft.com/office/drawing/2014/main" id="{C4115F9F-9470-8A79-55C6-03B7A3EC437D}"/>
              </a:ext>
            </a:extLst>
          </p:cNvPr>
          <p:cNvPicPr>
            <a:picLocks noChangeAspect="1"/>
          </p:cNvPicPr>
          <p:nvPr/>
        </p:nvPicPr>
        <p:blipFill>
          <a:blip r:embed="rId2"/>
          <a:stretch>
            <a:fillRect/>
          </a:stretch>
        </p:blipFill>
        <p:spPr>
          <a:xfrm>
            <a:off x="170426" y="1649601"/>
            <a:ext cx="5639537" cy="3759691"/>
          </a:xfrm>
          <a:prstGeom prst="rect">
            <a:avLst/>
          </a:prstGeom>
        </p:spPr>
      </p:pic>
      <p:pic>
        <p:nvPicPr>
          <p:cNvPr id="6" name="Picture 5" descr="A group of soldiers climbing onto a boat&#10;&#10;Description automatically generated">
            <a:extLst>
              <a:ext uri="{FF2B5EF4-FFF2-40B4-BE49-F238E27FC236}">
                <a16:creationId xmlns:a16="http://schemas.microsoft.com/office/drawing/2014/main" id="{0AFA0105-5628-EF19-3B9D-3134EC75EE63}"/>
              </a:ext>
            </a:extLst>
          </p:cNvPr>
          <p:cNvPicPr>
            <a:picLocks noChangeAspect="1"/>
          </p:cNvPicPr>
          <p:nvPr/>
        </p:nvPicPr>
        <p:blipFill>
          <a:blip r:embed="rId3"/>
          <a:stretch>
            <a:fillRect/>
          </a:stretch>
        </p:blipFill>
        <p:spPr>
          <a:xfrm>
            <a:off x="5975498" y="1912817"/>
            <a:ext cx="6232454" cy="4945184"/>
          </a:xfrm>
          <a:prstGeom prst="rect">
            <a:avLst/>
          </a:prstGeom>
        </p:spPr>
      </p:pic>
    </p:spTree>
    <p:extLst>
      <p:ext uri="{BB962C8B-B14F-4D97-AF65-F5344CB8AC3E}">
        <p14:creationId xmlns:p14="http://schemas.microsoft.com/office/powerpoint/2010/main" val="374106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4F14-8F64-6899-9252-D259FC41E8D8}"/>
              </a:ext>
            </a:extLst>
          </p:cNvPr>
          <p:cNvSpPr>
            <a:spLocks noGrp="1"/>
          </p:cNvSpPr>
          <p:nvPr>
            <p:ph type="title"/>
          </p:nvPr>
        </p:nvSpPr>
        <p:spPr>
          <a:xfrm>
            <a:off x="0" y="365125"/>
            <a:ext cx="6972281" cy="1325563"/>
          </a:xfrm>
        </p:spPr>
        <p:txBody>
          <a:bodyPr/>
          <a:lstStyle/>
          <a:p>
            <a:pPr algn="ctr"/>
            <a:r>
              <a:rPr lang="en-US" dirty="0"/>
              <a:t>Leapfrogging: </a:t>
            </a:r>
            <a:r>
              <a:rPr lang="en-US" dirty="0" err="1"/>
              <a:t>Aitape</a:t>
            </a:r>
            <a:endParaRPr lang="en-US" dirty="0"/>
          </a:p>
        </p:txBody>
      </p:sp>
      <p:pic>
        <p:nvPicPr>
          <p:cNvPr id="4" name="Picture 3">
            <a:extLst>
              <a:ext uri="{FF2B5EF4-FFF2-40B4-BE49-F238E27FC236}">
                <a16:creationId xmlns:a16="http://schemas.microsoft.com/office/drawing/2014/main" id="{24ADB617-2745-9389-9E1C-C50FEBF50C38}"/>
              </a:ext>
            </a:extLst>
          </p:cNvPr>
          <p:cNvPicPr>
            <a:picLocks noChangeAspect="1"/>
          </p:cNvPicPr>
          <p:nvPr/>
        </p:nvPicPr>
        <p:blipFill>
          <a:blip r:embed="rId2"/>
          <a:stretch>
            <a:fillRect/>
          </a:stretch>
        </p:blipFill>
        <p:spPr>
          <a:xfrm>
            <a:off x="65857" y="1568279"/>
            <a:ext cx="6840568" cy="4560378"/>
          </a:xfrm>
          <a:prstGeom prst="rect">
            <a:avLst/>
          </a:prstGeom>
        </p:spPr>
      </p:pic>
      <p:pic>
        <p:nvPicPr>
          <p:cNvPr id="6" name="Picture 5" descr="A group of soldiers walking along a beach&#10;&#10;Description automatically generated">
            <a:extLst>
              <a:ext uri="{FF2B5EF4-FFF2-40B4-BE49-F238E27FC236}">
                <a16:creationId xmlns:a16="http://schemas.microsoft.com/office/drawing/2014/main" id="{EE940945-4955-8F16-13C2-0221C5AB6E14}"/>
              </a:ext>
            </a:extLst>
          </p:cNvPr>
          <p:cNvPicPr>
            <a:picLocks noChangeAspect="1"/>
          </p:cNvPicPr>
          <p:nvPr/>
        </p:nvPicPr>
        <p:blipFill>
          <a:blip r:embed="rId3"/>
          <a:stretch>
            <a:fillRect/>
          </a:stretch>
        </p:blipFill>
        <p:spPr>
          <a:xfrm>
            <a:off x="6972281" y="0"/>
            <a:ext cx="5219719" cy="6858000"/>
          </a:xfrm>
          <a:prstGeom prst="rect">
            <a:avLst/>
          </a:prstGeom>
        </p:spPr>
      </p:pic>
    </p:spTree>
    <p:extLst>
      <p:ext uri="{BB962C8B-B14F-4D97-AF65-F5344CB8AC3E}">
        <p14:creationId xmlns:p14="http://schemas.microsoft.com/office/powerpoint/2010/main" val="3373934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8F8E-3601-DB77-76DB-7F4E3FD14D4E}"/>
              </a:ext>
            </a:extLst>
          </p:cNvPr>
          <p:cNvSpPr>
            <a:spLocks noGrp="1"/>
          </p:cNvSpPr>
          <p:nvPr>
            <p:ph type="title"/>
          </p:nvPr>
        </p:nvSpPr>
        <p:spPr>
          <a:xfrm>
            <a:off x="0" y="365125"/>
            <a:ext cx="8048847" cy="1325563"/>
          </a:xfrm>
        </p:spPr>
        <p:txBody>
          <a:bodyPr/>
          <a:lstStyle/>
          <a:p>
            <a:pPr algn="ctr"/>
            <a:r>
              <a:rPr lang="en-US" dirty="0"/>
              <a:t>Leyte</a:t>
            </a:r>
          </a:p>
        </p:txBody>
      </p:sp>
      <p:pic>
        <p:nvPicPr>
          <p:cNvPr id="8" name="Picture 7">
            <a:extLst>
              <a:ext uri="{FF2B5EF4-FFF2-40B4-BE49-F238E27FC236}">
                <a16:creationId xmlns:a16="http://schemas.microsoft.com/office/drawing/2014/main" id="{131F85F5-AB3D-C40E-7886-ECCDAA18D644}"/>
              </a:ext>
            </a:extLst>
          </p:cNvPr>
          <p:cNvPicPr>
            <a:picLocks noChangeAspect="1"/>
          </p:cNvPicPr>
          <p:nvPr/>
        </p:nvPicPr>
        <p:blipFill>
          <a:blip r:embed="rId2"/>
          <a:stretch>
            <a:fillRect/>
          </a:stretch>
        </p:blipFill>
        <p:spPr>
          <a:xfrm>
            <a:off x="7651897" y="127590"/>
            <a:ext cx="4572000" cy="6858000"/>
          </a:xfrm>
          <a:prstGeom prst="rect">
            <a:avLst/>
          </a:prstGeom>
        </p:spPr>
      </p:pic>
      <p:pic>
        <p:nvPicPr>
          <p:cNvPr id="4" name="Picture 3" descr="Military soldiers in a village&#10;&#10;AI-generated content may be incorrect.">
            <a:extLst>
              <a:ext uri="{FF2B5EF4-FFF2-40B4-BE49-F238E27FC236}">
                <a16:creationId xmlns:a16="http://schemas.microsoft.com/office/drawing/2014/main" id="{F74AF03A-5146-69F8-C4DB-839103E7088F}"/>
              </a:ext>
            </a:extLst>
          </p:cNvPr>
          <p:cNvPicPr>
            <a:picLocks noChangeAspect="1"/>
          </p:cNvPicPr>
          <p:nvPr/>
        </p:nvPicPr>
        <p:blipFill>
          <a:blip r:embed="rId3"/>
          <a:stretch>
            <a:fillRect/>
          </a:stretch>
        </p:blipFill>
        <p:spPr>
          <a:xfrm>
            <a:off x="96579" y="1276055"/>
            <a:ext cx="7772400" cy="5320325"/>
          </a:xfrm>
          <a:prstGeom prst="rect">
            <a:avLst/>
          </a:prstGeom>
        </p:spPr>
      </p:pic>
    </p:spTree>
    <p:extLst>
      <p:ext uri="{BB962C8B-B14F-4D97-AF65-F5344CB8AC3E}">
        <p14:creationId xmlns:p14="http://schemas.microsoft.com/office/powerpoint/2010/main" val="1758524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6AEA3-5BFB-D129-2878-88357417D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79142-64B0-CCE8-6290-5A7D062E90D5}"/>
              </a:ext>
            </a:extLst>
          </p:cNvPr>
          <p:cNvSpPr>
            <a:spLocks noGrp="1"/>
          </p:cNvSpPr>
          <p:nvPr>
            <p:ph type="title"/>
          </p:nvPr>
        </p:nvSpPr>
        <p:spPr>
          <a:xfrm>
            <a:off x="5730948" y="563526"/>
            <a:ext cx="5622851" cy="5507664"/>
          </a:xfrm>
        </p:spPr>
        <p:txBody>
          <a:bodyPr>
            <a:normAutofit/>
          </a:bodyPr>
          <a:lstStyle/>
          <a:p>
            <a:r>
              <a:rPr lang="en-US" dirty="0"/>
              <a:t>“Big Chief stated 32d had never been any good.”</a:t>
            </a:r>
            <a:br>
              <a:rPr lang="en-US" dirty="0"/>
            </a:br>
            <a:br>
              <a:rPr lang="en-US" sz="2000" dirty="0"/>
            </a:br>
            <a:r>
              <a:rPr lang="en-US" sz="2200" dirty="0"/>
              <a:t>Robert Eichelberger</a:t>
            </a:r>
          </a:p>
        </p:txBody>
      </p:sp>
      <p:pic>
        <p:nvPicPr>
          <p:cNvPr id="6" name="Picture 5" descr="A person in uniform standing in front of a trailer&#10;&#10;AI-generated content may be incorrect.">
            <a:extLst>
              <a:ext uri="{FF2B5EF4-FFF2-40B4-BE49-F238E27FC236}">
                <a16:creationId xmlns:a16="http://schemas.microsoft.com/office/drawing/2014/main" id="{D5500E7A-FA7A-DC0B-74F8-FA9A39707879}"/>
              </a:ext>
            </a:extLst>
          </p:cNvPr>
          <p:cNvPicPr>
            <a:picLocks noChangeAspect="1"/>
          </p:cNvPicPr>
          <p:nvPr/>
        </p:nvPicPr>
        <p:blipFill>
          <a:blip r:embed="rId2"/>
          <a:stretch>
            <a:fillRect/>
          </a:stretch>
        </p:blipFill>
        <p:spPr>
          <a:xfrm>
            <a:off x="583020" y="563526"/>
            <a:ext cx="4413193" cy="5507664"/>
          </a:xfrm>
          <a:prstGeom prst="rect">
            <a:avLst/>
          </a:prstGeom>
        </p:spPr>
      </p:pic>
    </p:spTree>
    <p:extLst>
      <p:ext uri="{BB962C8B-B14F-4D97-AF65-F5344CB8AC3E}">
        <p14:creationId xmlns:p14="http://schemas.microsoft.com/office/powerpoint/2010/main" val="1405109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436B-51DD-F6FD-8D32-163243BCBDA8}"/>
              </a:ext>
            </a:extLst>
          </p:cNvPr>
          <p:cNvSpPr>
            <a:spLocks noGrp="1"/>
          </p:cNvSpPr>
          <p:nvPr>
            <p:ph type="title"/>
          </p:nvPr>
        </p:nvSpPr>
        <p:spPr/>
        <p:txBody>
          <a:bodyPr/>
          <a:lstStyle/>
          <a:p>
            <a:pPr algn="ctr"/>
            <a:r>
              <a:rPr lang="en-US" dirty="0"/>
              <a:t>Luzon and the Villa Verde Trail</a:t>
            </a:r>
          </a:p>
        </p:txBody>
      </p:sp>
      <p:pic>
        <p:nvPicPr>
          <p:cNvPr id="4" name="Picture 3">
            <a:extLst>
              <a:ext uri="{FF2B5EF4-FFF2-40B4-BE49-F238E27FC236}">
                <a16:creationId xmlns:a16="http://schemas.microsoft.com/office/drawing/2014/main" id="{91E07615-005B-0F28-F00C-6D6DC74D7717}"/>
              </a:ext>
            </a:extLst>
          </p:cNvPr>
          <p:cNvPicPr>
            <a:picLocks noChangeAspect="1"/>
          </p:cNvPicPr>
          <p:nvPr/>
        </p:nvPicPr>
        <p:blipFill>
          <a:blip r:embed="rId2"/>
          <a:stretch>
            <a:fillRect/>
          </a:stretch>
        </p:blipFill>
        <p:spPr>
          <a:xfrm>
            <a:off x="-206111" y="1774776"/>
            <a:ext cx="6953988" cy="4635992"/>
          </a:xfrm>
          <a:prstGeom prst="rect">
            <a:avLst/>
          </a:prstGeom>
        </p:spPr>
      </p:pic>
      <p:pic>
        <p:nvPicPr>
          <p:cNvPr id="6" name="Picture 5" descr="A group of soldiers walking on a hill&#10;&#10;Description automatically generated">
            <a:extLst>
              <a:ext uri="{FF2B5EF4-FFF2-40B4-BE49-F238E27FC236}">
                <a16:creationId xmlns:a16="http://schemas.microsoft.com/office/drawing/2014/main" id="{AED7C508-293E-9573-51CA-82B8CE2E614A}"/>
              </a:ext>
            </a:extLst>
          </p:cNvPr>
          <p:cNvPicPr>
            <a:picLocks noChangeAspect="1"/>
          </p:cNvPicPr>
          <p:nvPr/>
        </p:nvPicPr>
        <p:blipFill>
          <a:blip r:embed="rId3"/>
          <a:stretch>
            <a:fillRect/>
          </a:stretch>
        </p:blipFill>
        <p:spPr>
          <a:xfrm>
            <a:off x="6550870" y="2164404"/>
            <a:ext cx="5641130" cy="4693596"/>
          </a:xfrm>
          <a:prstGeom prst="rect">
            <a:avLst/>
          </a:prstGeom>
        </p:spPr>
      </p:pic>
    </p:spTree>
    <p:extLst>
      <p:ext uri="{BB962C8B-B14F-4D97-AF65-F5344CB8AC3E}">
        <p14:creationId xmlns:p14="http://schemas.microsoft.com/office/powerpoint/2010/main" val="1533528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84066-4117-AAE0-E4D2-DD02459CE650}"/>
              </a:ext>
            </a:extLst>
          </p:cNvPr>
          <p:cNvSpPr>
            <a:spLocks noGrp="1"/>
          </p:cNvSpPr>
          <p:nvPr>
            <p:ph type="title"/>
          </p:nvPr>
        </p:nvSpPr>
        <p:spPr>
          <a:xfrm>
            <a:off x="935665" y="1745692"/>
            <a:ext cx="2998382" cy="3366616"/>
          </a:xfrm>
        </p:spPr>
        <p:txBody>
          <a:bodyPr/>
          <a:lstStyle/>
          <a:p>
            <a:r>
              <a:rPr lang="en-US" dirty="0"/>
              <a:t>A fight for every hill</a:t>
            </a:r>
          </a:p>
        </p:txBody>
      </p:sp>
      <p:pic>
        <p:nvPicPr>
          <p:cNvPr id="5" name="Picture 4" descr="A group of soldiers in a forest&#10;&#10;AI-generated content may be incorrect.">
            <a:extLst>
              <a:ext uri="{FF2B5EF4-FFF2-40B4-BE49-F238E27FC236}">
                <a16:creationId xmlns:a16="http://schemas.microsoft.com/office/drawing/2014/main" id="{D3C9E5DF-F9FF-2838-BA77-3E056FCD99F1}"/>
              </a:ext>
            </a:extLst>
          </p:cNvPr>
          <p:cNvPicPr>
            <a:picLocks noChangeAspect="1"/>
          </p:cNvPicPr>
          <p:nvPr/>
        </p:nvPicPr>
        <p:blipFill>
          <a:blip r:embed="rId2"/>
          <a:stretch>
            <a:fillRect/>
          </a:stretch>
        </p:blipFill>
        <p:spPr>
          <a:xfrm>
            <a:off x="4603618" y="0"/>
            <a:ext cx="7588382" cy="6858000"/>
          </a:xfrm>
          <a:prstGeom prst="rect">
            <a:avLst/>
          </a:prstGeom>
        </p:spPr>
      </p:pic>
    </p:spTree>
    <p:extLst>
      <p:ext uri="{BB962C8B-B14F-4D97-AF65-F5344CB8AC3E}">
        <p14:creationId xmlns:p14="http://schemas.microsoft.com/office/powerpoint/2010/main" val="3835126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16706-1F21-AE58-AC1B-E3A855803AFF}"/>
              </a:ext>
            </a:extLst>
          </p:cNvPr>
          <p:cNvSpPr>
            <a:spLocks noGrp="1"/>
          </p:cNvSpPr>
          <p:nvPr>
            <p:ph type="title"/>
          </p:nvPr>
        </p:nvSpPr>
        <p:spPr>
          <a:xfrm>
            <a:off x="632254" y="698758"/>
            <a:ext cx="3161270" cy="5010064"/>
          </a:xfrm>
        </p:spPr>
        <p:txBody>
          <a:bodyPr/>
          <a:lstStyle/>
          <a:p>
            <a:r>
              <a:rPr lang="en-US" dirty="0"/>
              <a:t>Eliminate every cave and bunker</a:t>
            </a:r>
          </a:p>
        </p:txBody>
      </p:sp>
      <p:pic>
        <p:nvPicPr>
          <p:cNvPr id="5" name="Picture 4">
            <a:extLst>
              <a:ext uri="{FF2B5EF4-FFF2-40B4-BE49-F238E27FC236}">
                <a16:creationId xmlns:a16="http://schemas.microsoft.com/office/drawing/2014/main" id="{3269075F-5EEA-F80B-1CFA-D7DE3E927F3E}"/>
              </a:ext>
            </a:extLst>
          </p:cNvPr>
          <p:cNvPicPr>
            <a:picLocks noChangeAspect="1"/>
          </p:cNvPicPr>
          <p:nvPr/>
        </p:nvPicPr>
        <p:blipFill>
          <a:blip r:embed="rId2"/>
          <a:stretch>
            <a:fillRect/>
          </a:stretch>
        </p:blipFill>
        <p:spPr>
          <a:xfrm>
            <a:off x="4257787" y="365124"/>
            <a:ext cx="7759159" cy="6245741"/>
          </a:xfrm>
          <a:prstGeom prst="rect">
            <a:avLst/>
          </a:prstGeom>
        </p:spPr>
      </p:pic>
    </p:spTree>
    <p:extLst>
      <p:ext uri="{BB962C8B-B14F-4D97-AF65-F5344CB8AC3E}">
        <p14:creationId xmlns:p14="http://schemas.microsoft.com/office/powerpoint/2010/main" val="2814504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6742-EACB-7522-1741-1BB3DA698166}"/>
              </a:ext>
            </a:extLst>
          </p:cNvPr>
          <p:cNvSpPr>
            <a:spLocks noGrp="1"/>
          </p:cNvSpPr>
          <p:nvPr>
            <p:ph type="title"/>
          </p:nvPr>
        </p:nvSpPr>
        <p:spPr>
          <a:xfrm>
            <a:off x="801129" y="2085503"/>
            <a:ext cx="4920049" cy="2686994"/>
          </a:xfrm>
        </p:spPr>
        <p:txBody>
          <a:bodyPr/>
          <a:lstStyle/>
          <a:p>
            <a:r>
              <a:rPr lang="en-US" dirty="0"/>
              <a:t>The 114th Engineers</a:t>
            </a:r>
          </a:p>
        </p:txBody>
      </p:sp>
      <p:pic>
        <p:nvPicPr>
          <p:cNvPr id="5" name="Picture 4">
            <a:extLst>
              <a:ext uri="{FF2B5EF4-FFF2-40B4-BE49-F238E27FC236}">
                <a16:creationId xmlns:a16="http://schemas.microsoft.com/office/drawing/2014/main" id="{D68C12B9-10EE-1D41-6FF0-4167BE0AE2B7}"/>
              </a:ext>
            </a:extLst>
          </p:cNvPr>
          <p:cNvPicPr>
            <a:picLocks noChangeAspect="1"/>
          </p:cNvPicPr>
          <p:nvPr/>
        </p:nvPicPr>
        <p:blipFill>
          <a:blip r:embed="rId2"/>
          <a:stretch>
            <a:fillRect/>
          </a:stretch>
        </p:blipFill>
        <p:spPr>
          <a:xfrm>
            <a:off x="6940956" y="0"/>
            <a:ext cx="5251044" cy="6858000"/>
          </a:xfrm>
          <a:prstGeom prst="rect">
            <a:avLst/>
          </a:prstGeom>
        </p:spPr>
      </p:pic>
    </p:spTree>
    <p:extLst>
      <p:ext uri="{BB962C8B-B14F-4D97-AF65-F5344CB8AC3E}">
        <p14:creationId xmlns:p14="http://schemas.microsoft.com/office/powerpoint/2010/main" val="3525328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4C64-E8AB-B574-46FD-6DE499EFB0F2}"/>
              </a:ext>
            </a:extLst>
          </p:cNvPr>
          <p:cNvSpPr>
            <a:spLocks noGrp="1"/>
          </p:cNvSpPr>
          <p:nvPr>
            <p:ph type="title"/>
          </p:nvPr>
        </p:nvSpPr>
        <p:spPr>
          <a:xfrm>
            <a:off x="1164615" y="365125"/>
            <a:ext cx="5347396" cy="1325563"/>
          </a:xfrm>
        </p:spPr>
        <p:txBody>
          <a:bodyPr/>
          <a:lstStyle/>
          <a:p>
            <a:r>
              <a:rPr lang="en-US" dirty="0"/>
              <a:t>Northern Luzon</a:t>
            </a:r>
          </a:p>
        </p:txBody>
      </p:sp>
      <p:pic>
        <p:nvPicPr>
          <p:cNvPr id="4" name="Picture 3">
            <a:extLst>
              <a:ext uri="{FF2B5EF4-FFF2-40B4-BE49-F238E27FC236}">
                <a16:creationId xmlns:a16="http://schemas.microsoft.com/office/drawing/2014/main" id="{4A9BBA9A-0F35-50D1-F1C8-0BF052BA9284}"/>
              </a:ext>
            </a:extLst>
          </p:cNvPr>
          <p:cNvPicPr>
            <a:picLocks noChangeAspect="1"/>
          </p:cNvPicPr>
          <p:nvPr/>
        </p:nvPicPr>
        <p:blipFill>
          <a:blip r:embed="rId2"/>
          <a:stretch>
            <a:fillRect/>
          </a:stretch>
        </p:blipFill>
        <p:spPr>
          <a:xfrm>
            <a:off x="7323954" y="0"/>
            <a:ext cx="4572000" cy="6858000"/>
          </a:xfrm>
          <a:prstGeom prst="rect">
            <a:avLst/>
          </a:prstGeom>
        </p:spPr>
      </p:pic>
      <p:pic>
        <p:nvPicPr>
          <p:cNvPr id="9" name="Picture 8">
            <a:extLst>
              <a:ext uri="{FF2B5EF4-FFF2-40B4-BE49-F238E27FC236}">
                <a16:creationId xmlns:a16="http://schemas.microsoft.com/office/drawing/2014/main" id="{606ED3D9-21F6-D20E-4FAB-E65E37934EEC}"/>
              </a:ext>
            </a:extLst>
          </p:cNvPr>
          <p:cNvPicPr>
            <a:picLocks noChangeAspect="1"/>
          </p:cNvPicPr>
          <p:nvPr/>
        </p:nvPicPr>
        <p:blipFill>
          <a:blip r:embed="rId3"/>
          <a:stretch>
            <a:fillRect/>
          </a:stretch>
        </p:blipFill>
        <p:spPr>
          <a:xfrm>
            <a:off x="1164615" y="1788695"/>
            <a:ext cx="5347396" cy="4704180"/>
          </a:xfrm>
          <a:prstGeom prst="rect">
            <a:avLst/>
          </a:prstGeom>
        </p:spPr>
      </p:pic>
    </p:spTree>
    <p:extLst>
      <p:ext uri="{BB962C8B-B14F-4D97-AF65-F5344CB8AC3E}">
        <p14:creationId xmlns:p14="http://schemas.microsoft.com/office/powerpoint/2010/main" val="1623522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11FDF9-2FA8-EE6E-A333-250E43F6C96B}"/>
              </a:ext>
            </a:extLst>
          </p:cNvPr>
          <p:cNvSpPr>
            <a:spLocks noGrp="1"/>
          </p:cNvSpPr>
          <p:nvPr>
            <p:ph type="title"/>
          </p:nvPr>
        </p:nvSpPr>
        <p:spPr>
          <a:xfrm>
            <a:off x="3311365" y="592310"/>
            <a:ext cx="8917459" cy="1146908"/>
          </a:xfrm>
        </p:spPr>
        <p:txBody>
          <a:bodyPr/>
          <a:lstStyle/>
          <a:p>
            <a:pPr algn="ctr"/>
            <a:r>
              <a:rPr lang="en-US" b="1" dirty="0"/>
              <a:t>The 32nd “Red Arrow” Division</a:t>
            </a:r>
          </a:p>
        </p:txBody>
      </p:sp>
      <p:sp>
        <p:nvSpPr>
          <p:cNvPr id="6" name="Content Placeholder 5">
            <a:extLst>
              <a:ext uri="{FF2B5EF4-FFF2-40B4-BE49-F238E27FC236}">
                <a16:creationId xmlns:a16="http://schemas.microsoft.com/office/drawing/2014/main" id="{1849F21D-F342-BBA4-476F-C9A09CDDCF35}"/>
              </a:ext>
            </a:extLst>
          </p:cNvPr>
          <p:cNvSpPr>
            <a:spLocks noGrp="1"/>
          </p:cNvSpPr>
          <p:nvPr>
            <p:ph sz="half" idx="2"/>
          </p:nvPr>
        </p:nvSpPr>
        <p:spPr>
          <a:xfrm>
            <a:off x="4609070" y="2020186"/>
            <a:ext cx="6407074" cy="4102268"/>
          </a:xfrm>
        </p:spPr>
        <p:txBody>
          <a:bodyPr/>
          <a:lstStyle/>
          <a:p>
            <a:r>
              <a:rPr lang="en-US" dirty="0"/>
              <a:t>Created in 1917</a:t>
            </a:r>
          </a:p>
          <a:p>
            <a:r>
              <a:rPr lang="en-US" dirty="0"/>
              <a:t>Made up of National Guard units from Wisconsin and Michigan</a:t>
            </a:r>
          </a:p>
          <a:p>
            <a:r>
              <a:rPr lang="en-US" dirty="0"/>
              <a:t>Impressive record during World War I</a:t>
            </a:r>
          </a:p>
          <a:p>
            <a:r>
              <a:rPr lang="en-US" dirty="0"/>
              <a:t>Pierced every German line it encountered</a:t>
            </a:r>
          </a:p>
          <a:p>
            <a:r>
              <a:rPr lang="en-US" dirty="0"/>
              <a:t>Between the wars</a:t>
            </a:r>
          </a:p>
        </p:txBody>
      </p:sp>
      <p:pic>
        <p:nvPicPr>
          <p:cNvPr id="8" name="Content Placeholder 7" descr="A red arrow on a green background&#10;&#10;AI-generated content may be incorrect.">
            <a:extLst>
              <a:ext uri="{FF2B5EF4-FFF2-40B4-BE49-F238E27FC236}">
                <a16:creationId xmlns:a16="http://schemas.microsoft.com/office/drawing/2014/main" id="{71775800-CAE9-2565-C427-09E9B4F2572D}"/>
              </a:ext>
            </a:extLst>
          </p:cNvPr>
          <p:cNvPicPr>
            <a:picLocks noGrp="1" noChangeAspect="1"/>
          </p:cNvPicPr>
          <p:nvPr>
            <p:ph sz="half" idx="1"/>
          </p:nvPr>
        </p:nvPicPr>
        <p:blipFill>
          <a:blip r:embed="rId2"/>
          <a:stretch>
            <a:fillRect/>
          </a:stretch>
        </p:blipFill>
        <p:spPr>
          <a:xfrm>
            <a:off x="0" y="0"/>
            <a:ext cx="3311365" cy="6858000"/>
          </a:xfrm>
        </p:spPr>
      </p:pic>
    </p:spTree>
    <p:extLst>
      <p:ext uri="{BB962C8B-B14F-4D97-AF65-F5344CB8AC3E}">
        <p14:creationId xmlns:p14="http://schemas.microsoft.com/office/powerpoint/2010/main" val="2200280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8237-A877-F085-D26E-DC8610465DF5}"/>
              </a:ext>
            </a:extLst>
          </p:cNvPr>
          <p:cNvSpPr>
            <a:spLocks noGrp="1"/>
          </p:cNvSpPr>
          <p:nvPr>
            <p:ph type="title"/>
          </p:nvPr>
        </p:nvSpPr>
        <p:spPr>
          <a:xfrm>
            <a:off x="6655980" y="365125"/>
            <a:ext cx="4697819" cy="5939982"/>
          </a:xfrm>
        </p:spPr>
        <p:txBody>
          <a:bodyPr>
            <a:normAutofit fontScale="90000"/>
          </a:bodyPr>
          <a:lstStyle/>
          <a:p>
            <a:r>
              <a:rPr lang="en-US" dirty="0"/>
              <a:t>“General Yamashita indicated that he considered the 32nd Division the best his troops encountered both on Leyte and Luzon.”</a:t>
            </a:r>
            <a:br>
              <a:rPr lang="en-US" dirty="0"/>
            </a:br>
            <a:br>
              <a:rPr lang="en-US" dirty="0"/>
            </a:br>
            <a:r>
              <a:rPr lang="en-US" sz="2200" dirty="0"/>
              <a:t>General Walter Krueger</a:t>
            </a:r>
            <a:br>
              <a:rPr lang="en-US" sz="2200" dirty="0"/>
            </a:br>
            <a:r>
              <a:rPr lang="en-US" sz="2200" dirty="0"/>
              <a:t>Commander, US Sixth Army</a:t>
            </a:r>
          </a:p>
        </p:txBody>
      </p:sp>
      <p:pic>
        <p:nvPicPr>
          <p:cNvPr id="6" name="Picture 5" descr="A person in uniform sitting at a desk&#10;&#10;AI-generated content may be incorrect.">
            <a:extLst>
              <a:ext uri="{FF2B5EF4-FFF2-40B4-BE49-F238E27FC236}">
                <a16:creationId xmlns:a16="http://schemas.microsoft.com/office/drawing/2014/main" id="{89063FB7-65EA-9629-1D0F-DB8B2B34A849}"/>
              </a:ext>
            </a:extLst>
          </p:cNvPr>
          <p:cNvPicPr>
            <a:picLocks noChangeAspect="1"/>
          </p:cNvPicPr>
          <p:nvPr/>
        </p:nvPicPr>
        <p:blipFill>
          <a:blip r:embed="rId2"/>
          <a:stretch>
            <a:fillRect/>
          </a:stretch>
        </p:blipFill>
        <p:spPr>
          <a:xfrm>
            <a:off x="411971" y="459009"/>
            <a:ext cx="5124050" cy="5939982"/>
          </a:xfrm>
          <a:prstGeom prst="rect">
            <a:avLst/>
          </a:prstGeom>
        </p:spPr>
      </p:pic>
    </p:spTree>
    <p:extLst>
      <p:ext uri="{BB962C8B-B14F-4D97-AF65-F5344CB8AC3E}">
        <p14:creationId xmlns:p14="http://schemas.microsoft.com/office/powerpoint/2010/main" val="3680843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09CBF-6677-498A-D293-7D4A2188C9EC}"/>
              </a:ext>
            </a:extLst>
          </p:cNvPr>
          <p:cNvSpPr>
            <a:spLocks noGrp="1"/>
          </p:cNvSpPr>
          <p:nvPr>
            <p:ph type="title"/>
          </p:nvPr>
        </p:nvSpPr>
        <p:spPr>
          <a:xfrm>
            <a:off x="603421" y="1436773"/>
            <a:ext cx="3363097" cy="3984453"/>
          </a:xfrm>
        </p:spPr>
        <p:txBody>
          <a:bodyPr/>
          <a:lstStyle/>
          <a:p>
            <a:pPr algn="ctr"/>
            <a:r>
              <a:rPr lang="en-US" dirty="0"/>
              <a:t>Occupation of Japan</a:t>
            </a:r>
          </a:p>
        </p:txBody>
      </p:sp>
      <p:pic>
        <p:nvPicPr>
          <p:cNvPr id="4" name="Picture 3" descr="A group of men and a baby&#10;&#10;Description automatically generated">
            <a:extLst>
              <a:ext uri="{FF2B5EF4-FFF2-40B4-BE49-F238E27FC236}">
                <a16:creationId xmlns:a16="http://schemas.microsoft.com/office/drawing/2014/main" id="{7A63ACCB-8D93-017D-5C19-0780DB57909D}"/>
              </a:ext>
            </a:extLst>
          </p:cNvPr>
          <p:cNvPicPr>
            <a:picLocks noChangeAspect="1"/>
          </p:cNvPicPr>
          <p:nvPr/>
        </p:nvPicPr>
        <p:blipFill>
          <a:blip r:embed="rId2"/>
          <a:stretch>
            <a:fillRect/>
          </a:stretch>
        </p:blipFill>
        <p:spPr>
          <a:xfrm>
            <a:off x="4624762" y="538120"/>
            <a:ext cx="7345137" cy="6010961"/>
          </a:xfrm>
          <a:prstGeom prst="rect">
            <a:avLst/>
          </a:prstGeom>
        </p:spPr>
      </p:pic>
    </p:spTree>
    <p:extLst>
      <p:ext uri="{BB962C8B-B14F-4D97-AF65-F5344CB8AC3E}">
        <p14:creationId xmlns:p14="http://schemas.microsoft.com/office/powerpoint/2010/main" val="2731839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5399-63E1-C2EC-FD81-D5CF623418CA}"/>
              </a:ext>
            </a:extLst>
          </p:cNvPr>
          <p:cNvSpPr>
            <a:spLocks noGrp="1"/>
          </p:cNvSpPr>
          <p:nvPr>
            <p:ph type="title"/>
          </p:nvPr>
        </p:nvSpPr>
        <p:spPr/>
        <p:txBody>
          <a:bodyPr/>
          <a:lstStyle/>
          <a:p>
            <a:pPr algn="ctr"/>
            <a:r>
              <a:rPr lang="en-US" dirty="0"/>
              <a:t>Eleven Congressional Medals of Honor</a:t>
            </a:r>
          </a:p>
        </p:txBody>
      </p:sp>
      <p:pic>
        <p:nvPicPr>
          <p:cNvPr id="4" name="Picture 3" descr="A person in a military uniform&#10;&#10;Description automatically generated">
            <a:extLst>
              <a:ext uri="{FF2B5EF4-FFF2-40B4-BE49-F238E27FC236}">
                <a16:creationId xmlns:a16="http://schemas.microsoft.com/office/drawing/2014/main" id="{B807DBC6-3FC7-F49C-2A28-E4E1A3356B53}"/>
              </a:ext>
            </a:extLst>
          </p:cNvPr>
          <p:cNvPicPr>
            <a:picLocks noChangeAspect="1"/>
          </p:cNvPicPr>
          <p:nvPr/>
        </p:nvPicPr>
        <p:blipFill>
          <a:blip r:embed="rId2"/>
          <a:stretch>
            <a:fillRect/>
          </a:stretch>
        </p:blipFill>
        <p:spPr>
          <a:xfrm>
            <a:off x="1909805" y="1690688"/>
            <a:ext cx="3414555" cy="4302339"/>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DB94F132-2E68-30EC-352C-4A2E90AACCDA}"/>
              </a:ext>
            </a:extLst>
          </p:cNvPr>
          <p:cNvPicPr>
            <a:picLocks noChangeAspect="1"/>
          </p:cNvPicPr>
          <p:nvPr/>
        </p:nvPicPr>
        <p:blipFill>
          <a:blip r:embed="rId3"/>
          <a:stretch>
            <a:fillRect/>
          </a:stretch>
        </p:blipFill>
        <p:spPr>
          <a:xfrm>
            <a:off x="6867640" y="1701321"/>
            <a:ext cx="3414555" cy="4322222"/>
          </a:xfrm>
          <a:prstGeom prst="rect">
            <a:avLst/>
          </a:prstGeom>
        </p:spPr>
      </p:pic>
      <p:sp>
        <p:nvSpPr>
          <p:cNvPr id="3" name="TextBox 2">
            <a:extLst>
              <a:ext uri="{FF2B5EF4-FFF2-40B4-BE49-F238E27FC236}">
                <a16:creationId xmlns:a16="http://schemas.microsoft.com/office/drawing/2014/main" id="{F88498AD-E845-62C0-C239-9859F18DB7E1}"/>
              </a:ext>
            </a:extLst>
          </p:cNvPr>
          <p:cNvSpPr txBox="1"/>
          <p:nvPr/>
        </p:nvSpPr>
        <p:spPr>
          <a:xfrm>
            <a:off x="1909805" y="6023543"/>
            <a:ext cx="3414555" cy="369332"/>
          </a:xfrm>
          <a:prstGeom prst="rect">
            <a:avLst/>
          </a:prstGeom>
          <a:noFill/>
        </p:spPr>
        <p:txBody>
          <a:bodyPr wrap="square" rtlCol="0">
            <a:spAutoFit/>
          </a:bodyPr>
          <a:lstStyle/>
          <a:p>
            <a:pPr algn="ctr"/>
            <a:r>
              <a:rPr lang="en-US" dirty="0"/>
              <a:t>Elmer Burr</a:t>
            </a:r>
          </a:p>
        </p:txBody>
      </p:sp>
      <p:sp>
        <p:nvSpPr>
          <p:cNvPr id="5" name="TextBox 4">
            <a:extLst>
              <a:ext uri="{FF2B5EF4-FFF2-40B4-BE49-F238E27FC236}">
                <a16:creationId xmlns:a16="http://schemas.microsoft.com/office/drawing/2014/main" id="{68E960CF-5CD3-E758-2A2D-20C6CC0E6F57}"/>
              </a:ext>
            </a:extLst>
          </p:cNvPr>
          <p:cNvSpPr txBox="1"/>
          <p:nvPr/>
        </p:nvSpPr>
        <p:spPr>
          <a:xfrm>
            <a:off x="6867640" y="6034176"/>
            <a:ext cx="3414554" cy="369332"/>
          </a:xfrm>
          <a:prstGeom prst="rect">
            <a:avLst/>
          </a:prstGeom>
          <a:noFill/>
        </p:spPr>
        <p:txBody>
          <a:bodyPr wrap="square" rtlCol="0">
            <a:spAutoFit/>
          </a:bodyPr>
          <a:lstStyle/>
          <a:p>
            <a:pPr algn="ctr"/>
            <a:r>
              <a:rPr lang="en-US" dirty="0"/>
              <a:t>Kenneth </a:t>
            </a:r>
            <a:r>
              <a:rPr lang="en-US" dirty="0" err="1"/>
              <a:t>Gruennert</a:t>
            </a:r>
            <a:endParaRPr lang="en-US" dirty="0"/>
          </a:p>
        </p:txBody>
      </p:sp>
    </p:spTree>
    <p:extLst>
      <p:ext uri="{BB962C8B-B14F-4D97-AF65-F5344CB8AC3E}">
        <p14:creationId xmlns:p14="http://schemas.microsoft.com/office/powerpoint/2010/main" val="4283179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A0C2E4-B303-A79F-2BBD-A01F8E4BB360}"/>
              </a:ext>
            </a:extLst>
          </p:cNvPr>
          <p:cNvSpPr>
            <a:spLocks noGrp="1"/>
          </p:cNvSpPr>
          <p:nvPr>
            <p:ph type="title"/>
          </p:nvPr>
        </p:nvSpPr>
        <p:spPr/>
        <p:txBody>
          <a:bodyPr/>
          <a:lstStyle/>
          <a:p>
            <a:r>
              <a:rPr lang="en-US" dirty="0"/>
              <a:t>The Cultural Experience of War</a:t>
            </a:r>
          </a:p>
        </p:txBody>
      </p:sp>
      <p:sp>
        <p:nvSpPr>
          <p:cNvPr id="4" name="Content Placeholder 3">
            <a:extLst>
              <a:ext uri="{FF2B5EF4-FFF2-40B4-BE49-F238E27FC236}">
                <a16:creationId xmlns:a16="http://schemas.microsoft.com/office/drawing/2014/main" id="{080C27B2-1562-AC59-48B9-7D397B63CBDE}"/>
              </a:ext>
            </a:extLst>
          </p:cNvPr>
          <p:cNvSpPr>
            <a:spLocks noGrp="1"/>
          </p:cNvSpPr>
          <p:nvPr>
            <p:ph sz="half" idx="1"/>
          </p:nvPr>
        </p:nvSpPr>
        <p:spPr>
          <a:xfrm>
            <a:off x="838200" y="2115879"/>
            <a:ext cx="3610232" cy="4061084"/>
          </a:xfrm>
        </p:spPr>
        <p:txBody>
          <a:bodyPr>
            <a:normAutofit/>
          </a:bodyPr>
          <a:lstStyle/>
          <a:p>
            <a:r>
              <a:rPr lang="en-US" sz="3200" dirty="0"/>
              <a:t>Meeting new people</a:t>
            </a:r>
          </a:p>
          <a:p>
            <a:r>
              <a:rPr lang="en-US" sz="3200" dirty="0"/>
              <a:t>Seeing new places</a:t>
            </a:r>
          </a:p>
          <a:p>
            <a:r>
              <a:rPr lang="en-US" sz="3200" dirty="0"/>
              <a:t>Souvenirs</a:t>
            </a:r>
          </a:p>
          <a:p>
            <a:r>
              <a:rPr lang="en-US" sz="3200" dirty="0"/>
              <a:t>Some unseemly behaviors </a:t>
            </a:r>
          </a:p>
        </p:txBody>
      </p:sp>
      <p:pic>
        <p:nvPicPr>
          <p:cNvPr id="7" name="Content Placeholder 6" descr="A postcard with a city in the background&#10;&#10;AI-generated content may be incorrect.">
            <a:extLst>
              <a:ext uri="{FF2B5EF4-FFF2-40B4-BE49-F238E27FC236}">
                <a16:creationId xmlns:a16="http://schemas.microsoft.com/office/drawing/2014/main" id="{700470DF-E833-FB0C-81F6-931D6081DDE5}"/>
              </a:ext>
            </a:extLst>
          </p:cNvPr>
          <p:cNvPicPr>
            <a:picLocks noGrp="1" noChangeAspect="1"/>
          </p:cNvPicPr>
          <p:nvPr>
            <p:ph sz="half" idx="2"/>
          </p:nvPr>
        </p:nvPicPr>
        <p:blipFill>
          <a:blip r:embed="rId2"/>
          <a:stretch>
            <a:fillRect/>
          </a:stretch>
        </p:blipFill>
        <p:spPr>
          <a:xfrm>
            <a:off x="4644117" y="1690688"/>
            <a:ext cx="7041411" cy="4598473"/>
          </a:xfrm>
        </p:spPr>
      </p:pic>
    </p:spTree>
    <p:extLst>
      <p:ext uri="{BB962C8B-B14F-4D97-AF65-F5344CB8AC3E}">
        <p14:creationId xmlns:p14="http://schemas.microsoft.com/office/powerpoint/2010/main" val="1698495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B8695D-8F99-1DBD-047A-ADDCEC419D11}"/>
              </a:ext>
            </a:extLst>
          </p:cNvPr>
          <p:cNvSpPr>
            <a:spLocks noGrp="1"/>
          </p:cNvSpPr>
          <p:nvPr>
            <p:ph type="title"/>
          </p:nvPr>
        </p:nvSpPr>
        <p:spPr/>
        <p:txBody>
          <a:bodyPr/>
          <a:lstStyle/>
          <a:p>
            <a:pPr algn="ctr"/>
            <a:r>
              <a:rPr lang="en-US" dirty="0"/>
              <a:t>The human toll on the Red Arrow</a:t>
            </a:r>
          </a:p>
        </p:txBody>
      </p:sp>
      <p:pic>
        <p:nvPicPr>
          <p:cNvPr id="7" name="Content Placeholder 6" descr="A group of soldiers saluting at a cemetery&#10;&#10;Description automatically generated">
            <a:extLst>
              <a:ext uri="{FF2B5EF4-FFF2-40B4-BE49-F238E27FC236}">
                <a16:creationId xmlns:a16="http://schemas.microsoft.com/office/drawing/2014/main" id="{501866E3-5A22-BDDC-4189-D02E7F30E445}"/>
              </a:ext>
            </a:extLst>
          </p:cNvPr>
          <p:cNvPicPr>
            <a:picLocks noGrp="1" noChangeAspect="1"/>
          </p:cNvPicPr>
          <p:nvPr>
            <p:ph sz="half" idx="1"/>
          </p:nvPr>
        </p:nvPicPr>
        <p:blipFill>
          <a:blip r:embed="rId2"/>
          <a:stretch>
            <a:fillRect/>
          </a:stretch>
        </p:blipFill>
        <p:spPr>
          <a:xfrm>
            <a:off x="838200" y="2016448"/>
            <a:ext cx="5181600" cy="3969692"/>
          </a:xfrm>
        </p:spPr>
      </p:pic>
      <p:sp>
        <p:nvSpPr>
          <p:cNvPr id="5" name="Content Placeholder 4">
            <a:extLst>
              <a:ext uri="{FF2B5EF4-FFF2-40B4-BE49-F238E27FC236}">
                <a16:creationId xmlns:a16="http://schemas.microsoft.com/office/drawing/2014/main" id="{449733D9-3BA2-8012-051E-6A540022A11B}"/>
              </a:ext>
            </a:extLst>
          </p:cNvPr>
          <p:cNvSpPr>
            <a:spLocks noGrp="1"/>
          </p:cNvSpPr>
          <p:nvPr>
            <p:ph sz="half" idx="2"/>
          </p:nvPr>
        </p:nvSpPr>
        <p:spPr>
          <a:xfrm>
            <a:off x="6172200" y="2016447"/>
            <a:ext cx="5573486" cy="4160515"/>
          </a:xfrm>
        </p:spPr>
        <p:txBody>
          <a:bodyPr/>
          <a:lstStyle/>
          <a:p>
            <a:r>
              <a:rPr lang="en-US" dirty="0"/>
              <a:t>Killed on action: 1,613 (highest for any US Army division in the Pacific)</a:t>
            </a:r>
          </a:p>
          <a:p>
            <a:r>
              <a:rPr lang="en-US" dirty="0"/>
              <a:t>Battle-related deaths: 2,002 (second most in the Pacific)</a:t>
            </a:r>
          </a:p>
          <a:p>
            <a:r>
              <a:rPr lang="en-US" dirty="0"/>
              <a:t>Wounded 5,627 (third most in the Pacific)</a:t>
            </a:r>
          </a:p>
          <a:p>
            <a:r>
              <a:rPr lang="en-US" dirty="0"/>
              <a:t>Casualty rate at Buna 90%</a:t>
            </a:r>
          </a:p>
        </p:txBody>
      </p:sp>
    </p:spTree>
    <p:extLst>
      <p:ext uri="{BB962C8B-B14F-4D97-AF65-F5344CB8AC3E}">
        <p14:creationId xmlns:p14="http://schemas.microsoft.com/office/powerpoint/2010/main" val="1197932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22C47D-C82B-43BE-B36B-18F51FF1D882}"/>
              </a:ext>
            </a:extLst>
          </p:cNvPr>
          <p:cNvSpPr>
            <a:spLocks noGrp="1"/>
          </p:cNvSpPr>
          <p:nvPr>
            <p:ph type="title"/>
          </p:nvPr>
        </p:nvSpPr>
        <p:spPr/>
        <p:txBody>
          <a:bodyPr/>
          <a:lstStyle/>
          <a:p>
            <a:pPr algn="ctr"/>
            <a:r>
              <a:rPr lang="en-US" dirty="0"/>
              <a:t>Some Red Arrow firsts and superlatives</a:t>
            </a:r>
          </a:p>
        </p:txBody>
      </p:sp>
      <p:sp>
        <p:nvSpPr>
          <p:cNvPr id="10" name="Content Placeholder 9">
            <a:extLst>
              <a:ext uri="{FF2B5EF4-FFF2-40B4-BE49-F238E27FC236}">
                <a16:creationId xmlns:a16="http://schemas.microsoft.com/office/drawing/2014/main" id="{4DCC47C3-46AF-62AF-3568-EEBE71741871}"/>
              </a:ext>
            </a:extLst>
          </p:cNvPr>
          <p:cNvSpPr>
            <a:spLocks noGrp="1"/>
          </p:cNvSpPr>
          <p:nvPr>
            <p:ph sz="half" idx="2"/>
          </p:nvPr>
        </p:nvSpPr>
        <p:spPr/>
        <p:txBody>
          <a:bodyPr/>
          <a:lstStyle/>
          <a:p>
            <a:r>
              <a:rPr lang="en-US" dirty="0"/>
              <a:t>654 days in combat – more than any other US Army division</a:t>
            </a:r>
          </a:p>
          <a:p>
            <a:r>
              <a:rPr lang="en-US" dirty="0"/>
              <a:t>First US Army division to fly into a combat zone</a:t>
            </a:r>
          </a:p>
          <a:p>
            <a:r>
              <a:rPr lang="en-US" dirty="0"/>
              <a:t>First US troops to use a flamethrower in combat</a:t>
            </a:r>
          </a:p>
          <a:p>
            <a:r>
              <a:rPr lang="en-US" dirty="0"/>
              <a:t>First US Army division to meet and defeat the Japanese in battle</a:t>
            </a:r>
          </a:p>
        </p:txBody>
      </p:sp>
      <p:pic>
        <p:nvPicPr>
          <p:cNvPr id="16" name="Content Placeholder 15" descr="A person standing next to a large sign&#10;&#10;Description automatically generated">
            <a:extLst>
              <a:ext uri="{FF2B5EF4-FFF2-40B4-BE49-F238E27FC236}">
                <a16:creationId xmlns:a16="http://schemas.microsoft.com/office/drawing/2014/main" id="{2F253CE5-92DF-644B-065B-ACCCB34446F7}"/>
              </a:ext>
            </a:extLst>
          </p:cNvPr>
          <p:cNvPicPr>
            <a:picLocks noGrp="1" noChangeAspect="1"/>
          </p:cNvPicPr>
          <p:nvPr>
            <p:ph sz="half" idx="1"/>
          </p:nvPr>
        </p:nvPicPr>
        <p:blipFill>
          <a:blip r:embed="rId2"/>
          <a:stretch>
            <a:fillRect/>
          </a:stretch>
        </p:blipFill>
        <p:spPr>
          <a:xfrm>
            <a:off x="1797248" y="1825625"/>
            <a:ext cx="3263503" cy="4351338"/>
          </a:xfrm>
        </p:spPr>
      </p:pic>
    </p:spTree>
    <p:extLst>
      <p:ext uri="{BB962C8B-B14F-4D97-AF65-F5344CB8AC3E}">
        <p14:creationId xmlns:p14="http://schemas.microsoft.com/office/powerpoint/2010/main" val="2371309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8EE7C0-5939-B339-3398-FD9D451381C2}"/>
              </a:ext>
            </a:extLst>
          </p:cNvPr>
          <p:cNvSpPr>
            <a:spLocks noGrp="1"/>
          </p:cNvSpPr>
          <p:nvPr>
            <p:ph type="title"/>
          </p:nvPr>
        </p:nvSpPr>
        <p:spPr>
          <a:xfrm>
            <a:off x="4901609" y="382772"/>
            <a:ext cx="7005084" cy="6475228"/>
          </a:xfrm>
        </p:spPr>
        <p:txBody>
          <a:bodyPr>
            <a:normAutofit/>
          </a:bodyPr>
          <a:lstStyle/>
          <a:p>
            <a:r>
              <a:rPr lang="en-US" sz="3600" dirty="0"/>
              <a:t>They’re quick to take issue, by force if necessary, with anyone who challenges the Red Arrow’s impressive array of claims to top Pacific battle honors.... Barroom brawls are on record as a result of conflicting claims.”</a:t>
            </a:r>
            <a:br>
              <a:rPr lang="en-US" sz="3600" dirty="0"/>
            </a:br>
            <a:br>
              <a:rPr lang="en-US" sz="3600" dirty="0"/>
            </a:br>
            <a:r>
              <a:rPr lang="en-US" sz="2000" dirty="0"/>
              <a:t>Charles Murdock</a:t>
            </a:r>
            <a:br>
              <a:rPr lang="en-US" sz="2000" dirty="0"/>
            </a:br>
            <a:r>
              <a:rPr lang="en-US" sz="2000" dirty="0"/>
              <a:t>Public Affairs Office, 32nd Infantry Division</a:t>
            </a:r>
            <a:br>
              <a:rPr lang="en-US" sz="2000" dirty="0"/>
            </a:br>
            <a:r>
              <a:rPr lang="en-US" sz="2000" i="1" dirty="0"/>
              <a:t>Saturday Evening Post</a:t>
            </a:r>
            <a:r>
              <a:rPr lang="en-US" sz="2000" dirty="0"/>
              <a:t>, 10 November 1945</a:t>
            </a:r>
            <a:br>
              <a:rPr lang="en-US" dirty="0"/>
            </a:br>
            <a:endParaRPr lang="en-US" dirty="0"/>
          </a:p>
        </p:txBody>
      </p:sp>
      <p:pic>
        <p:nvPicPr>
          <p:cNvPr id="7" name="Picture 6" descr="A cover of a magazine&#10;&#10;AI-generated content may be incorrect.">
            <a:extLst>
              <a:ext uri="{FF2B5EF4-FFF2-40B4-BE49-F238E27FC236}">
                <a16:creationId xmlns:a16="http://schemas.microsoft.com/office/drawing/2014/main" id="{69B1E641-E7A4-5C7B-747C-BCEC4879C2A3}"/>
              </a:ext>
            </a:extLst>
          </p:cNvPr>
          <p:cNvPicPr>
            <a:picLocks noChangeAspect="1"/>
          </p:cNvPicPr>
          <p:nvPr/>
        </p:nvPicPr>
        <p:blipFill>
          <a:blip r:embed="rId2"/>
          <a:stretch>
            <a:fillRect/>
          </a:stretch>
        </p:blipFill>
        <p:spPr>
          <a:xfrm>
            <a:off x="404776" y="382772"/>
            <a:ext cx="4049408" cy="5776137"/>
          </a:xfrm>
          <a:prstGeom prst="rect">
            <a:avLst/>
          </a:prstGeom>
        </p:spPr>
      </p:pic>
    </p:spTree>
    <p:extLst>
      <p:ext uri="{BB962C8B-B14F-4D97-AF65-F5344CB8AC3E}">
        <p14:creationId xmlns:p14="http://schemas.microsoft.com/office/powerpoint/2010/main" val="1197284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F5D5-B7CE-FD35-783D-0FBE11C8F29D}"/>
              </a:ext>
            </a:extLst>
          </p:cNvPr>
          <p:cNvSpPr>
            <a:spLocks noGrp="1"/>
          </p:cNvSpPr>
          <p:nvPr>
            <p:ph type="title"/>
          </p:nvPr>
        </p:nvSpPr>
        <p:spPr>
          <a:xfrm>
            <a:off x="0" y="365125"/>
            <a:ext cx="12192000" cy="1325563"/>
          </a:xfrm>
        </p:spPr>
        <p:txBody>
          <a:bodyPr/>
          <a:lstStyle/>
          <a:p>
            <a:pPr algn="ctr"/>
            <a:r>
              <a:rPr lang="en-US" dirty="0"/>
              <a:t>The “Good War” and the “Greatest Generation”</a:t>
            </a:r>
          </a:p>
        </p:txBody>
      </p:sp>
      <p:sp>
        <p:nvSpPr>
          <p:cNvPr id="3" name="Content Placeholder 2">
            <a:extLst>
              <a:ext uri="{FF2B5EF4-FFF2-40B4-BE49-F238E27FC236}">
                <a16:creationId xmlns:a16="http://schemas.microsoft.com/office/drawing/2014/main" id="{E9DE2334-9259-BED5-0DC1-71F8BEDB8A2A}"/>
              </a:ext>
            </a:extLst>
          </p:cNvPr>
          <p:cNvSpPr>
            <a:spLocks noGrp="1"/>
          </p:cNvSpPr>
          <p:nvPr>
            <p:ph sz="half" idx="1"/>
          </p:nvPr>
        </p:nvSpPr>
        <p:spPr/>
        <p:txBody>
          <a:bodyPr/>
          <a:lstStyle/>
          <a:p>
            <a:r>
              <a:rPr lang="en-US" dirty="0"/>
              <a:t>World War II has become a mythologized, almost sacred event in American culture</a:t>
            </a:r>
          </a:p>
          <a:p>
            <a:r>
              <a:rPr lang="en-US" dirty="0"/>
              <a:t>Such sentimentality obscures the harsh realities of war</a:t>
            </a:r>
          </a:p>
          <a:p>
            <a:r>
              <a:rPr lang="en-US" dirty="0"/>
              <a:t>In particular, it obscures the sacrifice and hardships the soldier faced and endured</a:t>
            </a:r>
          </a:p>
          <a:p>
            <a:endParaRPr lang="en-US" dirty="0"/>
          </a:p>
          <a:p>
            <a:endParaRPr lang="en-US" dirty="0"/>
          </a:p>
        </p:txBody>
      </p:sp>
      <p:pic>
        <p:nvPicPr>
          <p:cNvPr id="6" name="Content Placeholder 5" descr="A couple of men standing in the middle of a forest&#10;&#10;AI-generated content may be incorrect.">
            <a:extLst>
              <a:ext uri="{FF2B5EF4-FFF2-40B4-BE49-F238E27FC236}">
                <a16:creationId xmlns:a16="http://schemas.microsoft.com/office/drawing/2014/main" id="{32350433-E4FB-58B1-2BA6-A4C07C655477}"/>
              </a:ext>
            </a:extLst>
          </p:cNvPr>
          <p:cNvPicPr>
            <a:picLocks noGrp="1" noChangeAspect="1"/>
          </p:cNvPicPr>
          <p:nvPr>
            <p:ph sz="half" idx="2"/>
          </p:nvPr>
        </p:nvPicPr>
        <p:blipFill>
          <a:blip r:embed="rId2"/>
          <a:stretch>
            <a:fillRect/>
          </a:stretch>
        </p:blipFill>
        <p:spPr>
          <a:xfrm>
            <a:off x="7017026" y="1825625"/>
            <a:ext cx="3491948" cy="4351338"/>
          </a:xfrm>
        </p:spPr>
      </p:pic>
    </p:spTree>
    <p:extLst>
      <p:ext uri="{BB962C8B-B14F-4D97-AF65-F5344CB8AC3E}">
        <p14:creationId xmlns:p14="http://schemas.microsoft.com/office/powerpoint/2010/main" val="1827324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4C60-251F-D65F-B446-81A2CAC35BAD}"/>
              </a:ext>
            </a:extLst>
          </p:cNvPr>
          <p:cNvSpPr>
            <a:spLocks noGrp="1"/>
          </p:cNvSpPr>
          <p:nvPr>
            <p:ph type="title"/>
          </p:nvPr>
        </p:nvSpPr>
        <p:spPr>
          <a:xfrm>
            <a:off x="436605" y="668702"/>
            <a:ext cx="4338371" cy="5520596"/>
          </a:xfrm>
        </p:spPr>
        <p:txBody>
          <a:bodyPr>
            <a:normAutofit fontScale="90000"/>
          </a:bodyPr>
          <a:lstStyle/>
          <a:p>
            <a:r>
              <a:rPr lang="en-US" sz="3600" dirty="0"/>
              <a:t>“Red </a:t>
            </a:r>
            <a:r>
              <a:rPr lang="en-US" sz="3600" dirty="0" err="1"/>
              <a:t>Arrowmen</a:t>
            </a:r>
            <a:r>
              <a:rPr lang="en-US" sz="3600" dirty="0"/>
              <a:t> came from all walks of life: farmers, factory workers, shopkeepers, pencil-pushing bureaucrats, conservative Christians, communists, the scions of elite families”</a:t>
            </a:r>
            <a:br>
              <a:rPr lang="en-US" dirty="0"/>
            </a:br>
            <a:br>
              <a:rPr lang="en-US" sz="2000" dirty="0"/>
            </a:br>
            <a:r>
              <a:rPr lang="en-US" sz="2000" i="1" dirty="0"/>
              <a:t>Red Arrow across the Pacific</a:t>
            </a:r>
            <a:r>
              <a:rPr lang="en-US" sz="2000" dirty="0"/>
              <a:t>, p. 3.</a:t>
            </a:r>
          </a:p>
        </p:txBody>
      </p:sp>
      <p:pic>
        <p:nvPicPr>
          <p:cNvPr id="4" name="Picture 3" descr="A group of soldiers posing for a photo&#10;&#10;AI-generated content may be incorrect.">
            <a:extLst>
              <a:ext uri="{FF2B5EF4-FFF2-40B4-BE49-F238E27FC236}">
                <a16:creationId xmlns:a16="http://schemas.microsoft.com/office/drawing/2014/main" id="{13690171-20EF-47BE-10C9-03A500111B2C}"/>
              </a:ext>
            </a:extLst>
          </p:cNvPr>
          <p:cNvPicPr>
            <a:picLocks noChangeAspect="1"/>
          </p:cNvPicPr>
          <p:nvPr/>
        </p:nvPicPr>
        <p:blipFill>
          <a:blip r:embed="rId2"/>
          <a:stretch>
            <a:fillRect/>
          </a:stretch>
        </p:blipFill>
        <p:spPr>
          <a:xfrm>
            <a:off x="4979732" y="668702"/>
            <a:ext cx="6775663" cy="5520596"/>
          </a:xfrm>
          <a:prstGeom prst="rect">
            <a:avLst/>
          </a:prstGeom>
        </p:spPr>
      </p:pic>
    </p:spTree>
    <p:extLst>
      <p:ext uri="{BB962C8B-B14F-4D97-AF65-F5344CB8AC3E}">
        <p14:creationId xmlns:p14="http://schemas.microsoft.com/office/powerpoint/2010/main" val="693074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03C1CC-565C-06BB-B0C3-64552CFF3736}"/>
              </a:ext>
            </a:extLst>
          </p:cNvPr>
          <p:cNvSpPr txBox="1"/>
          <p:nvPr/>
        </p:nvSpPr>
        <p:spPr>
          <a:xfrm>
            <a:off x="5171767" y="1524000"/>
            <a:ext cx="6086168" cy="2092881"/>
          </a:xfrm>
          <a:prstGeom prst="rect">
            <a:avLst/>
          </a:prstGeom>
          <a:noFill/>
        </p:spPr>
        <p:txBody>
          <a:bodyPr wrap="square" rtlCol="0">
            <a:spAutoFit/>
          </a:bodyPr>
          <a:lstStyle/>
          <a:p>
            <a:r>
              <a:rPr lang="en-US" sz="3000" b="1" dirty="0"/>
              <a:t>Red Arrow across the Pacific:</a:t>
            </a:r>
            <a:br>
              <a:rPr lang="en-US" sz="3000" b="1" dirty="0"/>
            </a:br>
            <a:r>
              <a:rPr lang="en-US" sz="2800" dirty="0"/>
              <a:t>The Thirty-second Infantry Division during World War II</a:t>
            </a:r>
            <a:br>
              <a:rPr lang="en-US" sz="3000" dirty="0"/>
            </a:br>
            <a:r>
              <a:rPr lang="en-US" sz="2000" dirty="0"/>
              <a:t>Paperback, $40, 512 pages, 68 </a:t>
            </a:r>
            <a:r>
              <a:rPr lang="en-US" sz="2000" dirty="0" err="1"/>
              <a:t>b&amp;w</a:t>
            </a:r>
            <a:r>
              <a:rPr lang="en-US" sz="2000" dirty="0"/>
              <a:t> photos, 8 maps</a:t>
            </a:r>
            <a:br>
              <a:rPr lang="en-US" sz="2000" dirty="0"/>
            </a:br>
            <a:r>
              <a:rPr lang="en-US" sz="2000" dirty="0"/>
              <a:t>Wisconsin Historical Society Press</a:t>
            </a:r>
          </a:p>
        </p:txBody>
      </p:sp>
      <p:pic>
        <p:nvPicPr>
          <p:cNvPr id="6" name="Picture 5" descr="A group of soldiers marching">
            <a:extLst>
              <a:ext uri="{FF2B5EF4-FFF2-40B4-BE49-F238E27FC236}">
                <a16:creationId xmlns:a16="http://schemas.microsoft.com/office/drawing/2014/main" id="{9A4F9B8F-A120-C9E1-C070-704DE113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6" y="172470"/>
            <a:ext cx="4336026" cy="6513060"/>
          </a:xfrm>
          <a:prstGeom prst="rect">
            <a:avLst/>
          </a:prstGeom>
        </p:spPr>
      </p:pic>
      <p:pic>
        <p:nvPicPr>
          <p:cNvPr id="8" name="Picture 7" descr="Text">
            <a:extLst>
              <a:ext uri="{FF2B5EF4-FFF2-40B4-BE49-F238E27FC236}">
                <a16:creationId xmlns:a16="http://schemas.microsoft.com/office/drawing/2014/main" id="{7180DBCF-0C0C-045F-B53F-7150E17AF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263" y="5672603"/>
            <a:ext cx="3392129" cy="1012927"/>
          </a:xfrm>
          <a:prstGeom prst="rect">
            <a:avLst/>
          </a:prstGeom>
        </p:spPr>
      </p:pic>
      <p:sp>
        <p:nvSpPr>
          <p:cNvPr id="9" name="TextBox 8">
            <a:extLst>
              <a:ext uri="{FF2B5EF4-FFF2-40B4-BE49-F238E27FC236}">
                <a16:creationId xmlns:a16="http://schemas.microsoft.com/office/drawing/2014/main" id="{F4C4DAE7-7E07-4BD0-ABDD-82144B8CE4CC}"/>
              </a:ext>
            </a:extLst>
          </p:cNvPr>
          <p:cNvSpPr txBox="1"/>
          <p:nvPr/>
        </p:nvSpPr>
        <p:spPr>
          <a:xfrm>
            <a:off x="6145161" y="383458"/>
            <a:ext cx="3264310" cy="1015663"/>
          </a:xfrm>
          <a:prstGeom prst="rect">
            <a:avLst/>
          </a:prstGeom>
          <a:noFill/>
        </p:spPr>
        <p:txBody>
          <a:bodyPr wrap="square" rtlCol="0">
            <a:spAutoFit/>
          </a:bodyPr>
          <a:lstStyle/>
          <a:p>
            <a:r>
              <a:rPr lang="en-US" sz="6000" dirty="0"/>
              <a:t>The Book</a:t>
            </a:r>
          </a:p>
        </p:txBody>
      </p:sp>
      <p:sp>
        <p:nvSpPr>
          <p:cNvPr id="10" name="TextBox 9">
            <a:extLst>
              <a:ext uri="{FF2B5EF4-FFF2-40B4-BE49-F238E27FC236}">
                <a16:creationId xmlns:a16="http://schemas.microsoft.com/office/drawing/2014/main" id="{F30611D5-D7AE-EFB5-6E71-33C7F907D2C7}"/>
              </a:ext>
            </a:extLst>
          </p:cNvPr>
          <p:cNvSpPr txBox="1"/>
          <p:nvPr/>
        </p:nvSpPr>
        <p:spPr>
          <a:xfrm>
            <a:off x="6622026" y="3991896"/>
            <a:ext cx="5574890" cy="769441"/>
          </a:xfrm>
          <a:prstGeom prst="rect">
            <a:avLst/>
          </a:prstGeom>
          <a:noFill/>
        </p:spPr>
        <p:txBody>
          <a:bodyPr wrap="square" lIns="91440" tIns="45720" rIns="91440" bIns="45720" rtlCol="0" anchor="t">
            <a:spAutoFit/>
          </a:bodyPr>
          <a:lstStyle/>
          <a:p>
            <a:pPr algn="ctr"/>
            <a:r>
              <a:rPr lang="en-US" sz="2200" dirty="0"/>
              <a:t>Available from the </a:t>
            </a:r>
            <a:r>
              <a:rPr lang="en-US" sz="2200" b="1" dirty="0"/>
              <a:t>Wisconsin Historical Society</a:t>
            </a:r>
            <a:br>
              <a:rPr lang="en-US" sz="2200" dirty="0"/>
            </a:br>
            <a:r>
              <a:rPr lang="en-US" sz="2200" dirty="0">
                <a:hlinkClick r:id="rId4"/>
              </a:rPr>
              <a:t>https://shop.wisconsinhistory.org/ </a:t>
            </a:r>
            <a:endParaRPr lang="en-US" sz="2200" dirty="0"/>
          </a:p>
        </p:txBody>
      </p:sp>
      <p:pic>
        <p:nvPicPr>
          <p:cNvPr id="12" name="Picture 11" descr="Qr code">
            <a:extLst>
              <a:ext uri="{FF2B5EF4-FFF2-40B4-BE49-F238E27FC236}">
                <a16:creationId xmlns:a16="http://schemas.microsoft.com/office/drawing/2014/main" id="{A4870FA6-F430-D577-5E1C-8F31D58A7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1292" y="3763987"/>
            <a:ext cx="1965855" cy="1965855"/>
          </a:xfrm>
          <a:prstGeom prst="rect">
            <a:avLst/>
          </a:prstGeom>
        </p:spPr>
      </p:pic>
    </p:spTree>
    <p:extLst>
      <p:ext uri="{BB962C8B-B14F-4D97-AF65-F5344CB8AC3E}">
        <p14:creationId xmlns:p14="http://schemas.microsoft.com/office/powerpoint/2010/main" val="3792599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3216F5-2028-BE4D-24E7-C2ADB7B02F79}"/>
              </a:ext>
            </a:extLst>
          </p:cNvPr>
          <p:cNvSpPr>
            <a:spLocks noGrp="1"/>
          </p:cNvSpPr>
          <p:nvPr>
            <p:ph type="title"/>
          </p:nvPr>
        </p:nvSpPr>
        <p:spPr/>
        <p:txBody>
          <a:bodyPr/>
          <a:lstStyle/>
          <a:p>
            <a:pPr algn="ctr"/>
            <a:r>
              <a:rPr lang="en-US" dirty="0"/>
              <a:t>Mobilization, October 1940</a:t>
            </a:r>
          </a:p>
        </p:txBody>
      </p:sp>
      <p:pic>
        <p:nvPicPr>
          <p:cNvPr id="7" name="Picture 6" descr="A group of men carrying sacks&#10;&#10;Description automatically generated">
            <a:extLst>
              <a:ext uri="{FF2B5EF4-FFF2-40B4-BE49-F238E27FC236}">
                <a16:creationId xmlns:a16="http://schemas.microsoft.com/office/drawing/2014/main" id="{BDE4AB36-649F-BC25-B857-1E8B33E11894}"/>
              </a:ext>
            </a:extLst>
          </p:cNvPr>
          <p:cNvPicPr>
            <a:picLocks noChangeAspect="1"/>
          </p:cNvPicPr>
          <p:nvPr/>
        </p:nvPicPr>
        <p:blipFill>
          <a:blip r:embed="rId2"/>
          <a:stretch>
            <a:fillRect/>
          </a:stretch>
        </p:blipFill>
        <p:spPr>
          <a:xfrm>
            <a:off x="3085590" y="1689381"/>
            <a:ext cx="6020820" cy="4550893"/>
          </a:xfrm>
          <a:prstGeom prst="rect">
            <a:avLst/>
          </a:prstGeom>
        </p:spPr>
      </p:pic>
    </p:spTree>
    <p:extLst>
      <p:ext uri="{BB962C8B-B14F-4D97-AF65-F5344CB8AC3E}">
        <p14:creationId xmlns:p14="http://schemas.microsoft.com/office/powerpoint/2010/main" val="1298692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95339"/>
            <a:ext cx="9144000" cy="1724847"/>
          </a:xfrm>
        </p:spPr>
        <p:txBody>
          <a:bodyPr>
            <a:normAutofit/>
          </a:bodyPr>
          <a:lstStyle/>
          <a:p>
            <a:r>
              <a:rPr lang="en-US" sz="8800" dirty="0"/>
              <a:t>Thank You!</a:t>
            </a:r>
          </a:p>
        </p:txBody>
      </p:sp>
      <p:sp>
        <p:nvSpPr>
          <p:cNvPr id="4" name="Subtitle 3"/>
          <p:cNvSpPr>
            <a:spLocks noGrp="1"/>
          </p:cNvSpPr>
          <p:nvPr>
            <p:ph type="subTitle" idx="1"/>
          </p:nvPr>
        </p:nvSpPr>
        <p:spPr>
          <a:xfrm>
            <a:off x="1524000" y="2519916"/>
            <a:ext cx="9144000" cy="3839701"/>
          </a:xfrm>
        </p:spPr>
        <p:txBody>
          <a:bodyPr/>
          <a:lstStyle/>
          <a:p>
            <a:r>
              <a:rPr lang="en-US" dirty="0"/>
              <a:t>My website:</a:t>
            </a:r>
          </a:p>
          <a:p>
            <a:r>
              <a:rPr lang="en-US" sz="6000" b="1" dirty="0" err="1"/>
              <a:t>markdvanells.com</a:t>
            </a:r>
            <a:endParaRPr lang="en-US" sz="6000" b="1" dirty="0"/>
          </a:p>
        </p:txBody>
      </p:sp>
      <p:pic>
        <p:nvPicPr>
          <p:cNvPr id="5" name="Picture 4"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58" y="4852280"/>
            <a:ext cx="3275848" cy="970033"/>
          </a:xfrm>
          <a:prstGeom prst="rect">
            <a:avLst/>
          </a:prstGeom>
        </p:spPr>
      </p:pic>
      <p:pic>
        <p:nvPicPr>
          <p:cNvPr id="10" name="Picture 9" descr="A blue sign with white text&#10;&#10;AI-generated content may be incorrect.">
            <a:extLst>
              <a:ext uri="{FF2B5EF4-FFF2-40B4-BE49-F238E27FC236}">
                <a16:creationId xmlns:a16="http://schemas.microsoft.com/office/drawing/2014/main" id="{E670214D-5F0C-839D-C25D-449B5651B865}"/>
              </a:ext>
            </a:extLst>
          </p:cNvPr>
          <p:cNvPicPr>
            <a:picLocks noChangeAspect="1"/>
          </p:cNvPicPr>
          <p:nvPr/>
        </p:nvPicPr>
        <p:blipFill>
          <a:blip r:embed="rId3"/>
          <a:stretch>
            <a:fillRect/>
          </a:stretch>
        </p:blipFill>
        <p:spPr>
          <a:xfrm>
            <a:off x="6536725" y="4852280"/>
            <a:ext cx="3464405" cy="970033"/>
          </a:xfrm>
          <a:prstGeom prst="rect">
            <a:avLst/>
          </a:prstGeom>
        </p:spPr>
      </p:pic>
      <p:sp>
        <p:nvSpPr>
          <p:cNvPr id="2" name="TextBox 1">
            <a:extLst>
              <a:ext uri="{FF2B5EF4-FFF2-40B4-BE49-F238E27FC236}">
                <a16:creationId xmlns:a16="http://schemas.microsoft.com/office/drawing/2014/main" id="{43726D16-7137-C278-5FE1-0D5E9AC121D9}"/>
              </a:ext>
            </a:extLst>
          </p:cNvPr>
          <p:cNvSpPr txBox="1"/>
          <p:nvPr/>
        </p:nvSpPr>
        <p:spPr>
          <a:xfrm>
            <a:off x="301256" y="6488668"/>
            <a:ext cx="11589488" cy="230832"/>
          </a:xfrm>
          <a:prstGeom prst="rect">
            <a:avLst/>
          </a:prstGeom>
          <a:noFill/>
        </p:spPr>
        <p:txBody>
          <a:bodyPr wrap="square" rtlCol="0">
            <a:spAutoFit/>
          </a:bodyPr>
          <a:lstStyle/>
          <a:p>
            <a:pPr algn="ctr"/>
            <a:r>
              <a:rPr lang="en-US" sz="900" dirty="0"/>
              <a:t>Photo credits: Boston Public Library; National Archives; Library of Congress; </a:t>
            </a:r>
            <a:r>
              <a:rPr lang="en-US" sz="900" dirty="0" err="1"/>
              <a:t>SecondHandSongs.com</a:t>
            </a:r>
            <a:r>
              <a:rPr lang="en-US" sz="900" dirty="0"/>
              <a:t>; Wikipedia; Wisconsin National Guard.</a:t>
            </a:r>
          </a:p>
        </p:txBody>
      </p:sp>
    </p:spTree>
    <p:extLst>
      <p:ext uri="{BB962C8B-B14F-4D97-AF65-F5344CB8AC3E}">
        <p14:creationId xmlns:p14="http://schemas.microsoft.com/office/powerpoint/2010/main" val="31196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B046-C618-24BB-0D4F-C58B89814D88}"/>
              </a:ext>
            </a:extLst>
          </p:cNvPr>
          <p:cNvSpPr>
            <a:spLocks noGrp="1"/>
          </p:cNvSpPr>
          <p:nvPr>
            <p:ph type="title"/>
          </p:nvPr>
        </p:nvSpPr>
        <p:spPr>
          <a:xfrm>
            <a:off x="838200" y="365126"/>
            <a:ext cx="10515600" cy="1132574"/>
          </a:xfrm>
        </p:spPr>
        <p:txBody>
          <a:bodyPr/>
          <a:lstStyle/>
          <a:p>
            <a:pPr algn="ctr"/>
            <a:r>
              <a:rPr lang="en-US" dirty="0"/>
              <a:t>Training in Louisiana</a:t>
            </a:r>
          </a:p>
        </p:txBody>
      </p:sp>
      <p:pic>
        <p:nvPicPr>
          <p:cNvPr id="4" name="Picture 3" descr="A group of men sitting together&#10;&#10;Description automatically generated">
            <a:extLst>
              <a:ext uri="{FF2B5EF4-FFF2-40B4-BE49-F238E27FC236}">
                <a16:creationId xmlns:a16="http://schemas.microsoft.com/office/drawing/2014/main" id="{926EA02D-9369-C9EB-3DB9-99CF5749714D}"/>
              </a:ext>
            </a:extLst>
          </p:cNvPr>
          <p:cNvPicPr>
            <a:picLocks noChangeAspect="1"/>
          </p:cNvPicPr>
          <p:nvPr/>
        </p:nvPicPr>
        <p:blipFill>
          <a:blip r:embed="rId2"/>
          <a:stretch>
            <a:fillRect/>
          </a:stretch>
        </p:blipFill>
        <p:spPr>
          <a:xfrm>
            <a:off x="308805" y="1759800"/>
            <a:ext cx="4798326" cy="3600501"/>
          </a:xfrm>
          <a:prstGeom prst="rect">
            <a:avLst/>
          </a:prstGeom>
        </p:spPr>
      </p:pic>
      <p:pic>
        <p:nvPicPr>
          <p:cNvPr id="5" name="Picture 4" descr="A group of men in uniform&#10;&#10;Description automatically generated">
            <a:extLst>
              <a:ext uri="{FF2B5EF4-FFF2-40B4-BE49-F238E27FC236}">
                <a16:creationId xmlns:a16="http://schemas.microsoft.com/office/drawing/2014/main" id="{B0FB07CD-E949-514D-28FD-6BBBA763A797}"/>
              </a:ext>
            </a:extLst>
          </p:cNvPr>
          <p:cNvPicPr>
            <a:picLocks noChangeAspect="1"/>
          </p:cNvPicPr>
          <p:nvPr/>
        </p:nvPicPr>
        <p:blipFill>
          <a:blip r:embed="rId3"/>
          <a:stretch>
            <a:fillRect/>
          </a:stretch>
        </p:blipFill>
        <p:spPr>
          <a:xfrm>
            <a:off x="5669713" y="1759800"/>
            <a:ext cx="6213482" cy="4280870"/>
          </a:xfrm>
          <a:prstGeom prst="rect">
            <a:avLst/>
          </a:prstGeom>
        </p:spPr>
      </p:pic>
    </p:spTree>
    <p:extLst>
      <p:ext uri="{BB962C8B-B14F-4D97-AF65-F5344CB8AC3E}">
        <p14:creationId xmlns:p14="http://schemas.microsoft.com/office/powerpoint/2010/main" val="2027725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0960-943E-6C0D-6A4E-B156357DB0A2}"/>
              </a:ext>
            </a:extLst>
          </p:cNvPr>
          <p:cNvSpPr>
            <a:spLocks noGrp="1"/>
          </p:cNvSpPr>
          <p:nvPr>
            <p:ph type="title"/>
          </p:nvPr>
        </p:nvSpPr>
        <p:spPr/>
        <p:txBody>
          <a:bodyPr/>
          <a:lstStyle/>
          <a:p>
            <a:pPr algn="ctr"/>
            <a:r>
              <a:rPr lang="en-US" dirty="0"/>
              <a:t>A division on the move</a:t>
            </a:r>
          </a:p>
        </p:txBody>
      </p:sp>
      <p:pic>
        <p:nvPicPr>
          <p:cNvPr id="4" name="Picture 3" descr="A group of houses in a field&#10;&#10;Description automatically generated">
            <a:extLst>
              <a:ext uri="{FF2B5EF4-FFF2-40B4-BE49-F238E27FC236}">
                <a16:creationId xmlns:a16="http://schemas.microsoft.com/office/drawing/2014/main" id="{F00DFEBA-5833-67C3-34B5-0D219BE8B434}"/>
              </a:ext>
            </a:extLst>
          </p:cNvPr>
          <p:cNvPicPr>
            <a:picLocks noChangeAspect="1"/>
          </p:cNvPicPr>
          <p:nvPr/>
        </p:nvPicPr>
        <p:blipFill>
          <a:blip r:embed="rId2"/>
          <a:stretch>
            <a:fillRect/>
          </a:stretch>
        </p:blipFill>
        <p:spPr>
          <a:xfrm>
            <a:off x="2360238" y="1575990"/>
            <a:ext cx="7471524" cy="4813869"/>
          </a:xfrm>
          <a:prstGeom prst="rect">
            <a:avLst/>
          </a:prstGeom>
        </p:spPr>
      </p:pic>
    </p:spTree>
    <p:extLst>
      <p:ext uri="{BB962C8B-B14F-4D97-AF65-F5344CB8AC3E}">
        <p14:creationId xmlns:p14="http://schemas.microsoft.com/office/powerpoint/2010/main" val="85336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AI-generated content may be incorrect.">
            <a:extLst>
              <a:ext uri="{FF2B5EF4-FFF2-40B4-BE49-F238E27FC236}">
                <a16:creationId xmlns:a16="http://schemas.microsoft.com/office/drawing/2014/main" id="{9EB296C6-E8F5-0368-3B72-50BD6DD88136}"/>
              </a:ext>
            </a:extLst>
          </p:cNvPr>
          <p:cNvPicPr>
            <a:picLocks noChangeAspect="1"/>
          </p:cNvPicPr>
          <p:nvPr/>
        </p:nvPicPr>
        <p:blipFill>
          <a:blip r:embed="rId2"/>
          <a:stretch>
            <a:fillRect/>
          </a:stretch>
        </p:blipFill>
        <p:spPr>
          <a:xfrm>
            <a:off x="6096000" y="8266"/>
            <a:ext cx="4419343" cy="6874533"/>
          </a:xfrm>
          <a:prstGeom prst="rect">
            <a:avLst/>
          </a:prstGeom>
        </p:spPr>
      </p:pic>
      <p:pic>
        <p:nvPicPr>
          <p:cNvPr id="6" name="Picture 5" descr="A map of the world&#10;&#10;AI-generated content may be incorrect.">
            <a:extLst>
              <a:ext uri="{FF2B5EF4-FFF2-40B4-BE49-F238E27FC236}">
                <a16:creationId xmlns:a16="http://schemas.microsoft.com/office/drawing/2014/main" id="{1C8614E0-DEA4-0DB5-2325-595791C8A023}"/>
              </a:ext>
            </a:extLst>
          </p:cNvPr>
          <p:cNvPicPr>
            <a:picLocks noChangeAspect="1"/>
          </p:cNvPicPr>
          <p:nvPr/>
        </p:nvPicPr>
        <p:blipFill>
          <a:blip r:embed="rId3"/>
          <a:stretch>
            <a:fillRect/>
          </a:stretch>
        </p:blipFill>
        <p:spPr>
          <a:xfrm>
            <a:off x="1240199" y="-90588"/>
            <a:ext cx="4707520" cy="6858000"/>
          </a:xfrm>
          <a:prstGeom prst="rect">
            <a:avLst/>
          </a:prstGeom>
        </p:spPr>
      </p:pic>
    </p:spTree>
    <p:extLst>
      <p:ext uri="{BB962C8B-B14F-4D97-AF65-F5344CB8AC3E}">
        <p14:creationId xmlns:p14="http://schemas.microsoft.com/office/powerpoint/2010/main" val="382267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F490C-DBCF-E359-18FD-25D85640263A}"/>
              </a:ext>
            </a:extLst>
          </p:cNvPr>
          <p:cNvSpPr>
            <a:spLocks noGrp="1"/>
          </p:cNvSpPr>
          <p:nvPr>
            <p:ph type="title"/>
          </p:nvPr>
        </p:nvSpPr>
        <p:spPr>
          <a:xfrm>
            <a:off x="816934" y="2372134"/>
            <a:ext cx="3361660" cy="1931508"/>
          </a:xfrm>
        </p:spPr>
        <p:txBody>
          <a:bodyPr/>
          <a:lstStyle/>
          <a:p>
            <a:r>
              <a:rPr lang="en-US" dirty="0"/>
              <a:t>Training in Australia</a:t>
            </a:r>
          </a:p>
        </p:txBody>
      </p:sp>
      <p:pic>
        <p:nvPicPr>
          <p:cNvPr id="4" name="Picture 3" descr="A person holding an object&#10;&#10;Description automatically generated">
            <a:extLst>
              <a:ext uri="{FF2B5EF4-FFF2-40B4-BE49-F238E27FC236}">
                <a16:creationId xmlns:a16="http://schemas.microsoft.com/office/drawing/2014/main" id="{DB11631F-F51B-DDAA-89A7-A413ABCE3797}"/>
              </a:ext>
            </a:extLst>
          </p:cNvPr>
          <p:cNvPicPr>
            <a:picLocks noChangeAspect="1"/>
          </p:cNvPicPr>
          <p:nvPr/>
        </p:nvPicPr>
        <p:blipFill>
          <a:blip r:embed="rId2"/>
          <a:stretch>
            <a:fillRect/>
          </a:stretch>
        </p:blipFill>
        <p:spPr>
          <a:xfrm>
            <a:off x="4774578" y="548313"/>
            <a:ext cx="7078952" cy="5761374"/>
          </a:xfrm>
          <a:prstGeom prst="rect">
            <a:avLst/>
          </a:prstGeom>
        </p:spPr>
      </p:pic>
    </p:spTree>
    <p:extLst>
      <p:ext uri="{BB962C8B-B14F-4D97-AF65-F5344CB8AC3E}">
        <p14:creationId xmlns:p14="http://schemas.microsoft.com/office/powerpoint/2010/main" val="2510080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47356</TotalTime>
  <Words>825</Words>
  <Application>Microsoft Macintosh PowerPoint</Application>
  <PresentationFormat>Widescreen</PresentationFormat>
  <Paragraphs>99</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The 32nd Infantry Division during World War II</vt:lpstr>
      <vt:lpstr>PowerPoint Presentation</vt:lpstr>
      <vt:lpstr>Personal Connections</vt:lpstr>
      <vt:lpstr>The 32nd “Red Arrow” Division</vt:lpstr>
      <vt:lpstr>Mobilization, October 1940</vt:lpstr>
      <vt:lpstr>Training in Louisiana</vt:lpstr>
      <vt:lpstr>A division on the move</vt:lpstr>
      <vt:lpstr>PowerPoint Presentation</vt:lpstr>
      <vt:lpstr>Training in Australia</vt:lpstr>
      <vt:lpstr>The US Leadership Team</vt:lpstr>
      <vt:lpstr>The Red Arrow on the Eve of Battle</vt:lpstr>
      <vt:lpstr>Arrival in New Guinea</vt:lpstr>
      <vt:lpstr>An Unfamiliar Environment</vt:lpstr>
      <vt:lpstr>A Logistical Nightmare</vt:lpstr>
      <vt:lpstr>Papua New Guineans</vt:lpstr>
      <vt:lpstr>Buna: The Approach</vt:lpstr>
      <vt:lpstr>Baptism of Fire</vt:lpstr>
      <vt:lpstr> “Men fell all around, many mortally wounded; some with legs riddled with bullets sank to the ground crying and moaning. The guns kept firing, and many of those who had fallen were hit again, killing them.”  Roy Campbell Co. B., 128th Infantry Regiment</vt:lpstr>
      <vt:lpstr>PowerPoint Presentation</vt:lpstr>
      <vt:lpstr>“Take Buna or don’t come back alive” MacArthur to Eichelberger November 30, 1942</vt:lpstr>
      <vt:lpstr>Herman Bottcher</vt:lpstr>
      <vt:lpstr>Arrival of the 127th Infantry Regiment</vt:lpstr>
      <vt:lpstr>Improving Logistics</vt:lpstr>
      <vt:lpstr>Arrival of Australian Tanks December 18, 1942</vt:lpstr>
      <vt:lpstr>Breakthroughs</vt:lpstr>
      <vt:lpstr>Fall of Buna Mission  January 2, 1943</vt:lpstr>
      <vt:lpstr>The Final Offensive</vt:lpstr>
      <vt:lpstr>“A great deal has been said and whispered about the 32nd Division and much of it makes no sense. The 32nd which ‘failed’ at Buna was the same 32nd that won the victory there. No one else did.”  Robert Eichelberger</vt:lpstr>
      <vt:lpstr>“We fought the [Japanese]. We fought the jungle, the rain and mud, the insects, swamps and diseases – and we won.” James E. Myers Co. K, 128th Infantry Regiment</vt:lpstr>
      <vt:lpstr>Rest and reorganization</vt:lpstr>
      <vt:lpstr>Leapfrogging: Saidor</vt:lpstr>
      <vt:lpstr>Leapfrogging: Aitape</vt:lpstr>
      <vt:lpstr>Leyte</vt:lpstr>
      <vt:lpstr>“Big Chief stated 32d had never been any good.”  Robert Eichelberger</vt:lpstr>
      <vt:lpstr>Luzon and the Villa Verde Trail</vt:lpstr>
      <vt:lpstr>A fight for every hill</vt:lpstr>
      <vt:lpstr>Eliminate every cave and bunker</vt:lpstr>
      <vt:lpstr>The 114th Engineers</vt:lpstr>
      <vt:lpstr>Northern Luzon</vt:lpstr>
      <vt:lpstr>“General Yamashita indicated that he considered the 32nd Division the best his troops encountered both on Leyte and Luzon.”  General Walter Krueger Commander, US Sixth Army</vt:lpstr>
      <vt:lpstr>Occupation of Japan</vt:lpstr>
      <vt:lpstr>Eleven Congressional Medals of Honor</vt:lpstr>
      <vt:lpstr>The Cultural Experience of War</vt:lpstr>
      <vt:lpstr>The human toll on the Red Arrow</vt:lpstr>
      <vt:lpstr>Some Red Arrow firsts and superlatives</vt:lpstr>
      <vt:lpstr>They’re quick to take issue, by force if necessary, with anyone who challenges the Red Arrow’s impressive array of claims to top Pacific battle honors.... Barroom brawls are on record as a result of conflicting claims.”  Charles Murdock Public Affairs Office, 32nd Infantry Division Saturday Evening Post, 10 November 1945 </vt:lpstr>
      <vt:lpstr>The “Good War” and the “Greatest Generation”</vt:lpstr>
      <vt:lpstr>“Red Arrowmen came from all walks of life: farmers, factory workers, shopkeepers, pencil-pushing bureaucrats, conservative Christians, communists, the scions of elite families”  Red Arrow across the Pacific, p. 3.</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GOLDEN AGE OF THE POSTCARD</dc:title>
  <dc:creator>Mark Van Ells</dc:creator>
  <cp:lastModifiedBy>Mark Van Ells</cp:lastModifiedBy>
  <cp:revision>93</cp:revision>
  <dcterms:created xsi:type="dcterms:W3CDTF">2021-09-25T17:34:10Z</dcterms:created>
  <dcterms:modified xsi:type="dcterms:W3CDTF">2025-06-30T15:23:15Z</dcterms:modified>
</cp:coreProperties>
</file>