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3" r:id="rId1"/>
  </p:sldMasterIdLst>
  <p:notesMasterIdLst>
    <p:notesMasterId r:id="rId22"/>
  </p:notesMasterIdLst>
  <p:sldIdLst>
    <p:sldId id="256" r:id="rId2"/>
    <p:sldId id="328" r:id="rId3"/>
    <p:sldId id="329" r:id="rId4"/>
    <p:sldId id="297" r:id="rId5"/>
    <p:sldId id="330" r:id="rId6"/>
    <p:sldId id="306" r:id="rId7"/>
    <p:sldId id="331" r:id="rId8"/>
    <p:sldId id="296" r:id="rId9"/>
    <p:sldId id="309" r:id="rId10"/>
    <p:sldId id="279" r:id="rId11"/>
    <p:sldId id="299" r:id="rId12"/>
    <p:sldId id="311" r:id="rId13"/>
    <p:sldId id="282" r:id="rId14"/>
    <p:sldId id="285" r:id="rId15"/>
    <p:sldId id="332" r:id="rId16"/>
    <p:sldId id="308" r:id="rId17"/>
    <p:sldId id="325" r:id="rId18"/>
    <p:sldId id="326" r:id="rId19"/>
    <p:sldId id="290" r:id="rId20"/>
    <p:sldId id="29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BB4"/>
    <a:srgbClr val="DD5353"/>
    <a:srgbClr val="CE3F3F"/>
    <a:srgbClr val="EF3947"/>
    <a:srgbClr val="F8F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4109D9-7EA3-4D19-98D4-451E99CC6B52}" v="1" dt="2025-04-23T23:34:25.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54" autoAdjust="0"/>
    <p:restoredTop sz="84283" autoAdjust="0"/>
  </p:normalViewPr>
  <p:slideViewPr>
    <p:cSldViewPr snapToGrid="0">
      <p:cViewPr varScale="1">
        <p:scale>
          <a:sx n="48" d="100"/>
          <a:sy n="48" d="100"/>
        </p:scale>
        <p:origin x="86" y="10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Calarco" userId="abe803250f6ccc49" providerId="LiveId" clId="{8E4109D9-7EA3-4D19-98D4-451E99CC6B52}"/>
    <pc:docChg chg="undo custSel delSld modSld sldOrd">
      <pc:chgData name="Jessica Calarco" userId="abe803250f6ccc49" providerId="LiveId" clId="{8E4109D9-7EA3-4D19-98D4-451E99CC6B52}" dt="2025-04-24T00:16:36.546" v="171" actId="47"/>
      <pc:docMkLst>
        <pc:docMk/>
      </pc:docMkLst>
      <pc:sldChg chg="del">
        <pc:chgData name="Jessica Calarco" userId="abe803250f6ccc49" providerId="LiveId" clId="{8E4109D9-7EA3-4D19-98D4-451E99CC6B52}" dt="2025-04-24T00:16:36.546" v="171" actId="47"/>
        <pc:sldMkLst>
          <pc:docMk/>
          <pc:sldMk cId="2999195211" sldId="272"/>
        </pc:sldMkLst>
      </pc:sldChg>
      <pc:sldChg chg="modSp mod">
        <pc:chgData name="Jessica Calarco" userId="abe803250f6ccc49" providerId="LiveId" clId="{8E4109D9-7EA3-4D19-98D4-451E99CC6B52}" dt="2025-04-24T00:14:50.318" v="125" actId="20577"/>
        <pc:sldMkLst>
          <pc:docMk/>
          <pc:sldMk cId="806812213" sldId="282"/>
        </pc:sldMkLst>
        <pc:spChg chg="mod">
          <ac:chgData name="Jessica Calarco" userId="abe803250f6ccc49" providerId="LiveId" clId="{8E4109D9-7EA3-4D19-98D4-451E99CC6B52}" dt="2025-04-24T00:14:04.007" v="87" actId="14100"/>
          <ac:spMkLst>
            <pc:docMk/>
            <pc:sldMk cId="806812213" sldId="282"/>
            <ac:spMk id="2" creationId="{19D761D6-F0D4-BFF6-307A-BA5D47CBD181}"/>
          </ac:spMkLst>
        </pc:spChg>
        <pc:spChg chg="mod">
          <ac:chgData name="Jessica Calarco" userId="abe803250f6ccc49" providerId="LiveId" clId="{8E4109D9-7EA3-4D19-98D4-451E99CC6B52}" dt="2025-04-24T00:14:04.007" v="87" actId="14100"/>
          <ac:spMkLst>
            <pc:docMk/>
            <pc:sldMk cId="806812213" sldId="282"/>
            <ac:spMk id="3" creationId="{67BD4513-BA5C-5E88-9533-F81FC1F0E669}"/>
          </ac:spMkLst>
        </pc:spChg>
        <pc:spChg chg="mod">
          <ac:chgData name="Jessica Calarco" userId="abe803250f6ccc49" providerId="LiveId" clId="{8E4109D9-7EA3-4D19-98D4-451E99CC6B52}" dt="2025-04-24T00:14:50.318" v="125" actId="20577"/>
          <ac:spMkLst>
            <pc:docMk/>
            <pc:sldMk cId="806812213" sldId="282"/>
            <ac:spMk id="6" creationId="{15920714-802A-926C-10CA-92D7D7BD5323}"/>
          </ac:spMkLst>
        </pc:spChg>
      </pc:sldChg>
      <pc:sldChg chg="modSp mod">
        <pc:chgData name="Jessica Calarco" userId="abe803250f6ccc49" providerId="LiveId" clId="{8E4109D9-7EA3-4D19-98D4-451E99CC6B52}" dt="2025-04-24T00:15:06.485" v="152" actId="6549"/>
        <pc:sldMkLst>
          <pc:docMk/>
          <pc:sldMk cId="521893027" sldId="285"/>
        </pc:sldMkLst>
        <pc:spChg chg="mod">
          <ac:chgData name="Jessica Calarco" userId="abe803250f6ccc49" providerId="LiveId" clId="{8E4109D9-7EA3-4D19-98D4-451E99CC6B52}" dt="2025-04-24T00:15:06.485" v="152" actId="6549"/>
          <ac:spMkLst>
            <pc:docMk/>
            <pc:sldMk cId="521893027" sldId="285"/>
            <ac:spMk id="6" creationId="{B4AB2693-B2A7-6260-549E-F65727345093}"/>
          </ac:spMkLst>
        </pc:spChg>
      </pc:sldChg>
      <pc:sldChg chg="ord">
        <pc:chgData name="Jessica Calarco" userId="abe803250f6ccc49" providerId="LiveId" clId="{8E4109D9-7EA3-4D19-98D4-451E99CC6B52}" dt="2025-04-24T00:16:30.228" v="165"/>
        <pc:sldMkLst>
          <pc:docMk/>
          <pc:sldMk cId="15240814" sldId="292"/>
        </pc:sldMkLst>
      </pc:sldChg>
      <pc:sldChg chg="del">
        <pc:chgData name="Jessica Calarco" userId="abe803250f6ccc49" providerId="LiveId" clId="{8E4109D9-7EA3-4D19-98D4-451E99CC6B52}" dt="2025-04-24T00:16:33.741" v="167" actId="47"/>
        <pc:sldMkLst>
          <pc:docMk/>
          <pc:sldMk cId="720521380" sldId="301"/>
        </pc:sldMkLst>
      </pc:sldChg>
      <pc:sldChg chg="del">
        <pc:chgData name="Jessica Calarco" userId="abe803250f6ccc49" providerId="LiveId" clId="{8E4109D9-7EA3-4D19-98D4-451E99CC6B52}" dt="2025-04-24T00:16:34.338" v="168" actId="47"/>
        <pc:sldMkLst>
          <pc:docMk/>
          <pc:sldMk cId="1567385407" sldId="302"/>
        </pc:sldMkLst>
      </pc:sldChg>
      <pc:sldChg chg="del">
        <pc:chgData name="Jessica Calarco" userId="abe803250f6ccc49" providerId="LiveId" clId="{8E4109D9-7EA3-4D19-98D4-451E99CC6B52}" dt="2025-04-24T00:16:35.878" v="170" actId="47"/>
        <pc:sldMkLst>
          <pc:docMk/>
          <pc:sldMk cId="1359383213" sldId="303"/>
        </pc:sldMkLst>
      </pc:sldChg>
      <pc:sldChg chg="del ord">
        <pc:chgData name="Jessica Calarco" userId="abe803250f6ccc49" providerId="LiveId" clId="{8E4109D9-7EA3-4D19-98D4-451E99CC6B52}" dt="2025-04-24T00:16:32.609" v="166" actId="47"/>
        <pc:sldMkLst>
          <pc:docMk/>
          <pc:sldMk cId="459346512" sldId="304"/>
        </pc:sldMkLst>
      </pc:sldChg>
      <pc:sldChg chg="del">
        <pc:chgData name="Jessica Calarco" userId="abe803250f6ccc49" providerId="LiveId" clId="{8E4109D9-7EA3-4D19-98D4-451E99CC6B52}" dt="2025-04-24T00:16:35.132" v="169" actId="47"/>
        <pc:sldMkLst>
          <pc:docMk/>
          <pc:sldMk cId="3347878428" sldId="305"/>
        </pc:sldMkLst>
      </pc:sldChg>
      <pc:sldChg chg="modSp mod ord">
        <pc:chgData name="Jessica Calarco" userId="abe803250f6ccc49" providerId="LiveId" clId="{8E4109D9-7EA3-4D19-98D4-451E99CC6B52}" dt="2025-04-24T00:15:33.669" v="161" actId="20577"/>
        <pc:sldMkLst>
          <pc:docMk/>
          <pc:sldMk cId="816136380" sldId="308"/>
        </pc:sldMkLst>
        <pc:spChg chg="mod">
          <ac:chgData name="Jessica Calarco" userId="abe803250f6ccc49" providerId="LiveId" clId="{8E4109D9-7EA3-4D19-98D4-451E99CC6B52}" dt="2025-04-24T00:15:33.669" v="161" actId="20577"/>
          <ac:spMkLst>
            <pc:docMk/>
            <pc:sldMk cId="816136380" sldId="308"/>
            <ac:spMk id="2" creationId="{01B983D4-4AF0-085F-70BA-29EFC259AC0A}"/>
          </ac:spMkLst>
        </pc:spChg>
      </pc:sldChg>
      <pc:sldChg chg="modSp mod">
        <pc:chgData name="Jessica Calarco" userId="abe803250f6ccc49" providerId="LiveId" clId="{8E4109D9-7EA3-4D19-98D4-451E99CC6B52}" dt="2025-04-24T00:13:07.221" v="65" actId="20577"/>
        <pc:sldMkLst>
          <pc:docMk/>
          <pc:sldMk cId="4243276246" sldId="311"/>
        </pc:sldMkLst>
        <pc:spChg chg="mod">
          <ac:chgData name="Jessica Calarco" userId="abe803250f6ccc49" providerId="LiveId" clId="{8E4109D9-7EA3-4D19-98D4-451E99CC6B52}" dt="2025-04-24T00:13:07.221" v="65" actId="20577"/>
          <ac:spMkLst>
            <pc:docMk/>
            <pc:sldMk cId="4243276246" sldId="311"/>
            <ac:spMk id="6" creationId="{B4AB2693-B2A7-6260-549E-F65727345093}"/>
          </ac:spMkLst>
        </pc:spChg>
      </pc:sldChg>
      <pc:sldChg chg="ord">
        <pc:chgData name="Jessica Calarco" userId="abe803250f6ccc49" providerId="LiveId" clId="{8E4109D9-7EA3-4D19-98D4-451E99CC6B52}" dt="2025-04-23T23:26:51.139" v="5"/>
        <pc:sldMkLst>
          <pc:docMk/>
          <pc:sldMk cId="3886165684" sldId="325"/>
        </pc:sldMkLst>
      </pc:sldChg>
      <pc:sldChg chg="addSp modSp mod">
        <pc:chgData name="Jessica Calarco" userId="abe803250f6ccc49" providerId="LiveId" clId="{8E4109D9-7EA3-4D19-98D4-451E99CC6B52}" dt="2025-04-24T00:16:17.292" v="163" actId="20577"/>
        <pc:sldMkLst>
          <pc:docMk/>
          <pc:sldMk cId="3188441401" sldId="326"/>
        </pc:sldMkLst>
        <pc:spChg chg="mod">
          <ac:chgData name="Jessica Calarco" userId="abe803250f6ccc49" providerId="LiveId" clId="{8E4109D9-7EA3-4D19-98D4-451E99CC6B52}" dt="2025-04-24T00:16:17.292" v="163" actId="20577"/>
          <ac:spMkLst>
            <pc:docMk/>
            <pc:sldMk cId="3188441401" sldId="326"/>
            <ac:spMk id="2" creationId="{BD005AC9-727D-E774-6262-014489AD2751}"/>
          </ac:spMkLst>
        </pc:spChg>
        <pc:spChg chg="add mod">
          <ac:chgData name="Jessica Calarco" userId="abe803250f6ccc49" providerId="LiveId" clId="{8E4109D9-7EA3-4D19-98D4-451E99CC6B52}" dt="2025-04-24T00:16:12.880" v="162" actId="14100"/>
          <ac:spMkLst>
            <pc:docMk/>
            <pc:sldMk cId="3188441401" sldId="326"/>
            <ac:spMk id="3" creationId="{12A696CD-01B8-0F06-36FC-E4ECD62DD088}"/>
          </ac:spMkLst>
        </pc:spChg>
        <pc:spChg chg="mod">
          <ac:chgData name="Jessica Calarco" userId="abe803250f6ccc49" providerId="LiveId" clId="{8E4109D9-7EA3-4D19-98D4-451E99CC6B52}" dt="2025-04-24T00:16:12.880" v="162" actId="14100"/>
          <ac:spMkLst>
            <pc:docMk/>
            <pc:sldMk cId="3188441401" sldId="326"/>
            <ac:spMk id="4" creationId="{F35E49F5-9545-20E8-8AD9-A183E964B687}"/>
          </ac:spMkLst>
        </pc:spChg>
      </pc:sldChg>
    </pc:docChg>
  </pc:docChgLst>
  <pc:docChgLst>
    <pc:chgData name="Jessica Calarco" userId="abe803250f6ccc49" providerId="LiveId" clId="{493712F1-7ABD-4D93-A262-DA148F514032}"/>
    <pc:docChg chg="addSld modSld modShowInfo">
      <pc:chgData name="Jessica Calarco" userId="abe803250f6ccc49" providerId="LiveId" clId="{493712F1-7ABD-4D93-A262-DA148F514032}" dt="2025-04-22T16:01:24.831" v="1" actId="2744"/>
      <pc:docMkLst>
        <pc:docMk/>
      </pc:docMkLst>
      <pc:sldChg chg="add">
        <pc:chgData name="Jessica Calarco" userId="abe803250f6ccc49" providerId="LiveId" clId="{493712F1-7ABD-4D93-A262-DA148F514032}" dt="2025-04-22T13:50:29.814" v="0"/>
        <pc:sldMkLst>
          <pc:docMk/>
          <pc:sldMk cId="15240814" sldId="292"/>
        </pc:sldMkLst>
      </pc:sldChg>
    </pc:docChg>
  </pc:docChgLst>
  <pc:docChgLst>
    <pc:chgData name="Jessica Calarco" userId="abe803250f6ccc49" providerId="LiveId" clId="{2CCD99B0-B692-4AFE-9073-592721B7335C}"/>
    <pc:docChg chg="modSld sldOrd modShowInfo">
      <pc:chgData name="Jessica Calarco" userId="abe803250f6ccc49" providerId="LiveId" clId="{2CCD99B0-B692-4AFE-9073-592721B7335C}" dt="2025-04-23T14:21:37.593" v="2" actId="2744"/>
      <pc:docMkLst>
        <pc:docMk/>
      </pc:docMkLst>
      <pc:sldChg chg="ord">
        <pc:chgData name="Jessica Calarco" userId="abe803250f6ccc49" providerId="LiveId" clId="{2CCD99B0-B692-4AFE-9073-592721B7335C}" dt="2025-04-22T23:27:25.194" v="1"/>
        <pc:sldMkLst>
          <pc:docMk/>
          <pc:sldMk cId="15240814"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0323D-0E20-4918-8CB7-8E82D8F51BA9}"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A5820-F240-4F0E-9B0A-27DA21D8E5B7}" type="slidenum">
              <a:rPr lang="en-US" smtClean="0"/>
              <a:t>‹#›</a:t>
            </a:fld>
            <a:endParaRPr lang="en-US"/>
          </a:p>
        </p:txBody>
      </p:sp>
    </p:spTree>
    <p:extLst>
      <p:ext uri="{BB962C8B-B14F-4D97-AF65-F5344CB8AC3E}">
        <p14:creationId xmlns:p14="http://schemas.microsoft.com/office/powerpoint/2010/main" val="1914941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wlc.org/wp-content/uploads/2023/05/child-care-workers-5.25.23v3.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ls.gov/spotlight/2023/healthcare-occupations-in-202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FA5820-F240-4F0E-9B0A-27DA21D8E5B7}" type="slidenum">
              <a:rPr lang="en-US" smtClean="0"/>
              <a:t>1</a:t>
            </a:fld>
            <a:endParaRPr lang="en-US"/>
          </a:p>
        </p:txBody>
      </p:sp>
    </p:spTree>
    <p:extLst>
      <p:ext uri="{BB962C8B-B14F-4D97-AF65-F5344CB8AC3E}">
        <p14:creationId xmlns:p14="http://schemas.microsoft.com/office/powerpoint/2010/main" val="2255995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the same, even privileged women are drowning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our DIY model has left all but the wealthiest families with more responsibility than they can manage</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because what’s left over after outsourcing usually falls to women, even when men could do more to fill in the gaps   </a:t>
            </a:r>
          </a:p>
          <a:p>
            <a:endParaRPr lang="en-US" dirty="0"/>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Take a mom I’ll call Virginia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 makes $75K a year as a college professor, which is more than what her husband makes as a middle school teacher.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Yet, Virginia is still the default parent—the one who manages the mental load of parenting and stays home when the kids get sick and can’t go to childcare.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Virginia is also part of the sandwich generation, caring for her mom with Alzheimer’s, even though her brother also lives nearby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 that responsibility affects Virginia’s mental health and her relationships.</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she’s worried she might not be able to do enough research to get tenure, because she’s constantly getting pulled away to deal with crises at home.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I asked Virginia what might make things better, she told me: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“I need the child tax credit to come back. I need a financial cushion. I need time and reliable care for my children. I need consistency. I need institutions to step up and do what they’re supposed to do to be humane.”</a:t>
            </a:r>
          </a:p>
          <a:p>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10</a:t>
            </a:fld>
            <a:endParaRPr lang="en-US"/>
          </a:p>
        </p:txBody>
      </p:sp>
    </p:spTree>
    <p:extLst>
      <p:ext uri="{BB962C8B-B14F-4D97-AF65-F5344CB8AC3E}">
        <p14:creationId xmlns:p14="http://schemas.microsoft.com/office/powerpoint/2010/main" val="31873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Virginia’s lament also raises the question: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aren’t more Americans demanding a stronger social safety net with universal support?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for example, did we all just shrug and say “better luck next time” when Joe Manchin and Kyrsten Sinema and the Republicans killed Build Back Better’s efforts to put in place policies like: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Expanded child tax credits,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Guaranteed paid family leave,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Universal preschool and affordable childcare,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Free community college tuition,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More funding for schools, childcare centers, and eldercare facilities, and</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higher federal minimum wage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I show in the book, the lack of collective urgency around efforts to pass those policies stems from the fact that we’ve: </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Stigmatized government assistance in ways that erode our willingness to see everyone as deserving of life with dignity,</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from the fact that we’ve: </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Underfunded existing government programs to the point where even those who benefit from them are forced to look elsewhere for support, which erodes our trust in the ability of government to get things done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might surprise you to learn, for example, that Brooke, who we met in the beginning, isn’t a Democrat—she’s a conservative-leaning Independent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she’s skeptical of efforts to expand the social safety net, at least in part, because of how she’s been treated for needing government support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Given the shortage of affordable housing, Brooke had to move herself and her son into a shelter while she waited for a spot to open up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Brooke also had to turn to a Christian crisis pregnancy center for assistance, because she wasn’t allowed to use her food stamps to pay for diapers and wipes, and because the center gave them out for free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support, however, came with pressure to join the church, and pressure to find a husband who would support her, rather than continuing to rely on programs like welfare and food stamps so she could raise her son on her own </a:t>
            </a:r>
          </a:p>
          <a:p>
            <a:pPr marL="0" marR="0">
              <a:lnSpc>
                <a:spcPct val="107000"/>
              </a:lnSpc>
              <a:spcBef>
                <a:spcPts val="0"/>
              </a:spcBef>
              <a:spcAft>
                <a:spcPts val="800"/>
              </a:spcAft>
            </a:pPr>
            <a:endParaRPr lang="en-US" sz="1800" kern="100" dirty="0">
              <a:effectLst/>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FA5820-F240-4F0E-9B0A-27DA21D8E5B7}" type="slidenum">
              <a:rPr lang="en-US" smtClean="0"/>
              <a:t>11</a:t>
            </a:fld>
            <a:endParaRPr lang="en-US"/>
          </a:p>
        </p:txBody>
      </p:sp>
    </p:spTree>
    <p:extLst>
      <p:ext uri="{BB962C8B-B14F-4D97-AF65-F5344CB8AC3E}">
        <p14:creationId xmlns:p14="http://schemas.microsoft.com/office/powerpoint/2010/main" val="2783838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a similar way, conservative and religious organizations also persuade women to judge others for needing government support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Take, for example, a white, evangelical Christian, Republican stay-at-home mom that I’ll call April. April’s husband Mateo, who is Latino, is a pastor at their church, and makes about $30,000 a year</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Their income is low enough that they qualify for Medicaid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Yet, April insists that they could get by without it.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she also insisted that they didn’t need the economic relief payments during the pandemic, even though they cashed the checks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April even went so far as to criticize other mothers who did need that Covid relief money, saying they were probably making poor financial choices, like spending money on manicures or hiring babysitters so they could have time for themselves.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April said “I’d never do those things,” adding that she always made “frugal” choices and that her family’s faith and hard work would see them through (even when she also admitted to eating only her son’s sandwich crusts for lunch)</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reality, though, is that April and her family are able to get by on such a low income because they’ve had a huge amount of family support and community support and even a lot of government support behind the scenes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April and Mateo, for example, were able to finish college without any debt, because they went to their state public university, and because their parents—all four of whom are college-educated professionals—were able to cover the remainder of the costs so April and Mateo didn’t have to take out any loans</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April and Mateo don’t have to worry much about housing costs, because their families gave them downpayment money as a wedding present to help them buy a house, meaning that they only have to pay a few hundred dollars a month in mortgage and utility payments—far below what they’d have to pay for rent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Ultimately, then, while April would benefit very directly from a stronger safety net, she strongly opposes policies like: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Guaranteed paid family leave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National health insurance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Free college, and</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Universal affordable childcare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FA5820-F240-4F0E-9B0A-27DA21D8E5B7}" type="slidenum">
              <a:rPr lang="en-US" smtClean="0"/>
              <a:t>12</a:t>
            </a:fld>
            <a:endParaRPr lang="en-US"/>
          </a:p>
        </p:txBody>
      </p:sp>
    </p:spTree>
    <p:extLst>
      <p:ext uri="{BB962C8B-B14F-4D97-AF65-F5344CB8AC3E}">
        <p14:creationId xmlns:p14="http://schemas.microsoft.com/office/powerpoint/2010/main" val="418886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you might be thinking—where are the men here?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Couldn’t they just be doing more to help women at home?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the precarity of our DIY society, coupled with persistent gender pay gaps and motherhood penalties, incentivizes men to focus their energy on paid work and leave the care work to women, instead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the same, men whose wives are doing more of the care work don’t want to think of themselves as “bad guys”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what I find in my research is that men’s desire to see themselves as “good guys,” makes them susceptible to conservative messaging, which says it’s best for women and families and society if men focus paid work while women focus on care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Consider, Dennis. He’s White, he’s a moderate political Independent, and he makes $90,000 a year as an IT manager</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they first had kids, Dennis’s wife Bethany was working full-time as a social worker, earning $30,000 a year</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Given their combined salaries, they could afford to pay for full-time childcare</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Dennis persuaded Bethany that they didn’t need to spend all that money, because Bethany could work from home three days a week while caring for the baby, and because Dennis’s mom could watch the baby the other two days a week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Bethany agreed, but that arrangement ended up taking a serious toll on her mental health, because it meant essentially trying to do two simultaneous full-time jobs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the wake of that stress, Dennis could have suggested paying for full-time childcare or even stepped up to do more himself at home</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Instead, Dennis used the stress that Bethany was facing to persuade her that the best option would just be to quit her job and stay home full-time with the kids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the wake of that decision, Bethany, like Kara, struggled with the isolation and the loss of identity that came from being a stay-at-home mom, and she wanted to go back to paid work</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Dennis kept trying to convince Bethany that she and the kids are much happier at home</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the process, Dennis also convinced himself that it was okay to accept what he called the “perks” of having a stay-at-home wife—like not having to help with laundry or school stuff for the kids</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Dennis also convinced himself that even though policies like universal childcare are what he called “good as a concept,” they’re not, in his view, really worth the cost, since his kids already get great care from Bethany at home </a:t>
            </a:r>
          </a:p>
          <a:p>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13</a:t>
            </a:fld>
            <a:endParaRPr lang="en-US"/>
          </a:p>
        </p:txBody>
      </p:sp>
    </p:spTree>
    <p:extLst>
      <p:ext uri="{BB962C8B-B14F-4D97-AF65-F5344CB8AC3E}">
        <p14:creationId xmlns:p14="http://schemas.microsoft.com/office/powerpoint/2010/main" val="46359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a similar way, conservative religious organizations also appeal to women who get pushed out of the workforce because of the high cost of childcare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Take, for example, a stay-at-home mom I’ll call Kara. She’s a moderate Republican and she’s multiracial White and Asian American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she had kids, Kara worked as a mental health counselor, but her job paid so little, and childcare cost so much, that she and her husband would have lost money if Kara kept working for pay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first, Kara struggled with the isolation and the loss of identity that came from being a stay-at-home mom.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then a friend urged her to join an Evangelical Christian moms group, which not only became Kara’s primary source of support but also reframed her thinking around motherhood</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taught Kara that it would be selfish of her to ask for more help from her husband or from the government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that she should be grateful to sacrifice herself for her kids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She explained that, during moments when she felt overwhelmed, or resentful toward her husband for not doing more to help at home, she reminded herself:  “I’m learning that I need to be less selfish. Learning to be thankful. When I feel really burnt out, to be like, ‘Well. This is what God has given me. I can do it cheerfully. He’ll give me the strength to get through it, and he’ll give me rest when I need it.’”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FA5820-F240-4F0E-9B0A-27DA21D8E5B7}" type="slidenum">
              <a:rPr lang="en-US" smtClean="0"/>
              <a:t>14</a:t>
            </a:fld>
            <a:endParaRPr lang="en-US"/>
          </a:p>
        </p:txBody>
      </p:sp>
    </p:spTree>
    <p:extLst>
      <p:ext uri="{BB962C8B-B14F-4D97-AF65-F5344CB8AC3E}">
        <p14:creationId xmlns:p14="http://schemas.microsoft.com/office/powerpoint/2010/main" val="3720978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6370-219C-3429-FC60-228C7C3E6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71678-4677-A525-3AEF-3DCBE4E8A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5FFD1-47AD-BF3C-6C1D-62453889F877}"/>
              </a:ext>
            </a:extLst>
          </p:cNvPr>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AAF715A-7884-2A0C-5FF7-399392DBB07D}"/>
              </a:ext>
            </a:extLst>
          </p:cNvPr>
          <p:cNvSpPr>
            <a:spLocks noGrp="1"/>
          </p:cNvSpPr>
          <p:nvPr>
            <p:ph type="sldNum" sz="quarter" idx="5"/>
          </p:nvPr>
        </p:nvSpPr>
        <p:spPr/>
        <p:txBody>
          <a:bodyPr/>
          <a:lstStyle/>
          <a:p>
            <a:fld id="{10FA5820-F240-4F0E-9B0A-27DA21D8E5B7}" type="slidenum">
              <a:rPr lang="en-US" smtClean="0"/>
              <a:t>15</a:t>
            </a:fld>
            <a:endParaRPr lang="en-US"/>
          </a:p>
        </p:txBody>
      </p:sp>
    </p:spTree>
    <p:extLst>
      <p:ext uri="{BB962C8B-B14F-4D97-AF65-F5344CB8AC3E}">
        <p14:creationId xmlns:p14="http://schemas.microsoft.com/office/powerpoint/2010/main" val="4245636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Essentially, Virginia is saying we need a stronger safety net. One that</a:t>
            </a:r>
          </a:p>
          <a:p>
            <a:pPr marL="342900" marR="0" lvl="0" indent="-342900">
              <a:lnSpc>
                <a:spcPct val="107000"/>
              </a:lnSpc>
              <a:spcBef>
                <a:spcPts val="0"/>
              </a:spcBef>
              <a:spcAft>
                <a:spcPts val="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Allows people to live with dignity </a:t>
            </a:r>
          </a:p>
          <a:p>
            <a:pPr marL="342900" marR="0" lvl="0" indent="-342900">
              <a:lnSpc>
                <a:spcPct val="107000"/>
              </a:lnSpc>
              <a:spcBef>
                <a:spcPts val="0"/>
              </a:spcBef>
              <a:spcAft>
                <a:spcPts val="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Gives people a leg up in reaching opportunities</a:t>
            </a:r>
          </a:p>
          <a:p>
            <a:pPr marL="342900" marR="0" lvl="0" indent="-342900">
              <a:lnSpc>
                <a:spcPct val="107000"/>
              </a:lnSpc>
              <a:spcBef>
                <a:spcPts val="0"/>
              </a:spcBef>
              <a:spcAft>
                <a:spcPts val="80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Gives people the time to contribute to a shared project of care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16</a:t>
            </a:fld>
            <a:endParaRPr lang="en-US"/>
          </a:p>
        </p:txBody>
      </p:sp>
    </p:spTree>
    <p:extLst>
      <p:ext uri="{BB962C8B-B14F-4D97-AF65-F5344CB8AC3E}">
        <p14:creationId xmlns:p14="http://schemas.microsoft.com/office/powerpoint/2010/main" val="458559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17</a:t>
            </a:fld>
            <a:endParaRPr lang="en-US"/>
          </a:p>
        </p:txBody>
      </p:sp>
    </p:spTree>
    <p:extLst>
      <p:ext uri="{BB962C8B-B14F-4D97-AF65-F5344CB8AC3E}">
        <p14:creationId xmlns:p14="http://schemas.microsoft.com/office/powerpoint/2010/main" val="221056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18</a:t>
            </a:fld>
            <a:endParaRPr lang="en-US"/>
          </a:p>
        </p:txBody>
      </p:sp>
    </p:spTree>
    <p:extLst>
      <p:ext uri="{BB962C8B-B14F-4D97-AF65-F5344CB8AC3E}">
        <p14:creationId xmlns:p14="http://schemas.microsoft.com/office/powerpoint/2010/main" val="87425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I’ll stop there, to leave time for Q</a:t>
            </a:r>
            <a:r>
              <a:rPr lang="en-US" sz="1800" kern="100">
                <a:effectLst/>
                <a:latin typeface="Aptos" panose="020B0004020202020204" pitchFamily="34" charset="0"/>
                <a:ea typeface="Aptos" panose="020B0004020202020204" pitchFamily="34" charset="0"/>
                <a:cs typeface="Times New Roman" panose="02020603050405020304" pitchFamily="18" charset="0"/>
              </a:rPr>
              <a:t>&amp;A</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thanks again to Joyce for hosting tonight’s events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thanks to you all for being here!</a:t>
            </a:r>
          </a:p>
        </p:txBody>
      </p:sp>
      <p:sp>
        <p:nvSpPr>
          <p:cNvPr id="4" name="Slide Number Placeholder 3"/>
          <p:cNvSpPr>
            <a:spLocks noGrp="1"/>
          </p:cNvSpPr>
          <p:nvPr>
            <p:ph type="sldNum" sz="quarter" idx="5"/>
          </p:nvPr>
        </p:nvSpPr>
        <p:spPr/>
        <p:txBody>
          <a:bodyPr/>
          <a:lstStyle/>
          <a:p>
            <a:fld id="{10FA5820-F240-4F0E-9B0A-27DA21D8E5B7}" type="slidenum">
              <a:rPr lang="en-US" smtClean="0"/>
              <a:t>19</a:t>
            </a:fld>
            <a:endParaRPr lang="en-US"/>
          </a:p>
        </p:txBody>
      </p:sp>
    </p:spTree>
    <p:extLst>
      <p:ext uri="{BB962C8B-B14F-4D97-AF65-F5344CB8AC3E}">
        <p14:creationId xmlns:p14="http://schemas.microsoft.com/office/powerpoint/2010/main" val="32346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9F618-D43C-3E01-3D45-10A9899C8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DEE5C-E13E-FE48-9A3A-C007E9602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1C131-2D2F-2769-7070-A9CDF0F439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95F881-97FD-A154-2665-CBE19146B111}"/>
              </a:ext>
            </a:extLst>
          </p:cNvPr>
          <p:cNvSpPr>
            <a:spLocks noGrp="1"/>
          </p:cNvSpPr>
          <p:nvPr>
            <p:ph type="sldNum" sz="quarter" idx="5"/>
          </p:nvPr>
        </p:nvSpPr>
        <p:spPr/>
        <p:txBody>
          <a:bodyPr/>
          <a:lstStyle/>
          <a:p>
            <a:fld id="{10FA5820-F240-4F0E-9B0A-27DA21D8E5B7}" type="slidenum">
              <a:rPr lang="en-US" smtClean="0"/>
              <a:t>2</a:t>
            </a:fld>
            <a:endParaRPr lang="en-US"/>
          </a:p>
        </p:txBody>
      </p:sp>
    </p:spTree>
    <p:extLst>
      <p:ext uri="{BB962C8B-B14F-4D97-AF65-F5344CB8AC3E}">
        <p14:creationId xmlns:p14="http://schemas.microsoft.com/office/powerpoint/2010/main" val="3511560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F776D-E0B1-9D68-2A98-1FD4C5399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34496-9183-C6C9-AAD9-DD4C07526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02A6F-157B-0172-B4D9-4B39E9536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5A7E2-0A23-7E14-A7C6-85DEC1832C9A}"/>
              </a:ext>
            </a:extLst>
          </p:cNvPr>
          <p:cNvSpPr>
            <a:spLocks noGrp="1"/>
          </p:cNvSpPr>
          <p:nvPr>
            <p:ph type="sldNum" sz="quarter" idx="5"/>
          </p:nvPr>
        </p:nvSpPr>
        <p:spPr/>
        <p:txBody>
          <a:bodyPr/>
          <a:lstStyle/>
          <a:p>
            <a:fld id="{10FA5820-F240-4F0E-9B0A-27DA21D8E5B7}" type="slidenum">
              <a:rPr lang="en-US" smtClean="0"/>
              <a:t>3</a:t>
            </a:fld>
            <a:endParaRPr lang="en-US"/>
          </a:p>
        </p:txBody>
      </p:sp>
    </p:spTree>
    <p:extLst>
      <p:ext uri="{BB962C8B-B14F-4D97-AF65-F5344CB8AC3E}">
        <p14:creationId xmlns:p14="http://schemas.microsoft.com/office/powerpoint/2010/main" val="285876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we might expect the US to collapse under all that precarity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yet, we haven’t collapsed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while other countries have social safety nets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US has women holding us together, instead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Women, for example, do almost twice as much unpaid care as men do – caring for the children and the sick and the elderly in their families and communities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Women, disproportionately women of color, also hold the vast majority of jobs in the care sector—jobs in fields like childcare and home health care—which are among the lowest-paid jobs in the economy as a whole</a:t>
            </a:r>
          </a:p>
          <a:p>
            <a:pPr marL="0" marR="0">
              <a:lnSpc>
                <a:spcPct val="107000"/>
              </a:lnSpc>
              <a:spcBef>
                <a:spcPts val="0"/>
              </a:spcBef>
              <a:spcAft>
                <a:spcPts val="800"/>
              </a:spcAft>
            </a:pPr>
            <a:endPar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endParaRPr>
          </a:p>
          <a:p>
            <a:pPr marL="0" marR="0">
              <a:lnSpc>
                <a:spcPct val="107000"/>
              </a:lnSpc>
              <a:spcBef>
                <a:spcPts val="0"/>
              </a:spcBef>
              <a:spcAft>
                <a:spcPts val="800"/>
              </a:spcAft>
            </a:pP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https://nwlc.org/wp-content/uploads/2023/05/child-care-workers-5.25.23v3.pdf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https://www.bls.gov/spotlight/2023/healthcare-occupations-in-2022/</a:t>
            </a:r>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4</a:t>
            </a:fld>
            <a:endParaRPr lang="en-US"/>
          </a:p>
        </p:txBody>
      </p:sp>
    </p:spTree>
    <p:extLst>
      <p:ext uri="{BB962C8B-B14F-4D97-AF65-F5344CB8AC3E}">
        <p14:creationId xmlns:p14="http://schemas.microsoft.com/office/powerpoint/2010/main" val="41931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182FD-69DB-AC92-A7C2-1FBCB36CE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C9D76-0CAA-0DC5-549B-CF4DA9D7C1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37FD8-0D62-9068-0198-BE3999521473}"/>
              </a:ext>
            </a:extLst>
          </p:cNvPr>
          <p:cNvSpPr>
            <a:spLocks noGrp="1"/>
          </p:cNvSpPr>
          <p:nvPr>
            <p:ph type="body" idx="1"/>
          </p:nvPr>
        </p:nvSpPr>
        <p:spPr/>
        <p:txBody>
          <a:bodyPr/>
          <a:lstStyle/>
          <a:p>
            <a:r>
              <a:rPr lang="en-US" dirty="0"/>
              <a:t>Maternal Employment: </a:t>
            </a:r>
          </a:p>
          <a:p>
            <a:r>
              <a:rPr lang="en-US" dirty="0"/>
              <a:t>https://blog.dol.gov/2024/05/06/mothers-employment-has-surpassed-pre-pandemic-levels-but-the-child-care-crisis-persists#:~:text=While%20maternal%20employment%20has%20recovered,that%20of%20fathers%20(92.0%25). </a:t>
            </a:r>
            <a:br>
              <a:rPr lang="en-US" dirty="0"/>
            </a:br>
            <a:r>
              <a:rPr lang="en-US" dirty="0"/>
              <a:t>https://www.oecd.org/content/dam/oecd/en/data/datasets/family-database/lmf1_2_maternal_employment.pdf </a:t>
            </a:r>
          </a:p>
          <a:p>
            <a:endParaRPr lang="en-US" dirty="0"/>
          </a:p>
          <a:p>
            <a:r>
              <a:rPr lang="en-US" dirty="0"/>
              <a:t>Maternal Mortality: </a:t>
            </a:r>
            <a:br>
              <a:rPr lang="en-US" dirty="0"/>
            </a:br>
            <a:r>
              <a:rPr lang="en-US" dirty="0"/>
              <a:t>https://data.worldbank.org/indicator/SH.STA.MMRT?locations=OE&amp;most_recent_value_desc=true</a:t>
            </a:r>
          </a:p>
          <a:p>
            <a:endParaRPr lang="en-US" dirty="0"/>
          </a:p>
          <a:p>
            <a:r>
              <a:rPr lang="en-US" dirty="0"/>
              <a:t>Postpartum Depression: </a:t>
            </a:r>
            <a:br>
              <a:rPr lang="en-US" dirty="0"/>
            </a:br>
            <a:r>
              <a:rPr lang="en-US" dirty="0"/>
              <a:t>https://www.ncbi.nlm.nih.gov/pmc/articles/PMC8528847/  </a:t>
            </a:r>
          </a:p>
          <a:p>
            <a:endParaRPr lang="en-US" dirty="0"/>
          </a:p>
          <a:p>
            <a:r>
              <a:rPr lang="en-US" dirty="0"/>
              <a:t>Motherhood Wage Gap:</a:t>
            </a:r>
            <a:br>
              <a:rPr lang="en-US" dirty="0"/>
            </a:br>
            <a:r>
              <a:rPr lang="en-US" dirty="0"/>
              <a:t>https://www.aauw.org/issues/equity/motherhood/ </a:t>
            </a:r>
          </a:p>
          <a:p>
            <a:r>
              <a:rPr lang="en-US" dirty="0"/>
              <a:t>https://www.ifau.se/globalassets/pdf/se/2024/wp-2024-12-the-child-penalty-in-sweden-evidence-trends-and-child-gender.pdf </a:t>
            </a:r>
          </a:p>
          <a:p>
            <a:endParaRPr lang="en-US" dirty="0"/>
          </a:p>
          <a:p>
            <a:r>
              <a:rPr lang="en-US" dirty="0"/>
              <a:t>Child Poverty Rates:</a:t>
            </a:r>
            <a:br>
              <a:rPr lang="en-US" dirty="0"/>
            </a:br>
            <a:r>
              <a:rPr lang="en-US" dirty="0"/>
              <a:t>https://www.oecd-ilibrary.org/poverty-among-children_5ksjbg72xgnw.pdf </a:t>
            </a:r>
          </a:p>
        </p:txBody>
      </p:sp>
      <p:sp>
        <p:nvSpPr>
          <p:cNvPr id="4" name="Slide Number Placeholder 3">
            <a:extLst>
              <a:ext uri="{FF2B5EF4-FFF2-40B4-BE49-F238E27FC236}">
                <a16:creationId xmlns:a16="http://schemas.microsoft.com/office/drawing/2014/main" id="{995AABC9-CF63-47F5-AD56-7F36053523AF}"/>
              </a:ext>
            </a:extLst>
          </p:cNvPr>
          <p:cNvSpPr>
            <a:spLocks noGrp="1"/>
          </p:cNvSpPr>
          <p:nvPr>
            <p:ph type="sldNum" sz="quarter" idx="5"/>
          </p:nvPr>
        </p:nvSpPr>
        <p:spPr/>
        <p:txBody>
          <a:bodyPr/>
          <a:lstStyle/>
          <a:p>
            <a:fld id="{10FA5820-F240-4F0E-9B0A-27DA21D8E5B7}" type="slidenum">
              <a:rPr lang="en-US" smtClean="0"/>
              <a:t>5</a:t>
            </a:fld>
            <a:endParaRPr lang="en-US"/>
          </a:p>
        </p:txBody>
      </p:sp>
    </p:spTree>
    <p:extLst>
      <p:ext uri="{BB962C8B-B14F-4D97-AF65-F5344CB8AC3E}">
        <p14:creationId xmlns:p14="http://schemas.microsoft.com/office/powerpoint/2010/main" val="403999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show you what I mean here, let me share some stories from the 250 women my research team and I have been following since 2018</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We’ve conducted hundreds of hours of interviews with these women, and we’ve also conducted two national surveys, each with more than 2,000 families across the US </a:t>
            </a:r>
          </a:p>
          <a:p>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6</a:t>
            </a:fld>
            <a:endParaRPr lang="en-US"/>
          </a:p>
        </p:txBody>
      </p:sp>
    </p:spTree>
    <p:extLst>
      <p:ext uri="{BB962C8B-B14F-4D97-AF65-F5344CB8AC3E}">
        <p14:creationId xmlns:p14="http://schemas.microsoft.com/office/powerpoint/2010/main" val="24380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F1614-DC9E-FE45-C24B-EF45DF6D9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59F5C-1758-23CF-F086-FB35896ED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E8452-C20C-7054-6176-FE37C5865E48}"/>
              </a:ext>
            </a:extLst>
          </p:cNvPr>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people like JD Vance like to claim that women are just “happiest” caring for others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the reality is that we often force women into unpaid and underpaid caregiving roles, including by limiting their reproductive freedom, subjecting them to punitive policies, and limiting their access to support   </a:t>
            </a:r>
          </a:p>
          <a:p>
            <a:endParaRPr lang="en-US" dirty="0"/>
          </a:p>
        </p:txBody>
      </p:sp>
      <p:sp>
        <p:nvSpPr>
          <p:cNvPr id="4" name="Slide Number Placeholder 3">
            <a:extLst>
              <a:ext uri="{FF2B5EF4-FFF2-40B4-BE49-F238E27FC236}">
                <a16:creationId xmlns:a16="http://schemas.microsoft.com/office/drawing/2014/main" id="{DCB8518B-4948-27F0-9BC7-8F5EC866F256}"/>
              </a:ext>
            </a:extLst>
          </p:cNvPr>
          <p:cNvSpPr>
            <a:spLocks noGrp="1"/>
          </p:cNvSpPr>
          <p:nvPr>
            <p:ph type="sldNum" sz="quarter" idx="5"/>
          </p:nvPr>
        </p:nvSpPr>
        <p:spPr/>
        <p:txBody>
          <a:bodyPr/>
          <a:lstStyle/>
          <a:p>
            <a:fld id="{10FA5820-F240-4F0E-9B0A-27DA21D8E5B7}" type="slidenum">
              <a:rPr lang="en-US" smtClean="0"/>
              <a:t>7</a:t>
            </a:fld>
            <a:endParaRPr lang="en-US"/>
          </a:p>
        </p:txBody>
      </p:sp>
    </p:spTree>
    <p:extLst>
      <p:ext uri="{BB962C8B-B14F-4D97-AF65-F5344CB8AC3E}">
        <p14:creationId xmlns:p14="http://schemas.microsoft.com/office/powerpoint/2010/main" val="2228825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Brooke’s story illustrates why so many young women are concerned about attacks on reproductive freedom</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forcing a woman to have a baby is the fastest way to push her into economic precarity and leave her with little choice but to settle for a less-than-ideal partner or take a less-than-ideal job</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Put differently, Brooke’s story shows how the US forces women to fill in the gaps in our economy and our social safety net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key way we do so is by trapping them in motherhood or other unpaid caregiving roles—leaving them responsible for the children or the sick or the elderly, and then leaving them with nowhere to turn for support and nowhere to hide when others ask them to hold even more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Which forces them to settle for less-than-ideal partners and less-than-ideal jobs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8</a:t>
            </a:fld>
            <a:endParaRPr lang="en-US"/>
          </a:p>
        </p:txBody>
      </p:sp>
    </p:spTree>
    <p:extLst>
      <p:ext uri="{BB962C8B-B14F-4D97-AF65-F5344CB8AC3E}">
        <p14:creationId xmlns:p14="http://schemas.microsoft.com/office/powerpoint/2010/main" val="2320206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system is particularly effective for trapping women from low- and middle-income families, and, disproportionately for Black and Latina moms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Consider a mom I’ll call Patricia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the pandemic closed schools and childcare centers, Patricia took over care for her kids because she was already working remotely as a customer service agent, while her husband Rodney couldn’t do his construction job from home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double duty was hard on Patricia. She talked about feeling guilty for not giving her kids more attention, saying, “When it’s time to clock out, I need to not clock out mentally as a mother, too.”</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Given that guilt, Patricia decided to switch to part-time work. She figured it would give her more energy to focus on the kids’ needs.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she hoped it would give her more time to rest, which she needed, because she had unexpectedly become pregnant with twins.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ended up happening, though, was that Patricia’s mom started asking her for rides to the doctor, and friends started asking for rides the store.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Patricia wanted to say no, but she said yes instead, because her community has limited public transit, because she was one of the only people in her network with a car, and because she worried she might need support herself someday.</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Unfortunately, that someday came when Patricia and Rodney divorced just before the twins were born, which forced Patricia to lean on the same people who leaned on her.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attempts to DIY society have been particularly damning for women like Patricia</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of how we’ve underinvested in their families and their communities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because, unlike more privileged women who can afford to outsource some of their own caregiving responsibilities, they’re often forced to hold it together on their own   </a:t>
            </a:r>
          </a:p>
          <a:p>
            <a:endParaRPr lang="en-US" dirty="0"/>
          </a:p>
        </p:txBody>
      </p:sp>
      <p:sp>
        <p:nvSpPr>
          <p:cNvPr id="4" name="Slide Number Placeholder 3"/>
          <p:cNvSpPr>
            <a:spLocks noGrp="1"/>
          </p:cNvSpPr>
          <p:nvPr>
            <p:ph type="sldNum" sz="quarter" idx="5"/>
          </p:nvPr>
        </p:nvSpPr>
        <p:spPr/>
        <p:txBody>
          <a:bodyPr/>
          <a:lstStyle/>
          <a:p>
            <a:fld id="{10FA5820-F240-4F0E-9B0A-27DA21D8E5B7}" type="slidenum">
              <a:rPr lang="en-US" smtClean="0"/>
              <a:t>9</a:t>
            </a:fld>
            <a:endParaRPr lang="en-US"/>
          </a:p>
        </p:txBody>
      </p:sp>
    </p:spTree>
    <p:extLst>
      <p:ext uri="{BB962C8B-B14F-4D97-AF65-F5344CB8AC3E}">
        <p14:creationId xmlns:p14="http://schemas.microsoft.com/office/powerpoint/2010/main" val="2162725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4161E777-CFB1-489D-B4EF-6E9167831BA8}" type="datetimeFigureOut">
              <a:rPr lang="en-US" smtClean="0"/>
              <a:t>4/23/2025</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5F09566A-12C9-49FD-814E-2A72B36FDA9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584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61E777-CFB1-489D-B4EF-6E9167831BA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16964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61E777-CFB1-489D-B4EF-6E9167831BA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819953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61E777-CFB1-489D-B4EF-6E9167831BA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370182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61E777-CFB1-489D-B4EF-6E9167831BA8}" type="datetimeFigureOut">
              <a:rPr lang="en-US" smtClean="0"/>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09566A-12C9-49FD-814E-2A72B36FDA9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30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61E777-CFB1-489D-B4EF-6E9167831BA8}"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1713464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61E777-CFB1-489D-B4EF-6E9167831BA8}" type="datetimeFigureOut">
              <a:rPr lang="en-US" smtClean="0"/>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180623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61E777-CFB1-489D-B4EF-6E9167831BA8}" type="datetimeFigureOut">
              <a:rPr lang="en-US" smtClean="0"/>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172100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1E777-CFB1-489D-B4EF-6E9167831BA8}" type="datetimeFigureOut">
              <a:rPr lang="en-US" smtClean="0"/>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335303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61E777-CFB1-489D-B4EF-6E9167831BA8}"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224969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61E777-CFB1-489D-B4EF-6E9167831BA8}" type="datetimeFigureOut">
              <a:rPr lang="en-US" smtClean="0"/>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09566A-12C9-49FD-814E-2A72B36FDA91}" type="slidenum">
              <a:rPr lang="en-US" smtClean="0"/>
              <a:t>‹#›</a:t>
            </a:fld>
            <a:endParaRPr lang="en-US"/>
          </a:p>
        </p:txBody>
      </p:sp>
    </p:spTree>
    <p:extLst>
      <p:ext uri="{BB962C8B-B14F-4D97-AF65-F5344CB8AC3E}">
        <p14:creationId xmlns:p14="http://schemas.microsoft.com/office/powerpoint/2010/main" val="63844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161E777-CFB1-489D-B4EF-6E9167831BA8}" type="datetimeFigureOut">
              <a:rPr lang="en-US" smtClean="0"/>
              <a:t>4/23/2025</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F09566A-12C9-49FD-814E-2A72B36FDA91}" type="slidenum">
              <a:rPr lang="en-US" smtClean="0"/>
              <a:t>‹#›</a:t>
            </a:fld>
            <a:endParaRPr lang="en-US"/>
          </a:p>
        </p:txBody>
      </p:sp>
    </p:spTree>
    <p:extLst>
      <p:ext uri="{BB962C8B-B14F-4D97-AF65-F5344CB8AC3E}">
        <p14:creationId xmlns:p14="http://schemas.microsoft.com/office/powerpoint/2010/main" val="1922667212"/>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loc.gov/pictures/item/2016875746/" TargetMode="External"/><Relationship Id="rId5" Type="http://schemas.openxmlformats.org/officeDocument/2006/relationships/hyperlink" Target="https://www.loc.gov/pictures/resource/ppmsca.15609/"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n a strip&#10;&#10;Description automatically generated">
            <a:extLst>
              <a:ext uri="{FF2B5EF4-FFF2-40B4-BE49-F238E27FC236}">
                <a16:creationId xmlns:a16="http://schemas.microsoft.com/office/drawing/2014/main" id="{FEFC4820-7027-AB85-9EBC-F2EEB9996903}"/>
              </a:ext>
            </a:extLst>
          </p:cNvPr>
          <p:cNvPicPr>
            <a:picLocks noChangeAspect="1"/>
          </p:cNvPicPr>
          <p:nvPr/>
        </p:nvPicPr>
        <p:blipFill rotWithShape="1">
          <a:blip r:embed="rId3">
            <a:extLst>
              <a:ext uri="{28A0092B-C50C-407E-A947-70E740481C1C}">
                <a14:useLocalDpi xmlns:a14="http://schemas.microsoft.com/office/drawing/2010/main" val="0"/>
              </a:ext>
            </a:extLst>
          </a:blip>
          <a:srcRect l="14635" r="40920"/>
          <a:stretch/>
        </p:blipFill>
        <p:spPr>
          <a:xfrm>
            <a:off x="0" y="0"/>
            <a:ext cx="12192000" cy="6858000"/>
          </a:xfrm>
          <a:prstGeom prst="rect">
            <a:avLst/>
          </a:prstGeom>
        </p:spPr>
      </p:pic>
      <p:sp>
        <p:nvSpPr>
          <p:cNvPr id="12" name="Subtitle 11">
            <a:extLst>
              <a:ext uri="{FF2B5EF4-FFF2-40B4-BE49-F238E27FC236}">
                <a16:creationId xmlns:a16="http://schemas.microsoft.com/office/drawing/2014/main" id="{81DC6737-DDD7-8220-BB0C-B7DF3C6FDB93}"/>
              </a:ext>
            </a:extLst>
          </p:cNvPr>
          <p:cNvSpPr>
            <a:spLocks noGrp="1"/>
          </p:cNvSpPr>
          <p:nvPr>
            <p:ph type="subTitle" idx="1"/>
          </p:nvPr>
        </p:nvSpPr>
        <p:spPr>
          <a:xfrm>
            <a:off x="640080" y="5275386"/>
            <a:ext cx="9144000" cy="1371600"/>
          </a:xfrm>
        </p:spPr>
        <p:txBody>
          <a:bodyPr/>
          <a:lstStyle/>
          <a:p>
            <a:pPr algn="l"/>
            <a:r>
              <a:rPr lang="en-US" dirty="0">
                <a:solidFill>
                  <a:schemeClr val="tx1"/>
                </a:solidFill>
                <a:latin typeface="Aptos Narrow" panose="020B0004020202020204" pitchFamily="34" charset="0"/>
              </a:rPr>
              <a:t>Jessica Calarco</a:t>
            </a:r>
            <a:br>
              <a:rPr lang="en-US" dirty="0">
                <a:solidFill>
                  <a:schemeClr val="tx1"/>
                </a:solidFill>
                <a:latin typeface="Aptos Narrow" panose="020B0004020202020204" pitchFamily="34" charset="0"/>
              </a:rPr>
            </a:br>
            <a:r>
              <a:rPr lang="en-US" dirty="0">
                <a:solidFill>
                  <a:schemeClr val="tx1"/>
                </a:solidFill>
                <a:latin typeface="Aptos Narrow" panose="020B0004020202020204" pitchFamily="34" charset="0"/>
              </a:rPr>
              <a:t>Professor of Sociology</a:t>
            </a:r>
            <a:br>
              <a:rPr lang="en-US" dirty="0">
                <a:solidFill>
                  <a:schemeClr val="tx1"/>
                </a:solidFill>
                <a:latin typeface="Aptos Narrow" panose="020B0004020202020204" pitchFamily="34" charset="0"/>
              </a:rPr>
            </a:br>
            <a:r>
              <a:rPr lang="en-US" dirty="0">
                <a:solidFill>
                  <a:schemeClr val="tx1"/>
                </a:solidFill>
                <a:latin typeface="Aptos Narrow" panose="020B0004020202020204" pitchFamily="34" charset="0"/>
              </a:rPr>
              <a:t>University of Wisconsin-Madison</a:t>
            </a:r>
            <a:br>
              <a:rPr lang="en-US" dirty="0">
                <a:solidFill>
                  <a:schemeClr val="tx1"/>
                </a:solidFill>
                <a:latin typeface="Aptos Narrow" panose="020B0004020202020204" pitchFamily="34" charset="0"/>
              </a:rPr>
            </a:br>
            <a:r>
              <a:rPr lang="en-US" dirty="0">
                <a:solidFill>
                  <a:schemeClr val="tx1"/>
                </a:solidFill>
                <a:latin typeface="Aptos Narrow" panose="020B0004020202020204" pitchFamily="34" charset="0"/>
              </a:rPr>
              <a:t>Socials: @JessicaCalarco</a:t>
            </a:r>
          </a:p>
        </p:txBody>
      </p:sp>
      <p:pic>
        <p:nvPicPr>
          <p:cNvPr id="3" name="Picture 2" descr="A white and black sign with red text&#10;&#10;Description automatically generated">
            <a:extLst>
              <a:ext uri="{FF2B5EF4-FFF2-40B4-BE49-F238E27FC236}">
                <a16:creationId xmlns:a16="http://schemas.microsoft.com/office/drawing/2014/main" id="{90B6137D-F856-8B10-27B2-1933D1208145}"/>
              </a:ext>
            </a:extLst>
          </p:cNvPr>
          <p:cNvPicPr>
            <a:picLocks noChangeAspect="1"/>
          </p:cNvPicPr>
          <p:nvPr/>
        </p:nvPicPr>
        <p:blipFill rotWithShape="1">
          <a:blip r:embed="rId4">
            <a:extLst>
              <a:ext uri="{28A0092B-C50C-407E-A947-70E740481C1C}">
                <a14:useLocalDpi xmlns:a14="http://schemas.microsoft.com/office/drawing/2010/main" val="0"/>
              </a:ext>
            </a:extLst>
          </a:blip>
          <a:srcRect l="2383" t="3322" r="6542"/>
          <a:stretch/>
        </p:blipFill>
        <p:spPr>
          <a:xfrm>
            <a:off x="7713784" y="718457"/>
            <a:ext cx="3657601" cy="5614014"/>
          </a:xfrm>
          <a:prstGeom prst="rect">
            <a:avLst/>
          </a:prstGeom>
        </p:spPr>
      </p:pic>
    </p:spTree>
    <p:extLst>
      <p:ext uri="{BB962C8B-B14F-4D97-AF65-F5344CB8AC3E}">
        <p14:creationId xmlns:p14="http://schemas.microsoft.com/office/powerpoint/2010/main" val="408628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2373-A380-0B97-3DF4-BFAB72E5F97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FF770C-00DB-C1F7-82B5-82A024CEB30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909" b="7909"/>
          <a:stretch/>
        </p:blipFill>
        <p:spPr>
          <a:xfrm>
            <a:off x="0" y="0"/>
            <a:ext cx="12192000" cy="6858000"/>
          </a:xfrm>
        </p:spPr>
      </p:pic>
      <p:sp>
        <p:nvSpPr>
          <p:cNvPr id="6" name="Rectangle 5">
            <a:extLst>
              <a:ext uri="{FF2B5EF4-FFF2-40B4-BE49-F238E27FC236}">
                <a16:creationId xmlns:a16="http://schemas.microsoft.com/office/drawing/2014/main" id="{42361CE9-DD42-F910-AAF0-4C01E16E2DB2}"/>
              </a:ext>
            </a:extLst>
          </p:cNvPr>
          <p:cNvSpPr/>
          <p:nvPr/>
        </p:nvSpPr>
        <p:spPr>
          <a:xfrm>
            <a:off x="7221598" y="899406"/>
            <a:ext cx="4409767" cy="23011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Yet, even relatively privileged women are drowning</a:t>
            </a:r>
          </a:p>
        </p:txBody>
      </p:sp>
      <p:sp>
        <p:nvSpPr>
          <p:cNvPr id="2" name="Rectangle 1">
            <a:extLst>
              <a:ext uri="{FF2B5EF4-FFF2-40B4-BE49-F238E27FC236}">
                <a16:creationId xmlns:a16="http://schemas.microsoft.com/office/drawing/2014/main" id="{D030C01B-9F12-CE24-4CA1-F7AAD8E6B034}"/>
              </a:ext>
            </a:extLst>
          </p:cNvPr>
          <p:cNvSpPr/>
          <p:nvPr/>
        </p:nvSpPr>
        <p:spPr>
          <a:xfrm>
            <a:off x="7221598" y="3352779"/>
            <a:ext cx="4409766" cy="14740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because we’ve given them </a:t>
            </a:r>
            <a:br>
              <a:rPr lang="en-US" sz="2400" dirty="0">
                <a:solidFill>
                  <a:schemeClr val="tx1"/>
                </a:solidFill>
              </a:rPr>
            </a:br>
            <a:r>
              <a:rPr lang="en-US" sz="2400" dirty="0">
                <a:solidFill>
                  <a:schemeClr val="tx1"/>
                </a:solidFill>
              </a:rPr>
              <a:t>more responsibility than they </a:t>
            </a:r>
            <a:br>
              <a:rPr lang="en-US" sz="2400" dirty="0">
                <a:solidFill>
                  <a:schemeClr val="tx1"/>
                </a:solidFill>
              </a:rPr>
            </a:br>
            <a:r>
              <a:rPr lang="en-US" sz="2400" dirty="0">
                <a:solidFill>
                  <a:schemeClr val="tx1"/>
                </a:solidFill>
              </a:rPr>
              <a:t>can manage (or outsource)</a:t>
            </a:r>
          </a:p>
        </p:txBody>
      </p:sp>
      <p:sp>
        <p:nvSpPr>
          <p:cNvPr id="3" name="Rectangle 2">
            <a:extLst>
              <a:ext uri="{FF2B5EF4-FFF2-40B4-BE49-F238E27FC236}">
                <a16:creationId xmlns:a16="http://schemas.microsoft.com/office/drawing/2014/main" id="{032C351B-CDDB-AA8F-87EB-5C56E7765D60}"/>
              </a:ext>
            </a:extLst>
          </p:cNvPr>
          <p:cNvSpPr/>
          <p:nvPr/>
        </p:nvSpPr>
        <p:spPr>
          <a:xfrm>
            <a:off x="7221598" y="4977874"/>
            <a:ext cx="4409766" cy="10931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because men rarely step up to </a:t>
            </a:r>
            <a:br>
              <a:rPr lang="en-US" sz="2400" dirty="0">
                <a:solidFill>
                  <a:schemeClr val="tx1"/>
                </a:solidFill>
              </a:rPr>
            </a:br>
            <a:r>
              <a:rPr lang="en-US" sz="2400" dirty="0">
                <a:solidFill>
                  <a:schemeClr val="tx1"/>
                </a:solidFill>
              </a:rPr>
              <a:t>do more, even when they could</a:t>
            </a:r>
          </a:p>
        </p:txBody>
      </p:sp>
    </p:spTree>
    <p:extLst>
      <p:ext uri="{BB962C8B-B14F-4D97-AF65-F5344CB8AC3E}">
        <p14:creationId xmlns:p14="http://schemas.microsoft.com/office/powerpoint/2010/main" val="3777146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5C6675A-4C2D-4EBB-930F-F5B3758AB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F8CD3A6-4DDF-8049-CC82-3F5A95EB5A7C}"/>
              </a:ext>
            </a:extLst>
          </p:cNvPr>
          <p:cNvSpPr>
            <a:spLocks noGrp="1"/>
          </p:cNvSpPr>
          <p:nvPr>
            <p:ph type="title"/>
          </p:nvPr>
        </p:nvSpPr>
        <p:spPr>
          <a:xfrm>
            <a:off x="4441783" y="688430"/>
            <a:ext cx="7109241" cy="1356360"/>
          </a:xfrm>
        </p:spPr>
        <p:txBody>
          <a:bodyPr>
            <a:normAutofit/>
          </a:bodyPr>
          <a:lstStyle/>
          <a:p>
            <a:r>
              <a:rPr lang="en-US" sz="3700" dirty="0">
                <a:solidFill>
                  <a:srgbClr val="FFFFFF"/>
                </a:solidFill>
              </a:rPr>
              <a:t>So, why aren’t more Americans demanding a stronger safety net?</a:t>
            </a:r>
          </a:p>
        </p:txBody>
      </p:sp>
      <p:pic>
        <p:nvPicPr>
          <p:cNvPr id="5" name="Content Placeholder 4">
            <a:extLst>
              <a:ext uri="{FF2B5EF4-FFF2-40B4-BE49-F238E27FC236}">
                <a16:creationId xmlns:a16="http://schemas.microsoft.com/office/drawing/2014/main" id="{FB6D5C7B-4E33-0F29-7187-47BD7CDDA2DF}"/>
              </a:ext>
            </a:extLst>
          </p:cNvPr>
          <p:cNvPicPr>
            <a:picLocks noChangeAspect="1"/>
          </p:cNvPicPr>
          <p:nvPr/>
        </p:nvPicPr>
        <p:blipFill rotWithShape="1">
          <a:blip r:embed="rId3">
            <a:extLst>
              <a:ext uri="{28A0092B-C50C-407E-A947-70E740481C1C}">
                <a14:useLocalDpi xmlns:a14="http://schemas.microsoft.com/office/drawing/2010/main" val="0"/>
              </a:ext>
            </a:extLst>
          </a:blip>
          <a:srcRect l="22097" t="119" r="37399" b="-119"/>
          <a:stretch/>
        </p:blipFill>
        <p:spPr>
          <a:xfrm>
            <a:off x="236220" y="243840"/>
            <a:ext cx="3646837" cy="6377939"/>
          </a:xfrm>
          <a:prstGeom prst="rect">
            <a:avLst/>
          </a:prstGeom>
        </p:spPr>
      </p:pic>
      <p:sp>
        <p:nvSpPr>
          <p:cNvPr id="21" name="Rectangle 20">
            <a:extLst>
              <a:ext uri="{FF2B5EF4-FFF2-40B4-BE49-F238E27FC236}">
                <a16:creationId xmlns:a16="http://schemas.microsoft.com/office/drawing/2014/main" id="{DED3F12F-0371-457E-A3DB-308133F0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01B52F80-CB88-2762-33D4-A243D7DBEB9A}"/>
              </a:ext>
            </a:extLst>
          </p:cNvPr>
          <p:cNvSpPr/>
          <p:nvPr/>
        </p:nvSpPr>
        <p:spPr>
          <a:xfrm>
            <a:off x="4439243" y="2289137"/>
            <a:ext cx="7111781" cy="502831"/>
          </a:xfrm>
          <a:prstGeom prst="rect">
            <a:avLst/>
          </a:prstGeom>
          <a:solidFill>
            <a:schemeClr val="bg2"/>
          </a:solidFill>
          <a:ln>
            <a:solidFill>
              <a:srgbClr val="E1CB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we’ve stigmatized government assistance</a:t>
            </a:r>
          </a:p>
        </p:txBody>
      </p:sp>
      <p:sp>
        <p:nvSpPr>
          <p:cNvPr id="3" name="Rectangle 2">
            <a:extLst>
              <a:ext uri="{FF2B5EF4-FFF2-40B4-BE49-F238E27FC236}">
                <a16:creationId xmlns:a16="http://schemas.microsoft.com/office/drawing/2014/main" id="{98D785F3-9483-91FF-E6FE-F601C1283AC7}"/>
              </a:ext>
            </a:extLst>
          </p:cNvPr>
          <p:cNvSpPr/>
          <p:nvPr/>
        </p:nvSpPr>
        <p:spPr>
          <a:xfrm>
            <a:off x="4439243" y="3482273"/>
            <a:ext cx="7111781" cy="502831"/>
          </a:xfrm>
          <a:prstGeom prst="rect">
            <a:avLst/>
          </a:prstGeom>
          <a:solidFill>
            <a:schemeClr val="bg2"/>
          </a:solidFill>
          <a:ln>
            <a:solidFill>
              <a:srgbClr val="E1CB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we’ve underfunded existing government programs</a:t>
            </a:r>
          </a:p>
        </p:txBody>
      </p:sp>
      <p:sp>
        <p:nvSpPr>
          <p:cNvPr id="6" name="Freeform: Shape 5">
            <a:extLst>
              <a:ext uri="{FF2B5EF4-FFF2-40B4-BE49-F238E27FC236}">
                <a16:creationId xmlns:a16="http://schemas.microsoft.com/office/drawing/2014/main" id="{2B97ECF7-29D9-0CC0-3F4A-3428EED3B4F9}"/>
              </a:ext>
            </a:extLst>
          </p:cNvPr>
          <p:cNvSpPr/>
          <p:nvPr/>
        </p:nvSpPr>
        <p:spPr>
          <a:xfrm>
            <a:off x="4441782" y="2774680"/>
            <a:ext cx="7109241" cy="502831"/>
          </a:xfrm>
          <a:custGeom>
            <a:avLst/>
            <a:gdLst>
              <a:gd name="connsiteX0" fmla="*/ 0 w 6862653"/>
              <a:gd name="connsiteY0" fmla="*/ 0 h 1088602"/>
              <a:gd name="connsiteX1" fmla="*/ 6862653 w 6862653"/>
              <a:gd name="connsiteY1" fmla="*/ 0 h 1088602"/>
              <a:gd name="connsiteX2" fmla="*/ 6862653 w 6862653"/>
              <a:gd name="connsiteY2" fmla="*/ 1088602 h 1088602"/>
              <a:gd name="connsiteX3" fmla="*/ 0 w 6862653"/>
              <a:gd name="connsiteY3" fmla="*/ 1088602 h 1088602"/>
              <a:gd name="connsiteX4" fmla="*/ 0 w 6862653"/>
              <a:gd name="connsiteY4" fmla="*/ 0 h 108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653" h="1088602">
                <a:moveTo>
                  <a:pt x="0" y="0"/>
                </a:moveTo>
                <a:lnTo>
                  <a:pt x="6862653" y="0"/>
                </a:lnTo>
                <a:lnTo>
                  <a:pt x="6862653" y="1088602"/>
                </a:lnTo>
                <a:lnTo>
                  <a:pt x="0" y="1088602"/>
                </a:lnTo>
                <a:lnTo>
                  <a:pt x="0" y="0"/>
                </a:lnTo>
                <a:close/>
              </a:path>
            </a:pathLst>
          </a:custGeom>
          <a:ln>
            <a:solidFill>
              <a:schemeClr val="bg2"/>
            </a:solid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eroding respect for the dignity of those </a:t>
            </a:r>
            <a:r>
              <a:rPr lang="en-US" sz="2400" kern="1200" dirty="0" err="1">
                <a:solidFill>
                  <a:schemeClr val="bg1"/>
                </a:solidFill>
              </a:rPr>
              <a:t>stuggling</a:t>
            </a:r>
            <a:endParaRPr lang="en-US" sz="2400" kern="1200" dirty="0">
              <a:solidFill>
                <a:schemeClr val="bg1"/>
              </a:solidFill>
            </a:endParaRPr>
          </a:p>
        </p:txBody>
      </p:sp>
      <p:sp>
        <p:nvSpPr>
          <p:cNvPr id="9" name="Freeform: Shape 8">
            <a:extLst>
              <a:ext uri="{FF2B5EF4-FFF2-40B4-BE49-F238E27FC236}">
                <a16:creationId xmlns:a16="http://schemas.microsoft.com/office/drawing/2014/main" id="{28456343-F49D-5F54-163F-45CE9AAFAE07}"/>
              </a:ext>
            </a:extLst>
          </p:cNvPr>
          <p:cNvSpPr/>
          <p:nvPr/>
        </p:nvSpPr>
        <p:spPr>
          <a:xfrm>
            <a:off x="4439243" y="3985104"/>
            <a:ext cx="7109241" cy="502831"/>
          </a:xfrm>
          <a:custGeom>
            <a:avLst/>
            <a:gdLst>
              <a:gd name="connsiteX0" fmla="*/ 0 w 6862653"/>
              <a:gd name="connsiteY0" fmla="*/ 0 h 1088602"/>
              <a:gd name="connsiteX1" fmla="*/ 6862653 w 6862653"/>
              <a:gd name="connsiteY1" fmla="*/ 0 h 1088602"/>
              <a:gd name="connsiteX2" fmla="*/ 6862653 w 6862653"/>
              <a:gd name="connsiteY2" fmla="*/ 1088602 h 1088602"/>
              <a:gd name="connsiteX3" fmla="*/ 0 w 6862653"/>
              <a:gd name="connsiteY3" fmla="*/ 1088602 h 1088602"/>
              <a:gd name="connsiteX4" fmla="*/ 0 w 6862653"/>
              <a:gd name="connsiteY4" fmla="*/ 0 h 108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653" h="1088602">
                <a:moveTo>
                  <a:pt x="0" y="0"/>
                </a:moveTo>
                <a:lnTo>
                  <a:pt x="6862653" y="0"/>
                </a:lnTo>
                <a:lnTo>
                  <a:pt x="6862653" y="1088602"/>
                </a:lnTo>
                <a:lnTo>
                  <a:pt x="0" y="1088602"/>
                </a:lnTo>
                <a:lnTo>
                  <a:pt x="0" y="0"/>
                </a:lnTo>
                <a:close/>
              </a:path>
            </a:pathLst>
          </a:custGeom>
          <a:ln>
            <a:solidFill>
              <a:schemeClr val="bg2"/>
            </a:solid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eroding our trust in government to meet our needs</a:t>
            </a:r>
          </a:p>
        </p:txBody>
      </p:sp>
      <p:sp>
        <p:nvSpPr>
          <p:cNvPr id="4" name="Rectangle 3">
            <a:extLst>
              <a:ext uri="{FF2B5EF4-FFF2-40B4-BE49-F238E27FC236}">
                <a16:creationId xmlns:a16="http://schemas.microsoft.com/office/drawing/2014/main" id="{4B2A5550-6DBA-49FB-026E-2298362F1B23}"/>
              </a:ext>
            </a:extLst>
          </p:cNvPr>
          <p:cNvSpPr/>
          <p:nvPr/>
        </p:nvSpPr>
        <p:spPr>
          <a:xfrm>
            <a:off x="4439243" y="4669090"/>
            <a:ext cx="7111781" cy="502831"/>
          </a:xfrm>
          <a:prstGeom prst="rect">
            <a:avLst/>
          </a:prstGeom>
          <a:solidFill>
            <a:schemeClr val="bg2"/>
          </a:solidFill>
          <a:ln>
            <a:solidFill>
              <a:srgbClr val="E1CB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we’ve promoted myths that delude and divide</a:t>
            </a:r>
          </a:p>
        </p:txBody>
      </p:sp>
      <p:sp>
        <p:nvSpPr>
          <p:cNvPr id="8" name="Freeform: Shape 7">
            <a:extLst>
              <a:ext uri="{FF2B5EF4-FFF2-40B4-BE49-F238E27FC236}">
                <a16:creationId xmlns:a16="http://schemas.microsoft.com/office/drawing/2014/main" id="{F575E01E-2338-C339-E7B3-F0736B3872E1}"/>
              </a:ext>
            </a:extLst>
          </p:cNvPr>
          <p:cNvSpPr/>
          <p:nvPr/>
        </p:nvSpPr>
        <p:spPr>
          <a:xfrm>
            <a:off x="4439243" y="5171921"/>
            <a:ext cx="7109241" cy="502831"/>
          </a:xfrm>
          <a:custGeom>
            <a:avLst/>
            <a:gdLst>
              <a:gd name="connsiteX0" fmla="*/ 0 w 6862653"/>
              <a:gd name="connsiteY0" fmla="*/ 0 h 1088602"/>
              <a:gd name="connsiteX1" fmla="*/ 6862653 w 6862653"/>
              <a:gd name="connsiteY1" fmla="*/ 0 h 1088602"/>
              <a:gd name="connsiteX2" fmla="*/ 6862653 w 6862653"/>
              <a:gd name="connsiteY2" fmla="*/ 1088602 h 1088602"/>
              <a:gd name="connsiteX3" fmla="*/ 0 w 6862653"/>
              <a:gd name="connsiteY3" fmla="*/ 1088602 h 1088602"/>
              <a:gd name="connsiteX4" fmla="*/ 0 w 6862653"/>
              <a:gd name="connsiteY4" fmla="*/ 0 h 108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653" h="1088602">
                <a:moveTo>
                  <a:pt x="0" y="0"/>
                </a:moveTo>
                <a:lnTo>
                  <a:pt x="6862653" y="0"/>
                </a:lnTo>
                <a:lnTo>
                  <a:pt x="6862653" y="1088602"/>
                </a:lnTo>
                <a:lnTo>
                  <a:pt x="0" y="1088602"/>
                </a:lnTo>
                <a:lnTo>
                  <a:pt x="0" y="0"/>
                </a:lnTo>
                <a:close/>
              </a:path>
            </a:pathLst>
          </a:custGeom>
          <a:ln>
            <a:solidFill>
              <a:schemeClr val="bg2"/>
            </a:solid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eroding collective efforts to demand a safety net</a:t>
            </a:r>
          </a:p>
        </p:txBody>
      </p:sp>
    </p:spTree>
    <p:extLst>
      <p:ext uri="{BB962C8B-B14F-4D97-AF65-F5344CB8AC3E}">
        <p14:creationId xmlns:p14="http://schemas.microsoft.com/office/powerpoint/2010/main" val="1411636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4DA22-3ABF-7302-5816-EA1EC0B6991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829D3A-14A5-6AE0-8795-7E97D995985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Rectangle 5">
            <a:extLst>
              <a:ext uri="{FF2B5EF4-FFF2-40B4-BE49-F238E27FC236}">
                <a16:creationId xmlns:a16="http://schemas.microsoft.com/office/drawing/2014/main" id="{B4AB2693-B2A7-6260-549E-F65727345093}"/>
              </a:ext>
            </a:extLst>
          </p:cNvPr>
          <p:cNvSpPr/>
          <p:nvPr/>
        </p:nvSpPr>
        <p:spPr>
          <a:xfrm>
            <a:off x="6096000" y="1392730"/>
            <a:ext cx="6096000" cy="24070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t>The myth of meritocracy </a:t>
            </a:r>
            <a:br>
              <a:rPr lang="en-US" sz="3500" dirty="0"/>
            </a:br>
            <a:r>
              <a:rPr lang="en-US" sz="3500" dirty="0"/>
              <a:t>goads women into judging others for needing support</a:t>
            </a:r>
          </a:p>
        </p:txBody>
      </p:sp>
      <p:sp>
        <p:nvSpPr>
          <p:cNvPr id="2" name="Rectangle 1">
            <a:extLst>
              <a:ext uri="{FF2B5EF4-FFF2-40B4-BE49-F238E27FC236}">
                <a16:creationId xmlns:a16="http://schemas.microsoft.com/office/drawing/2014/main" id="{F236D299-B7BD-782D-50BD-EFB5A98D59FB}"/>
              </a:ext>
            </a:extLst>
          </p:cNvPr>
          <p:cNvSpPr/>
          <p:nvPr/>
        </p:nvSpPr>
        <p:spPr>
          <a:xfrm>
            <a:off x="6096000" y="3993799"/>
            <a:ext cx="6096000" cy="10354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72% of US moms agree that “most people who </a:t>
            </a:r>
            <a:br>
              <a:rPr lang="en-US" sz="2000" dirty="0">
                <a:solidFill>
                  <a:schemeClr val="tx1"/>
                </a:solidFill>
              </a:rPr>
            </a:br>
            <a:r>
              <a:rPr lang="en-US" sz="2000" dirty="0">
                <a:solidFill>
                  <a:schemeClr val="tx1"/>
                </a:solidFill>
              </a:rPr>
              <a:t>want to get ahead can make it if they work hard”*</a:t>
            </a:r>
          </a:p>
        </p:txBody>
      </p:sp>
      <p:sp>
        <p:nvSpPr>
          <p:cNvPr id="8" name="TextBox 7">
            <a:extLst>
              <a:ext uri="{FF2B5EF4-FFF2-40B4-BE49-F238E27FC236}">
                <a16:creationId xmlns:a16="http://schemas.microsoft.com/office/drawing/2014/main" id="{575C74C9-84E3-B3EC-1A69-B07A40AC37D8}"/>
              </a:ext>
            </a:extLst>
          </p:cNvPr>
          <p:cNvSpPr txBox="1"/>
          <p:nvPr/>
        </p:nvSpPr>
        <p:spPr>
          <a:xfrm>
            <a:off x="282389" y="6339351"/>
            <a:ext cx="11752729" cy="369332"/>
          </a:xfrm>
          <a:prstGeom prst="rect">
            <a:avLst/>
          </a:prstGeom>
          <a:noFill/>
        </p:spPr>
        <p:txBody>
          <a:bodyPr wrap="square" rtlCol="0">
            <a:spAutoFit/>
          </a:bodyPr>
          <a:lstStyle/>
          <a:p>
            <a:r>
              <a:rPr lang="en-US" dirty="0">
                <a:solidFill>
                  <a:schemeClr val="bg1"/>
                </a:solidFill>
              </a:rPr>
              <a:t>*data from a 2022 Qualtrics poll of ~2,000 US parents of children under 18, weighted to align with CPS data </a:t>
            </a:r>
          </a:p>
        </p:txBody>
      </p:sp>
      <p:sp>
        <p:nvSpPr>
          <p:cNvPr id="3" name="Rectangle 2">
            <a:extLst>
              <a:ext uri="{FF2B5EF4-FFF2-40B4-BE49-F238E27FC236}">
                <a16:creationId xmlns:a16="http://schemas.microsoft.com/office/drawing/2014/main" id="{3393D45B-A6A2-DEBC-8DC1-A925DB6D48E0}"/>
              </a:ext>
            </a:extLst>
          </p:cNvPr>
          <p:cNvSpPr/>
          <p:nvPr/>
        </p:nvSpPr>
        <p:spPr>
          <a:xfrm>
            <a:off x="6096000" y="5192483"/>
            <a:ext cx="6096000" cy="114686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moms who agree are 50% more likely than other moms to also agree that people are poor “because they have not worked as hard as most other people”*</a:t>
            </a:r>
          </a:p>
        </p:txBody>
      </p:sp>
    </p:spTree>
    <p:extLst>
      <p:ext uri="{BB962C8B-B14F-4D97-AF65-F5344CB8AC3E}">
        <p14:creationId xmlns:p14="http://schemas.microsoft.com/office/powerpoint/2010/main" val="4243276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0798-A5B6-1339-7029-F534B3CDFD90}"/>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EC6C63-8AED-B1A1-F985-F2CB2231025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869" b="7869"/>
          <a:stretch/>
        </p:blipFill>
        <p:spPr>
          <a:xfrm>
            <a:off x="0" y="0"/>
            <a:ext cx="12192000" cy="6858000"/>
          </a:xfrm>
        </p:spPr>
      </p:pic>
      <p:sp>
        <p:nvSpPr>
          <p:cNvPr id="6" name="Rectangle 5">
            <a:extLst>
              <a:ext uri="{FF2B5EF4-FFF2-40B4-BE49-F238E27FC236}">
                <a16:creationId xmlns:a16="http://schemas.microsoft.com/office/drawing/2014/main" id="{15920714-802A-926C-10CA-92D7D7BD5323}"/>
              </a:ext>
            </a:extLst>
          </p:cNvPr>
          <p:cNvSpPr/>
          <p:nvPr/>
        </p:nvSpPr>
        <p:spPr>
          <a:xfrm>
            <a:off x="1" y="549410"/>
            <a:ext cx="6446519" cy="24627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t>The myth of Mars and Venus lets men feel like “good guys” while enjoying patriarchy’s perks</a:t>
            </a:r>
          </a:p>
        </p:txBody>
      </p:sp>
      <p:sp>
        <p:nvSpPr>
          <p:cNvPr id="2" name="Rectangle 1">
            <a:extLst>
              <a:ext uri="{FF2B5EF4-FFF2-40B4-BE49-F238E27FC236}">
                <a16:creationId xmlns:a16="http://schemas.microsoft.com/office/drawing/2014/main" id="{19D761D6-F0D4-BFF6-307A-BA5D47CBD181}"/>
              </a:ext>
            </a:extLst>
          </p:cNvPr>
          <p:cNvSpPr/>
          <p:nvPr/>
        </p:nvSpPr>
        <p:spPr>
          <a:xfrm>
            <a:off x="1" y="3219636"/>
            <a:ext cx="6446519" cy="11506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52% of US dads agree children are better off if </a:t>
            </a:r>
            <a:br>
              <a:rPr lang="en-US" sz="2000" dirty="0">
                <a:solidFill>
                  <a:schemeClr val="tx1"/>
                </a:solidFill>
              </a:rPr>
            </a:br>
            <a:r>
              <a:rPr lang="en-US" sz="2000" dirty="0">
                <a:solidFill>
                  <a:schemeClr val="tx1"/>
                </a:solidFill>
              </a:rPr>
              <a:t>their mother is home and does not work for pay*</a:t>
            </a:r>
          </a:p>
        </p:txBody>
      </p:sp>
      <p:sp>
        <p:nvSpPr>
          <p:cNvPr id="3" name="Rectangle 2">
            <a:extLst>
              <a:ext uri="{FF2B5EF4-FFF2-40B4-BE49-F238E27FC236}">
                <a16:creationId xmlns:a16="http://schemas.microsoft.com/office/drawing/2014/main" id="{67BD4513-BA5C-5E88-9533-F81FC1F0E669}"/>
              </a:ext>
            </a:extLst>
          </p:cNvPr>
          <p:cNvSpPr/>
          <p:nvPr/>
        </p:nvSpPr>
        <p:spPr>
          <a:xfrm>
            <a:off x="0" y="4577789"/>
            <a:ext cx="6446519" cy="11506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dads who agree are about twice as likely as other </a:t>
            </a:r>
            <a:br>
              <a:rPr lang="en-US" sz="2000" dirty="0">
                <a:solidFill>
                  <a:schemeClr val="tx1"/>
                </a:solidFill>
              </a:rPr>
            </a:br>
            <a:r>
              <a:rPr lang="en-US" sz="2000" dirty="0">
                <a:solidFill>
                  <a:schemeClr val="tx1"/>
                </a:solidFill>
              </a:rPr>
              <a:t>dads to oppose tax-funded universal childcare</a:t>
            </a:r>
          </a:p>
        </p:txBody>
      </p:sp>
      <p:sp>
        <p:nvSpPr>
          <p:cNvPr id="7" name="TextBox 6">
            <a:extLst>
              <a:ext uri="{FF2B5EF4-FFF2-40B4-BE49-F238E27FC236}">
                <a16:creationId xmlns:a16="http://schemas.microsoft.com/office/drawing/2014/main" id="{E0E27491-2DDD-5994-1F5F-801AC47F66A1}"/>
              </a:ext>
            </a:extLst>
          </p:cNvPr>
          <p:cNvSpPr txBox="1"/>
          <p:nvPr/>
        </p:nvSpPr>
        <p:spPr>
          <a:xfrm>
            <a:off x="522514" y="6074034"/>
            <a:ext cx="11752729" cy="369332"/>
          </a:xfrm>
          <a:prstGeom prst="rect">
            <a:avLst/>
          </a:prstGeom>
          <a:noFill/>
        </p:spPr>
        <p:txBody>
          <a:bodyPr wrap="square" rtlCol="0">
            <a:spAutoFit/>
          </a:bodyPr>
          <a:lstStyle/>
          <a:p>
            <a:r>
              <a:rPr lang="en-US" dirty="0">
                <a:solidFill>
                  <a:schemeClr val="bg1"/>
                </a:solidFill>
              </a:rPr>
              <a:t>*data from a 2022 Qualtrics poll of ~2,000 US parents of children under 18, weighted to align with CPS data</a:t>
            </a:r>
          </a:p>
        </p:txBody>
      </p:sp>
    </p:spTree>
    <p:extLst>
      <p:ext uri="{BB962C8B-B14F-4D97-AF65-F5344CB8AC3E}">
        <p14:creationId xmlns:p14="http://schemas.microsoft.com/office/powerpoint/2010/main" val="80681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4DA22-3ABF-7302-5816-EA1EC0B69917}"/>
            </a:ext>
          </a:extLst>
        </p:cNvPr>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ABDF9225-FAD2-5E07-461A-286CB827C413}"/>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AB2693-B2A7-6260-549E-F65727345093}"/>
              </a:ext>
            </a:extLst>
          </p:cNvPr>
          <p:cNvSpPr/>
          <p:nvPr/>
        </p:nvSpPr>
        <p:spPr>
          <a:xfrm>
            <a:off x="0" y="496238"/>
            <a:ext cx="8042032" cy="24070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t>The supermom myth gaslights women into believing they shouldn’t need </a:t>
            </a:r>
            <a:br>
              <a:rPr lang="en-US" sz="3500" dirty="0"/>
            </a:br>
            <a:r>
              <a:rPr lang="en-US" sz="3500" dirty="0"/>
              <a:t>or want support from anyone</a:t>
            </a:r>
          </a:p>
        </p:txBody>
      </p:sp>
      <p:sp>
        <p:nvSpPr>
          <p:cNvPr id="2" name="Rectangle 1">
            <a:extLst>
              <a:ext uri="{FF2B5EF4-FFF2-40B4-BE49-F238E27FC236}">
                <a16:creationId xmlns:a16="http://schemas.microsoft.com/office/drawing/2014/main" id="{F236D299-B7BD-782D-50BD-EFB5A98D59FB}"/>
              </a:ext>
            </a:extLst>
          </p:cNvPr>
          <p:cNvSpPr/>
          <p:nvPr/>
        </p:nvSpPr>
        <p:spPr>
          <a:xfrm>
            <a:off x="-1" y="3172809"/>
            <a:ext cx="8042032" cy="177432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44% of US moms agree that it’s their responsibility </a:t>
            </a:r>
            <a:br>
              <a:rPr lang="en-US" sz="2400" dirty="0">
                <a:solidFill>
                  <a:schemeClr val="tx1"/>
                </a:solidFill>
              </a:rPr>
            </a:br>
            <a:r>
              <a:rPr lang="en-US" sz="2400" dirty="0">
                <a:solidFill>
                  <a:schemeClr val="tx1"/>
                </a:solidFill>
              </a:rPr>
              <a:t>to give their kids “the best possible chance of </a:t>
            </a:r>
            <a:br>
              <a:rPr lang="en-US" sz="2400" dirty="0">
                <a:solidFill>
                  <a:schemeClr val="tx1"/>
                </a:solidFill>
              </a:rPr>
            </a:br>
            <a:r>
              <a:rPr lang="en-US" sz="2400" dirty="0">
                <a:solidFill>
                  <a:schemeClr val="tx1"/>
                </a:solidFill>
              </a:rPr>
              <a:t>success, even if that makes it harder for other </a:t>
            </a:r>
            <a:br>
              <a:rPr lang="en-US" sz="2400" dirty="0">
                <a:solidFill>
                  <a:schemeClr val="tx1"/>
                </a:solidFill>
              </a:rPr>
            </a:br>
            <a:r>
              <a:rPr lang="en-US" sz="2400" dirty="0">
                <a:solidFill>
                  <a:schemeClr val="tx1"/>
                </a:solidFill>
              </a:rPr>
              <a:t>people’s children to be successful”*</a:t>
            </a:r>
          </a:p>
        </p:txBody>
      </p:sp>
      <p:sp>
        <p:nvSpPr>
          <p:cNvPr id="8" name="TextBox 7">
            <a:extLst>
              <a:ext uri="{FF2B5EF4-FFF2-40B4-BE49-F238E27FC236}">
                <a16:creationId xmlns:a16="http://schemas.microsoft.com/office/drawing/2014/main" id="{575C74C9-84E3-B3EC-1A69-B07A40AC37D8}"/>
              </a:ext>
            </a:extLst>
          </p:cNvPr>
          <p:cNvSpPr txBox="1"/>
          <p:nvPr/>
        </p:nvSpPr>
        <p:spPr>
          <a:xfrm>
            <a:off x="618289" y="6339351"/>
            <a:ext cx="11416829" cy="369332"/>
          </a:xfrm>
          <a:prstGeom prst="rect">
            <a:avLst/>
          </a:prstGeom>
          <a:noFill/>
        </p:spPr>
        <p:txBody>
          <a:bodyPr wrap="square" rtlCol="0">
            <a:spAutoFit/>
          </a:bodyPr>
          <a:lstStyle/>
          <a:p>
            <a:r>
              <a:rPr lang="en-US" dirty="0">
                <a:solidFill>
                  <a:schemeClr val="bg1"/>
                </a:solidFill>
              </a:rPr>
              <a:t>*data from a 2022 Qualtrics poll of ~2,000 US parents of children under 18, weighted to align with CPS data </a:t>
            </a:r>
          </a:p>
        </p:txBody>
      </p:sp>
      <p:sp>
        <p:nvSpPr>
          <p:cNvPr id="3" name="Rectangle 2">
            <a:extLst>
              <a:ext uri="{FF2B5EF4-FFF2-40B4-BE49-F238E27FC236}">
                <a16:creationId xmlns:a16="http://schemas.microsoft.com/office/drawing/2014/main" id="{701B86AD-8F52-619F-D7B1-CAB5E0707311}"/>
              </a:ext>
            </a:extLst>
          </p:cNvPr>
          <p:cNvSpPr/>
          <p:nvPr/>
        </p:nvSpPr>
        <p:spPr>
          <a:xfrm>
            <a:off x="-1" y="5095395"/>
            <a:ext cx="8042032" cy="98067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moms who agree are 30% more likely than other moms </a:t>
            </a:r>
            <a:br>
              <a:rPr lang="en-US" sz="2400" dirty="0">
                <a:solidFill>
                  <a:schemeClr val="tx1"/>
                </a:solidFill>
              </a:rPr>
            </a:br>
            <a:r>
              <a:rPr lang="en-US" sz="2400" dirty="0">
                <a:solidFill>
                  <a:schemeClr val="tx1"/>
                </a:solidFill>
              </a:rPr>
              <a:t>to also agree that it’s best for kids if moms stay home</a:t>
            </a:r>
          </a:p>
        </p:txBody>
      </p:sp>
    </p:spTree>
    <p:extLst>
      <p:ext uri="{BB962C8B-B14F-4D97-AF65-F5344CB8AC3E}">
        <p14:creationId xmlns:p14="http://schemas.microsoft.com/office/powerpoint/2010/main" val="521893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EA1C3-F920-639A-DB32-0E4E7C30C59C}"/>
            </a:ext>
          </a:extLst>
        </p:cNvPr>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B8AF2479-8958-A113-BBE7-5F332BB8C90A}"/>
              </a:ext>
            </a:extLst>
          </p:cNvPr>
          <p:cNvPicPr>
            <a:picLocks noChangeAspect="1"/>
          </p:cNvPicPr>
          <p:nvPr/>
        </p:nvPicPr>
        <p:blipFill>
          <a:blip r:embed="rId3">
            <a:extLst>
              <a:ext uri="{28A0092B-C50C-407E-A947-70E740481C1C}">
                <a14:useLocalDpi xmlns:a14="http://schemas.microsoft.com/office/drawing/2010/main" val="0"/>
              </a:ext>
            </a:extLst>
          </a:blip>
          <a:srcRect t="7875" b="7875"/>
          <a:stretch/>
        </p:blipFill>
        <p:spPr>
          <a:xfrm>
            <a:off x="20" y="10"/>
            <a:ext cx="12191980" cy="6857990"/>
          </a:xfrm>
          <a:prstGeom prst="rect">
            <a:avLst/>
          </a:prstGeom>
        </p:spPr>
      </p:pic>
      <p:sp>
        <p:nvSpPr>
          <p:cNvPr id="2" name="Title 1">
            <a:extLst>
              <a:ext uri="{FF2B5EF4-FFF2-40B4-BE49-F238E27FC236}">
                <a16:creationId xmlns:a16="http://schemas.microsoft.com/office/drawing/2014/main" id="{2C9AA5AD-9A87-634A-A1BD-3AC393E8CAA3}"/>
              </a:ext>
            </a:extLst>
          </p:cNvPr>
          <p:cNvSpPr>
            <a:spLocks noGrp="1"/>
          </p:cNvSpPr>
          <p:nvPr>
            <p:ph type="title"/>
          </p:nvPr>
        </p:nvSpPr>
        <p:spPr>
          <a:xfrm>
            <a:off x="1254084" y="715135"/>
            <a:ext cx="9875520" cy="1023360"/>
          </a:xfrm>
        </p:spPr>
        <p:txBody>
          <a:bodyPr vert="horz" lIns="91440" tIns="45720" rIns="91440" bIns="45720" rtlCol="0" anchor="ctr">
            <a:normAutofit/>
          </a:bodyPr>
          <a:lstStyle/>
          <a:p>
            <a:pPr algn="ctr"/>
            <a:r>
              <a:rPr lang="en-US" dirty="0">
                <a:solidFill>
                  <a:schemeClr val="bg1"/>
                </a:solidFill>
              </a:rPr>
              <a:t>To Persuade The Skeptics</a:t>
            </a:r>
          </a:p>
        </p:txBody>
      </p:sp>
      <p:sp>
        <p:nvSpPr>
          <p:cNvPr id="7" name="Rectangle 6">
            <a:extLst>
              <a:ext uri="{FF2B5EF4-FFF2-40B4-BE49-F238E27FC236}">
                <a16:creationId xmlns:a16="http://schemas.microsoft.com/office/drawing/2014/main" id="{EAA7B1F3-2553-68BE-170B-D19951E275A9}"/>
              </a:ext>
            </a:extLst>
          </p:cNvPr>
          <p:cNvSpPr/>
          <p:nvPr/>
        </p:nvSpPr>
        <p:spPr>
          <a:xfrm>
            <a:off x="1254084" y="2209790"/>
            <a:ext cx="9875520" cy="705594"/>
          </a:xfrm>
          <a:prstGeom prst="rect">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ensure that the safety net is funded to provide meaningful support</a:t>
            </a:r>
          </a:p>
        </p:txBody>
      </p:sp>
      <p:sp>
        <p:nvSpPr>
          <p:cNvPr id="8" name="Rectangle 7">
            <a:extLst>
              <a:ext uri="{FF2B5EF4-FFF2-40B4-BE49-F238E27FC236}">
                <a16:creationId xmlns:a16="http://schemas.microsoft.com/office/drawing/2014/main" id="{5CA733D1-5D31-997F-2791-AE282D46CB1D}"/>
              </a:ext>
            </a:extLst>
          </p:cNvPr>
          <p:cNvSpPr/>
          <p:nvPr/>
        </p:nvSpPr>
        <p:spPr>
          <a:xfrm>
            <a:off x="1254084" y="3076203"/>
            <a:ext cx="9875520" cy="705594"/>
          </a:xfrm>
          <a:prstGeom prst="rect">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focus on universal programs that eliminate the stigma of support</a:t>
            </a:r>
          </a:p>
        </p:txBody>
      </p:sp>
      <p:sp>
        <p:nvSpPr>
          <p:cNvPr id="10" name="Rectangle 9">
            <a:extLst>
              <a:ext uri="{FF2B5EF4-FFF2-40B4-BE49-F238E27FC236}">
                <a16:creationId xmlns:a16="http://schemas.microsoft.com/office/drawing/2014/main" id="{D6476154-4673-C661-F560-992C25EC78FC}"/>
              </a:ext>
            </a:extLst>
          </p:cNvPr>
          <p:cNvSpPr/>
          <p:nvPr/>
        </p:nvSpPr>
        <p:spPr>
          <a:xfrm>
            <a:off x="1254084" y="3941072"/>
            <a:ext cx="9875520" cy="705594"/>
          </a:xfrm>
          <a:prstGeom prst="rect">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help people see how billionaires and big corporations have…</a:t>
            </a:r>
          </a:p>
        </p:txBody>
      </p:sp>
      <p:sp>
        <p:nvSpPr>
          <p:cNvPr id="11" name="Rectangle 10">
            <a:extLst>
              <a:ext uri="{FF2B5EF4-FFF2-40B4-BE49-F238E27FC236}">
                <a16:creationId xmlns:a16="http://schemas.microsoft.com/office/drawing/2014/main" id="{F730088B-84B1-ADB7-C7EA-AD48D7C5EB1B}"/>
              </a:ext>
            </a:extLst>
          </p:cNvPr>
          <p:cNvSpPr/>
          <p:nvPr/>
        </p:nvSpPr>
        <p:spPr>
          <a:xfrm>
            <a:off x="1254084" y="4805940"/>
            <a:ext cx="4841916" cy="102335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deluded us into believing we don’t need or deserve public support</a:t>
            </a:r>
          </a:p>
        </p:txBody>
      </p:sp>
      <p:sp>
        <p:nvSpPr>
          <p:cNvPr id="12" name="Rectangle 11">
            <a:extLst>
              <a:ext uri="{FF2B5EF4-FFF2-40B4-BE49-F238E27FC236}">
                <a16:creationId xmlns:a16="http://schemas.microsoft.com/office/drawing/2014/main" id="{C3972727-DC41-ABD7-C107-93E20C9F3929}"/>
              </a:ext>
            </a:extLst>
          </p:cNvPr>
          <p:cNvSpPr/>
          <p:nvPr/>
        </p:nvSpPr>
        <p:spPr>
          <a:xfrm>
            <a:off x="6287688" y="4805940"/>
            <a:ext cx="4841916" cy="102335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divided us to keep us from coming together to demand support</a:t>
            </a:r>
          </a:p>
        </p:txBody>
      </p:sp>
    </p:spTree>
    <p:extLst>
      <p:ext uri="{BB962C8B-B14F-4D97-AF65-F5344CB8AC3E}">
        <p14:creationId xmlns:p14="http://schemas.microsoft.com/office/powerpoint/2010/main" val="697912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9A9761-A50B-4155-B93E-2AF3806C19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1B983D4-4AF0-085F-70BA-29EFC259AC0A}"/>
              </a:ext>
            </a:extLst>
          </p:cNvPr>
          <p:cNvSpPr>
            <a:spLocks noGrp="1"/>
          </p:cNvSpPr>
          <p:nvPr>
            <p:ph type="title"/>
          </p:nvPr>
        </p:nvSpPr>
        <p:spPr>
          <a:xfrm>
            <a:off x="871151" y="929059"/>
            <a:ext cx="6693061" cy="1356360"/>
          </a:xfrm>
        </p:spPr>
        <p:txBody>
          <a:bodyPr>
            <a:normAutofit/>
          </a:bodyPr>
          <a:lstStyle/>
          <a:p>
            <a:r>
              <a:rPr lang="en-US" dirty="0">
                <a:solidFill>
                  <a:schemeClr val="bg1"/>
                </a:solidFill>
              </a:rPr>
              <a:t>The net we need would </a:t>
            </a:r>
            <a:br>
              <a:rPr lang="en-US" dirty="0">
                <a:solidFill>
                  <a:schemeClr val="bg1"/>
                </a:solidFill>
              </a:rPr>
            </a:br>
            <a:r>
              <a:rPr lang="en-US" dirty="0">
                <a:solidFill>
                  <a:schemeClr val="bg1"/>
                </a:solidFill>
              </a:rPr>
              <a:t>allow all people to…</a:t>
            </a:r>
          </a:p>
        </p:txBody>
      </p:sp>
      <p:pic>
        <p:nvPicPr>
          <p:cNvPr id="5" name="Content Placeholder 4">
            <a:extLst>
              <a:ext uri="{FF2B5EF4-FFF2-40B4-BE49-F238E27FC236}">
                <a16:creationId xmlns:a16="http://schemas.microsoft.com/office/drawing/2014/main" id="{6A307F59-6A69-4E64-740F-97634B5AF0F0}"/>
              </a:ext>
            </a:extLst>
          </p:cNvPr>
          <p:cNvPicPr>
            <a:picLocks noChangeAspect="1"/>
          </p:cNvPicPr>
          <p:nvPr/>
        </p:nvPicPr>
        <p:blipFill>
          <a:blip r:embed="rId3">
            <a:extLst>
              <a:ext uri="{28A0092B-C50C-407E-A947-70E740481C1C}">
                <a14:useLocalDpi xmlns:a14="http://schemas.microsoft.com/office/drawing/2010/main" val="0"/>
              </a:ext>
            </a:extLst>
          </a:blip>
          <a:srcRect l="25284" r="25284"/>
          <a:stretch/>
        </p:blipFill>
        <p:spPr>
          <a:xfrm>
            <a:off x="7794095" y="243840"/>
            <a:ext cx="4203652" cy="6377939"/>
          </a:xfrm>
          <a:prstGeom prst="rect">
            <a:avLst/>
          </a:prstGeom>
        </p:spPr>
      </p:pic>
      <p:sp>
        <p:nvSpPr>
          <p:cNvPr id="14" name="Rectangle 13">
            <a:extLst>
              <a:ext uri="{FF2B5EF4-FFF2-40B4-BE49-F238E27FC236}">
                <a16:creationId xmlns:a16="http://schemas.microsoft.com/office/drawing/2014/main" id="{80569F2C-74F8-4EFD-AC7B-85F92187A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38DB0C7E-7B7E-18DC-DC6C-E347EE0D4223}"/>
              </a:ext>
            </a:extLst>
          </p:cNvPr>
          <p:cNvSpPr/>
          <p:nvPr/>
        </p:nvSpPr>
        <p:spPr>
          <a:xfrm>
            <a:off x="871151" y="2449318"/>
            <a:ext cx="6367849" cy="6692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live with dignity</a:t>
            </a:r>
          </a:p>
        </p:txBody>
      </p:sp>
      <p:sp>
        <p:nvSpPr>
          <p:cNvPr id="7" name="Rectangle 6">
            <a:extLst>
              <a:ext uri="{FF2B5EF4-FFF2-40B4-BE49-F238E27FC236}">
                <a16:creationId xmlns:a16="http://schemas.microsoft.com/office/drawing/2014/main" id="{1CA1330D-4B2E-E72B-D467-26D65A19EDB6}"/>
              </a:ext>
            </a:extLst>
          </p:cNvPr>
          <p:cNvSpPr/>
          <p:nvPr/>
        </p:nvSpPr>
        <p:spPr>
          <a:xfrm>
            <a:off x="871151" y="3664617"/>
            <a:ext cx="6367849" cy="6692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reach opportunity</a:t>
            </a:r>
          </a:p>
        </p:txBody>
      </p:sp>
      <p:sp>
        <p:nvSpPr>
          <p:cNvPr id="8" name="Rectangle 7">
            <a:extLst>
              <a:ext uri="{FF2B5EF4-FFF2-40B4-BE49-F238E27FC236}">
                <a16:creationId xmlns:a16="http://schemas.microsoft.com/office/drawing/2014/main" id="{AC88F60B-3FBD-D32C-1C21-F15C73AA5705}"/>
              </a:ext>
            </a:extLst>
          </p:cNvPr>
          <p:cNvSpPr/>
          <p:nvPr/>
        </p:nvSpPr>
        <p:spPr>
          <a:xfrm>
            <a:off x="871151" y="4893363"/>
            <a:ext cx="6367849" cy="6692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contribute a shared project of care</a:t>
            </a:r>
          </a:p>
        </p:txBody>
      </p:sp>
      <p:sp>
        <p:nvSpPr>
          <p:cNvPr id="3" name="Freeform: Shape 2">
            <a:extLst>
              <a:ext uri="{FF2B5EF4-FFF2-40B4-BE49-F238E27FC236}">
                <a16:creationId xmlns:a16="http://schemas.microsoft.com/office/drawing/2014/main" id="{DA3354F3-C900-8B30-F0AD-542F50AD9E44}"/>
              </a:ext>
            </a:extLst>
          </p:cNvPr>
          <p:cNvSpPr/>
          <p:nvPr/>
        </p:nvSpPr>
        <p:spPr>
          <a:xfrm>
            <a:off x="871151" y="3119422"/>
            <a:ext cx="6367849" cy="460121"/>
          </a:xfrm>
          <a:custGeom>
            <a:avLst/>
            <a:gdLst>
              <a:gd name="connsiteX0" fmla="*/ 0 w 6862653"/>
              <a:gd name="connsiteY0" fmla="*/ 0 h 1088602"/>
              <a:gd name="connsiteX1" fmla="*/ 6862653 w 6862653"/>
              <a:gd name="connsiteY1" fmla="*/ 0 h 1088602"/>
              <a:gd name="connsiteX2" fmla="*/ 6862653 w 6862653"/>
              <a:gd name="connsiteY2" fmla="*/ 1088602 h 1088602"/>
              <a:gd name="connsiteX3" fmla="*/ 0 w 6862653"/>
              <a:gd name="connsiteY3" fmla="*/ 1088602 h 1088602"/>
              <a:gd name="connsiteX4" fmla="*/ 0 w 6862653"/>
              <a:gd name="connsiteY4" fmla="*/ 0 h 108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653" h="1088602">
                <a:moveTo>
                  <a:pt x="0" y="0"/>
                </a:moveTo>
                <a:lnTo>
                  <a:pt x="6862653" y="0"/>
                </a:lnTo>
                <a:lnTo>
                  <a:pt x="6862653" y="1088602"/>
                </a:lnTo>
                <a:lnTo>
                  <a:pt x="0" y="1088602"/>
                </a:lnTo>
                <a:lnTo>
                  <a:pt x="0" y="0"/>
                </a:lnTo>
                <a:close/>
              </a:path>
            </a:pathLst>
          </a:custGeom>
          <a:ln>
            <a:solidFill>
              <a:schemeClr val="bg2"/>
            </a:solid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(e.g., affordable housing</a:t>
            </a:r>
            <a:r>
              <a:rPr lang="en-US" sz="2400" dirty="0">
                <a:solidFill>
                  <a:schemeClr val="bg1"/>
                </a:solidFill>
              </a:rPr>
              <a:t>, healthcare, eldercare</a:t>
            </a:r>
            <a:r>
              <a:rPr lang="en-US" sz="2400" kern="1200" dirty="0">
                <a:solidFill>
                  <a:schemeClr val="bg1"/>
                </a:solidFill>
              </a:rPr>
              <a:t>)</a:t>
            </a:r>
          </a:p>
        </p:txBody>
      </p:sp>
      <p:sp>
        <p:nvSpPr>
          <p:cNvPr id="4" name="Freeform: Shape 3">
            <a:extLst>
              <a:ext uri="{FF2B5EF4-FFF2-40B4-BE49-F238E27FC236}">
                <a16:creationId xmlns:a16="http://schemas.microsoft.com/office/drawing/2014/main" id="{D4CA4CEB-2C16-3FA2-559F-57C7AFCB59DD}"/>
              </a:ext>
            </a:extLst>
          </p:cNvPr>
          <p:cNvSpPr/>
          <p:nvPr/>
        </p:nvSpPr>
        <p:spPr>
          <a:xfrm>
            <a:off x="871150" y="4320407"/>
            <a:ext cx="6367849" cy="460121"/>
          </a:xfrm>
          <a:custGeom>
            <a:avLst/>
            <a:gdLst>
              <a:gd name="connsiteX0" fmla="*/ 0 w 6862653"/>
              <a:gd name="connsiteY0" fmla="*/ 0 h 1088602"/>
              <a:gd name="connsiteX1" fmla="*/ 6862653 w 6862653"/>
              <a:gd name="connsiteY1" fmla="*/ 0 h 1088602"/>
              <a:gd name="connsiteX2" fmla="*/ 6862653 w 6862653"/>
              <a:gd name="connsiteY2" fmla="*/ 1088602 h 1088602"/>
              <a:gd name="connsiteX3" fmla="*/ 0 w 6862653"/>
              <a:gd name="connsiteY3" fmla="*/ 1088602 h 1088602"/>
              <a:gd name="connsiteX4" fmla="*/ 0 w 6862653"/>
              <a:gd name="connsiteY4" fmla="*/ 0 h 108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653" h="1088602">
                <a:moveTo>
                  <a:pt x="0" y="0"/>
                </a:moveTo>
                <a:lnTo>
                  <a:pt x="6862653" y="0"/>
                </a:lnTo>
                <a:lnTo>
                  <a:pt x="6862653" y="1088602"/>
                </a:lnTo>
                <a:lnTo>
                  <a:pt x="0" y="1088602"/>
                </a:lnTo>
                <a:lnTo>
                  <a:pt x="0" y="0"/>
                </a:lnTo>
                <a:close/>
              </a:path>
            </a:pathLst>
          </a:custGeom>
          <a:ln>
            <a:solidFill>
              <a:schemeClr val="bg2"/>
            </a:solid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(e.g., affordable childcare, college)</a:t>
            </a:r>
          </a:p>
        </p:txBody>
      </p:sp>
      <p:sp>
        <p:nvSpPr>
          <p:cNvPr id="9" name="Freeform: Shape 8">
            <a:extLst>
              <a:ext uri="{FF2B5EF4-FFF2-40B4-BE49-F238E27FC236}">
                <a16:creationId xmlns:a16="http://schemas.microsoft.com/office/drawing/2014/main" id="{8C7C37D9-B78C-9CD9-3A99-9CCDCB602709}"/>
              </a:ext>
            </a:extLst>
          </p:cNvPr>
          <p:cNvSpPr/>
          <p:nvPr/>
        </p:nvSpPr>
        <p:spPr>
          <a:xfrm>
            <a:off x="871150" y="5567859"/>
            <a:ext cx="6367849" cy="460121"/>
          </a:xfrm>
          <a:custGeom>
            <a:avLst/>
            <a:gdLst>
              <a:gd name="connsiteX0" fmla="*/ 0 w 6862653"/>
              <a:gd name="connsiteY0" fmla="*/ 0 h 1088602"/>
              <a:gd name="connsiteX1" fmla="*/ 6862653 w 6862653"/>
              <a:gd name="connsiteY1" fmla="*/ 0 h 1088602"/>
              <a:gd name="connsiteX2" fmla="*/ 6862653 w 6862653"/>
              <a:gd name="connsiteY2" fmla="*/ 1088602 h 1088602"/>
              <a:gd name="connsiteX3" fmla="*/ 0 w 6862653"/>
              <a:gd name="connsiteY3" fmla="*/ 1088602 h 1088602"/>
              <a:gd name="connsiteX4" fmla="*/ 0 w 6862653"/>
              <a:gd name="connsiteY4" fmla="*/ 0 h 108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2653" h="1088602">
                <a:moveTo>
                  <a:pt x="0" y="0"/>
                </a:moveTo>
                <a:lnTo>
                  <a:pt x="6862653" y="0"/>
                </a:lnTo>
                <a:lnTo>
                  <a:pt x="6862653" y="1088602"/>
                </a:lnTo>
                <a:lnTo>
                  <a:pt x="0" y="1088602"/>
                </a:lnTo>
                <a:lnTo>
                  <a:pt x="0" y="0"/>
                </a:lnTo>
                <a:close/>
              </a:path>
            </a:pathLst>
          </a:custGeom>
          <a:ln>
            <a:solidFill>
              <a:schemeClr val="bg2"/>
            </a:solid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rPr>
              <a:t>(e.g., </a:t>
            </a:r>
            <a:r>
              <a:rPr lang="en-US" sz="2400" dirty="0">
                <a:solidFill>
                  <a:schemeClr val="bg1"/>
                </a:solidFill>
              </a:rPr>
              <a:t>35hr work weeks, family leave, PTO</a:t>
            </a:r>
            <a:r>
              <a:rPr lang="en-US" sz="2400" kern="1200" dirty="0">
                <a:solidFill>
                  <a:schemeClr val="bg1"/>
                </a:solidFill>
              </a:rPr>
              <a:t>)</a:t>
            </a:r>
          </a:p>
        </p:txBody>
      </p:sp>
    </p:spTree>
    <p:extLst>
      <p:ext uri="{BB962C8B-B14F-4D97-AF65-F5344CB8AC3E}">
        <p14:creationId xmlns:p14="http://schemas.microsoft.com/office/powerpoint/2010/main" val="81613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2373-A380-0B97-3DF4-BFAB72E5F97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FF770C-00DB-C1F7-82B5-82A024CEB30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4392" b="4392"/>
          <a:stretch/>
        </p:blipFill>
        <p:spPr>
          <a:xfrm>
            <a:off x="0" y="0"/>
            <a:ext cx="12192000" cy="6858000"/>
          </a:xfrm>
        </p:spPr>
      </p:pic>
      <p:sp>
        <p:nvSpPr>
          <p:cNvPr id="6" name="Rectangle 5">
            <a:extLst>
              <a:ext uri="{FF2B5EF4-FFF2-40B4-BE49-F238E27FC236}">
                <a16:creationId xmlns:a16="http://schemas.microsoft.com/office/drawing/2014/main" id="{42361CE9-DD42-F910-AAF0-4C01E16E2DB2}"/>
              </a:ext>
            </a:extLst>
          </p:cNvPr>
          <p:cNvSpPr/>
          <p:nvPr/>
        </p:nvSpPr>
        <p:spPr>
          <a:xfrm>
            <a:off x="895351" y="4438650"/>
            <a:ext cx="4667250" cy="19522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Better Policies Are Possible Here</a:t>
            </a:r>
          </a:p>
        </p:txBody>
      </p:sp>
      <p:sp>
        <p:nvSpPr>
          <p:cNvPr id="2" name="Rectangle 1">
            <a:extLst>
              <a:ext uri="{FF2B5EF4-FFF2-40B4-BE49-F238E27FC236}">
                <a16:creationId xmlns:a16="http://schemas.microsoft.com/office/drawing/2014/main" id="{D030C01B-9F12-CE24-4CA1-F7AAD8E6B034}"/>
              </a:ext>
            </a:extLst>
          </p:cNvPr>
          <p:cNvSpPr/>
          <p:nvPr/>
        </p:nvSpPr>
        <p:spPr>
          <a:xfrm>
            <a:off x="6096000" y="4438650"/>
            <a:ext cx="5353050" cy="19522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and in fact, we’ve done this before, </a:t>
            </a:r>
            <a:br>
              <a:rPr lang="en-US" sz="2400" dirty="0">
                <a:solidFill>
                  <a:schemeClr val="tx1"/>
                </a:solidFill>
              </a:rPr>
            </a:br>
            <a:r>
              <a:rPr lang="en-US" sz="2400" dirty="0">
                <a:solidFill>
                  <a:schemeClr val="tx1"/>
                </a:solidFill>
              </a:rPr>
              <a:t>like with the Lanham Act Childcare Centers built by Congress in WWII</a:t>
            </a:r>
          </a:p>
        </p:txBody>
      </p:sp>
      <p:sp>
        <p:nvSpPr>
          <p:cNvPr id="7" name="TextBox 6">
            <a:extLst>
              <a:ext uri="{FF2B5EF4-FFF2-40B4-BE49-F238E27FC236}">
                <a16:creationId xmlns:a16="http://schemas.microsoft.com/office/drawing/2014/main" id="{A5A3CFBA-A8BE-1882-55F0-A8FF41BDFA2A}"/>
              </a:ext>
            </a:extLst>
          </p:cNvPr>
          <p:cNvSpPr txBox="1"/>
          <p:nvPr/>
        </p:nvSpPr>
        <p:spPr>
          <a:xfrm>
            <a:off x="895351" y="6362024"/>
            <a:ext cx="11447346" cy="523220"/>
          </a:xfrm>
          <a:prstGeom prst="rect">
            <a:avLst/>
          </a:prstGeom>
          <a:noFill/>
        </p:spPr>
        <p:txBody>
          <a:bodyPr wrap="square">
            <a:spAutoFit/>
          </a:bodyPr>
          <a:lstStyle/>
          <a:p>
            <a:pPr marL="45720" indent="0">
              <a:buNone/>
            </a:pPr>
            <a:r>
              <a:rPr lang="en-US" sz="1400" dirty="0">
                <a:solidFill>
                  <a:schemeClr val="bg1"/>
                </a:solidFill>
              </a:rPr>
              <a:t>Children having lunch with a trained assistant at a childcare center in Connecticut, 1942 </a:t>
            </a:r>
            <a:br>
              <a:rPr lang="en-US" sz="1400" dirty="0">
                <a:solidFill>
                  <a:schemeClr val="bg1"/>
                </a:solidFill>
              </a:rPr>
            </a:br>
            <a:r>
              <a:rPr lang="en-US" sz="1400" dirty="0">
                <a:solidFill>
                  <a:schemeClr val="bg1"/>
                </a:solidFill>
              </a:rPr>
              <a:t>https://www.wwiimemorialfriends.org/blog/the-lanham-act-and-universal-childcare-during-world-war-ii</a:t>
            </a:r>
          </a:p>
        </p:txBody>
      </p:sp>
    </p:spTree>
    <p:extLst>
      <p:ext uri="{BB962C8B-B14F-4D97-AF65-F5344CB8AC3E}">
        <p14:creationId xmlns:p14="http://schemas.microsoft.com/office/powerpoint/2010/main" val="3886165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2373-A380-0B97-3DF4-BFAB72E5F97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FF770C-00DB-C1F7-82B5-82A024CEB30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0476" b="10476"/>
          <a:stretch/>
        </p:blipFill>
        <p:spPr>
          <a:xfrm>
            <a:off x="0" y="0"/>
            <a:ext cx="12192000" cy="6858000"/>
          </a:xfrm>
        </p:spPr>
      </p:pic>
      <p:sp>
        <p:nvSpPr>
          <p:cNvPr id="7" name="TextBox 6">
            <a:extLst>
              <a:ext uri="{FF2B5EF4-FFF2-40B4-BE49-F238E27FC236}">
                <a16:creationId xmlns:a16="http://schemas.microsoft.com/office/drawing/2014/main" id="{A5A3CFBA-A8BE-1882-55F0-A8FF41BDFA2A}"/>
              </a:ext>
            </a:extLst>
          </p:cNvPr>
          <p:cNvSpPr txBox="1"/>
          <p:nvPr/>
        </p:nvSpPr>
        <p:spPr>
          <a:xfrm>
            <a:off x="895351" y="6362024"/>
            <a:ext cx="11447346" cy="523220"/>
          </a:xfrm>
          <a:prstGeom prst="rect">
            <a:avLst/>
          </a:prstGeom>
          <a:noFill/>
        </p:spPr>
        <p:txBody>
          <a:bodyPr wrap="square">
            <a:spAutoFit/>
          </a:bodyPr>
          <a:lstStyle/>
          <a:p>
            <a:pPr marL="45720" indent="0">
              <a:buNone/>
            </a:pPr>
            <a:r>
              <a:rPr lang="en-US" sz="1400" dirty="0">
                <a:solidFill>
                  <a:schemeClr val="bg1"/>
                </a:solidFill>
              </a:rPr>
              <a:t>Photo from the New York Times, depicting a protest in New York City in 1947, which the city’s welfare commissioner dismissed as “hysterical”</a:t>
            </a:r>
            <a:br>
              <a:rPr lang="en-US" sz="1400" dirty="0">
                <a:solidFill>
                  <a:schemeClr val="bg1"/>
                </a:solidFill>
              </a:rPr>
            </a:br>
            <a:r>
              <a:rPr lang="en-US" sz="1400" dirty="0">
                <a:solidFill>
                  <a:schemeClr val="bg1"/>
                </a:solidFill>
              </a:rPr>
              <a:t>https://www.nytimes.com/2019/10/02/us/paid-childcare-working-mothers-wwii.html</a:t>
            </a:r>
          </a:p>
        </p:txBody>
      </p:sp>
      <p:sp>
        <p:nvSpPr>
          <p:cNvPr id="4" name="Rectangle 3">
            <a:extLst>
              <a:ext uri="{FF2B5EF4-FFF2-40B4-BE49-F238E27FC236}">
                <a16:creationId xmlns:a16="http://schemas.microsoft.com/office/drawing/2014/main" id="{F35E49F5-9545-20E8-8AD9-A183E964B687}"/>
              </a:ext>
            </a:extLst>
          </p:cNvPr>
          <p:cNvSpPr/>
          <p:nvPr/>
        </p:nvSpPr>
        <p:spPr>
          <a:xfrm>
            <a:off x="5286103" y="3428999"/>
            <a:ext cx="6905898" cy="6575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t>exploitation isn’t sustainable</a:t>
            </a:r>
          </a:p>
        </p:txBody>
      </p:sp>
      <p:sp>
        <p:nvSpPr>
          <p:cNvPr id="2" name="Rectangle 1">
            <a:extLst>
              <a:ext uri="{FF2B5EF4-FFF2-40B4-BE49-F238E27FC236}">
                <a16:creationId xmlns:a16="http://schemas.microsoft.com/office/drawing/2014/main" id="{BD005AC9-727D-E774-6262-014489AD2751}"/>
              </a:ext>
            </a:extLst>
          </p:cNvPr>
          <p:cNvSpPr/>
          <p:nvPr/>
        </p:nvSpPr>
        <p:spPr>
          <a:xfrm>
            <a:off x="5286103" y="4211688"/>
            <a:ext cx="6905898" cy="11832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t>together, we can demand the dignity </a:t>
            </a:r>
            <a:br>
              <a:rPr lang="en-US" sz="3000" dirty="0"/>
            </a:br>
            <a:r>
              <a:rPr lang="en-US" sz="3000" dirty="0"/>
              <a:t>and support we all need and deserve</a:t>
            </a:r>
          </a:p>
        </p:txBody>
      </p:sp>
      <p:sp>
        <p:nvSpPr>
          <p:cNvPr id="3" name="Rectangle 2">
            <a:extLst>
              <a:ext uri="{FF2B5EF4-FFF2-40B4-BE49-F238E27FC236}">
                <a16:creationId xmlns:a16="http://schemas.microsoft.com/office/drawing/2014/main" id="{12A696CD-01B8-0F06-36FC-E4ECD62DD088}"/>
              </a:ext>
            </a:extLst>
          </p:cNvPr>
          <p:cNvSpPr/>
          <p:nvPr/>
        </p:nvSpPr>
        <p:spPr>
          <a:xfrm>
            <a:off x="5286102" y="5520148"/>
            <a:ext cx="6905898" cy="6575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t>if we don’t let billionaires call the shots</a:t>
            </a:r>
          </a:p>
        </p:txBody>
      </p:sp>
    </p:spTree>
    <p:extLst>
      <p:ext uri="{BB962C8B-B14F-4D97-AF65-F5344CB8AC3E}">
        <p14:creationId xmlns:p14="http://schemas.microsoft.com/office/powerpoint/2010/main" val="3188441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n a strip&#10;&#10;Description automatically generated">
            <a:extLst>
              <a:ext uri="{FF2B5EF4-FFF2-40B4-BE49-F238E27FC236}">
                <a16:creationId xmlns:a16="http://schemas.microsoft.com/office/drawing/2014/main" id="{FEFC4820-7027-AB85-9EBC-F2EEB9996903}"/>
              </a:ext>
            </a:extLst>
          </p:cNvPr>
          <p:cNvPicPr>
            <a:picLocks noChangeAspect="1"/>
          </p:cNvPicPr>
          <p:nvPr/>
        </p:nvPicPr>
        <p:blipFill rotWithShape="1">
          <a:blip r:embed="rId3">
            <a:extLst>
              <a:ext uri="{28A0092B-C50C-407E-A947-70E740481C1C}">
                <a14:useLocalDpi xmlns:a14="http://schemas.microsoft.com/office/drawing/2010/main" val="0"/>
              </a:ext>
            </a:extLst>
          </a:blip>
          <a:srcRect l="14635" r="40920"/>
          <a:stretch/>
        </p:blipFill>
        <p:spPr>
          <a:xfrm>
            <a:off x="0" y="0"/>
            <a:ext cx="12192000" cy="6858000"/>
          </a:xfrm>
          <a:prstGeom prst="rect">
            <a:avLst/>
          </a:prstGeom>
        </p:spPr>
      </p:pic>
      <p:sp>
        <p:nvSpPr>
          <p:cNvPr id="12" name="Subtitle 11">
            <a:extLst>
              <a:ext uri="{FF2B5EF4-FFF2-40B4-BE49-F238E27FC236}">
                <a16:creationId xmlns:a16="http://schemas.microsoft.com/office/drawing/2014/main" id="{81DC6737-DDD7-8220-BB0C-B7DF3C6FDB93}"/>
              </a:ext>
            </a:extLst>
          </p:cNvPr>
          <p:cNvSpPr>
            <a:spLocks noGrp="1"/>
          </p:cNvSpPr>
          <p:nvPr>
            <p:ph type="subTitle" idx="1"/>
          </p:nvPr>
        </p:nvSpPr>
        <p:spPr>
          <a:xfrm>
            <a:off x="754380" y="5251940"/>
            <a:ext cx="9144000" cy="1371600"/>
          </a:xfrm>
        </p:spPr>
        <p:txBody>
          <a:bodyPr/>
          <a:lstStyle/>
          <a:p>
            <a:pPr algn="l"/>
            <a:r>
              <a:rPr lang="en-US" dirty="0">
                <a:solidFill>
                  <a:schemeClr val="tx1"/>
                </a:solidFill>
                <a:latin typeface="Aptos Narrow" panose="020B0004020202020204" pitchFamily="34" charset="0"/>
              </a:rPr>
              <a:t>Jessica Calarco</a:t>
            </a:r>
            <a:br>
              <a:rPr lang="en-US" dirty="0">
                <a:solidFill>
                  <a:schemeClr val="tx1"/>
                </a:solidFill>
                <a:latin typeface="Aptos Narrow" panose="020B0004020202020204" pitchFamily="34" charset="0"/>
              </a:rPr>
            </a:br>
            <a:r>
              <a:rPr lang="en-US" dirty="0">
                <a:solidFill>
                  <a:schemeClr val="tx1"/>
                </a:solidFill>
                <a:latin typeface="Aptos Narrow" panose="020B0004020202020204" pitchFamily="34" charset="0"/>
              </a:rPr>
              <a:t>Professor of Sociology</a:t>
            </a:r>
            <a:br>
              <a:rPr lang="en-US" dirty="0">
                <a:solidFill>
                  <a:schemeClr val="tx1"/>
                </a:solidFill>
                <a:latin typeface="Aptos Narrow" panose="020B0004020202020204" pitchFamily="34" charset="0"/>
              </a:rPr>
            </a:br>
            <a:r>
              <a:rPr lang="en-US" dirty="0">
                <a:solidFill>
                  <a:schemeClr val="tx1"/>
                </a:solidFill>
                <a:latin typeface="Aptos Narrow" panose="020B0004020202020204" pitchFamily="34" charset="0"/>
              </a:rPr>
              <a:t>University of Wisconsin-Madison</a:t>
            </a:r>
            <a:br>
              <a:rPr lang="en-US" dirty="0">
                <a:solidFill>
                  <a:schemeClr val="tx1"/>
                </a:solidFill>
                <a:latin typeface="Aptos Narrow" panose="020B0004020202020204" pitchFamily="34" charset="0"/>
              </a:rPr>
            </a:br>
            <a:r>
              <a:rPr lang="en-US" dirty="0">
                <a:solidFill>
                  <a:schemeClr val="tx1"/>
                </a:solidFill>
                <a:latin typeface="Aptos Narrow" panose="020B0004020202020204" pitchFamily="34" charset="0"/>
              </a:rPr>
              <a:t>Socials: @jessicacalarco</a:t>
            </a:r>
          </a:p>
        </p:txBody>
      </p:sp>
      <p:pic>
        <p:nvPicPr>
          <p:cNvPr id="3" name="Picture 2" descr="A white and black sign with red text&#10;&#10;Description automatically generated">
            <a:extLst>
              <a:ext uri="{FF2B5EF4-FFF2-40B4-BE49-F238E27FC236}">
                <a16:creationId xmlns:a16="http://schemas.microsoft.com/office/drawing/2014/main" id="{90B6137D-F856-8B10-27B2-1933D1208145}"/>
              </a:ext>
            </a:extLst>
          </p:cNvPr>
          <p:cNvPicPr>
            <a:picLocks noChangeAspect="1"/>
          </p:cNvPicPr>
          <p:nvPr/>
        </p:nvPicPr>
        <p:blipFill rotWithShape="1">
          <a:blip r:embed="rId4">
            <a:extLst>
              <a:ext uri="{28A0092B-C50C-407E-A947-70E740481C1C}">
                <a14:useLocalDpi xmlns:a14="http://schemas.microsoft.com/office/drawing/2010/main" val="0"/>
              </a:ext>
            </a:extLst>
          </a:blip>
          <a:srcRect l="2383" t="3322" r="6542"/>
          <a:stretch/>
        </p:blipFill>
        <p:spPr>
          <a:xfrm>
            <a:off x="7713784" y="718457"/>
            <a:ext cx="3657601" cy="5614014"/>
          </a:xfrm>
          <a:prstGeom prst="rect">
            <a:avLst/>
          </a:prstGeom>
        </p:spPr>
      </p:pic>
      <p:sp>
        <p:nvSpPr>
          <p:cNvPr id="4" name="Title 1">
            <a:extLst>
              <a:ext uri="{FF2B5EF4-FFF2-40B4-BE49-F238E27FC236}">
                <a16:creationId xmlns:a16="http://schemas.microsoft.com/office/drawing/2014/main" id="{F071D275-86D5-A568-9821-6EE25380E81E}"/>
              </a:ext>
            </a:extLst>
          </p:cNvPr>
          <p:cNvSpPr txBox="1">
            <a:spLocks/>
          </p:cNvSpPr>
          <p:nvPr/>
        </p:nvSpPr>
        <p:spPr>
          <a:xfrm>
            <a:off x="754380" y="2546837"/>
            <a:ext cx="6557889" cy="1356360"/>
          </a:xfrm>
          <a:prstGeom prst="rect">
            <a:avLst/>
          </a:prstGeom>
        </p:spPr>
        <p:txBody>
          <a:bodyPr vert="horz" lIns="91440" tIns="45720" rIns="91440" bIns="45720" rtlCol="0" anchor="b">
            <a:normAutofit/>
          </a:bodyPr>
          <a:lstStyle>
            <a:lvl1pPr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pPr algn="l"/>
            <a:r>
              <a:rPr lang="en-US" sz="6000" dirty="0">
                <a:solidFill>
                  <a:srgbClr val="FFFFFF"/>
                </a:solidFill>
                <a:effectLst/>
                <a:latin typeface="+mn-lt"/>
              </a:rPr>
              <a:t>Thank you!</a:t>
            </a:r>
          </a:p>
        </p:txBody>
      </p:sp>
    </p:spTree>
    <p:extLst>
      <p:ext uri="{BB962C8B-B14F-4D97-AF65-F5344CB8AC3E}">
        <p14:creationId xmlns:p14="http://schemas.microsoft.com/office/powerpoint/2010/main" val="307166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2CBB1-2FF3-E37C-4FA6-C94CC49A1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80B07-D894-D204-0C93-F4A3FCFF4E49}"/>
              </a:ext>
            </a:extLst>
          </p:cNvPr>
          <p:cNvSpPr>
            <a:spLocks noGrp="1"/>
          </p:cNvSpPr>
          <p:nvPr>
            <p:ph type="title"/>
          </p:nvPr>
        </p:nvSpPr>
        <p:spPr>
          <a:xfrm>
            <a:off x="7302850" y="744835"/>
            <a:ext cx="4421896" cy="1654883"/>
          </a:xfrm>
        </p:spPr>
        <p:txBody>
          <a:bodyPr>
            <a:normAutofit/>
          </a:bodyPr>
          <a:lstStyle/>
          <a:p>
            <a:pPr algn="ctr"/>
            <a:r>
              <a:rPr lang="en-US" sz="3600" dirty="0"/>
              <a:t>Promoting The </a:t>
            </a:r>
            <a:br>
              <a:rPr lang="en-US" sz="3600" dirty="0"/>
            </a:br>
            <a:r>
              <a:rPr lang="en-US" sz="3600" dirty="0"/>
              <a:t>Illusion Of A </a:t>
            </a:r>
            <a:br>
              <a:rPr lang="en-US" sz="3600" dirty="0"/>
            </a:br>
            <a:r>
              <a:rPr lang="en-US" sz="3600" dirty="0"/>
              <a:t>DIY Society</a:t>
            </a:r>
          </a:p>
        </p:txBody>
      </p:sp>
      <p:pic>
        <p:nvPicPr>
          <p:cNvPr id="7" name="Picture 6" descr="A couple of men sitting and looking at papers&#10;&#10;Description automatically generated">
            <a:extLst>
              <a:ext uri="{FF2B5EF4-FFF2-40B4-BE49-F238E27FC236}">
                <a16:creationId xmlns:a16="http://schemas.microsoft.com/office/drawing/2014/main" id="{258BF64C-DD7B-9FAD-9092-CC2EFE9EA24B}"/>
              </a:ext>
            </a:extLst>
          </p:cNvPr>
          <p:cNvPicPr>
            <a:picLocks noChangeAspect="1"/>
          </p:cNvPicPr>
          <p:nvPr/>
        </p:nvPicPr>
        <p:blipFill rotWithShape="1">
          <a:blip r:embed="rId3">
            <a:extLst>
              <a:ext uri="{28A0092B-C50C-407E-A947-70E740481C1C}">
                <a14:useLocalDpi xmlns:a14="http://schemas.microsoft.com/office/drawing/2010/main" val="0"/>
              </a:ext>
            </a:extLst>
          </a:blip>
          <a:srcRect l="7736" t="6310" r="2847" b="14058"/>
          <a:stretch/>
        </p:blipFill>
        <p:spPr>
          <a:xfrm>
            <a:off x="2985831" y="3192159"/>
            <a:ext cx="4085985" cy="2868520"/>
          </a:xfrm>
          <a:prstGeom prst="rect">
            <a:avLst/>
          </a:prstGeom>
        </p:spPr>
      </p:pic>
      <p:pic>
        <p:nvPicPr>
          <p:cNvPr id="5" name="Content Placeholder 4">
            <a:extLst>
              <a:ext uri="{FF2B5EF4-FFF2-40B4-BE49-F238E27FC236}">
                <a16:creationId xmlns:a16="http://schemas.microsoft.com/office/drawing/2014/main" id="{5B1045D2-8A01-694A-776A-396AEB86ED89}"/>
              </a:ext>
            </a:extLst>
          </p:cNvPr>
          <p:cNvPicPr>
            <a:picLocks noChangeAspect="1"/>
          </p:cNvPicPr>
          <p:nvPr/>
        </p:nvPicPr>
        <p:blipFill rotWithShape="1">
          <a:blip r:embed="rId4">
            <a:extLst>
              <a:ext uri="{28A0092B-C50C-407E-A947-70E740481C1C}">
                <a14:useLocalDpi xmlns:a14="http://schemas.microsoft.com/office/drawing/2010/main" val="0"/>
              </a:ext>
            </a:extLst>
          </a:blip>
          <a:srcRect l="12037" t="20598" r="12473" b="10053"/>
          <a:stretch/>
        </p:blipFill>
        <p:spPr>
          <a:xfrm>
            <a:off x="720853" y="744836"/>
            <a:ext cx="4085986" cy="3139329"/>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9" name="TextBox 8">
            <a:extLst>
              <a:ext uri="{FF2B5EF4-FFF2-40B4-BE49-F238E27FC236}">
                <a16:creationId xmlns:a16="http://schemas.microsoft.com/office/drawing/2014/main" id="{74C195AB-D66A-85BE-2ADA-9CD3869C3D48}"/>
              </a:ext>
            </a:extLst>
          </p:cNvPr>
          <p:cNvSpPr txBox="1"/>
          <p:nvPr/>
        </p:nvSpPr>
        <p:spPr>
          <a:xfrm>
            <a:off x="721369" y="6095242"/>
            <a:ext cx="11447346" cy="738664"/>
          </a:xfrm>
          <a:prstGeom prst="rect">
            <a:avLst/>
          </a:prstGeom>
          <a:noFill/>
        </p:spPr>
        <p:txBody>
          <a:bodyPr wrap="square">
            <a:spAutoFit/>
          </a:bodyPr>
          <a:lstStyle/>
          <a:p>
            <a:pPr marL="45720" indent="0">
              <a:buNone/>
            </a:pPr>
            <a:r>
              <a:rPr lang="en-US" sz="1400" dirty="0"/>
              <a:t>Billboard sponsored by National Association of Manufacturers, 1937; </a:t>
            </a:r>
            <a:r>
              <a:rPr lang="en-US" sz="1400" dirty="0">
                <a:hlinkClick r:id="rId5"/>
              </a:rPr>
              <a:t>https://www.loc.gov/pictures/resource/ppmsca.15609/</a:t>
            </a:r>
            <a:r>
              <a:rPr lang="en-US" sz="1400" dirty="0"/>
              <a:t> </a:t>
            </a:r>
            <a:br>
              <a:rPr lang="en-US" sz="1400" dirty="0"/>
            </a:br>
            <a:r>
              <a:rPr lang="en-US" sz="1400" dirty="0"/>
              <a:t>National Association of Manufacturers asks Congress to remove taxes to stimulate business; 1939; </a:t>
            </a:r>
            <a:r>
              <a:rPr lang="en-US" sz="1400" dirty="0">
                <a:hlinkClick r:id="rId6"/>
              </a:rPr>
              <a:t>https://www.loc.gov/pictures/item/2016875746/</a:t>
            </a:r>
            <a:r>
              <a:rPr lang="en-US" sz="1400" dirty="0"/>
              <a:t> </a:t>
            </a:r>
          </a:p>
          <a:p>
            <a:pPr marL="45720" indent="0">
              <a:buNone/>
            </a:pPr>
            <a:endParaRPr lang="en-US" sz="1400" dirty="0"/>
          </a:p>
        </p:txBody>
      </p:sp>
      <p:sp>
        <p:nvSpPr>
          <p:cNvPr id="13" name="Rectangle 12">
            <a:extLst>
              <a:ext uri="{FF2B5EF4-FFF2-40B4-BE49-F238E27FC236}">
                <a16:creationId xmlns:a16="http://schemas.microsoft.com/office/drawing/2014/main" id="{ABB99150-8E37-F9BF-D810-C31CF9EB5AA2}"/>
              </a:ext>
            </a:extLst>
          </p:cNvPr>
          <p:cNvSpPr/>
          <p:nvPr/>
        </p:nvSpPr>
        <p:spPr>
          <a:xfrm>
            <a:off x="7265692" y="2571983"/>
            <a:ext cx="4421896" cy="16548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the National Association of Manufacturers imported and promoted neoliberal theory</a:t>
            </a:r>
          </a:p>
        </p:txBody>
      </p:sp>
      <p:sp>
        <p:nvSpPr>
          <p:cNvPr id="15" name="Rectangle 14">
            <a:extLst>
              <a:ext uri="{FF2B5EF4-FFF2-40B4-BE49-F238E27FC236}">
                <a16:creationId xmlns:a16="http://schemas.microsoft.com/office/drawing/2014/main" id="{809D4DE4-1859-652D-617E-5438239E650F}"/>
              </a:ext>
            </a:extLst>
          </p:cNvPr>
          <p:cNvSpPr/>
          <p:nvPr/>
        </p:nvSpPr>
        <p:spPr>
          <a:xfrm>
            <a:off x="7265692" y="4408126"/>
            <a:ext cx="4421896" cy="16548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they aimed to avoid taxes by persuading Americans we don’t need a sturdy social safety net</a:t>
            </a:r>
          </a:p>
        </p:txBody>
      </p:sp>
      <p:pic>
        <p:nvPicPr>
          <p:cNvPr id="3" name="Content Placeholder 6" descr="A person in front of a television&#10;&#10;Description automatically generated">
            <a:extLst>
              <a:ext uri="{FF2B5EF4-FFF2-40B4-BE49-F238E27FC236}">
                <a16:creationId xmlns:a16="http://schemas.microsoft.com/office/drawing/2014/main" id="{F7247450-EE32-EFDA-6B0D-D733CB8A564E}"/>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5393" t="19205" r="42220" b="-6328"/>
          <a:stretch/>
        </p:blipFill>
        <p:spPr>
          <a:xfrm>
            <a:off x="4992748" y="744835"/>
            <a:ext cx="2079068" cy="2514558"/>
          </a:xfrm>
          <a:prstGeom prst="rect">
            <a:avLst/>
          </a:prstGeom>
        </p:spPr>
      </p:pic>
      <p:sp>
        <p:nvSpPr>
          <p:cNvPr id="4" name="Rectangle 3">
            <a:extLst>
              <a:ext uri="{FF2B5EF4-FFF2-40B4-BE49-F238E27FC236}">
                <a16:creationId xmlns:a16="http://schemas.microsoft.com/office/drawing/2014/main" id="{E516E04B-E70C-C0C2-32E7-5619E88B09A1}"/>
              </a:ext>
            </a:extLst>
          </p:cNvPr>
          <p:cNvSpPr/>
          <p:nvPr/>
        </p:nvSpPr>
        <p:spPr>
          <a:xfrm>
            <a:off x="720853" y="4007224"/>
            <a:ext cx="2143371" cy="2053455"/>
          </a:xfrm>
          <a:prstGeom prst="rect">
            <a:avLst/>
          </a:prstGeom>
          <a:solidFill>
            <a:srgbClr val="E1CB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3848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81A49-4C71-486C-FB19-D9D7D0056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C3785-2D27-B606-BE1D-65C36F947A08}"/>
              </a:ext>
            </a:extLst>
          </p:cNvPr>
          <p:cNvSpPr>
            <a:spLocks noGrp="1"/>
          </p:cNvSpPr>
          <p:nvPr>
            <p:ph type="title"/>
          </p:nvPr>
        </p:nvSpPr>
        <p:spPr/>
        <p:txBody>
          <a:bodyPr/>
          <a:lstStyle/>
          <a:p>
            <a:endParaRPr lang="en-US"/>
          </a:p>
        </p:txBody>
      </p:sp>
      <p:pic>
        <p:nvPicPr>
          <p:cNvPr id="5" name="Content Placeholder 4" descr="A book on a strip&#10;&#10;Description automatically generated">
            <a:extLst>
              <a:ext uri="{FF2B5EF4-FFF2-40B4-BE49-F238E27FC236}">
                <a16:creationId xmlns:a16="http://schemas.microsoft.com/office/drawing/2014/main" id="{5F2B6DA0-E634-4239-80AB-9E901EB41A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043" r="60019"/>
          <a:stretch/>
        </p:blipFill>
        <p:spPr>
          <a:xfrm>
            <a:off x="0" y="-1"/>
            <a:ext cx="12192000" cy="6858001"/>
          </a:xfrm>
        </p:spPr>
      </p:pic>
      <p:sp>
        <p:nvSpPr>
          <p:cNvPr id="10" name="Rectangle 9">
            <a:extLst>
              <a:ext uri="{FF2B5EF4-FFF2-40B4-BE49-F238E27FC236}">
                <a16:creationId xmlns:a16="http://schemas.microsoft.com/office/drawing/2014/main" id="{D03D4090-9025-4E33-6F7B-B4A62FF40A90}"/>
              </a:ext>
            </a:extLst>
          </p:cNvPr>
          <p:cNvSpPr/>
          <p:nvPr/>
        </p:nvSpPr>
        <p:spPr>
          <a:xfrm>
            <a:off x="0" y="-1"/>
            <a:ext cx="12207240" cy="6629401"/>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66F3C2-BDB0-D7F6-E125-9B45661EB996}"/>
              </a:ext>
            </a:extLst>
          </p:cNvPr>
          <p:cNvSpPr txBox="1">
            <a:spLocks/>
          </p:cNvSpPr>
          <p:nvPr/>
        </p:nvSpPr>
        <p:spPr>
          <a:xfrm>
            <a:off x="1182290" y="1554480"/>
            <a:ext cx="3099215" cy="4038600"/>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solidFill>
                  <a:schemeClr val="tx1"/>
                </a:solidFill>
              </a:rPr>
              <a:t>Elaine Hernandez</a:t>
            </a:r>
          </a:p>
          <a:p>
            <a:pPr marL="45720" indent="0">
              <a:buNone/>
            </a:pPr>
            <a:r>
              <a:rPr lang="en-US" dirty="0">
                <a:solidFill>
                  <a:schemeClr val="tx1"/>
                </a:solidFill>
              </a:rPr>
              <a:t>Amelia Knopf</a:t>
            </a:r>
          </a:p>
          <a:p>
            <a:pPr marL="45720" indent="0">
              <a:buNone/>
            </a:pPr>
            <a:r>
              <a:rPr lang="en-US" dirty="0">
                <a:solidFill>
                  <a:schemeClr val="tx1"/>
                </a:solidFill>
              </a:rPr>
              <a:t>Emily Meanwell</a:t>
            </a:r>
          </a:p>
          <a:p>
            <a:pPr marL="45720" indent="0">
              <a:buNone/>
            </a:pPr>
            <a:r>
              <a:rPr lang="en-US" dirty="0">
                <a:solidFill>
                  <a:schemeClr val="tx1"/>
                </a:solidFill>
              </a:rPr>
              <a:t>Andy Halpern-Manners</a:t>
            </a:r>
          </a:p>
          <a:p>
            <a:pPr marL="45720" indent="0">
              <a:buNone/>
            </a:pPr>
            <a:r>
              <a:rPr lang="en-US" dirty="0">
                <a:solidFill>
                  <a:schemeClr val="tx1"/>
                </a:solidFill>
              </a:rPr>
              <a:t>Amelia </a:t>
            </a:r>
            <a:r>
              <a:rPr lang="en-US" dirty="0" err="1">
                <a:solidFill>
                  <a:schemeClr val="tx1"/>
                </a:solidFill>
              </a:rPr>
              <a:t>Hawbaker</a:t>
            </a:r>
            <a:endParaRPr lang="en-US" dirty="0">
              <a:solidFill>
                <a:schemeClr val="tx1"/>
              </a:solidFill>
            </a:endParaRPr>
          </a:p>
          <a:p>
            <a:pPr marL="45720" indent="0">
              <a:buNone/>
            </a:pPr>
            <a:r>
              <a:rPr lang="en-US" dirty="0">
                <a:solidFill>
                  <a:schemeClr val="tx1"/>
                </a:solidFill>
              </a:rPr>
              <a:t>Cara Davies</a:t>
            </a:r>
          </a:p>
          <a:p>
            <a:pPr marL="45720" indent="0">
              <a:buNone/>
            </a:pPr>
            <a:r>
              <a:rPr lang="en-US" dirty="0">
                <a:solidFill>
                  <a:schemeClr val="tx1"/>
                </a:solidFill>
              </a:rPr>
              <a:t>Katie </a:t>
            </a:r>
            <a:r>
              <a:rPr lang="en-US" dirty="0" err="1">
                <a:solidFill>
                  <a:schemeClr val="tx1"/>
                </a:solidFill>
              </a:rPr>
              <a:t>Beardall</a:t>
            </a:r>
            <a:endParaRPr lang="en-US" dirty="0">
              <a:solidFill>
                <a:schemeClr val="tx1"/>
              </a:solidFill>
            </a:endParaRPr>
          </a:p>
          <a:p>
            <a:pPr marL="45720" indent="0">
              <a:buNone/>
            </a:pPr>
            <a:r>
              <a:rPr lang="en-US" dirty="0">
                <a:solidFill>
                  <a:schemeClr val="tx1"/>
                </a:solidFill>
              </a:rPr>
              <a:t>Melissa Garcia</a:t>
            </a:r>
          </a:p>
          <a:p>
            <a:pPr marL="45720" indent="0">
              <a:buNone/>
            </a:pPr>
            <a:r>
              <a:rPr lang="en-US" dirty="0">
                <a:solidFill>
                  <a:schemeClr val="tx1"/>
                </a:solidFill>
              </a:rPr>
              <a:t>Hui Chen</a:t>
            </a:r>
          </a:p>
          <a:p>
            <a:pPr marL="45720" indent="0">
              <a:buNone/>
            </a:pPr>
            <a:r>
              <a:rPr lang="en-US" dirty="0">
                <a:solidFill>
                  <a:schemeClr val="tx1"/>
                </a:solidFill>
              </a:rPr>
              <a:t>Elizabeth Anderson</a:t>
            </a:r>
          </a:p>
        </p:txBody>
      </p:sp>
      <p:sp>
        <p:nvSpPr>
          <p:cNvPr id="4" name="Content Placeholder 2">
            <a:extLst>
              <a:ext uri="{FF2B5EF4-FFF2-40B4-BE49-F238E27FC236}">
                <a16:creationId xmlns:a16="http://schemas.microsoft.com/office/drawing/2014/main" id="{0BFCBFAA-828C-5733-7004-4B1FDE18B195}"/>
              </a:ext>
            </a:extLst>
          </p:cNvPr>
          <p:cNvSpPr txBox="1">
            <a:spLocks/>
          </p:cNvSpPr>
          <p:nvPr/>
        </p:nvSpPr>
        <p:spPr>
          <a:xfrm>
            <a:off x="3966713" y="1554480"/>
            <a:ext cx="3177914" cy="4038600"/>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solidFill>
                  <a:schemeClr val="tx1"/>
                </a:solidFill>
              </a:rPr>
              <a:t>Grayson Bodenheimer</a:t>
            </a:r>
          </a:p>
          <a:p>
            <a:pPr marL="45720" indent="0">
              <a:buNone/>
            </a:pPr>
            <a:r>
              <a:rPr lang="en-US" dirty="0">
                <a:solidFill>
                  <a:schemeClr val="tx1"/>
                </a:solidFill>
              </a:rPr>
              <a:t>Caroline Brooks</a:t>
            </a:r>
          </a:p>
          <a:p>
            <a:pPr marL="45720" indent="0">
              <a:buNone/>
            </a:pPr>
            <a:r>
              <a:rPr lang="en-US" dirty="0">
                <a:solidFill>
                  <a:schemeClr val="tx1"/>
                </a:solidFill>
              </a:rPr>
              <a:t>Max Coleman</a:t>
            </a:r>
          </a:p>
          <a:p>
            <a:pPr marL="45720" indent="0">
              <a:buNone/>
            </a:pPr>
            <a:r>
              <a:rPr lang="en-US" dirty="0">
                <a:solidFill>
                  <a:schemeClr val="tx1"/>
                </a:solidFill>
              </a:rPr>
              <a:t>Emily </a:t>
            </a:r>
            <a:r>
              <a:rPr lang="en-US" dirty="0" err="1">
                <a:solidFill>
                  <a:schemeClr val="tx1"/>
                </a:solidFill>
              </a:rPr>
              <a:t>Ekl</a:t>
            </a:r>
            <a:endParaRPr lang="en-US" dirty="0">
              <a:solidFill>
                <a:schemeClr val="tx1"/>
              </a:solidFill>
            </a:endParaRPr>
          </a:p>
          <a:p>
            <a:pPr marL="45720" indent="0">
              <a:buNone/>
            </a:pPr>
            <a:r>
              <a:rPr lang="en-US" dirty="0">
                <a:solidFill>
                  <a:schemeClr val="tx1"/>
                </a:solidFill>
              </a:rPr>
              <a:t>Benjamin Hartmann</a:t>
            </a:r>
          </a:p>
          <a:p>
            <a:pPr marL="45720" indent="0">
              <a:buNone/>
            </a:pPr>
            <a:r>
              <a:rPr lang="en-US" dirty="0">
                <a:solidFill>
                  <a:schemeClr val="tx1"/>
                </a:solidFill>
              </a:rPr>
              <a:t>Monica Heilman</a:t>
            </a:r>
          </a:p>
          <a:p>
            <a:pPr marL="45720" indent="0">
              <a:buNone/>
            </a:pPr>
            <a:r>
              <a:rPr lang="en-US" dirty="0" err="1">
                <a:solidFill>
                  <a:schemeClr val="tx1"/>
                </a:solidFill>
              </a:rPr>
              <a:t>Yingjian</a:t>
            </a:r>
            <a:r>
              <a:rPr lang="en-US" dirty="0">
                <a:solidFill>
                  <a:schemeClr val="tx1"/>
                </a:solidFill>
              </a:rPr>
              <a:t> Liang</a:t>
            </a:r>
          </a:p>
          <a:p>
            <a:pPr marL="45720" indent="0">
              <a:buNone/>
            </a:pPr>
            <a:r>
              <a:rPr lang="en-US" dirty="0">
                <a:solidFill>
                  <a:schemeClr val="tx1"/>
                </a:solidFill>
              </a:rPr>
              <a:t>Nora Weber</a:t>
            </a:r>
          </a:p>
          <a:p>
            <a:pPr marL="45720" indent="0">
              <a:buNone/>
            </a:pPr>
            <a:r>
              <a:rPr lang="en-US" dirty="0" err="1">
                <a:solidFill>
                  <a:schemeClr val="tx1"/>
                </a:solidFill>
              </a:rPr>
              <a:t>Chavonté</a:t>
            </a:r>
            <a:r>
              <a:rPr lang="en-US" dirty="0">
                <a:solidFill>
                  <a:schemeClr val="tx1"/>
                </a:solidFill>
              </a:rPr>
              <a:t> Wright</a:t>
            </a:r>
          </a:p>
          <a:p>
            <a:pPr marL="45720" indent="0">
              <a:buNone/>
            </a:pPr>
            <a:r>
              <a:rPr lang="en-US" dirty="0">
                <a:solidFill>
                  <a:schemeClr val="tx1"/>
                </a:solidFill>
              </a:rPr>
              <a:t>Natalia Fuentes-</a:t>
            </a:r>
            <a:r>
              <a:rPr lang="en-US" dirty="0" err="1">
                <a:solidFill>
                  <a:schemeClr val="tx1"/>
                </a:solidFill>
              </a:rPr>
              <a:t>Rohwer</a:t>
            </a:r>
            <a:endParaRPr lang="en-US" dirty="0">
              <a:solidFill>
                <a:schemeClr val="tx1"/>
              </a:solidFill>
            </a:endParaRPr>
          </a:p>
        </p:txBody>
      </p:sp>
      <p:sp>
        <p:nvSpPr>
          <p:cNvPr id="6" name="Content Placeholder 2">
            <a:extLst>
              <a:ext uri="{FF2B5EF4-FFF2-40B4-BE49-F238E27FC236}">
                <a16:creationId xmlns:a16="http://schemas.microsoft.com/office/drawing/2014/main" id="{F4C01419-1A93-9EA5-EA8B-BB9E4238EE43}"/>
              </a:ext>
            </a:extLst>
          </p:cNvPr>
          <p:cNvSpPr txBox="1">
            <a:spLocks/>
          </p:cNvSpPr>
          <p:nvPr/>
        </p:nvSpPr>
        <p:spPr>
          <a:xfrm>
            <a:off x="6802354" y="1554480"/>
            <a:ext cx="2380937" cy="4038600"/>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solidFill>
                  <a:schemeClr val="tx1"/>
                </a:solidFill>
              </a:rPr>
              <a:t>Katie </a:t>
            </a:r>
            <a:r>
              <a:rPr lang="en-US" dirty="0" err="1">
                <a:solidFill>
                  <a:schemeClr val="tx1"/>
                </a:solidFill>
              </a:rPr>
              <a:t>Orick</a:t>
            </a:r>
            <a:endParaRPr lang="en-US" dirty="0">
              <a:solidFill>
                <a:schemeClr val="tx1"/>
              </a:solidFill>
            </a:endParaRPr>
          </a:p>
          <a:p>
            <a:pPr marL="45720" indent="0">
              <a:buNone/>
            </a:pPr>
            <a:r>
              <a:rPr lang="en-US" dirty="0">
                <a:solidFill>
                  <a:schemeClr val="tx1"/>
                </a:solidFill>
              </a:rPr>
              <a:t>Leo Banks</a:t>
            </a:r>
          </a:p>
          <a:p>
            <a:pPr marL="45720" indent="0">
              <a:buNone/>
            </a:pPr>
            <a:r>
              <a:rPr lang="en-US" dirty="0">
                <a:solidFill>
                  <a:schemeClr val="tx1"/>
                </a:solidFill>
              </a:rPr>
              <a:t>Kinsey </a:t>
            </a:r>
            <a:r>
              <a:rPr lang="en-US" dirty="0" err="1">
                <a:solidFill>
                  <a:schemeClr val="tx1"/>
                </a:solidFill>
              </a:rPr>
              <a:t>Bromm</a:t>
            </a:r>
            <a:endParaRPr lang="en-US" dirty="0">
              <a:solidFill>
                <a:schemeClr val="tx1"/>
              </a:solidFill>
            </a:endParaRPr>
          </a:p>
          <a:p>
            <a:pPr marL="45720" indent="0">
              <a:buNone/>
            </a:pPr>
            <a:r>
              <a:rPr lang="en-US" dirty="0">
                <a:solidFill>
                  <a:schemeClr val="tx1"/>
                </a:solidFill>
              </a:rPr>
              <a:t>Rachel Desmarais</a:t>
            </a:r>
          </a:p>
          <a:p>
            <a:pPr marL="45720" indent="0">
              <a:buNone/>
            </a:pPr>
            <a:r>
              <a:rPr lang="en-US" dirty="0">
                <a:solidFill>
                  <a:schemeClr val="tx1"/>
                </a:solidFill>
              </a:rPr>
              <a:t>Elsie </a:t>
            </a:r>
            <a:r>
              <a:rPr lang="en-US" dirty="0" err="1">
                <a:solidFill>
                  <a:schemeClr val="tx1"/>
                </a:solidFill>
              </a:rPr>
              <a:t>Gasaway</a:t>
            </a:r>
            <a:endParaRPr lang="en-US" dirty="0">
              <a:solidFill>
                <a:schemeClr val="tx1"/>
              </a:solidFill>
            </a:endParaRPr>
          </a:p>
          <a:p>
            <a:pPr marL="45720" indent="0">
              <a:buNone/>
            </a:pPr>
            <a:r>
              <a:rPr lang="en-US" dirty="0">
                <a:solidFill>
                  <a:schemeClr val="tx1"/>
                </a:solidFill>
              </a:rPr>
              <a:t>Shanita Hunt</a:t>
            </a:r>
          </a:p>
          <a:p>
            <a:pPr marL="45720" indent="0">
              <a:buNone/>
            </a:pPr>
            <a:r>
              <a:rPr lang="en-US" dirty="0">
                <a:solidFill>
                  <a:schemeClr val="tx1"/>
                </a:solidFill>
              </a:rPr>
              <a:t>Alisha </a:t>
            </a:r>
            <a:r>
              <a:rPr lang="en-US" dirty="0" err="1">
                <a:solidFill>
                  <a:schemeClr val="tx1"/>
                </a:solidFill>
              </a:rPr>
              <a:t>Kirchoff</a:t>
            </a:r>
            <a:endParaRPr lang="en-US" dirty="0">
              <a:solidFill>
                <a:schemeClr val="tx1"/>
              </a:solidFill>
            </a:endParaRPr>
          </a:p>
          <a:p>
            <a:pPr marL="45720" indent="0">
              <a:buNone/>
            </a:pPr>
            <a:r>
              <a:rPr lang="en-US" dirty="0">
                <a:solidFill>
                  <a:schemeClr val="tx1"/>
                </a:solidFill>
              </a:rPr>
              <a:t>Callie </a:t>
            </a:r>
            <a:r>
              <a:rPr lang="en-US" dirty="0" err="1">
                <a:solidFill>
                  <a:schemeClr val="tx1"/>
                </a:solidFill>
              </a:rPr>
              <a:t>Cleckner</a:t>
            </a:r>
            <a:endParaRPr lang="en-US" dirty="0">
              <a:solidFill>
                <a:schemeClr val="tx1"/>
              </a:solidFill>
            </a:endParaRPr>
          </a:p>
          <a:p>
            <a:pPr marL="45720" indent="0">
              <a:buNone/>
            </a:pPr>
            <a:r>
              <a:rPr lang="en-US" dirty="0">
                <a:solidFill>
                  <a:schemeClr val="tx1"/>
                </a:solidFill>
              </a:rPr>
              <a:t>Ellis </a:t>
            </a:r>
            <a:r>
              <a:rPr lang="en-US" dirty="0" err="1">
                <a:solidFill>
                  <a:schemeClr val="tx1"/>
                </a:solidFill>
              </a:rPr>
              <a:t>Frieh</a:t>
            </a:r>
            <a:endParaRPr lang="en-US" dirty="0">
              <a:solidFill>
                <a:schemeClr val="tx1"/>
              </a:solidFill>
            </a:endParaRPr>
          </a:p>
          <a:p>
            <a:pPr marL="45720" indent="0">
              <a:buNone/>
            </a:pPr>
            <a:r>
              <a:rPr lang="en-US" dirty="0">
                <a:solidFill>
                  <a:schemeClr val="tx1"/>
                </a:solidFill>
              </a:rPr>
              <a:t>Krystina Millar</a:t>
            </a:r>
          </a:p>
        </p:txBody>
      </p:sp>
      <p:sp>
        <p:nvSpPr>
          <p:cNvPr id="7" name="Content Placeholder 2">
            <a:extLst>
              <a:ext uri="{FF2B5EF4-FFF2-40B4-BE49-F238E27FC236}">
                <a16:creationId xmlns:a16="http://schemas.microsoft.com/office/drawing/2014/main" id="{24163385-72A4-FB0F-9B8C-02DA2B4E181F}"/>
              </a:ext>
            </a:extLst>
          </p:cNvPr>
          <p:cNvSpPr txBox="1">
            <a:spLocks/>
          </p:cNvSpPr>
          <p:nvPr/>
        </p:nvSpPr>
        <p:spPr>
          <a:xfrm>
            <a:off x="9053375" y="1554480"/>
            <a:ext cx="2380937" cy="4038599"/>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solidFill>
                  <a:schemeClr val="tx1"/>
                </a:solidFill>
              </a:rPr>
              <a:t>Megan Bolton </a:t>
            </a:r>
          </a:p>
          <a:p>
            <a:pPr marL="45720" indent="0">
              <a:buNone/>
            </a:pPr>
            <a:r>
              <a:rPr lang="en-US" dirty="0">
                <a:solidFill>
                  <a:schemeClr val="tx1"/>
                </a:solidFill>
              </a:rPr>
              <a:t>Shelley Rao</a:t>
            </a:r>
          </a:p>
          <a:p>
            <a:pPr marL="45720" indent="0">
              <a:buNone/>
            </a:pPr>
            <a:r>
              <a:rPr lang="en-US" dirty="0">
                <a:solidFill>
                  <a:schemeClr val="tx1"/>
                </a:solidFill>
              </a:rPr>
              <a:t>Tabi Wilbur</a:t>
            </a:r>
          </a:p>
          <a:p>
            <a:pPr marL="45720" indent="0">
              <a:buNone/>
            </a:pPr>
            <a:r>
              <a:rPr lang="en-US" dirty="0">
                <a:solidFill>
                  <a:schemeClr val="tx1"/>
                </a:solidFill>
              </a:rPr>
              <a:t>Lisa Aten</a:t>
            </a:r>
          </a:p>
          <a:p>
            <a:pPr marL="45720" indent="0">
              <a:buNone/>
            </a:pPr>
            <a:r>
              <a:rPr lang="en-US" dirty="0">
                <a:solidFill>
                  <a:schemeClr val="tx1"/>
                </a:solidFill>
              </a:rPr>
              <a:t>Paula </a:t>
            </a:r>
            <a:r>
              <a:rPr lang="en-US" dirty="0" err="1">
                <a:solidFill>
                  <a:schemeClr val="tx1"/>
                </a:solidFill>
              </a:rPr>
              <a:t>Cotner</a:t>
            </a:r>
            <a:endParaRPr lang="en-US" dirty="0">
              <a:solidFill>
                <a:schemeClr val="tx1"/>
              </a:solidFill>
            </a:endParaRPr>
          </a:p>
          <a:p>
            <a:pPr marL="45720" indent="0">
              <a:buNone/>
            </a:pPr>
            <a:r>
              <a:rPr lang="en-US" dirty="0">
                <a:solidFill>
                  <a:schemeClr val="tx1"/>
                </a:solidFill>
              </a:rPr>
              <a:t>Julia Mobley</a:t>
            </a:r>
          </a:p>
          <a:p>
            <a:pPr marL="45720" indent="0">
              <a:buNone/>
            </a:pPr>
            <a:r>
              <a:rPr lang="en-US" dirty="0">
                <a:solidFill>
                  <a:schemeClr val="tx1"/>
                </a:solidFill>
              </a:rPr>
              <a:t>Susan Risen</a:t>
            </a:r>
          </a:p>
          <a:p>
            <a:pPr marL="45720" indent="0">
              <a:buNone/>
            </a:pPr>
            <a:r>
              <a:rPr lang="en-US" dirty="0">
                <a:solidFill>
                  <a:schemeClr val="tx1"/>
                </a:solidFill>
              </a:rPr>
              <a:t>Brea Perry</a:t>
            </a:r>
          </a:p>
          <a:p>
            <a:pPr marL="45720" indent="0">
              <a:buNone/>
            </a:pPr>
            <a:r>
              <a:rPr lang="en-US" dirty="0">
                <a:solidFill>
                  <a:schemeClr val="tx1"/>
                </a:solidFill>
              </a:rPr>
              <a:t>Bethan Roberts</a:t>
            </a:r>
          </a:p>
          <a:p>
            <a:pPr marL="45720" indent="0">
              <a:buNone/>
            </a:pPr>
            <a:r>
              <a:rPr lang="en-US" dirty="0">
                <a:solidFill>
                  <a:schemeClr val="tx1"/>
                </a:solidFill>
              </a:rPr>
              <a:t>Fred Cate</a:t>
            </a:r>
          </a:p>
        </p:txBody>
      </p:sp>
      <p:sp>
        <p:nvSpPr>
          <p:cNvPr id="8" name="Title 1">
            <a:extLst>
              <a:ext uri="{FF2B5EF4-FFF2-40B4-BE49-F238E27FC236}">
                <a16:creationId xmlns:a16="http://schemas.microsoft.com/office/drawing/2014/main" id="{DB3B5787-972F-087E-ABFA-926D767E0D1B}"/>
              </a:ext>
            </a:extLst>
          </p:cNvPr>
          <p:cNvSpPr txBox="1">
            <a:spLocks/>
          </p:cNvSpPr>
          <p:nvPr/>
        </p:nvSpPr>
        <p:spPr>
          <a:xfrm>
            <a:off x="1143000" y="31242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solidFill>
                  <a:schemeClr val="tx1"/>
                </a:solidFill>
              </a:rPr>
              <a:t>With Thanks To</a:t>
            </a:r>
          </a:p>
        </p:txBody>
      </p:sp>
      <p:sp>
        <p:nvSpPr>
          <p:cNvPr id="9" name="Content Placeholder 2">
            <a:extLst>
              <a:ext uri="{FF2B5EF4-FFF2-40B4-BE49-F238E27FC236}">
                <a16:creationId xmlns:a16="http://schemas.microsoft.com/office/drawing/2014/main" id="{31D8F606-2FE7-F147-F9F2-BE162859CD56}"/>
              </a:ext>
            </a:extLst>
          </p:cNvPr>
          <p:cNvSpPr txBox="1">
            <a:spLocks/>
          </p:cNvSpPr>
          <p:nvPr/>
        </p:nvSpPr>
        <p:spPr>
          <a:xfrm>
            <a:off x="1182290" y="5638799"/>
            <a:ext cx="11024950" cy="582931"/>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2000" dirty="0">
                <a:solidFill>
                  <a:schemeClr val="tx1"/>
                </a:solidFill>
              </a:rPr>
              <a:t>Indiana University, Department of Sociology and Office of the Vice Provost for Research</a:t>
            </a:r>
          </a:p>
          <a:p>
            <a:pPr marL="45720" indent="0">
              <a:buNone/>
            </a:pPr>
            <a:r>
              <a:rPr lang="en-US" sz="2000" dirty="0">
                <a:solidFill>
                  <a:schemeClr val="tx1"/>
                </a:solidFill>
              </a:rPr>
              <a:t>Indiana Clinical and Translational Sciences Institute, ICTSI NIH/NCRR Grant No. UL1TR001108</a:t>
            </a:r>
          </a:p>
        </p:txBody>
      </p:sp>
    </p:spTree>
    <p:extLst>
      <p:ext uri="{BB962C8B-B14F-4D97-AF65-F5344CB8AC3E}">
        <p14:creationId xmlns:p14="http://schemas.microsoft.com/office/powerpoint/2010/main" val="15240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4A711-DB71-EB1E-6DA4-626F74F6A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3956E-0980-3934-EDD7-D6E3BF55EDA9}"/>
              </a:ext>
            </a:extLst>
          </p:cNvPr>
          <p:cNvSpPr>
            <a:spLocks noGrp="1"/>
          </p:cNvSpPr>
          <p:nvPr>
            <p:ph type="title"/>
          </p:nvPr>
        </p:nvSpPr>
        <p:spPr/>
        <p:txBody>
          <a:bodyPr/>
          <a:lstStyle/>
          <a:p>
            <a:r>
              <a:rPr lang="en-US" dirty="0"/>
              <a:t>A DIY Society</a:t>
            </a:r>
          </a:p>
        </p:txBody>
      </p:sp>
      <p:pic>
        <p:nvPicPr>
          <p:cNvPr id="4" name="Content Placeholder 4" descr="A person sitting on the floor playing a guitar&#10;&#10;Description automatically generated">
            <a:extLst>
              <a:ext uri="{FF2B5EF4-FFF2-40B4-BE49-F238E27FC236}">
                <a16:creationId xmlns:a16="http://schemas.microsoft.com/office/drawing/2014/main" id="{4D92ADA9-07D7-74C3-2FCD-D923564E0617}"/>
              </a:ext>
            </a:extLst>
          </p:cNvPr>
          <p:cNvPicPr>
            <a:picLocks noChangeAspect="1"/>
          </p:cNvPicPr>
          <p:nvPr/>
        </p:nvPicPr>
        <p:blipFill rotWithShape="1">
          <a:blip r:embed="rId3">
            <a:extLst>
              <a:ext uri="{28A0092B-C50C-407E-A947-70E740481C1C}">
                <a14:useLocalDpi xmlns:a14="http://schemas.microsoft.com/office/drawing/2010/main" val="0"/>
              </a:ext>
            </a:extLst>
          </a:blip>
          <a:srcRect l="354" t="13053" r="1479" b="15799"/>
          <a:stretch/>
        </p:blipFill>
        <p:spPr>
          <a:xfrm>
            <a:off x="221024" y="240632"/>
            <a:ext cx="11746030" cy="6384758"/>
          </a:xfrm>
          <a:prstGeom prst="rect">
            <a:avLst/>
          </a:prstGeom>
        </p:spPr>
      </p:pic>
      <p:sp>
        <p:nvSpPr>
          <p:cNvPr id="7" name="Title 1">
            <a:extLst>
              <a:ext uri="{FF2B5EF4-FFF2-40B4-BE49-F238E27FC236}">
                <a16:creationId xmlns:a16="http://schemas.microsoft.com/office/drawing/2014/main" id="{C80FA172-6F0A-2BB5-0B91-C2FD42E36986}"/>
              </a:ext>
            </a:extLst>
          </p:cNvPr>
          <p:cNvSpPr txBox="1">
            <a:spLocks/>
          </p:cNvSpPr>
          <p:nvPr/>
        </p:nvSpPr>
        <p:spPr>
          <a:xfrm>
            <a:off x="194466" y="375683"/>
            <a:ext cx="4779473" cy="13889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solidFill>
                  <a:srgbClr val="FFFFFF"/>
                </a:solidFill>
              </a:rPr>
              <a:t>Our DIY Society</a:t>
            </a:r>
          </a:p>
        </p:txBody>
      </p:sp>
      <p:sp>
        <p:nvSpPr>
          <p:cNvPr id="8" name="Rectangle 7">
            <a:extLst>
              <a:ext uri="{FF2B5EF4-FFF2-40B4-BE49-F238E27FC236}">
                <a16:creationId xmlns:a16="http://schemas.microsoft.com/office/drawing/2014/main" id="{FC93C94D-719F-2524-5D64-B1A76B080345}"/>
              </a:ext>
            </a:extLst>
          </p:cNvPr>
          <p:cNvSpPr/>
          <p:nvPr/>
        </p:nvSpPr>
        <p:spPr>
          <a:xfrm>
            <a:off x="710739" y="3423684"/>
            <a:ext cx="4263200" cy="6562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the vision</a:t>
            </a:r>
          </a:p>
        </p:txBody>
      </p:sp>
      <p:sp>
        <p:nvSpPr>
          <p:cNvPr id="9" name="Rectangle 8">
            <a:extLst>
              <a:ext uri="{FF2B5EF4-FFF2-40B4-BE49-F238E27FC236}">
                <a16:creationId xmlns:a16="http://schemas.microsoft.com/office/drawing/2014/main" id="{53E124D4-4A34-86E0-1800-B2D581D9F636}"/>
              </a:ext>
            </a:extLst>
          </p:cNvPr>
          <p:cNvSpPr/>
          <p:nvPr/>
        </p:nvSpPr>
        <p:spPr>
          <a:xfrm>
            <a:off x="710739" y="4276880"/>
            <a:ext cx="4263200" cy="14758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 don’t need to invest in </a:t>
            </a:r>
            <a:br>
              <a:rPr lang="en-US" sz="2400" dirty="0">
                <a:solidFill>
                  <a:schemeClr val="tx1"/>
                </a:solidFill>
              </a:rPr>
            </a:br>
            <a:r>
              <a:rPr lang="en-US" sz="2400" dirty="0">
                <a:solidFill>
                  <a:schemeClr val="tx1"/>
                </a:solidFill>
              </a:rPr>
              <a:t>care, because people can </a:t>
            </a:r>
            <a:br>
              <a:rPr lang="en-US" sz="2400" dirty="0">
                <a:solidFill>
                  <a:schemeClr val="tx1"/>
                </a:solidFill>
              </a:rPr>
            </a:br>
            <a:r>
              <a:rPr lang="en-US" sz="2400" dirty="0">
                <a:solidFill>
                  <a:schemeClr val="tx1"/>
                </a:solidFill>
              </a:rPr>
              <a:t>take care of themselves</a:t>
            </a:r>
          </a:p>
        </p:txBody>
      </p:sp>
      <p:sp>
        <p:nvSpPr>
          <p:cNvPr id="10" name="Rectangle 9">
            <a:extLst>
              <a:ext uri="{FF2B5EF4-FFF2-40B4-BE49-F238E27FC236}">
                <a16:creationId xmlns:a16="http://schemas.microsoft.com/office/drawing/2014/main" id="{D6B160CD-28B9-1683-924C-4CB2D8B9A7C1}"/>
              </a:ext>
            </a:extLst>
          </p:cNvPr>
          <p:cNvSpPr/>
          <p:nvPr/>
        </p:nvSpPr>
        <p:spPr>
          <a:xfrm>
            <a:off x="7218062" y="3418572"/>
            <a:ext cx="4263199" cy="6562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the reality</a:t>
            </a:r>
          </a:p>
        </p:txBody>
      </p:sp>
      <p:sp>
        <p:nvSpPr>
          <p:cNvPr id="11" name="Rectangle 10">
            <a:extLst>
              <a:ext uri="{FF2B5EF4-FFF2-40B4-BE49-F238E27FC236}">
                <a16:creationId xmlns:a16="http://schemas.microsoft.com/office/drawing/2014/main" id="{8D84176E-CC61-5553-7C56-6F99995A3A2C}"/>
              </a:ext>
            </a:extLst>
          </p:cNvPr>
          <p:cNvSpPr/>
          <p:nvPr/>
        </p:nvSpPr>
        <p:spPr>
          <a:xfrm>
            <a:off x="7218062" y="4271768"/>
            <a:ext cx="4263199" cy="14758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some people need help to take care of themselves, but others rarely have the time to help</a:t>
            </a:r>
          </a:p>
        </p:txBody>
      </p:sp>
    </p:spTree>
    <p:extLst>
      <p:ext uri="{BB962C8B-B14F-4D97-AF65-F5344CB8AC3E}">
        <p14:creationId xmlns:p14="http://schemas.microsoft.com/office/powerpoint/2010/main" val="5077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1C66B7-9644-4D9B-9A19-5FD3E30EF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A682EA3-E633-4081-9743-2D462CD5C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84C124DA-5665-462A-B4DD-5F5F338528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6B466C0-C1E9-4C07-AE23-5E9D6C4D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ACE4AF0-DA3D-4D8D-AECB-4F4AABB4C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9412F545-DC54-476A-B6F6-FDD039076E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B338E9-1C39-9024-C313-EB7725B9FD67}"/>
              </a:ext>
            </a:extLst>
          </p:cNvPr>
          <p:cNvSpPr>
            <a:spLocks noGrp="1"/>
          </p:cNvSpPr>
          <p:nvPr>
            <p:ph type="title"/>
          </p:nvPr>
        </p:nvSpPr>
        <p:spPr>
          <a:xfrm>
            <a:off x="1109980" y="5275580"/>
            <a:ext cx="9966960" cy="1067059"/>
          </a:xfrm>
        </p:spPr>
        <p:txBody>
          <a:bodyPr vert="horz" lIns="91440" tIns="45720" rIns="91440" bIns="45720" rtlCol="0" anchor="b">
            <a:normAutofit/>
          </a:bodyPr>
          <a:lstStyle/>
          <a:p>
            <a:pPr algn="ctr">
              <a:lnSpc>
                <a:spcPct val="85000"/>
              </a:lnSpc>
            </a:pPr>
            <a:r>
              <a:rPr lang="en-US" sz="4000" b="1" cap="all" dirty="0"/>
              <a:t>Maintaining the </a:t>
            </a:r>
            <a:r>
              <a:rPr lang="en-US" sz="4000" b="1" cap="all" dirty="0" err="1"/>
              <a:t>diy</a:t>
            </a:r>
            <a:r>
              <a:rPr lang="en-US" sz="4000" b="1" cap="all" dirty="0"/>
              <a:t> illusion</a:t>
            </a:r>
          </a:p>
        </p:txBody>
      </p:sp>
      <p:pic>
        <p:nvPicPr>
          <p:cNvPr id="7" name="Picture 6" descr="A person vacuuming the floor&#10;&#10;Description automatically generated">
            <a:extLst>
              <a:ext uri="{FF2B5EF4-FFF2-40B4-BE49-F238E27FC236}">
                <a16:creationId xmlns:a16="http://schemas.microsoft.com/office/drawing/2014/main" id="{92BF74DD-8FAD-327C-7B8E-948139A3472C}"/>
              </a:ext>
            </a:extLst>
          </p:cNvPr>
          <p:cNvPicPr>
            <a:picLocks noChangeAspect="1"/>
          </p:cNvPicPr>
          <p:nvPr/>
        </p:nvPicPr>
        <p:blipFill rotWithShape="1">
          <a:blip r:embed="rId3">
            <a:extLst>
              <a:ext uri="{28A0092B-C50C-407E-A947-70E740481C1C}">
                <a14:useLocalDpi xmlns:a14="http://schemas.microsoft.com/office/drawing/2010/main" val="0"/>
              </a:ext>
            </a:extLst>
          </a:blip>
          <a:srcRect l="147" t="18460" r="-145" b="18460"/>
          <a:stretch/>
        </p:blipFill>
        <p:spPr>
          <a:xfrm>
            <a:off x="7988019" y="741172"/>
            <a:ext cx="3470431" cy="3279644"/>
          </a:xfrm>
          <a:prstGeom prst="rect">
            <a:avLst/>
          </a:prstGeom>
        </p:spPr>
      </p:pic>
      <p:pic>
        <p:nvPicPr>
          <p:cNvPr id="9" name="Picture 8" descr="A person helping a person with a walker&#10;&#10;Description automatically generated">
            <a:extLst>
              <a:ext uri="{FF2B5EF4-FFF2-40B4-BE49-F238E27FC236}">
                <a16:creationId xmlns:a16="http://schemas.microsoft.com/office/drawing/2014/main" id="{C3DC462D-2C40-5C18-65C0-F4B9C5F83517}"/>
              </a:ext>
            </a:extLst>
          </p:cNvPr>
          <p:cNvPicPr>
            <a:picLocks noChangeAspect="1"/>
          </p:cNvPicPr>
          <p:nvPr/>
        </p:nvPicPr>
        <p:blipFill rotWithShape="1">
          <a:blip r:embed="rId4">
            <a:extLst>
              <a:ext uri="{28A0092B-C50C-407E-A947-70E740481C1C}">
                <a14:useLocalDpi xmlns:a14="http://schemas.microsoft.com/office/drawing/2010/main" val="0"/>
              </a:ext>
            </a:extLst>
          </a:blip>
          <a:srcRect l="14734" r="14631" b="-3"/>
          <a:stretch/>
        </p:blipFill>
        <p:spPr>
          <a:xfrm>
            <a:off x="4360784" y="741172"/>
            <a:ext cx="3470431" cy="3279644"/>
          </a:xfrm>
          <a:prstGeom prst="rect">
            <a:avLst/>
          </a:prstGeom>
        </p:spPr>
      </p:pic>
      <p:pic>
        <p:nvPicPr>
          <p:cNvPr id="5" name="Content Placeholder 4" descr="A person and child walking on a leash&#10;&#10;Description automatically generated">
            <a:extLst>
              <a:ext uri="{FF2B5EF4-FFF2-40B4-BE49-F238E27FC236}">
                <a16:creationId xmlns:a16="http://schemas.microsoft.com/office/drawing/2014/main" id="{2AD90E42-2E02-F022-FF6D-791405119D5C}"/>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554" r="26811" b="-3"/>
          <a:stretch/>
        </p:blipFill>
        <p:spPr>
          <a:xfrm>
            <a:off x="728471" y="741172"/>
            <a:ext cx="3470431" cy="3279644"/>
          </a:xfrm>
          <a:prstGeom prst="rect">
            <a:avLst/>
          </a:prstGeom>
        </p:spPr>
      </p:pic>
      <p:sp>
        <p:nvSpPr>
          <p:cNvPr id="6" name="Rectangle 5">
            <a:extLst>
              <a:ext uri="{FF2B5EF4-FFF2-40B4-BE49-F238E27FC236}">
                <a16:creationId xmlns:a16="http://schemas.microsoft.com/office/drawing/2014/main" id="{5F1F40CE-100B-52A7-B094-E3028A50EEFE}"/>
              </a:ext>
            </a:extLst>
          </p:cNvPr>
          <p:cNvSpPr/>
          <p:nvPr/>
        </p:nvSpPr>
        <p:spPr>
          <a:xfrm>
            <a:off x="7988019" y="4116823"/>
            <a:ext cx="3470432" cy="10670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women do ~2x as much </a:t>
            </a:r>
            <a:br>
              <a:rPr lang="en-US" sz="2400" dirty="0">
                <a:solidFill>
                  <a:schemeClr val="bg1"/>
                </a:solidFill>
              </a:rPr>
            </a:br>
            <a:r>
              <a:rPr lang="en-US" sz="2400" dirty="0">
                <a:solidFill>
                  <a:schemeClr val="bg1"/>
                </a:solidFill>
              </a:rPr>
              <a:t>unpaid care as men</a:t>
            </a:r>
          </a:p>
        </p:txBody>
      </p:sp>
      <p:sp>
        <p:nvSpPr>
          <p:cNvPr id="8" name="Rectangle 7">
            <a:extLst>
              <a:ext uri="{FF2B5EF4-FFF2-40B4-BE49-F238E27FC236}">
                <a16:creationId xmlns:a16="http://schemas.microsoft.com/office/drawing/2014/main" id="{D26E75F0-E474-4BC9-8940-B23091853E39}"/>
              </a:ext>
            </a:extLst>
          </p:cNvPr>
          <p:cNvSpPr/>
          <p:nvPr/>
        </p:nvSpPr>
        <p:spPr>
          <a:xfrm>
            <a:off x="4360784" y="4128874"/>
            <a:ext cx="3470432" cy="10670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women hold 88% of home healthcare jobs</a:t>
            </a:r>
          </a:p>
        </p:txBody>
      </p:sp>
      <p:sp>
        <p:nvSpPr>
          <p:cNvPr id="11" name="Rectangle 10">
            <a:extLst>
              <a:ext uri="{FF2B5EF4-FFF2-40B4-BE49-F238E27FC236}">
                <a16:creationId xmlns:a16="http://schemas.microsoft.com/office/drawing/2014/main" id="{1BB1CD41-D15E-BB6C-1886-EE447C5836F9}"/>
              </a:ext>
            </a:extLst>
          </p:cNvPr>
          <p:cNvSpPr/>
          <p:nvPr/>
        </p:nvSpPr>
        <p:spPr>
          <a:xfrm>
            <a:off x="728988" y="4116823"/>
            <a:ext cx="3470432" cy="10670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women hold 94% of childcare jobs</a:t>
            </a:r>
          </a:p>
        </p:txBody>
      </p:sp>
    </p:spTree>
    <p:extLst>
      <p:ext uri="{BB962C8B-B14F-4D97-AF65-F5344CB8AC3E}">
        <p14:creationId xmlns:p14="http://schemas.microsoft.com/office/powerpoint/2010/main" val="627514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58C9D-435A-EE64-C0B1-072240CFF587}"/>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657DD95C-2AB5-EE1B-DA3A-0AC8A2748C68}"/>
              </a:ext>
            </a:extLst>
          </p:cNvPr>
          <p:cNvSpPr/>
          <p:nvPr/>
        </p:nvSpPr>
        <p:spPr>
          <a:xfrm>
            <a:off x="2316828" y="4611204"/>
            <a:ext cx="9075072" cy="656295"/>
          </a:xfrm>
          <a:prstGeom prst="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33" name="Rectangle 32">
            <a:extLst>
              <a:ext uri="{FF2B5EF4-FFF2-40B4-BE49-F238E27FC236}">
                <a16:creationId xmlns:a16="http://schemas.microsoft.com/office/drawing/2014/main" id="{FD32F0D3-A9F9-2074-6569-FF59F12819B5}"/>
              </a:ext>
            </a:extLst>
          </p:cNvPr>
          <p:cNvSpPr/>
          <p:nvPr/>
        </p:nvSpPr>
        <p:spPr>
          <a:xfrm>
            <a:off x="2316828" y="3629492"/>
            <a:ext cx="9075072" cy="656295"/>
          </a:xfrm>
          <a:prstGeom prst="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2" name="Title 1">
            <a:extLst>
              <a:ext uri="{FF2B5EF4-FFF2-40B4-BE49-F238E27FC236}">
                <a16:creationId xmlns:a16="http://schemas.microsoft.com/office/drawing/2014/main" id="{3304A4BD-1CC3-F1DA-82E5-EB8E9CB81D87}"/>
              </a:ext>
            </a:extLst>
          </p:cNvPr>
          <p:cNvSpPr>
            <a:spLocks noGrp="1"/>
          </p:cNvSpPr>
          <p:nvPr>
            <p:ph type="title"/>
          </p:nvPr>
        </p:nvSpPr>
        <p:spPr>
          <a:xfrm>
            <a:off x="463089" y="609600"/>
            <a:ext cx="11157411" cy="914400"/>
          </a:xfrm>
        </p:spPr>
        <p:txBody>
          <a:bodyPr>
            <a:normAutofit/>
          </a:bodyPr>
          <a:lstStyle/>
          <a:p>
            <a:pPr algn="ctr"/>
            <a:r>
              <a:rPr lang="en-US" dirty="0"/>
              <a:t>Holding It Together is Tearing Women Apart</a:t>
            </a:r>
          </a:p>
        </p:txBody>
      </p:sp>
      <p:sp>
        <p:nvSpPr>
          <p:cNvPr id="4" name="Rectangle 3">
            <a:extLst>
              <a:ext uri="{FF2B5EF4-FFF2-40B4-BE49-F238E27FC236}">
                <a16:creationId xmlns:a16="http://schemas.microsoft.com/office/drawing/2014/main" id="{3115A61D-E597-D8E0-27FF-8C936542890A}"/>
              </a:ext>
            </a:extLst>
          </p:cNvPr>
          <p:cNvSpPr/>
          <p:nvPr/>
        </p:nvSpPr>
        <p:spPr>
          <a:xfrm>
            <a:off x="463090" y="3629492"/>
            <a:ext cx="1689562" cy="6562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USA</a:t>
            </a:r>
          </a:p>
        </p:txBody>
      </p:sp>
      <p:sp>
        <p:nvSpPr>
          <p:cNvPr id="5" name="Rectangle 4">
            <a:extLst>
              <a:ext uri="{FF2B5EF4-FFF2-40B4-BE49-F238E27FC236}">
                <a16:creationId xmlns:a16="http://schemas.microsoft.com/office/drawing/2014/main" id="{A2E6A347-E58D-05F3-F790-82779D947F8F}"/>
              </a:ext>
            </a:extLst>
          </p:cNvPr>
          <p:cNvSpPr/>
          <p:nvPr/>
        </p:nvSpPr>
        <p:spPr>
          <a:xfrm>
            <a:off x="463089" y="4606291"/>
            <a:ext cx="1689562" cy="65629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Sweden</a:t>
            </a:r>
          </a:p>
        </p:txBody>
      </p:sp>
      <p:pic>
        <p:nvPicPr>
          <p:cNvPr id="8" name="Graphic 7" descr="Briefcase with solid fill">
            <a:extLst>
              <a:ext uri="{FF2B5EF4-FFF2-40B4-BE49-F238E27FC236}">
                <a16:creationId xmlns:a16="http://schemas.microsoft.com/office/drawing/2014/main" id="{EDDEADA3-6FA7-C529-47F2-F486478B8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9875" y="1661159"/>
            <a:ext cx="914400" cy="914400"/>
          </a:xfrm>
          <a:prstGeom prst="rect">
            <a:avLst/>
          </a:prstGeom>
        </p:spPr>
      </p:pic>
      <p:sp>
        <p:nvSpPr>
          <p:cNvPr id="9" name="TextBox 8">
            <a:extLst>
              <a:ext uri="{FF2B5EF4-FFF2-40B4-BE49-F238E27FC236}">
                <a16:creationId xmlns:a16="http://schemas.microsoft.com/office/drawing/2014/main" id="{DE8B0775-8C0B-CAAB-1FC2-1DA8D322741A}"/>
              </a:ext>
            </a:extLst>
          </p:cNvPr>
          <p:cNvSpPr txBox="1"/>
          <p:nvPr/>
        </p:nvSpPr>
        <p:spPr>
          <a:xfrm>
            <a:off x="1943100" y="2520507"/>
            <a:ext cx="2647950" cy="830997"/>
          </a:xfrm>
          <a:prstGeom prst="rect">
            <a:avLst/>
          </a:prstGeom>
          <a:noFill/>
        </p:spPr>
        <p:txBody>
          <a:bodyPr wrap="square" rtlCol="0">
            <a:spAutoFit/>
          </a:bodyPr>
          <a:lstStyle/>
          <a:p>
            <a:pPr algn="ctr"/>
            <a:r>
              <a:rPr lang="en-US" sz="2400" dirty="0"/>
              <a:t>maternal </a:t>
            </a:r>
            <a:br>
              <a:rPr lang="en-US" sz="2400" dirty="0"/>
            </a:br>
            <a:r>
              <a:rPr lang="en-US" sz="2400" dirty="0"/>
              <a:t>employment</a:t>
            </a:r>
          </a:p>
        </p:txBody>
      </p:sp>
      <p:sp>
        <p:nvSpPr>
          <p:cNvPr id="10" name="TextBox 9">
            <a:extLst>
              <a:ext uri="{FF2B5EF4-FFF2-40B4-BE49-F238E27FC236}">
                <a16:creationId xmlns:a16="http://schemas.microsoft.com/office/drawing/2014/main" id="{A58B0299-6034-6B42-D994-38CB3C5DC0A5}"/>
              </a:ext>
            </a:extLst>
          </p:cNvPr>
          <p:cNvSpPr txBox="1"/>
          <p:nvPr/>
        </p:nvSpPr>
        <p:spPr>
          <a:xfrm>
            <a:off x="1943100" y="3663358"/>
            <a:ext cx="2647950" cy="553998"/>
          </a:xfrm>
          <a:prstGeom prst="rect">
            <a:avLst/>
          </a:prstGeom>
          <a:noFill/>
        </p:spPr>
        <p:txBody>
          <a:bodyPr wrap="square" rtlCol="0">
            <a:spAutoFit/>
          </a:bodyPr>
          <a:lstStyle/>
          <a:p>
            <a:pPr algn="ctr"/>
            <a:r>
              <a:rPr lang="en-US" sz="3000" dirty="0"/>
              <a:t>72%</a:t>
            </a:r>
          </a:p>
        </p:txBody>
      </p:sp>
      <p:sp>
        <p:nvSpPr>
          <p:cNvPr id="11" name="TextBox 10">
            <a:extLst>
              <a:ext uri="{FF2B5EF4-FFF2-40B4-BE49-F238E27FC236}">
                <a16:creationId xmlns:a16="http://schemas.microsoft.com/office/drawing/2014/main" id="{AA7BCAB9-A277-1DD6-4578-2821E3B58310}"/>
              </a:ext>
            </a:extLst>
          </p:cNvPr>
          <p:cNvSpPr txBox="1"/>
          <p:nvPr/>
        </p:nvSpPr>
        <p:spPr>
          <a:xfrm>
            <a:off x="1943100" y="4621532"/>
            <a:ext cx="2647950" cy="553998"/>
          </a:xfrm>
          <a:prstGeom prst="rect">
            <a:avLst/>
          </a:prstGeom>
          <a:noFill/>
        </p:spPr>
        <p:txBody>
          <a:bodyPr wrap="square" rtlCol="0">
            <a:spAutoFit/>
          </a:bodyPr>
          <a:lstStyle/>
          <a:p>
            <a:pPr algn="ctr"/>
            <a:r>
              <a:rPr lang="en-US" sz="3000" dirty="0"/>
              <a:t>83%</a:t>
            </a:r>
          </a:p>
        </p:txBody>
      </p:sp>
      <p:pic>
        <p:nvPicPr>
          <p:cNvPr id="12" name="Graphic 11" descr="Inpatient with solid fill">
            <a:extLst>
              <a:ext uri="{FF2B5EF4-FFF2-40B4-BE49-F238E27FC236}">
                <a16:creationId xmlns:a16="http://schemas.microsoft.com/office/drawing/2014/main" id="{6C113A46-DD67-B355-786A-5B73F5ED55E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29150" y="1661159"/>
            <a:ext cx="914400" cy="914400"/>
          </a:xfrm>
          <a:prstGeom prst="rect">
            <a:avLst/>
          </a:prstGeom>
        </p:spPr>
      </p:pic>
      <p:sp>
        <p:nvSpPr>
          <p:cNvPr id="13" name="TextBox 12">
            <a:extLst>
              <a:ext uri="{FF2B5EF4-FFF2-40B4-BE49-F238E27FC236}">
                <a16:creationId xmlns:a16="http://schemas.microsoft.com/office/drawing/2014/main" id="{467D8DD6-A105-277D-5F32-F35E784A90DC}"/>
              </a:ext>
            </a:extLst>
          </p:cNvPr>
          <p:cNvSpPr txBox="1"/>
          <p:nvPr/>
        </p:nvSpPr>
        <p:spPr>
          <a:xfrm>
            <a:off x="3762375" y="2520299"/>
            <a:ext cx="2647950" cy="830997"/>
          </a:xfrm>
          <a:prstGeom prst="rect">
            <a:avLst/>
          </a:prstGeom>
          <a:noFill/>
        </p:spPr>
        <p:txBody>
          <a:bodyPr wrap="square" rtlCol="0">
            <a:spAutoFit/>
          </a:bodyPr>
          <a:lstStyle/>
          <a:p>
            <a:pPr algn="ctr"/>
            <a:r>
              <a:rPr lang="en-US" sz="2400" dirty="0"/>
              <a:t>maternal </a:t>
            </a:r>
            <a:br>
              <a:rPr lang="en-US" sz="2400" dirty="0"/>
            </a:br>
            <a:r>
              <a:rPr lang="en-US" sz="2400" dirty="0"/>
              <a:t>mortality</a:t>
            </a:r>
          </a:p>
        </p:txBody>
      </p:sp>
      <p:sp>
        <p:nvSpPr>
          <p:cNvPr id="14" name="TextBox 13">
            <a:extLst>
              <a:ext uri="{FF2B5EF4-FFF2-40B4-BE49-F238E27FC236}">
                <a16:creationId xmlns:a16="http://schemas.microsoft.com/office/drawing/2014/main" id="{6C760D3D-81E2-9FBB-6931-C59B421AE379}"/>
              </a:ext>
            </a:extLst>
          </p:cNvPr>
          <p:cNvSpPr txBox="1"/>
          <p:nvPr/>
        </p:nvSpPr>
        <p:spPr>
          <a:xfrm>
            <a:off x="3762375" y="3663358"/>
            <a:ext cx="2647950" cy="553998"/>
          </a:xfrm>
          <a:prstGeom prst="rect">
            <a:avLst/>
          </a:prstGeom>
          <a:noFill/>
        </p:spPr>
        <p:txBody>
          <a:bodyPr wrap="square" rtlCol="0">
            <a:spAutoFit/>
          </a:bodyPr>
          <a:lstStyle/>
          <a:p>
            <a:pPr algn="ctr"/>
            <a:r>
              <a:rPr lang="en-US" sz="3000" dirty="0"/>
              <a:t>21/100K</a:t>
            </a:r>
          </a:p>
        </p:txBody>
      </p:sp>
      <p:sp>
        <p:nvSpPr>
          <p:cNvPr id="15" name="TextBox 14">
            <a:extLst>
              <a:ext uri="{FF2B5EF4-FFF2-40B4-BE49-F238E27FC236}">
                <a16:creationId xmlns:a16="http://schemas.microsoft.com/office/drawing/2014/main" id="{45DB46FF-4C57-0891-B837-DA0B43A18FB0}"/>
              </a:ext>
            </a:extLst>
          </p:cNvPr>
          <p:cNvSpPr txBox="1"/>
          <p:nvPr/>
        </p:nvSpPr>
        <p:spPr>
          <a:xfrm>
            <a:off x="3762375" y="4621532"/>
            <a:ext cx="2647950" cy="553998"/>
          </a:xfrm>
          <a:prstGeom prst="rect">
            <a:avLst/>
          </a:prstGeom>
          <a:noFill/>
        </p:spPr>
        <p:txBody>
          <a:bodyPr wrap="square" rtlCol="0">
            <a:spAutoFit/>
          </a:bodyPr>
          <a:lstStyle/>
          <a:p>
            <a:pPr algn="ctr"/>
            <a:r>
              <a:rPr lang="en-US" sz="3000" dirty="0"/>
              <a:t>5/100K</a:t>
            </a:r>
          </a:p>
        </p:txBody>
      </p:sp>
      <p:pic>
        <p:nvPicPr>
          <p:cNvPr id="16" name="Graphic 15" descr="Sad face with solid fill with solid fill">
            <a:extLst>
              <a:ext uri="{FF2B5EF4-FFF2-40B4-BE49-F238E27FC236}">
                <a16:creationId xmlns:a16="http://schemas.microsoft.com/office/drawing/2014/main" id="{42E82B1E-0541-E6C0-A217-EB9DD4A12EA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448425" y="1661159"/>
            <a:ext cx="914400" cy="914400"/>
          </a:xfrm>
          <a:prstGeom prst="rect">
            <a:avLst/>
          </a:prstGeom>
        </p:spPr>
      </p:pic>
      <p:sp>
        <p:nvSpPr>
          <p:cNvPr id="17" name="TextBox 16">
            <a:extLst>
              <a:ext uri="{FF2B5EF4-FFF2-40B4-BE49-F238E27FC236}">
                <a16:creationId xmlns:a16="http://schemas.microsoft.com/office/drawing/2014/main" id="{AEC45A45-366C-1169-A912-1C47B2250B20}"/>
              </a:ext>
            </a:extLst>
          </p:cNvPr>
          <p:cNvSpPr txBox="1"/>
          <p:nvPr/>
        </p:nvSpPr>
        <p:spPr>
          <a:xfrm>
            <a:off x="5581650" y="2520299"/>
            <a:ext cx="2647950" cy="830997"/>
          </a:xfrm>
          <a:prstGeom prst="rect">
            <a:avLst/>
          </a:prstGeom>
          <a:noFill/>
        </p:spPr>
        <p:txBody>
          <a:bodyPr wrap="square" rtlCol="0">
            <a:spAutoFit/>
          </a:bodyPr>
          <a:lstStyle/>
          <a:p>
            <a:pPr algn="ctr"/>
            <a:r>
              <a:rPr lang="en-US" sz="2400" dirty="0"/>
              <a:t>postpartum </a:t>
            </a:r>
            <a:br>
              <a:rPr lang="en-US" sz="2400" dirty="0"/>
            </a:br>
            <a:r>
              <a:rPr lang="en-US" sz="2400" dirty="0"/>
              <a:t>depression</a:t>
            </a:r>
          </a:p>
        </p:txBody>
      </p:sp>
      <p:sp>
        <p:nvSpPr>
          <p:cNvPr id="18" name="TextBox 17">
            <a:extLst>
              <a:ext uri="{FF2B5EF4-FFF2-40B4-BE49-F238E27FC236}">
                <a16:creationId xmlns:a16="http://schemas.microsoft.com/office/drawing/2014/main" id="{9AD7837D-C2F1-CBAA-33C5-7C521E0887B4}"/>
              </a:ext>
            </a:extLst>
          </p:cNvPr>
          <p:cNvSpPr txBox="1"/>
          <p:nvPr/>
        </p:nvSpPr>
        <p:spPr>
          <a:xfrm>
            <a:off x="5581650" y="3663358"/>
            <a:ext cx="2647950" cy="553998"/>
          </a:xfrm>
          <a:prstGeom prst="rect">
            <a:avLst/>
          </a:prstGeom>
          <a:noFill/>
        </p:spPr>
        <p:txBody>
          <a:bodyPr wrap="square" rtlCol="0">
            <a:spAutoFit/>
          </a:bodyPr>
          <a:lstStyle/>
          <a:p>
            <a:pPr algn="ctr"/>
            <a:r>
              <a:rPr lang="en-US" sz="3000" dirty="0"/>
              <a:t>18%</a:t>
            </a:r>
          </a:p>
        </p:txBody>
      </p:sp>
      <p:sp>
        <p:nvSpPr>
          <p:cNvPr id="19" name="TextBox 18">
            <a:extLst>
              <a:ext uri="{FF2B5EF4-FFF2-40B4-BE49-F238E27FC236}">
                <a16:creationId xmlns:a16="http://schemas.microsoft.com/office/drawing/2014/main" id="{C8900F9B-38A6-495B-348F-F1CBC5B4964B}"/>
              </a:ext>
            </a:extLst>
          </p:cNvPr>
          <p:cNvSpPr txBox="1"/>
          <p:nvPr/>
        </p:nvSpPr>
        <p:spPr>
          <a:xfrm>
            <a:off x="5581650" y="4621532"/>
            <a:ext cx="2647950" cy="553998"/>
          </a:xfrm>
          <a:prstGeom prst="rect">
            <a:avLst/>
          </a:prstGeom>
          <a:noFill/>
        </p:spPr>
        <p:txBody>
          <a:bodyPr wrap="square" rtlCol="0">
            <a:spAutoFit/>
          </a:bodyPr>
          <a:lstStyle/>
          <a:p>
            <a:pPr algn="ctr"/>
            <a:r>
              <a:rPr lang="en-US" sz="3000" dirty="0"/>
              <a:t>12%</a:t>
            </a:r>
          </a:p>
        </p:txBody>
      </p:sp>
      <p:pic>
        <p:nvPicPr>
          <p:cNvPr id="20" name="Graphic 19" descr="Money with solid fill">
            <a:extLst>
              <a:ext uri="{FF2B5EF4-FFF2-40B4-BE49-F238E27FC236}">
                <a16:creationId xmlns:a16="http://schemas.microsoft.com/office/drawing/2014/main" id="{7100881E-8227-F943-254E-41BC7EAD7D1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267700" y="1661159"/>
            <a:ext cx="914400" cy="914400"/>
          </a:xfrm>
          <a:prstGeom prst="rect">
            <a:avLst/>
          </a:prstGeom>
        </p:spPr>
      </p:pic>
      <p:sp>
        <p:nvSpPr>
          <p:cNvPr id="21" name="TextBox 20">
            <a:extLst>
              <a:ext uri="{FF2B5EF4-FFF2-40B4-BE49-F238E27FC236}">
                <a16:creationId xmlns:a16="http://schemas.microsoft.com/office/drawing/2014/main" id="{D197F988-1C92-2F02-EE43-1D5CAA609B49}"/>
              </a:ext>
            </a:extLst>
          </p:cNvPr>
          <p:cNvSpPr txBox="1"/>
          <p:nvPr/>
        </p:nvSpPr>
        <p:spPr>
          <a:xfrm>
            <a:off x="7400925" y="2520299"/>
            <a:ext cx="2647950" cy="830997"/>
          </a:xfrm>
          <a:prstGeom prst="rect">
            <a:avLst/>
          </a:prstGeom>
          <a:noFill/>
        </p:spPr>
        <p:txBody>
          <a:bodyPr wrap="square" rtlCol="0">
            <a:spAutoFit/>
          </a:bodyPr>
          <a:lstStyle/>
          <a:p>
            <a:pPr algn="ctr"/>
            <a:r>
              <a:rPr lang="en-US" sz="2400" dirty="0"/>
              <a:t>motherhood</a:t>
            </a:r>
            <a:br>
              <a:rPr lang="en-US" sz="2400" dirty="0"/>
            </a:br>
            <a:r>
              <a:rPr lang="en-US" sz="2400" dirty="0"/>
              <a:t>penalties</a:t>
            </a:r>
          </a:p>
        </p:txBody>
      </p:sp>
      <p:sp>
        <p:nvSpPr>
          <p:cNvPr id="22" name="TextBox 21">
            <a:extLst>
              <a:ext uri="{FF2B5EF4-FFF2-40B4-BE49-F238E27FC236}">
                <a16:creationId xmlns:a16="http://schemas.microsoft.com/office/drawing/2014/main" id="{540CF828-C6A6-BB01-08AF-0AC2FEDE8011}"/>
              </a:ext>
            </a:extLst>
          </p:cNvPr>
          <p:cNvSpPr txBox="1"/>
          <p:nvPr/>
        </p:nvSpPr>
        <p:spPr>
          <a:xfrm>
            <a:off x="7400925" y="3663358"/>
            <a:ext cx="2647950" cy="553998"/>
          </a:xfrm>
          <a:prstGeom prst="rect">
            <a:avLst/>
          </a:prstGeom>
          <a:noFill/>
        </p:spPr>
        <p:txBody>
          <a:bodyPr wrap="square" rtlCol="0">
            <a:spAutoFit/>
          </a:bodyPr>
          <a:lstStyle/>
          <a:p>
            <a:pPr algn="ctr"/>
            <a:r>
              <a:rPr lang="en-US" sz="3000" dirty="0"/>
              <a:t>$.63/$1</a:t>
            </a:r>
          </a:p>
        </p:txBody>
      </p:sp>
      <p:sp>
        <p:nvSpPr>
          <p:cNvPr id="23" name="TextBox 22">
            <a:extLst>
              <a:ext uri="{FF2B5EF4-FFF2-40B4-BE49-F238E27FC236}">
                <a16:creationId xmlns:a16="http://schemas.microsoft.com/office/drawing/2014/main" id="{DEEF540D-F1D1-F2F6-A0FB-84AD482046AE}"/>
              </a:ext>
            </a:extLst>
          </p:cNvPr>
          <p:cNvSpPr txBox="1"/>
          <p:nvPr/>
        </p:nvSpPr>
        <p:spPr>
          <a:xfrm>
            <a:off x="7400925" y="4621532"/>
            <a:ext cx="2647950" cy="553998"/>
          </a:xfrm>
          <a:prstGeom prst="rect">
            <a:avLst/>
          </a:prstGeom>
          <a:noFill/>
        </p:spPr>
        <p:txBody>
          <a:bodyPr wrap="square" rtlCol="0">
            <a:spAutoFit/>
          </a:bodyPr>
          <a:lstStyle/>
          <a:p>
            <a:pPr algn="ctr"/>
            <a:r>
              <a:rPr lang="en-US" sz="3000" dirty="0"/>
              <a:t>$.93/$1</a:t>
            </a:r>
          </a:p>
        </p:txBody>
      </p:sp>
      <p:pic>
        <p:nvPicPr>
          <p:cNvPr id="24" name="Graphic 23" descr="Woman with baby with solid fill">
            <a:extLst>
              <a:ext uri="{FF2B5EF4-FFF2-40B4-BE49-F238E27FC236}">
                <a16:creationId xmlns:a16="http://schemas.microsoft.com/office/drawing/2014/main" id="{4758BF11-B53F-1528-DB86-BEE174D6790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086975" y="1661159"/>
            <a:ext cx="914400" cy="914400"/>
          </a:xfrm>
          <a:prstGeom prst="rect">
            <a:avLst/>
          </a:prstGeom>
        </p:spPr>
      </p:pic>
      <p:sp>
        <p:nvSpPr>
          <p:cNvPr id="25" name="TextBox 24">
            <a:extLst>
              <a:ext uri="{FF2B5EF4-FFF2-40B4-BE49-F238E27FC236}">
                <a16:creationId xmlns:a16="http://schemas.microsoft.com/office/drawing/2014/main" id="{E7D4209C-AAFB-34ED-F8F1-C7F7B5121C54}"/>
              </a:ext>
            </a:extLst>
          </p:cNvPr>
          <p:cNvSpPr txBox="1"/>
          <p:nvPr/>
        </p:nvSpPr>
        <p:spPr>
          <a:xfrm>
            <a:off x="9220200" y="2520299"/>
            <a:ext cx="2647950" cy="830997"/>
          </a:xfrm>
          <a:prstGeom prst="rect">
            <a:avLst/>
          </a:prstGeom>
          <a:noFill/>
        </p:spPr>
        <p:txBody>
          <a:bodyPr wrap="square" rtlCol="0">
            <a:spAutoFit/>
          </a:bodyPr>
          <a:lstStyle/>
          <a:p>
            <a:pPr algn="ctr"/>
            <a:r>
              <a:rPr lang="en-US" sz="2400" dirty="0"/>
              <a:t>child </a:t>
            </a:r>
            <a:br>
              <a:rPr lang="en-US" sz="2400" dirty="0"/>
            </a:br>
            <a:r>
              <a:rPr lang="en-US" sz="2400" dirty="0"/>
              <a:t>poverty</a:t>
            </a:r>
          </a:p>
        </p:txBody>
      </p:sp>
      <p:sp>
        <p:nvSpPr>
          <p:cNvPr id="26" name="TextBox 25">
            <a:extLst>
              <a:ext uri="{FF2B5EF4-FFF2-40B4-BE49-F238E27FC236}">
                <a16:creationId xmlns:a16="http://schemas.microsoft.com/office/drawing/2014/main" id="{C07B873D-5C85-BA1D-F6A4-6C6FDCEDDE35}"/>
              </a:ext>
            </a:extLst>
          </p:cNvPr>
          <p:cNvSpPr txBox="1"/>
          <p:nvPr/>
        </p:nvSpPr>
        <p:spPr>
          <a:xfrm>
            <a:off x="9220200" y="3663358"/>
            <a:ext cx="2647950" cy="553998"/>
          </a:xfrm>
          <a:prstGeom prst="rect">
            <a:avLst/>
          </a:prstGeom>
          <a:noFill/>
        </p:spPr>
        <p:txBody>
          <a:bodyPr wrap="square" rtlCol="0">
            <a:spAutoFit/>
          </a:bodyPr>
          <a:lstStyle/>
          <a:p>
            <a:pPr algn="ctr"/>
            <a:r>
              <a:rPr lang="en-US" sz="3000" dirty="0"/>
              <a:t>20.4%</a:t>
            </a:r>
          </a:p>
        </p:txBody>
      </p:sp>
      <p:sp>
        <p:nvSpPr>
          <p:cNvPr id="27" name="TextBox 26">
            <a:extLst>
              <a:ext uri="{FF2B5EF4-FFF2-40B4-BE49-F238E27FC236}">
                <a16:creationId xmlns:a16="http://schemas.microsoft.com/office/drawing/2014/main" id="{52D4A20F-191E-930D-B33C-0FB9C4C29279}"/>
              </a:ext>
            </a:extLst>
          </p:cNvPr>
          <p:cNvSpPr txBox="1"/>
          <p:nvPr/>
        </p:nvSpPr>
        <p:spPr>
          <a:xfrm>
            <a:off x="9220200" y="4621532"/>
            <a:ext cx="2647950" cy="553998"/>
          </a:xfrm>
          <a:prstGeom prst="rect">
            <a:avLst/>
          </a:prstGeom>
          <a:noFill/>
        </p:spPr>
        <p:txBody>
          <a:bodyPr wrap="square" rtlCol="0">
            <a:spAutoFit/>
          </a:bodyPr>
          <a:lstStyle/>
          <a:p>
            <a:pPr algn="ctr"/>
            <a:r>
              <a:rPr lang="en-US" sz="3000" dirty="0"/>
              <a:t>8.8%</a:t>
            </a:r>
          </a:p>
        </p:txBody>
      </p:sp>
      <p:sp>
        <p:nvSpPr>
          <p:cNvPr id="28" name="TextBox 27">
            <a:extLst>
              <a:ext uri="{FF2B5EF4-FFF2-40B4-BE49-F238E27FC236}">
                <a16:creationId xmlns:a16="http://schemas.microsoft.com/office/drawing/2014/main" id="{262AF791-7728-D432-510C-6E528DDE6A5D}"/>
              </a:ext>
            </a:extLst>
          </p:cNvPr>
          <p:cNvSpPr txBox="1"/>
          <p:nvPr/>
        </p:nvSpPr>
        <p:spPr>
          <a:xfrm>
            <a:off x="1943100" y="5574076"/>
            <a:ext cx="2647950" cy="646331"/>
          </a:xfrm>
          <a:prstGeom prst="rect">
            <a:avLst/>
          </a:prstGeom>
          <a:noFill/>
        </p:spPr>
        <p:txBody>
          <a:bodyPr wrap="square" rtlCol="0">
            <a:spAutoFit/>
          </a:bodyPr>
          <a:lstStyle/>
          <a:p>
            <a:pPr algn="ctr"/>
            <a:r>
              <a:rPr lang="en-US" dirty="0"/>
              <a:t>*women with </a:t>
            </a:r>
            <a:br>
              <a:rPr lang="en-US" dirty="0"/>
            </a:br>
            <a:r>
              <a:rPr lang="en-US" dirty="0"/>
              <a:t>children ages 0-14</a:t>
            </a:r>
          </a:p>
        </p:txBody>
      </p:sp>
      <p:sp>
        <p:nvSpPr>
          <p:cNvPr id="29" name="TextBox 28">
            <a:extLst>
              <a:ext uri="{FF2B5EF4-FFF2-40B4-BE49-F238E27FC236}">
                <a16:creationId xmlns:a16="http://schemas.microsoft.com/office/drawing/2014/main" id="{A3BB01FB-845A-DE97-DE88-BA8E9BE9B8B6}"/>
              </a:ext>
            </a:extLst>
          </p:cNvPr>
          <p:cNvSpPr txBox="1"/>
          <p:nvPr/>
        </p:nvSpPr>
        <p:spPr>
          <a:xfrm>
            <a:off x="3800475" y="5574076"/>
            <a:ext cx="2647950" cy="646331"/>
          </a:xfrm>
          <a:prstGeom prst="rect">
            <a:avLst/>
          </a:prstGeom>
          <a:noFill/>
        </p:spPr>
        <p:txBody>
          <a:bodyPr wrap="square" rtlCol="0">
            <a:spAutoFit/>
          </a:bodyPr>
          <a:lstStyle/>
          <a:p>
            <a:pPr algn="ctr"/>
            <a:r>
              <a:rPr lang="en-US" dirty="0"/>
              <a:t>*rate per </a:t>
            </a:r>
            <a:br>
              <a:rPr lang="en-US" dirty="0"/>
            </a:br>
            <a:r>
              <a:rPr lang="en-US" dirty="0"/>
              <a:t>100,000 births</a:t>
            </a:r>
          </a:p>
        </p:txBody>
      </p:sp>
      <p:sp>
        <p:nvSpPr>
          <p:cNvPr id="30" name="TextBox 29">
            <a:extLst>
              <a:ext uri="{FF2B5EF4-FFF2-40B4-BE49-F238E27FC236}">
                <a16:creationId xmlns:a16="http://schemas.microsoft.com/office/drawing/2014/main" id="{B5E39BC6-0292-12F2-ADE1-5E47B615F690}"/>
              </a:ext>
            </a:extLst>
          </p:cNvPr>
          <p:cNvSpPr txBox="1"/>
          <p:nvPr/>
        </p:nvSpPr>
        <p:spPr>
          <a:xfrm>
            <a:off x="5543550" y="5574076"/>
            <a:ext cx="2647950" cy="646331"/>
          </a:xfrm>
          <a:prstGeom prst="rect">
            <a:avLst/>
          </a:prstGeom>
          <a:noFill/>
        </p:spPr>
        <p:txBody>
          <a:bodyPr wrap="square" rtlCol="0">
            <a:spAutoFit/>
          </a:bodyPr>
          <a:lstStyle/>
          <a:p>
            <a:pPr algn="ctr"/>
            <a:r>
              <a:rPr lang="en-US" dirty="0"/>
              <a:t>*first year</a:t>
            </a:r>
            <a:br>
              <a:rPr lang="en-US" dirty="0"/>
            </a:br>
            <a:r>
              <a:rPr lang="en-US" dirty="0"/>
              <a:t>post birth</a:t>
            </a:r>
          </a:p>
        </p:txBody>
      </p:sp>
      <p:sp>
        <p:nvSpPr>
          <p:cNvPr id="31" name="TextBox 30">
            <a:extLst>
              <a:ext uri="{FF2B5EF4-FFF2-40B4-BE49-F238E27FC236}">
                <a16:creationId xmlns:a16="http://schemas.microsoft.com/office/drawing/2014/main" id="{C92AC006-A6A7-FC5D-5161-E20A3D18E073}"/>
              </a:ext>
            </a:extLst>
          </p:cNvPr>
          <p:cNvSpPr txBox="1"/>
          <p:nvPr/>
        </p:nvSpPr>
        <p:spPr>
          <a:xfrm>
            <a:off x="7400925" y="5574076"/>
            <a:ext cx="2647950" cy="646331"/>
          </a:xfrm>
          <a:prstGeom prst="rect">
            <a:avLst/>
          </a:prstGeom>
          <a:noFill/>
        </p:spPr>
        <p:txBody>
          <a:bodyPr wrap="square" rtlCol="0">
            <a:spAutoFit/>
          </a:bodyPr>
          <a:lstStyle/>
          <a:p>
            <a:pPr algn="ctr"/>
            <a:r>
              <a:rPr lang="en-US" dirty="0"/>
              <a:t>*average earnings of mothers vs fathers</a:t>
            </a:r>
          </a:p>
        </p:txBody>
      </p:sp>
      <p:sp>
        <p:nvSpPr>
          <p:cNvPr id="32" name="TextBox 31">
            <a:extLst>
              <a:ext uri="{FF2B5EF4-FFF2-40B4-BE49-F238E27FC236}">
                <a16:creationId xmlns:a16="http://schemas.microsoft.com/office/drawing/2014/main" id="{447AEAD0-BB14-B5D4-FAB0-215CF6AE2AE6}"/>
              </a:ext>
            </a:extLst>
          </p:cNvPr>
          <p:cNvSpPr txBox="1"/>
          <p:nvPr/>
        </p:nvSpPr>
        <p:spPr>
          <a:xfrm>
            <a:off x="9544050" y="5574075"/>
            <a:ext cx="2076450" cy="646331"/>
          </a:xfrm>
          <a:prstGeom prst="rect">
            <a:avLst/>
          </a:prstGeom>
          <a:noFill/>
        </p:spPr>
        <p:txBody>
          <a:bodyPr wrap="square" rtlCol="0">
            <a:spAutoFit/>
          </a:bodyPr>
          <a:lstStyle/>
          <a:p>
            <a:pPr algn="ctr"/>
            <a:r>
              <a:rPr lang="en-US" dirty="0"/>
              <a:t>*children </a:t>
            </a:r>
            <a:br>
              <a:rPr lang="en-US" dirty="0"/>
            </a:br>
            <a:r>
              <a:rPr lang="en-US" dirty="0"/>
              <a:t>under 18</a:t>
            </a:r>
          </a:p>
        </p:txBody>
      </p:sp>
    </p:spTree>
    <p:extLst>
      <p:ext uri="{BB962C8B-B14F-4D97-AF65-F5344CB8AC3E}">
        <p14:creationId xmlns:p14="http://schemas.microsoft.com/office/powerpoint/2010/main" val="2331003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7819-C5AD-BCF2-0144-C1C48D77DD92}"/>
              </a:ext>
            </a:extLst>
          </p:cNvPr>
          <p:cNvSpPr>
            <a:spLocks noGrp="1"/>
          </p:cNvSpPr>
          <p:nvPr>
            <p:ph type="title"/>
          </p:nvPr>
        </p:nvSpPr>
        <p:spPr>
          <a:xfrm>
            <a:off x="1143000" y="609600"/>
            <a:ext cx="9875520" cy="1356360"/>
          </a:xfrm>
        </p:spPr>
        <p:txBody>
          <a:bodyPr>
            <a:normAutofit/>
          </a:bodyPr>
          <a:lstStyle/>
          <a:p>
            <a:r>
              <a:rPr lang="en-US" dirty="0"/>
              <a:t>Data</a:t>
            </a:r>
          </a:p>
        </p:txBody>
      </p:sp>
      <p:sp>
        <p:nvSpPr>
          <p:cNvPr id="8" name="Straight Connector 7">
            <a:extLst>
              <a:ext uri="{FF2B5EF4-FFF2-40B4-BE49-F238E27FC236}">
                <a16:creationId xmlns:a16="http://schemas.microsoft.com/office/drawing/2014/main" id="{BE10C379-4F3D-CF5F-77CD-582BA6F4C91A}"/>
              </a:ext>
            </a:extLst>
          </p:cNvPr>
          <p:cNvSpPr/>
          <p:nvPr/>
        </p:nvSpPr>
        <p:spPr>
          <a:xfrm>
            <a:off x="1176337" y="3625765"/>
            <a:ext cx="9872663"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0" name="Teardrop 9">
            <a:extLst>
              <a:ext uri="{FF2B5EF4-FFF2-40B4-BE49-F238E27FC236}">
                <a16:creationId xmlns:a16="http://schemas.microsoft.com/office/drawing/2014/main" id="{E1464003-60F1-B1C2-CED4-A5CBF7FABBF7}"/>
              </a:ext>
            </a:extLst>
          </p:cNvPr>
          <p:cNvSpPr/>
          <p:nvPr/>
        </p:nvSpPr>
        <p:spPr>
          <a:xfrm rot="8100000">
            <a:off x="1236421" y="2164614"/>
            <a:ext cx="279262" cy="279262"/>
          </a:xfrm>
          <a:prstGeom prst="teardrop">
            <a:avLst>
              <a:gd name="adj" fmla="val 115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97EC498F-B27B-A0FA-9D54-C296343FB65B}"/>
              </a:ext>
            </a:extLst>
          </p:cNvPr>
          <p:cNvSpPr/>
          <p:nvPr/>
        </p:nvSpPr>
        <p:spPr>
          <a:xfrm>
            <a:off x="1267445" y="2195637"/>
            <a:ext cx="217215" cy="217215"/>
          </a:xfrm>
          <a:prstGeom prst="ellipse">
            <a:avLst/>
          </a:prstGeom>
          <a:solidFill>
            <a:schemeClr val="lt1">
              <a:alpha val="90000"/>
              <a:hueOff val="0"/>
              <a:satOff val="0"/>
              <a:lumOff val="0"/>
              <a:alphaOff val="0"/>
            </a:schemeClr>
          </a:solidFill>
          <a:ln w="1905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26807C19-C420-6E6F-3292-7AC26ED89927}"/>
              </a:ext>
            </a:extLst>
          </p:cNvPr>
          <p:cNvSpPr/>
          <p:nvPr/>
        </p:nvSpPr>
        <p:spPr>
          <a:xfrm>
            <a:off x="1573520" y="2501713"/>
            <a:ext cx="2158739" cy="1124051"/>
          </a:xfrm>
          <a:custGeom>
            <a:avLst/>
            <a:gdLst>
              <a:gd name="connsiteX0" fmla="*/ 0 w 2053188"/>
              <a:gd name="connsiteY0" fmla="*/ 0 h 1124051"/>
              <a:gd name="connsiteX1" fmla="*/ 2053188 w 2053188"/>
              <a:gd name="connsiteY1" fmla="*/ 0 h 1124051"/>
              <a:gd name="connsiteX2" fmla="*/ 2053188 w 2053188"/>
              <a:gd name="connsiteY2" fmla="*/ 1124051 h 1124051"/>
              <a:gd name="connsiteX3" fmla="*/ 0 w 2053188"/>
              <a:gd name="connsiteY3" fmla="*/ 1124051 h 1124051"/>
              <a:gd name="connsiteX4" fmla="*/ 0 w 2053188"/>
              <a:gd name="connsiteY4" fmla="*/ 0 h 112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1124051">
                <a:moveTo>
                  <a:pt x="0" y="0"/>
                </a:moveTo>
                <a:lnTo>
                  <a:pt x="2053188" y="0"/>
                </a:lnTo>
                <a:lnTo>
                  <a:pt x="2053188" y="1124051"/>
                </a:lnTo>
                <a:lnTo>
                  <a:pt x="0" y="11240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600" kern="1200" dirty="0"/>
              <a:t>SNAP Prenatal Surveys</a:t>
            </a:r>
            <a:br>
              <a:rPr lang="en-US" sz="1600" kern="1200" dirty="0"/>
            </a:br>
            <a:r>
              <a:rPr lang="en-US" sz="1600" kern="1200" dirty="0"/>
              <a:t>(N=250 Indiana women)</a:t>
            </a:r>
          </a:p>
        </p:txBody>
      </p:sp>
      <p:sp>
        <p:nvSpPr>
          <p:cNvPr id="13" name="Freeform: Shape 12">
            <a:extLst>
              <a:ext uri="{FF2B5EF4-FFF2-40B4-BE49-F238E27FC236}">
                <a16:creationId xmlns:a16="http://schemas.microsoft.com/office/drawing/2014/main" id="{E457D136-A0B6-74CB-1712-DBA1802EC14C}"/>
              </a:ext>
            </a:extLst>
          </p:cNvPr>
          <p:cNvSpPr/>
          <p:nvPr/>
        </p:nvSpPr>
        <p:spPr>
          <a:xfrm>
            <a:off x="1573521" y="2106777"/>
            <a:ext cx="2053188" cy="394936"/>
          </a:xfrm>
          <a:custGeom>
            <a:avLst/>
            <a:gdLst>
              <a:gd name="connsiteX0" fmla="*/ 0 w 2053188"/>
              <a:gd name="connsiteY0" fmla="*/ 0 h 394936"/>
              <a:gd name="connsiteX1" fmla="*/ 2053188 w 2053188"/>
              <a:gd name="connsiteY1" fmla="*/ 0 h 394936"/>
              <a:gd name="connsiteX2" fmla="*/ 2053188 w 2053188"/>
              <a:gd name="connsiteY2" fmla="*/ 394936 h 394936"/>
              <a:gd name="connsiteX3" fmla="*/ 0 w 2053188"/>
              <a:gd name="connsiteY3" fmla="*/ 394936 h 394936"/>
              <a:gd name="connsiteX4" fmla="*/ 0 w 2053188"/>
              <a:gd name="connsiteY4" fmla="*/ 0 h 39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394936">
                <a:moveTo>
                  <a:pt x="0" y="0"/>
                </a:moveTo>
                <a:lnTo>
                  <a:pt x="2053188" y="0"/>
                </a:lnTo>
                <a:lnTo>
                  <a:pt x="2053188" y="394936"/>
                </a:lnTo>
                <a:lnTo>
                  <a:pt x="0" y="3949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2000" kern="1200"/>
              <a:t>2018–2019</a:t>
            </a:r>
          </a:p>
        </p:txBody>
      </p:sp>
      <p:sp>
        <p:nvSpPr>
          <p:cNvPr id="14" name="Straight Connector 13">
            <a:extLst>
              <a:ext uri="{FF2B5EF4-FFF2-40B4-BE49-F238E27FC236}">
                <a16:creationId xmlns:a16="http://schemas.microsoft.com/office/drawing/2014/main" id="{07D58170-C13A-E116-366C-50652502D0A4}"/>
              </a:ext>
            </a:extLst>
          </p:cNvPr>
          <p:cNvSpPr/>
          <p:nvPr/>
        </p:nvSpPr>
        <p:spPr>
          <a:xfrm>
            <a:off x="1376052" y="2501713"/>
            <a:ext cx="0" cy="1124051"/>
          </a:xfrm>
          <a:prstGeom prst="line">
            <a:avLst/>
          </a:prstGeom>
          <a:noFill/>
          <a:ln w="12700" cap="flat" cmpd="sng" algn="ctr">
            <a:solidFill>
              <a:schemeClr val="accent2">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B2323B22-4727-BEA5-CAFA-0310E6630A54}"/>
              </a:ext>
            </a:extLst>
          </p:cNvPr>
          <p:cNvSpPr/>
          <p:nvPr/>
        </p:nvSpPr>
        <p:spPr>
          <a:xfrm>
            <a:off x="1340508" y="3590220"/>
            <a:ext cx="71088" cy="71088"/>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6" name="Teardrop 15">
            <a:extLst>
              <a:ext uri="{FF2B5EF4-FFF2-40B4-BE49-F238E27FC236}">
                <a16:creationId xmlns:a16="http://schemas.microsoft.com/office/drawing/2014/main" id="{74B9C3E8-E350-EF24-7B76-9B00FA89B465}"/>
              </a:ext>
            </a:extLst>
          </p:cNvPr>
          <p:cNvSpPr/>
          <p:nvPr/>
        </p:nvSpPr>
        <p:spPr>
          <a:xfrm rot="18900000">
            <a:off x="1672410" y="4807653"/>
            <a:ext cx="279262" cy="279262"/>
          </a:xfrm>
          <a:prstGeom prst="teardrop">
            <a:avLst>
              <a:gd name="adj" fmla="val 115000"/>
            </a:avLst>
          </a:prstGeom>
        </p:spPr>
        <p:style>
          <a:lnRef idx="2">
            <a:schemeClr val="accent2">
              <a:hueOff val="-238930"/>
              <a:satOff val="-5757"/>
              <a:lumOff val="-3464"/>
              <a:alphaOff val="0"/>
            </a:schemeClr>
          </a:lnRef>
          <a:fillRef idx="1">
            <a:schemeClr val="accent2">
              <a:hueOff val="-238930"/>
              <a:satOff val="-5757"/>
              <a:lumOff val="-3464"/>
              <a:alphaOff val="0"/>
            </a:schemeClr>
          </a:fillRef>
          <a:effectRef idx="0">
            <a:schemeClr val="accent2">
              <a:hueOff val="-238930"/>
              <a:satOff val="-5757"/>
              <a:lumOff val="-3464"/>
              <a:alphaOff val="0"/>
            </a:schemeClr>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AD0EEB50-4D6A-C8BF-CF16-B7ED4CCB429E}"/>
              </a:ext>
            </a:extLst>
          </p:cNvPr>
          <p:cNvSpPr/>
          <p:nvPr/>
        </p:nvSpPr>
        <p:spPr>
          <a:xfrm>
            <a:off x="1702107" y="4838839"/>
            <a:ext cx="217215" cy="217215"/>
          </a:xfrm>
          <a:prstGeom prst="ellipse">
            <a:avLst/>
          </a:prstGeom>
          <a:solidFill>
            <a:schemeClr val="lt1">
              <a:alpha val="90000"/>
              <a:hueOff val="0"/>
              <a:satOff val="0"/>
              <a:lumOff val="0"/>
              <a:alphaOff val="0"/>
            </a:schemeClr>
          </a:solidFill>
          <a:ln w="1905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BDB5AA85-55BF-B3A1-F5B5-1F7EFFED3403}"/>
              </a:ext>
            </a:extLst>
          </p:cNvPr>
          <p:cNvSpPr/>
          <p:nvPr/>
        </p:nvSpPr>
        <p:spPr>
          <a:xfrm>
            <a:off x="2008182" y="3625928"/>
            <a:ext cx="2704989" cy="1124051"/>
          </a:xfrm>
          <a:custGeom>
            <a:avLst/>
            <a:gdLst>
              <a:gd name="connsiteX0" fmla="*/ 0 w 2053188"/>
              <a:gd name="connsiteY0" fmla="*/ 0 h 1124051"/>
              <a:gd name="connsiteX1" fmla="*/ 2053188 w 2053188"/>
              <a:gd name="connsiteY1" fmla="*/ 0 h 1124051"/>
              <a:gd name="connsiteX2" fmla="*/ 2053188 w 2053188"/>
              <a:gd name="connsiteY2" fmla="*/ 1124051 h 1124051"/>
              <a:gd name="connsiteX3" fmla="*/ 0 w 2053188"/>
              <a:gd name="connsiteY3" fmla="*/ 1124051 h 1124051"/>
              <a:gd name="connsiteX4" fmla="*/ 0 w 2053188"/>
              <a:gd name="connsiteY4" fmla="*/ 0 h 112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1124051">
                <a:moveTo>
                  <a:pt x="0" y="0"/>
                </a:moveTo>
                <a:lnTo>
                  <a:pt x="2053188" y="0"/>
                </a:lnTo>
                <a:lnTo>
                  <a:pt x="2053188" y="1124051"/>
                </a:lnTo>
                <a:lnTo>
                  <a:pt x="0" y="11240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600" kern="1200" dirty="0"/>
              <a:t>SNAP Follow-Up Surveys/Interviews </a:t>
            </a:r>
            <a:br>
              <a:rPr lang="en-US" sz="1600" kern="1200" dirty="0"/>
            </a:br>
            <a:r>
              <a:rPr lang="en-US" sz="1600" kern="1200" dirty="0"/>
              <a:t>(6M, 12M, 18M postpartum)</a:t>
            </a:r>
          </a:p>
        </p:txBody>
      </p:sp>
      <p:sp>
        <p:nvSpPr>
          <p:cNvPr id="19" name="Freeform: Shape 18">
            <a:extLst>
              <a:ext uri="{FF2B5EF4-FFF2-40B4-BE49-F238E27FC236}">
                <a16:creationId xmlns:a16="http://schemas.microsoft.com/office/drawing/2014/main" id="{FFB38A42-9968-4F3A-4078-A54CAF6EC70A}"/>
              </a:ext>
            </a:extLst>
          </p:cNvPr>
          <p:cNvSpPr/>
          <p:nvPr/>
        </p:nvSpPr>
        <p:spPr>
          <a:xfrm>
            <a:off x="2008183" y="4749979"/>
            <a:ext cx="2053188" cy="394936"/>
          </a:xfrm>
          <a:custGeom>
            <a:avLst/>
            <a:gdLst>
              <a:gd name="connsiteX0" fmla="*/ 0 w 2053188"/>
              <a:gd name="connsiteY0" fmla="*/ 0 h 394936"/>
              <a:gd name="connsiteX1" fmla="*/ 2053188 w 2053188"/>
              <a:gd name="connsiteY1" fmla="*/ 0 h 394936"/>
              <a:gd name="connsiteX2" fmla="*/ 2053188 w 2053188"/>
              <a:gd name="connsiteY2" fmla="*/ 394936 h 394936"/>
              <a:gd name="connsiteX3" fmla="*/ 0 w 2053188"/>
              <a:gd name="connsiteY3" fmla="*/ 394936 h 394936"/>
              <a:gd name="connsiteX4" fmla="*/ 0 w 2053188"/>
              <a:gd name="connsiteY4" fmla="*/ 0 h 39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394936">
                <a:moveTo>
                  <a:pt x="0" y="0"/>
                </a:moveTo>
                <a:lnTo>
                  <a:pt x="2053188" y="0"/>
                </a:lnTo>
                <a:lnTo>
                  <a:pt x="2053188" y="394936"/>
                </a:lnTo>
                <a:lnTo>
                  <a:pt x="0" y="3949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2000" kern="1200" dirty="0"/>
              <a:t>2019–2021</a:t>
            </a:r>
          </a:p>
        </p:txBody>
      </p:sp>
      <p:sp>
        <p:nvSpPr>
          <p:cNvPr id="20" name="Straight Connector 19">
            <a:extLst>
              <a:ext uri="{FF2B5EF4-FFF2-40B4-BE49-F238E27FC236}">
                <a16:creationId xmlns:a16="http://schemas.microsoft.com/office/drawing/2014/main" id="{350D8A70-8981-0A1F-160E-537C78DAA379}"/>
              </a:ext>
            </a:extLst>
          </p:cNvPr>
          <p:cNvSpPr/>
          <p:nvPr/>
        </p:nvSpPr>
        <p:spPr>
          <a:xfrm>
            <a:off x="1810714" y="3625928"/>
            <a:ext cx="0" cy="1124051"/>
          </a:xfrm>
          <a:prstGeom prst="line">
            <a:avLst/>
          </a:prstGeom>
          <a:noFill/>
          <a:ln w="12700" cap="flat" cmpd="sng" algn="ctr">
            <a:solidFill>
              <a:schemeClr val="accent2">
                <a:hueOff val="-238930"/>
                <a:satOff val="-5757"/>
                <a:lumOff val="-3464"/>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1" name="Oval 20">
            <a:extLst>
              <a:ext uri="{FF2B5EF4-FFF2-40B4-BE49-F238E27FC236}">
                <a16:creationId xmlns:a16="http://schemas.microsoft.com/office/drawing/2014/main" id="{89B7CF93-D3A3-FE4B-58CF-45281375FA47}"/>
              </a:ext>
            </a:extLst>
          </p:cNvPr>
          <p:cNvSpPr/>
          <p:nvPr/>
        </p:nvSpPr>
        <p:spPr>
          <a:xfrm>
            <a:off x="1791250" y="3590220"/>
            <a:ext cx="71088" cy="71088"/>
          </a:xfrm>
          <a:prstGeom prst="ellipse">
            <a:avLst/>
          </a:prstGeom>
          <a:solidFill>
            <a:schemeClr val="accent2">
              <a:hueOff val="-238930"/>
              <a:satOff val="-5757"/>
              <a:lumOff val="-3464"/>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2" name="Teardrop 21">
            <a:extLst>
              <a:ext uri="{FF2B5EF4-FFF2-40B4-BE49-F238E27FC236}">
                <a16:creationId xmlns:a16="http://schemas.microsoft.com/office/drawing/2014/main" id="{2B6D2C4F-1F80-4681-444F-C5F348094FEE}"/>
              </a:ext>
            </a:extLst>
          </p:cNvPr>
          <p:cNvSpPr/>
          <p:nvPr/>
        </p:nvSpPr>
        <p:spPr>
          <a:xfrm rot="8100000">
            <a:off x="3701237" y="2164614"/>
            <a:ext cx="279262" cy="279262"/>
          </a:xfrm>
          <a:prstGeom prst="teardrop">
            <a:avLst>
              <a:gd name="adj" fmla="val 115000"/>
            </a:avLst>
          </a:prstGeom>
        </p:spPr>
        <p:style>
          <a:lnRef idx="2">
            <a:schemeClr val="accent2">
              <a:hueOff val="-477861"/>
              <a:satOff val="-11515"/>
              <a:lumOff val="-6928"/>
              <a:alphaOff val="0"/>
            </a:schemeClr>
          </a:lnRef>
          <a:fillRef idx="1">
            <a:schemeClr val="accent2">
              <a:hueOff val="-477861"/>
              <a:satOff val="-11515"/>
              <a:lumOff val="-6928"/>
              <a:alphaOff val="0"/>
            </a:schemeClr>
          </a:fillRef>
          <a:effectRef idx="0">
            <a:schemeClr val="accent2">
              <a:hueOff val="-477861"/>
              <a:satOff val="-11515"/>
              <a:lumOff val="-6928"/>
              <a:alphaOff val="0"/>
            </a:schemeClr>
          </a:effectRef>
          <a:fontRef idx="minor">
            <a:schemeClr val="lt1"/>
          </a:fontRef>
        </p:style>
        <p:txBody>
          <a:bodyPr/>
          <a:lstStyle/>
          <a:p>
            <a:endParaRPr lang="en-US"/>
          </a:p>
        </p:txBody>
      </p:sp>
      <p:sp>
        <p:nvSpPr>
          <p:cNvPr id="23" name="Oval 22">
            <a:extLst>
              <a:ext uri="{FF2B5EF4-FFF2-40B4-BE49-F238E27FC236}">
                <a16:creationId xmlns:a16="http://schemas.microsoft.com/office/drawing/2014/main" id="{3C5B5F52-ABE4-44DC-0455-D913426FDE1B}"/>
              </a:ext>
            </a:extLst>
          </p:cNvPr>
          <p:cNvSpPr/>
          <p:nvPr/>
        </p:nvSpPr>
        <p:spPr>
          <a:xfrm>
            <a:off x="3732260" y="2195637"/>
            <a:ext cx="217215" cy="217215"/>
          </a:xfrm>
          <a:prstGeom prst="ellipse">
            <a:avLst/>
          </a:prstGeom>
          <a:solidFill>
            <a:schemeClr val="lt1">
              <a:alpha val="90000"/>
              <a:hueOff val="0"/>
              <a:satOff val="0"/>
              <a:lumOff val="0"/>
              <a:alphaOff val="0"/>
            </a:schemeClr>
          </a:solidFill>
          <a:ln w="1905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96A5229F-71D1-3687-5FA7-1C10B30813F4}"/>
              </a:ext>
            </a:extLst>
          </p:cNvPr>
          <p:cNvSpPr/>
          <p:nvPr/>
        </p:nvSpPr>
        <p:spPr>
          <a:xfrm>
            <a:off x="4038336" y="2501713"/>
            <a:ext cx="2053188" cy="1124051"/>
          </a:xfrm>
          <a:custGeom>
            <a:avLst/>
            <a:gdLst>
              <a:gd name="connsiteX0" fmla="*/ 0 w 2053188"/>
              <a:gd name="connsiteY0" fmla="*/ 0 h 1124051"/>
              <a:gd name="connsiteX1" fmla="*/ 2053188 w 2053188"/>
              <a:gd name="connsiteY1" fmla="*/ 0 h 1124051"/>
              <a:gd name="connsiteX2" fmla="*/ 2053188 w 2053188"/>
              <a:gd name="connsiteY2" fmla="*/ 1124051 h 1124051"/>
              <a:gd name="connsiteX3" fmla="*/ 0 w 2053188"/>
              <a:gd name="connsiteY3" fmla="*/ 1124051 h 1124051"/>
              <a:gd name="connsiteX4" fmla="*/ 0 w 2053188"/>
              <a:gd name="connsiteY4" fmla="*/ 0 h 112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1124051">
                <a:moveTo>
                  <a:pt x="0" y="0"/>
                </a:moveTo>
                <a:lnTo>
                  <a:pt x="2053188" y="0"/>
                </a:lnTo>
                <a:lnTo>
                  <a:pt x="2053188" y="1124051"/>
                </a:lnTo>
                <a:lnTo>
                  <a:pt x="0" y="11240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600" kern="1200" dirty="0"/>
              <a:t>PPS Surveys/Interviews </a:t>
            </a:r>
            <a:br>
              <a:rPr lang="en-US" sz="1600" kern="1200" dirty="0"/>
            </a:br>
            <a:r>
              <a:rPr lang="en-US" sz="1600" kern="1200" dirty="0"/>
              <a:t>(Wave 1)</a:t>
            </a:r>
            <a:br>
              <a:rPr lang="en-US" sz="1600" kern="1200" dirty="0"/>
            </a:br>
            <a:r>
              <a:rPr lang="en-US" sz="1600" kern="1200" dirty="0"/>
              <a:t>(SNAP moms)</a:t>
            </a:r>
          </a:p>
        </p:txBody>
      </p:sp>
      <p:sp>
        <p:nvSpPr>
          <p:cNvPr id="25" name="Freeform: Shape 24">
            <a:extLst>
              <a:ext uri="{FF2B5EF4-FFF2-40B4-BE49-F238E27FC236}">
                <a16:creationId xmlns:a16="http://schemas.microsoft.com/office/drawing/2014/main" id="{5A6DC445-7923-97BE-A0E1-5006E3CB6358}"/>
              </a:ext>
            </a:extLst>
          </p:cNvPr>
          <p:cNvSpPr/>
          <p:nvPr/>
        </p:nvSpPr>
        <p:spPr>
          <a:xfrm>
            <a:off x="4038336" y="2106777"/>
            <a:ext cx="2053188" cy="394936"/>
          </a:xfrm>
          <a:custGeom>
            <a:avLst/>
            <a:gdLst>
              <a:gd name="connsiteX0" fmla="*/ 0 w 2053188"/>
              <a:gd name="connsiteY0" fmla="*/ 0 h 394936"/>
              <a:gd name="connsiteX1" fmla="*/ 2053188 w 2053188"/>
              <a:gd name="connsiteY1" fmla="*/ 0 h 394936"/>
              <a:gd name="connsiteX2" fmla="*/ 2053188 w 2053188"/>
              <a:gd name="connsiteY2" fmla="*/ 394936 h 394936"/>
              <a:gd name="connsiteX3" fmla="*/ 0 w 2053188"/>
              <a:gd name="connsiteY3" fmla="*/ 394936 h 394936"/>
              <a:gd name="connsiteX4" fmla="*/ 0 w 2053188"/>
              <a:gd name="connsiteY4" fmla="*/ 0 h 39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394936">
                <a:moveTo>
                  <a:pt x="0" y="0"/>
                </a:moveTo>
                <a:lnTo>
                  <a:pt x="2053188" y="0"/>
                </a:lnTo>
                <a:lnTo>
                  <a:pt x="2053188" y="394936"/>
                </a:lnTo>
                <a:lnTo>
                  <a:pt x="0" y="3949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2000" kern="1200" dirty="0"/>
              <a:t>Spring 2020</a:t>
            </a:r>
          </a:p>
        </p:txBody>
      </p:sp>
      <p:sp>
        <p:nvSpPr>
          <p:cNvPr id="26" name="Straight Connector 25">
            <a:extLst>
              <a:ext uri="{FF2B5EF4-FFF2-40B4-BE49-F238E27FC236}">
                <a16:creationId xmlns:a16="http://schemas.microsoft.com/office/drawing/2014/main" id="{17B01D0C-3F9C-6B3B-596C-C9453DC7928E}"/>
              </a:ext>
            </a:extLst>
          </p:cNvPr>
          <p:cNvSpPr/>
          <p:nvPr/>
        </p:nvSpPr>
        <p:spPr>
          <a:xfrm>
            <a:off x="3840868" y="2501713"/>
            <a:ext cx="0" cy="1124051"/>
          </a:xfrm>
          <a:prstGeom prst="line">
            <a:avLst/>
          </a:prstGeom>
          <a:noFill/>
          <a:ln w="12700" cap="flat" cmpd="sng" algn="ctr">
            <a:solidFill>
              <a:schemeClr val="accent2">
                <a:hueOff val="-477861"/>
                <a:satOff val="-11515"/>
                <a:lumOff val="-6928"/>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7" name="Oval 26">
            <a:extLst>
              <a:ext uri="{FF2B5EF4-FFF2-40B4-BE49-F238E27FC236}">
                <a16:creationId xmlns:a16="http://schemas.microsoft.com/office/drawing/2014/main" id="{D1B3F46E-A6CB-3ADA-6520-FA50F66FD976}"/>
              </a:ext>
            </a:extLst>
          </p:cNvPr>
          <p:cNvSpPr/>
          <p:nvPr/>
        </p:nvSpPr>
        <p:spPr>
          <a:xfrm>
            <a:off x="3805324" y="3590220"/>
            <a:ext cx="71088" cy="71088"/>
          </a:xfrm>
          <a:prstGeom prst="ellipse">
            <a:avLst/>
          </a:prstGeom>
          <a:solidFill>
            <a:schemeClr val="accent2">
              <a:hueOff val="-477861"/>
              <a:satOff val="-11515"/>
              <a:lumOff val="-6928"/>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8" name="Teardrop 27">
            <a:extLst>
              <a:ext uri="{FF2B5EF4-FFF2-40B4-BE49-F238E27FC236}">
                <a16:creationId xmlns:a16="http://schemas.microsoft.com/office/drawing/2014/main" id="{32F624EB-9B5F-8428-CE67-4F1BFE20D588}"/>
              </a:ext>
            </a:extLst>
          </p:cNvPr>
          <p:cNvSpPr/>
          <p:nvPr/>
        </p:nvSpPr>
        <p:spPr>
          <a:xfrm rot="18900000">
            <a:off x="5435091" y="4807653"/>
            <a:ext cx="279262" cy="279262"/>
          </a:xfrm>
          <a:prstGeom prst="teardrop">
            <a:avLst>
              <a:gd name="adj" fmla="val 115000"/>
            </a:avLst>
          </a:prstGeom>
        </p:spPr>
        <p:style>
          <a:lnRef idx="2">
            <a:schemeClr val="accent2">
              <a:hueOff val="-716791"/>
              <a:satOff val="-17272"/>
              <a:lumOff val="-10393"/>
              <a:alphaOff val="0"/>
            </a:schemeClr>
          </a:lnRef>
          <a:fillRef idx="1">
            <a:schemeClr val="accent2">
              <a:hueOff val="-716791"/>
              <a:satOff val="-17272"/>
              <a:lumOff val="-10393"/>
              <a:alphaOff val="0"/>
            </a:schemeClr>
          </a:fillRef>
          <a:effectRef idx="0">
            <a:schemeClr val="accent2">
              <a:hueOff val="-716791"/>
              <a:satOff val="-17272"/>
              <a:lumOff val="-10393"/>
              <a:alphaOff val="0"/>
            </a:schemeClr>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E629A9DE-2CE5-1569-7675-82F9A21A9B32}"/>
              </a:ext>
            </a:extLst>
          </p:cNvPr>
          <p:cNvSpPr/>
          <p:nvPr/>
        </p:nvSpPr>
        <p:spPr>
          <a:xfrm>
            <a:off x="5466106" y="4838676"/>
            <a:ext cx="217215" cy="217215"/>
          </a:xfrm>
          <a:prstGeom prst="ellipse">
            <a:avLst/>
          </a:prstGeom>
          <a:solidFill>
            <a:schemeClr val="lt1">
              <a:alpha val="90000"/>
              <a:hueOff val="0"/>
              <a:satOff val="0"/>
              <a:lumOff val="0"/>
              <a:alphaOff val="0"/>
            </a:schemeClr>
          </a:solidFill>
          <a:ln w="1905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0" name="Freeform: Shape 29">
            <a:extLst>
              <a:ext uri="{FF2B5EF4-FFF2-40B4-BE49-F238E27FC236}">
                <a16:creationId xmlns:a16="http://schemas.microsoft.com/office/drawing/2014/main" id="{1ADA4CB8-1F71-158F-1121-9CBAC2FB285D}"/>
              </a:ext>
            </a:extLst>
          </p:cNvPr>
          <p:cNvSpPr/>
          <p:nvPr/>
        </p:nvSpPr>
        <p:spPr>
          <a:xfrm>
            <a:off x="5772191" y="3625765"/>
            <a:ext cx="2053188" cy="1124051"/>
          </a:xfrm>
          <a:custGeom>
            <a:avLst/>
            <a:gdLst>
              <a:gd name="connsiteX0" fmla="*/ 0 w 2053188"/>
              <a:gd name="connsiteY0" fmla="*/ 0 h 1124051"/>
              <a:gd name="connsiteX1" fmla="*/ 2053188 w 2053188"/>
              <a:gd name="connsiteY1" fmla="*/ 0 h 1124051"/>
              <a:gd name="connsiteX2" fmla="*/ 2053188 w 2053188"/>
              <a:gd name="connsiteY2" fmla="*/ 1124051 h 1124051"/>
              <a:gd name="connsiteX3" fmla="*/ 0 w 2053188"/>
              <a:gd name="connsiteY3" fmla="*/ 1124051 h 1124051"/>
              <a:gd name="connsiteX4" fmla="*/ 0 w 2053188"/>
              <a:gd name="connsiteY4" fmla="*/ 0 h 112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1124051">
                <a:moveTo>
                  <a:pt x="0" y="0"/>
                </a:moveTo>
                <a:lnTo>
                  <a:pt x="2053188" y="0"/>
                </a:lnTo>
                <a:lnTo>
                  <a:pt x="2053188" y="1124051"/>
                </a:lnTo>
                <a:lnTo>
                  <a:pt x="0" y="11240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600" kern="1200" dirty="0"/>
              <a:t>Ipsos Survey </a:t>
            </a:r>
            <a:br>
              <a:rPr lang="en-US" sz="1600" kern="1200" dirty="0"/>
            </a:br>
            <a:r>
              <a:rPr lang="en-US" sz="1600" kern="1200" dirty="0"/>
              <a:t>(N=2,018 US parents)</a:t>
            </a:r>
          </a:p>
        </p:txBody>
      </p:sp>
      <p:sp>
        <p:nvSpPr>
          <p:cNvPr id="31" name="Freeform: Shape 30">
            <a:extLst>
              <a:ext uri="{FF2B5EF4-FFF2-40B4-BE49-F238E27FC236}">
                <a16:creationId xmlns:a16="http://schemas.microsoft.com/office/drawing/2014/main" id="{9F631BF7-63DE-4B3F-70B0-1147AC5C0CC1}"/>
              </a:ext>
            </a:extLst>
          </p:cNvPr>
          <p:cNvSpPr/>
          <p:nvPr/>
        </p:nvSpPr>
        <p:spPr>
          <a:xfrm>
            <a:off x="5772191" y="4749816"/>
            <a:ext cx="2053188" cy="394936"/>
          </a:xfrm>
          <a:custGeom>
            <a:avLst/>
            <a:gdLst>
              <a:gd name="connsiteX0" fmla="*/ 0 w 2053188"/>
              <a:gd name="connsiteY0" fmla="*/ 0 h 394936"/>
              <a:gd name="connsiteX1" fmla="*/ 2053188 w 2053188"/>
              <a:gd name="connsiteY1" fmla="*/ 0 h 394936"/>
              <a:gd name="connsiteX2" fmla="*/ 2053188 w 2053188"/>
              <a:gd name="connsiteY2" fmla="*/ 394936 h 394936"/>
              <a:gd name="connsiteX3" fmla="*/ 0 w 2053188"/>
              <a:gd name="connsiteY3" fmla="*/ 394936 h 394936"/>
              <a:gd name="connsiteX4" fmla="*/ 0 w 2053188"/>
              <a:gd name="connsiteY4" fmla="*/ 0 h 39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394936">
                <a:moveTo>
                  <a:pt x="0" y="0"/>
                </a:moveTo>
                <a:lnTo>
                  <a:pt x="2053188" y="0"/>
                </a:lnTo>
                <a:lnTo>
                  <a:pt x="2053188" y="394936"/>
                </a:lnTo>
                <a:lnTo>
                  <a:pt x="0" y="3949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2000" kern="1200" dirty="0"/>
              <a:t>Fall 2020</a:t>
            </a:r>
          </a:p>
        </p:txBody>
      </p:sp>
      <p:sp>
        <p:nvSpPr>
          <p:cNvPr id="32" name="Straight Connector 31">
            <a:extLst>
              <a:ext uri="{FF2B5EF4-FFF2-40B4-BE49-F238E27FC236}">
                <a16:creationId xmlns:a16="http://schemas.microsoft.com/office/drawing/2014/main" id="{4089E9C0-F308-E9C7-2012-E121D1DEB466}"/>
              </a:ext>
            </a:extLst>
          </p:cNvPr>
          <p:cNvSpPr/>
          <p:nvPr/>
        </p:nvSpPr>
        <p:spPr>
          <a:xfrm>
            <a:off x="5574723" y="3625765"/>
            <a:ext cx="0" cy="1124051"/>
          </a:xfrm>
          <a:prstGeom prst="line">
            <a:avLst/>
          </a:prstGeom>
          <a:noFill/>
          <a:ln w="12700" cap="flat" cmpd="sng" algn="ctr">
            <a:solidFill>
              <a:schemeClr val="accent2">
                <a:hueOff val="-716791"/>
                <a:satOff val="-17272"/>
                <a:lumOff val="-10393"/>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3" name="Oval 32">
            <a:extLst>
              <a:ext uri="{FF2B5EF4-FFF2-40B4-BE49-F238E27FC236}">
                <a16:creationId xmlns:a16="http://schemas.microsoft.com/office/drawing/2014/main" id="{6C4E6DF4-D3E7-64B7-17B1-DA498606CD21}"/>
              </a:ext>
            </a:extLst>
          </p:cNvPr>
          <p:cNvSpPr/>
          <p:nvPr/>
        </p:nvSpPr>
        <p:spPr>
          <a:xfrm>
            <a:off x="5553921" y="3590220"/>
            <a:ext cx="71088" cy="71088"/>
          </a:xfrm>
          <a:prstGeom prst="ellipse">
            <a:avLst/>
          </a:prstGeom>
          <a:solidFill>
            <a:schemeClr val="accent2">
              <a:hueOff val="-716791"/>
              <a:satOff val="-17272"/>
              <a:lumOff val="-10393"/>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4" name="Teardrop 33">
            <a:extLst>
              <a:ext uri="{FF2B5EF4-FFF2-40B4-BE49-F238E27FC236}">
                <a16:creationId xmlns:a16="http://schemas.microsoft.com/office/drawing/2014/main" id="{929CB6DC-EDD2-D339-6FBA-4236C17B842F}"/>
              </a:ext>
            </a:extLst>
          </p:cNvPr>
          <p:cNvSpPr/>
          <p:nvPr/>
        </p:nvSpPr>
        <p:spPr>
          <a:xfrm rot="8100000">
            <a:off x="5930080" y="2164614"/>
            <a:ext cx="279262" cy="279262"/>
          </a:xfrm>
          <a:prstGeom prst="teardrop">
            <a:avLst>
              <a:gd name="adj" fmla="val 115000"/>
            </a:avLst>
          </a:prstGeom>
        </p:spPr>
        <p:style>
          <a:lnRef idx="2">
            <a:schemeClr val="accent2">
              <a:hueOff val="-955721"/>
              <a:satOff val="-23029"/>
              <a:lumOff val="-13857"/>
              <a:alphaOff val="0"/>
            </a:schemeClr>
          </a:lnRef>
          <a:fillRef idx="1">
            <a:schemeClr val="accent2">
              <a:hueOff val="-955721"/>
              <a:satOff val="-23029"/>
              <a:lumOff val="-13857"/>
              <a:alphaOff val="0"/>
            </a:schemeClr>
          </a:fillRef>
          <a:effectRef idx="0">
            <a:schemeClr val="accent2">
              <a:hueOff val="-955721"/>
              <a:satOff val="-23029"/>
              <a:lumOff val="-13857"/>
              <a:alphaOff val="0"/>
            </a:schemeClr>
          </a:effectRef>
          <a:fontRef idx="minor">
            <a:schemeClr val="lt1"/>
          </a:fontRef>
        </p:style>
        <p:txBody>
          <a:bodyPr/>
          <a:lstStyle/>
          <a:p>
            <a:endParaRPr lang="en-US"/>
          </a:p>
        </p:txBody>
      </p:sp>
      <p:sp>
        <p:nvSpPr>
          <p:cNvPr id="35" name="Oval 34">
            <a:extLst>
              <a:ext uri="{FF2B5EF4-FFF2-40B4-BE49-F238E27FC236}">
                <a16:creationId xmlns:a16="http://schemas.microsoft.com/office/drawing/2014/main" id="{39849A06-056E-A7AB-25B0-DEBA2191CBB0}"/>
              </a:ext>
            </a:extLst>
          </p:cNvPr>
          <p:cNvSpPr/>
          <p:nvPr/>
        </p:nvSpPr>
        <p:spPr>
          <a:xfrm>
            <a:off x="5961105" y="2195637"/>
            <a:ext cx="217215" cy="217215"/>
          </a:xfrm>
          <a:prstGeom prst="ellipse">
            <a:avLst/>
          </a:prstGeom>
          <a:solidFill>
            <a:schemeClr val="lt1">
              <a:alpha val="90000"/>
              <a:hueOff val="0"/>
              <a:satOff val="0"/>
              <a:lumOff val="0"/>
              <a:alphaOff val="0"/>
            </a:schemeClr>
          </a:solidFill>
          <a:ln w="1905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6" name="Freeform: Shape 35">
            <a:extLst>
              <a:ext uri="{FF2B5EF4-FFF2-40B4-BE49-F238E27FC236}">
                <a16:creationId xmlns:a16="http://schemas.microsoft.com/office/drawing/2014/main" id="{DBDA17D0-CA89-6B9C-9859-5E5BD8A8CDD2}"/>
              </a:ext>
            </a:extLst>
          </p:cNvPr>
          <p:cNvSpPr/>
          <p:nvPr/>
        </p:nvSpPr>
        <p:spPr>
          <a:xfrm>
            <a:off x="6267181" y="2501713"/>
            <a:ext cx="2053188" cy="1124051"/>
          </a:xfrm>
          <a:custGeom>
            <a:avLst/>
            <a:gdLst>
              <a:gd name="connsiteX0" fmla="*/ 0 w 2053188"/>
              <a:gd name="connsiteY0" fmla="*/ 0 h 1124051"/>
              <a:gd name="connsiteX1" fmla="*/ 2053188 w 2053188"/>
              <a:gd name="connsiteY1" fmla="*/ 0 h 1124051"/>
              <a:gd name="connsiteX2" fmla="*/ 2053188 w 2053188"/>
              <a:gd name="connsiteY2" fmla="*/ 1124051 h 1124051"/>
              <a:gd name="connsiteX3" fmla="*/ 0 w 2053188"/>
              <a:gd name="connsiteY3" fmla="*/ 1124051 h 1124051"/>
              <a:gd name="connsiteX4" fmla="*/ 0 w 2053188"/>
              <a:gd name="connsiteY4" fmla="*/ 0 h 112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1124051">
                <a:moveTo>
                  <a:pt x="0" y="0"/>
                </a:moveTo>
                <a:lnTo>
                  <a:pt x="2053188" y="0"/>
                </a:lnTo>
                <a:lnTo>
                  <a:pt x="2053188" y="1124051"/>
                </a:lnTo>
                <a:lnTo>
                  <a:pt x="0" y="11240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600" kern="1200" dirty="0"/>
              <a:t>PPS Surveys/Interviews </a:t>
            </a:r>
            <a:br>
              <a:rPr lang="en-US" sz="1600" kern="1200" dirty="0"/>
            </a:br>
            <a:r>
              <a:rPr lang="en-US" sz="1600" kern="1200" dirty="0"/>
              <a:t>(Wave 2)</a:t>
            </a:r>
            <a:br>
              <a:rPr lang="en-US" sz="1600" kern="1200" dirty="0"/>
            </a:br>
            <a:r>
              <a:rPr lang="en-US" sz="1600" kern="1200" dirty="0"/>
              <a:t>(SNAP moms/partners)</a:t>
            </a:r>
          </a:p>
        </p:txBody>
      </p:sp>
      <p:sp>
        <p:nvSpPr>
          <p:cNvPr id="37" name="Freeform: Shape 36">
            <a:extLst>
              <a:ext uri="{FF2B5EF4-FFF2-40B4-BE49-F238E27FC236}">
                <a16:creationId xmlns:a16="http://schemas.microsoft.com/office/drawing/2014/main" id="{45C27EBA-19B9-1E39-56E5-A1600C8DB420}"/>
              </a:ext>
            </a:extLst>
          </p:cNvPr>
          <p:cNvSpPr/>
          <p:nvPr/>
        </p:nvSpPr>
        <p:spPr>
          <a:xfrm>
            <a:off x="6267181" y="2106777"/>
            <a:ext cx="2053188" cy="394936"/>
          </a:xfrm>
          <a:custGeom>
            <a:avLst/>
            <a:gdLst>
              <a:gd name="connsiteX0" fmla="*/ 0 w 2053188"/>
              <a:gd name="connsiteY0" fmla="*/ 0 h 394936"/>
              <a:gd name="connsiteX1" fmla="*/ 2053188 w 2053188"/>
              <a:gd name="connsiteY1" fmla="*/ 0 h 394936"/>
              <a:gd name="connsiteX2" fmla="*/ 2053188 w 2053188"/>
              <a:gd name="connsiteY2" fmla="*/ 394936 h 394936"/>
              <a:gd name="connsiteX3" fmla="*/ 0 w 2053188"/>
              <a:gd name="connsiteY3" fmla="*/ 394936 h 394936"/>
              <a:gd name="connsiteX4" fmla="*/ 0 w 2053188"/>
              <a:gd name="connsiteY4" fmla="*/ 0 h 39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394936">
                <a:moveTo>
                  <a:pt x="0" y="0"/>
                </a:moveTo>
                <a:lnTo>
                  <a:pt x="2053188" y="0"/>
                </a:lnTo>
                <a:lnTo>
                  <a:pt x="2053188" y="394936"/>
                </a:lnTo>
                <a:lnTo>
                  <a:pt x="0" y="3949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2000" kern="1200" dirty="0"/>
              <a:t>Fall ‘20-Spring ‘21</a:t>
            </a:r>
          </a:p>
        </p:txBody>
      </p:sp>
      <p:sp>
        <p:nvSpPr>
          <p:cNvPr id="38" name="Straight Connector 37">
            <a:extLst>
              <a:ext uri="{FF2B5EF4-FFF2-40B4-BE49-F238E27FC236}">
                <a16:creationId xmlns:a16="http://schemas.microsoft.com/office/drawing/2014/main" id="{187DECEE-A776-39BD-7969-D43EC462A3E4}"/>
              </a:ext>
            </a:extLst>
          </p:cNvPr>
          <p:cNvSpPr/>
          <p:nvPr/>
        </p:nvSpPr>
        <p:spPr>
          <a:xfrm>
            <a:off x="6069712" y="2501713"/>
            <a:ext cx="0" cy="1124051"/>
          </a:xfrm>
          <a:prstGeom prst="line">
            <a:avLst/>
          </a:prstGeom>
          <a:noFill/>
          <a:ln w="12700" cap="flat" cmpd="sng" algn="ctr">
            <a:solidFill>
              <a:schemeClr val="accent2">
                <a:hueOff val="-955721"/>
                <a:satOff val="-23029"/>
                <a:lumOff val="-13857"/>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9" name="Oval 38">
            <a:extLst>
              <a:ext uri="{FF2B5EF4-FFF2-40B4-BE49-F238E27FC236}">
                <a16:creationId xmlns:a16="http://schemas.microsoft.com/office/drawing/2014/main" id="{E96E88D2-370C-F67F-3DCE-004783A96A81}"/>
              </a:ext>
            </a:extLst>
          </p:cNvPr>
          <p:cNvSpPr/>
          <p:nvPr/>
        </p:nvSpPr>
        <p:spPr>
          <a:xfrm>
            <a:off x="6048917" y="3590220"/>
            <a:ext cx="71088" cy="71088"/>
          </a:xfrm>
          <a:prstGeom prst="ellipse">
            <a:avLst/>
          </a:prstGeom>
          <a:solidFill>
            <a:schemeClr val="accent2">
              <a:hueOff val="-955721"/>
              <a:satOff val="-23029"/>
              <a:lumOff val="-13857"/>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40" name="Teardrop 39">
            <a:extLst>
              <a:ext uri="{FF2B5EF4-FFF2-40B4-BE49-F238E27FC236}">
                <a16:creationId xmlns:a16="http://schemas.microsoft.com/office/drawing/2014/main" id="{5717CFB5-0136-CF23-3D6F-B220322A5534}"/>
              </a:ext>
            </a:extLst>
          </p:cNvPr>
          <p:cNvSpPr/>
          <p:nvPr/>
        </p:nvSpPr>
        <p:spPr>
          <a:xfrm rot="18900000">
            <a:off x="8180123" y="4807653"/>
            <a:ext cx="279262" cy="279262"/>
          </a:xfrm>
          <a:prstGeom prst="teardrop">
            <a:avLst>
              <a:gd name="adj" fmla="val 115000"/>
            </a:avLst>
          </a:prstGeom>
        </p:spPr>
        <p:style>
          <a:lnRef idx="2">
            <a:schemeClr val="accent2">
              <a:hueOff val="-1194652"/>
              <a:satOff val="-28787"/>
              <a:lumOff val="-17321"/>
              <a:alphaOff val="0"/>
            </a:schemeClr>
          </a:lnRef>
          <a:fillRef idx="1">
            <a:schemeClr val="accent2">
              <a:hueOff val="-1194652"/>
              <a:satOff val="-28787"/>
              <a:lumOff val="-17321"/>
              <a:alphaOff val="0"/>
            </a:schemeClr>
          </a:fillRef>
          <a:effectRef idx="0">
            <a:schemeClr val="accent2">
              <a:hueOff val="-1194652"/>
              <a:satOff val="-28787"/>
              <a:lumOff val="-17321"/>
              <a:alphaOff val="0"/>
            </a:schemeClr>
          </a:effectRef>
          <a:fontRef idx="minor">
            <a:schemeClr val="lt1"/>
          </a:fontRef>
        </p:style>
        <p:txBody>
          <a:bodyPr/>
          <a:lstStyle/>
          <a:p>
            <a:endParaRPr lang="en-US"/>
          </a:p>
        </p:txBody>
      </p:sp>
      <p:sp>
        <p:nvSpPr>
          <p:cNvPr id="41" name="Oval 40">
            <a:extLst>
              <a:ext uri="{FF2B5EF4-FFF2-40B4-BE49-F238E27FC236}">
                <a16:creationId xmlns:a16="http://schemas.microsoft.com/office/drawing/2014/main" id="{45F4C2C4-4ECF-07B6-9AC6-6D6B20F294DD}"/>
              </a:ext>
            </a:extLst>
          </p:cNvPr>
          <p:cNvSpPr/>
          <p:nvPr/>
        </p:nvSpPr>
        <p:spPr>
          <a:xfrm>
            <a:off x="8211146" y="4838676"/>
            <a:ext cx="217215" cy="217215"/>
          </a:xfrm>
          <a:prstGeom prst="ellipse">
            <a:avLst/>
          </a:prstGeom>
          <a:solidFill>
            <a:schemeClr val="lt1">
              <a:alpha val="90000"/>
              <a:hueOff val="0"/>
              <a:satOff val="0"/>
              <a:lumOff val="0"/>
              <a:alphaOff val="0"/>
            </a:schemeClr>
          </a:solidFill>
          <a:ln w="1905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2" name="Freeform: Shape 41">
            <a:extLst>
              <a:ext uri="{FF2B5EF4-FFF2-40B4-BE49-F238E27FC236}">
                <a16:creationId xmlns:a16="http://schemas.microsoft.com/office/drawing/2014/main" id="{805BECD7-FA3C-B519-1501-3EE12DDDC083}"/>
              </a:ext>
            </a:extLst>
          </p:cNvPr>
          <p:cNvSpPr/>
          <p:nvPr/>
        </p:nvSpPr>
        <p:spPr>
          <a:xfrm>
            <a:off x="8517223" y="3625765"/>
            <a:ext cx="2053188" cy="1124051"/>
          </a:xfrm>
          <a:custGeom>
            <a:avLst/>
            <a:gdLst>
              <a:gd name="connsiteX0" fmla="*/ 0 w 2053188"/>
              <a:gd name="connsiteY0" fmla="*/ 0 h 1124051"/>
              <a:gd name="connsiteX1" fmla="*/ 2053188 w 2053188"/>
              <a:gd name="connsiteY1" fmla="*/ 0 h 1124051"/>
              <a:gd name="connsiteX2" fmla="*/ 2053188 w 2053188"/>
              <a:gd name="connsiteY2" fmla="*/ 1124051 h 1124051"/>
              <a:gd name="connsiteX3" fmla="*/ 0 w 2053188"/>
              <a:gd name="connsiteY3" fmla="*/ 1124051 h 1124051"/>
              <a:gd name="connsiteX4" fmla="*/ 0 w 2053188"/>
              <a:gd name="connsiteY4" fmla="*/ 0 h 112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1124051">
                <a:moveTo>
                  <a:pt x="0" y="0"/>
                </a:moveTo>
                <a:lnTo>
                  <a:pt x="2053188" y="0"/>
                </a:lnTo>
                <a:lnTo>
                  <a:pt x="2053188" y="1124051"/>
                </a:lnTo>
                <a:lnTo>
                  <a:pt x="0" y="11240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600" kern="1200" dirty="0"/>
              <a:t>Qualtrics Survey </a:t>
            </a:r>
            <a:br>
              <a:rPr lang="en-US" sz="1600" kern="1200" dirty="0"/>
            </a:br>
            <a:r>
              <a:rPr lang="en-US" sz="1600" kern="1200" dirty="0"/>
              <a:t>(N=2,009 US parents)</a:t>
            </a:r>
          </a:p>
        </p:txBody>
      </p:sp>
      <p:sp>
        <p:nvSpPr>
          <p:cNvPr id="43" name="Freeform: Shape 42">
            <a:extLst>
              <a:ext uri="{FF2B5EF4-FFF2-40B4-BE49-F238E27FC236}">
                <a16:creationId xmlns:a16="http://schemas.microsoft.com/office/drawing/2014/main" id="{CBF45555-BF05-B63B-0B1A-D4E869A6A6D3}"/>
              </a:ext>
            </a:extLst>
          </p:cNvPr>
          <p:cNvSpPr/>
          <p:nvPr/>
        </p:nvSpPr>
        <p:spPr>
          <a:xfrm>
            <a:off x="8517223" y="4749816"/>
            <a:ext cx="2053188" cy="394936"/>
          </a:xfrm>
          <a:custGeom>
            <a:avLst/>
            <a:gdLst>
              <a:gd name="connsiteX0" fmla="*/ 0 w 2053188"/>
              <a:gd name="connsiteY0" fmla="*/ 0 h 394936"/>
              <a:gd name="connsiteX1" fmla="*/ 2053188 w 2053188"/>
              <a:gd name="connsiteY1" fmla="*/ 0 h 394936"/>
              <a:gd name="connsiteX2" fmla="*/ 2053188 w 2053188"/>
              <a:gd name="connsiteY2" fmla="*/ 394936 h 394936"/>
              <a:gd name="connsiteX3" fmla="*/ 0 w 2053188"/>
              <a:gd name="connsiteY3" fmla="*/ 394936 h 394936"/>
              <a:gd name="connsiteX4" fmla="*/ 0 w 2053188"/>
              <a:gd name="connsiteY4" fmla="*/ 0 h 39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394936">
                <a:moveTo>
                  <a:pt x="0" y="0"/>
                </a:moveTo>
                <a:lnTo>
                  <a:pt x="2053188" y="0"/>
                </a:lnTo>
                <a:lnTo>
                  <a:pt x="2053188" y="394936"/>
                </a:lnTo>
                <a:lnTo>
                  <a:pt x="0" y="3949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2000" kern="1200" dirty="0"/>
              <a:t>Fall 2021</a:t>
            </a:r>
          </a:p>
        </p:txBody>
      </p:sp>
      <p:sp>
        <p:nvSpPr>
          <p:cNvPr id="44" name="Straight Connector 43">
            <a:extLst>
              <a:ext uri="{FF2B5EF4-FFF2-40B4-BE49-F238E27FC236}">
                <a16:creationId xmlns:a16="http://schemas.microsoft.com/office/drawing/2014/main" id="{43E7B47B-F84C-AF99-3F12-076D8F427947}"/>
              </a:ext>
            </a:extLst>
          </p:cNvPr>
          <p:cNvSpPr/>
          <p:nvPr/>
        </p:nvSpPr>
        <p:spPr>
          <a:xfrm>
            <a:off x="8319754" y="3625765"/>
            <a:ext cx="0" cy="1124051"/>
          </a:xfrm>
          <a:prstGeom prst="line">
            <a:avLst/>
          </a:prstGeom>
          <a:noFill/>
          <a:ln w="12700" cap="flat" cmpd="sng" algn="ctr">
            <a:solidFill>
              <a:schemeClr val="accent2">
                <a:hueOff val="-1194652"/>
                <a:satOff val="-28787"/>
                <a:lumOff val="-17321"/>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5" name="Oval 44">
            <a:extLst>
              <a:ext uri="{FF2B5EF4-FFF2-40B4-BE49-F238E27FC236}">
                <a16:creationId xmlns:a16="http://schemas.microsoft.com/office/drawing/2014/main" id="{460F041C-4AD3-EDC2-C1A0-46C87FF84F0B}"/>
              </a:ext>
            </a:extLst>
          </p:cNvPr>
          <p:cNvSpPr/>
          <p:nvPr/>
        </p:nvSpPr>
        <p:spPr>
          <a:xfrm>
            <a:off x="8284211" y="3590220"/>
            <a:ext cx="71088" cy="71088"/>
          </a:xfrm>
          <a:prstGeom prst="ellipse">
            <a:avLst/>
          </a:prstGeom>
          <a:solidFill>
            <a:schemeClr val="accent2">
              <a:hueOff val="-1194652"/>
              <a:satOff val="-28787"/>
              <a:lumOff val="-17321"/>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46" name="Teardrop 45">
            <a:extLst>
              <a:ext uri="{FF2B5EF4-FFF2-40B4-BE49-F238E27FC236}">
                <a16:creationId xmlns:a16="http://schemas.microsoft.com/office/drawing/2014/main" id="{4965E8CE-0212-E43F-2F5D-2736A96D439D}"/>
              </a:ext>
            </a:extLst>
          </p:cNvPr>
          <p:cNvSpPr/>
          <p:nvPr/>
        </p:nvSpPr>
        <p:spPr>
          <a:xfrm rot="8100000">
            <a:off x="8630868" y="2164614"/>
            <a:ext cx="279262" cy="279262"/>
          </a:xfrm>
          <a:prstGeom prst="teardrop">
            <a:avLst>
              <a:gd name="adj" fmla="val 115000"/>
            </a:avLst>
          </a:prstGeom>
        </p:spPr>
        <p:style>
          <a:lnRef idx="2">
            <a:schemeClr val="accent2">
              <a:hueOff val="-1433582"/>
              <a:satOff val="-34544"/>
              <a:lumOff val="-20785"/>
              <a:alphaOff val="0"/>
            </a:schemeClr>
          </a:lnRef>
          <a:fillRef idx="1">
            <a:schemeClr val="accent2">
              <a:hueOff val="-1433582"/>
              <a:satOff val="-34544"/>
              <a:lumOff val="-20785"/>
              <a:alphaOff val="0"/>
            </a:schemeClr>
          </a:fillRef>
          <a:effectRef idx="0">
            <a:schemeClr val="accent2">
              <a:hueOff val="-1433582"/>
              <a:satOff val="-34544"/>
              <a:lumOff val="-20785"/>
              <a:alphaOff val="0"/>
            </a:schemeClr>
          </a:effectRef>
          <a:fontRef idx="minor">
            <a:schemeClr val="lt1"/>
          </a:fontRef>
        </p:style>
        <p:txBody>
          <a:bodyPr/>
          <a:lstStyle/>
          <a:p>
            <a:endParaRPr lang="en-US"/>
          </a:p>
        </p:txBody>
      </p:sp>
      <p:sp>
        <p:nvSpPr>
          <p:cNvPr id="47" name="Oval 46">
            <a:extLst>
              <a:ext uri="{FF2B5EF4-FFF2-40B4-BE49-F238E27FC236}">
                <a16:creationId xmlns:a16="http://schemas.microsoft.com/office/drawing/2014/main" id="{05D0BCFE-8B0E-315A-E211-12E59F47B344}"/>
              </a:ext>
            </a:extLst>
          </p:cNvPr>
          <p:cNvSpPr/>
          <p:nvPr/>
        </p:nvSpPr>
        <p:spPr>
          <a:xfrm>
            <a:off x="8661891" y="2195637"/>
            <a:ext cx="217215" cy="217215"/>
          </a:xfrm>
          <a:prstGeom prst="ellipse">
            <a:avLst/>
          </a:prstGeom>
          <a:solidFill>
            <a:schemeClr val="lt1">
              <a:alpha val="90000"/>
              <a:hueOff val="0"/>
              <a:satOff val="0"/>
              <a:lumOff val="0"/>
              <a:alphaOff val="0"/>
            </a:schemeClr>
          </a:solidFill>
          <a:ln w="1905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8" name="Freeform: Shape 47">
            <a:extLst>
              <a:ext uri="{FF2B5EF4-FFF2-40B4-BE49-F238E27FC236}">
                <a16:creationId xmlns:a16="http://schemas.microsoft.com/office/drawing/2014/main" id="{A2160034-AA4D-0805-F235-6638F135A95D}"/>
              </a:ext>
            </a:extLst>
          </p:cNvPr>
          <p:cNvSpPr/>
          <p:nvPr/>
        </p:nvSpPr>
        <p:spPr>
          <a:xfrm>
            <a:off x="8967966" y="2501713"/>
            <a:ext cx="2683255" cy="1124051"/>
          </a:xfrm>
          <a:custGeom>
            <a:avLst/>
            <a:gdLst>
              <a:gd name="connsiteX0" fmla="*/ 0 w 2053188"/>
              <a:gd name="connsiteY0" fmla="*/ 0 h 1124051"/>
              <a:gd name="connsiteX1" fmla="*/ 2053188 w 2053188"/>
              <a:gd name="connsiteY1" fmla="*/ 0 h 1124051"/>
              <a:gd name="connsiteX2" fmla="*/ 2053188 w 2053188"/>
              <a:gd name="connsiteY2" fmla="*/ 1124051 h 1124051"/>
              <a:gd name="connsiteX3" fmla="*/ 0 w 2053188"/>
              <a:gd name="connsiteY3" fmla="*/ 1124051 h 1124051"/>
              <a:gd name="connsiteX4" fmla="*/ 0 w 2053188"/>
              <a:gd name="connsiteY4" fmla="*/ 0 h 112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1124051">
                <a:moveTo>
                  <a:pt x="0" y="0"/>
                </a:moveTo>
                <a:lnTo>
                  <a:pt x="2053188" y="0"/>
                </a:lnTo>
                <a:lnTo>
                  <a:pt x="2053188" y="1124051"/>
                </a:lnTo>
                <a:lnTo>
                  <a:pt x="0" y="11240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600" kern="1200" dirty="0"/>
              <a:t>PPS Surveys/Interviews </a:t>
            </a:r>
            <a:br>
              <a:rPr lang="en-US" sz="1600" kern="1200" dirty="0"/>
            </a:br>
            <a:r>
              <a:rPr lang="en-US" sz="1600" kern="1200" dirty="0"/>
              <a:t>(Wave 3)</a:t>
            </a:r>
            <a:br>
              <a:rPr lang="en-US" sz="1600" kern="1200" dirty="0"/>
            </a:br>
            <a:r>
              <a:rPr lang="en-US" sz="1600" kern="1200" dirty="0"/>
              <a:t>(SNAP moms/partners/friends)</a:t>
            </a:r>
          </a:p>
        </p:txBody>
      </p:sp>
      <p:sp>
        <p:nvSpPr>
          <p:cNvPr id="49" name="Freeform: Shape 48">
            <a:extLst>
              <a:ext uri="{FF2B5EF4-FFF2-40B4-BE49-F238E27FC236}">
                <a16:creationId xmlns:a16="http://schemas.microsoft.com/office/drawing/2014/main" id="{491A3800-35DB-D29A-98A2-C31DCDBF8579}"/>
              </a:ext>
            </a:extLst>
          </p:cNvPr>
          <p:cNvSpPr/>
          <p:nvPr/>
        </p:nvSpPr>
        <p:spPr>
          <a:xfrm>
            <a:off x="8967967" y="2106777"/>
            <a:ext cx="2053188" cy="394936"/>
          </a:xfrm>
          <a:custGeom>
            <a:avLst/>
            <a:gdLst>
              <a:gd name="connsiteX0" fmla="*/ 0 w 2053188"/>
              <a:gd name="connsiteY0" fmla="*/ 0 h 394936"/>
              <a:gd name="connsiteX1" fmla="*/ 2053188 w 2053188"/>
              <a:gd name="connsiteY1" fmla="*/ 0 h 394936"/>
              <a:gd name="connsiteX2" fmla="*/ 2053188 w 2053188"/>
              <a:gd name="connsiteY2" fmla="*/ 394936 h 394936"/>
              <a:gd name="connsiteX3" fmla="*/ 0 w 2053188"/>
              <a:gd name="connsiteY3" fmla="*/ 394936 h 394936"/>
              <a:gd name="connsiteX4" fmla="*/ 0 w 2053188"/>
              <a:gd name="connsiteY4" fmla="*/ 0 h 39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88" h="394936">
                <a:moveTo>
                  <a:pt x="0" y="0"/>
                </a:moveTo>
                <a:lnTo>
                  <a:pt x="2053188" y="0"/>
                </a:lnTo>
                <a:lnTo>
                  <a:pt x="2053188" y="394936"/>
                </a:lnTo>
                <a:lnTo>
                  <a:pt x="0" y="3949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2000" kern="1200" dirty="0"/>
              <a:t>Fall ‘21-Spring ‘22</a:t>
            </a:r>
          </a:p>
        </p:txBody>
      </p:sp>
      <p:sp>
        <p:nvSpPr>
          <p:cNvPr id="50" name="Straight Connector 49">
            <a:extLst>
              <a:ext uri="{FF2B5EF4-FFF2-40B4-BE49-F238E27FC236}">
                <a16:creationId xmlns:a16="http://schemas.microsoft.com/office/drawing/2014/main" id="{1A4A340C-1464-15C2-5006-EBFECAEABF55}"/>
              </a:ext>
            </a:extLst>
          </p:cNvPr>
          <p:cNvSpPr/>
          <p:nvPr/>
        </p:nvSpPr>
        <p:spPr>
          <a:xfrm>
            <a:off x="8770499" y="2501713"/>
            <a:ext cx="0" cy="1124051"/>
          </a:xfrm>
          <a:prstGeom prst="line">
            <a:avLst/>
          </a:prstGeom>
          <a:noFill/>
          <a:ln w="12700" cap="flat" cmpd="sng" algn="ctr">
            <a:solidFill>
              <a:schemeClr val="accent2">
                <a:hueOff val="-1433582"/>
                <a:satOff val="-34544"/>
                <a:lumOff val="-20785"/>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51" name="Oval 50">
            <a:extLst>
              <a:ext uri="{FF2B5EF4-FFF2-40B4-BE49-F238E27FC236}">
                <a16:creationId xmlns:a16="http://schemas.microsoft.com/office/drawing/2014/main" id="{51FE74F9-99D1-B5E9-F731-71B5E285B643}"/>
              </a:ext>
            </a:extLst>
          </p:cNvPr>
          <p:cNvSpPr/>
          <p:nvPr/>
        </p:nvSpPr>
        <p:spPr>
          <a:xfrm>
            <a:off x="8734246" y="3590220"/>
            <a:ext cx="71088" cy="71088"/>
          </a:xfrm>
          <a:prstGeom prst="ellipse">
            <a:avLst/>
          </a:prstGeom>
          <a:solidFill>
            <a:schemeClr val="accent2">
              <a:hueOff val="-1433582"/>
              <a:satOff val="-34544"/>
              <a:lumOff val="-20785"/>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52" name="TextBox 51">
            <a:extLst>
              <a:ext uri="{FF2B5EF4-FFF2-40B4-BE49-F238E27FC236}">
                <a16:creationId xmlns:a16="http://schemas.microsoft.com/office/drawing/2014/main" id="{C39F0CF6-B130-F13A-75A5-EB804DA486C3}"/>
              </a:ext>
            </a:extLst>
          </p:cNvPr>
          <p:cNvSpPr txBox="1"/>
          <p:nvPr/>
        </p:nvSpPr>
        <p:spPr>
          <a:xfrm>
            <a:off x="1340508" y="5648632"/>
            <a:ext cx="9922651" cy="646331"/>
          </a:xfrm>
          <a:prstGeom prst="rect">
            <a:avLst/>
          </a:prstGeom>
          <a:noFill/>
        </p:spPr>
        <p:txBody>
          <a:bodyPr wrap="square" rtlCol="0">
            <a:spAutoFit/>
          </a:bodyPr>
          <a:lstStyle/>
          <a:p>
            <a:r>
              <a:rPr lang="en-US" dirty="0"/>
              <a:t>SNAP: Social Networks and Parenting Study</a:t>
            </a:r>
          </a:p>
          <a:p>
            <a:r>
              <a:rPr lang="en-US" dirty="0"/>
              <a:t>PPS: Pandemic Parenting Study </a:t>
            </a:r>
          </a:p>
        </p:txBody>
      </p:sp>
    </p:spTree>
    <p:extLst>
      <p:ext uri="{BB962C8B-B14F-4D97-AF65-F5344CB8AC3E}">
        <p14:creationId xmlns:p14="http://schemas.microsoft.com/office/powerpoint/2010/main" val="175166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8BF57-FEAC-7E89-DD70-2934B9869D2F}"/>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C7A07B4-F71C-27A0-6D81-C6A3E2AA1C0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812" b="7812"/>
          <a:stretch/>
        </p:blipFill>
        <p:spPr>
          <a:xfrm>
            <a:off x="0" y="0"/>
            <a:ext cx="12192000" cy="6858000"/>
          </a:xfrm>
        </p:spPr>
      </p:pic>
      <p:sp>
        <p:nvSpPr>
          <p:cNvPr id="6" name="Rectangle 5">
            <a:extLst>
              <a:ext uri="{FF2B5EF4-FFF2-40B4-BE49-F238E27FC236}">
                <a16:creationId xmlns:a16="http://schemas.microsoft.com/office/drawing/2014/main" id="{60B81977-9F6F-1D99-2C8E-DB9EA7144C9B}"/>
              </a:ext>
            </a:extLst>
          </p:cNvPr>
          <p:cNvSpPr/>
          <p:nvPr/>
        </p:nvSpPr>
        <p:spPr>
          <a:xfrm>
            <a:off x="360541" y="379074"/>
            <a:ext cx="4523429" cy="23605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t>We force </a:t>
            </a:r>
            <a:br>
              <a:rPr lang="en-US" sz="3500" dirty="0"/>
            </a:br>
            <a:r>
              <a:rPr lang="en-US" sz="3500" dirty="0"/>
              <a:t>women to care for </a:t>
            </a:r>
            <a:br>
              <a:rPr lang="en-US" sz="3500" dirty="0"/>
            </a:br>
            <a:r>
              <a:rPr lang="en-US" sz="3500" dirty="0"/>
              <a:t>little or no pay by…</a:t>
            </a:r>
          </a:p>
        </p:txBody>
      </p:sp>
      <p:sp>
        <p:nvSpPr>
          <p:cNvPr id="2" name="Rectangle 1">
            <a:extLst>
              <a:ext uri="{FF2B5EF4-FFF2-40B4-BE49-F238E27FC236}">
                <a16:creationId xmlns:a16="http://schemas.microsoft.com/office/drawing/2014/main" id="{5C7DC0E8-2E71-67E3-3404-52D4E5F68683}"/>
              </a:ext>
            </a:extLst>
          </p:cNvPr>
          <p:cNvSpPr/>
          <p:nvPr/>
        </p:nvSpPr>
        <p:spPr>
          <a:xfrm>
            <a:off x="360541" y="2939533"/>
            <a:ext cx="4523429" cy="113314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gaslighting them into thinking “good choices” will save them</a:t>
            </a:r>
          </a:p>
        </p:txBody>
      </p:sp>
      <p:sp>
        <p:nvSpPr>
          <p:cNvPr id="3" name="Rectangle 2">
            <a:extLst>
              <a:ext uri="{FF2B5EF4-FFF2-40B4-BE49-F238E27FC236}">
                <a16:creationId xmlns:a16="http://schemas.microsoft.com/office/drawing/2014/main" id="{412B34AF-2BF1-024B-AD94-B6205F796BEF}"/>
              </a:ext>
            </a:extLst>
          </p:cNvPr>
          <p:cNvSpPr/>
          <p:nvPr/>
        </p:nvSpPr>
        <p:spPr>
          <a:xfrm>
            <a:off x="377755" y="5445276"/>
            <a:ext cx="4523429" cy="113314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leaving them nowhere to turn for support and nowhere to hide</a:t>
            </a:r>
          </a:p>
        </p:txBody>
      </p:sp>
      <p:sp>
        <p:nvSpPr>
          <p:cNvPr id="4" name="Rectangle 3">
            <a:extLst>
              <a:ext uri="{FF2B5EF4-FFF2-40B4-BE49-F238E27FC236}">
                <a16:creationId xmlns:a16="http://schemas.microsoft.com/office/drawing/2014/main" id="{3EC2FA26-8857-F68E-BA52-3DE706914EAC}"/>
              </a:ext>
            </a:extLst>
          </p:cNvPr>
          <p:cNvSpPr/>
          <p:nvPr/>
        </p:nvSpPr>
        <p:spPr>
          <a:xfrm>
            <a:off x="377755" y="4192404"/>
            <a:ext cx="4523429" cy="113314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limiting the choices they can make, including for their bodies</a:t>
            </a:r>
          </a:p>
        </p:txBody>
      </p:sp>
    </p:spTree>
    <p:extLst>
      <p:ext uri="{BB962C8B-B14F-4D97-AF65-F5344CB8AC3E}">
        <p14:creationId xmlns:p14="http://schemas.microsoft.com/office/powerpoint/2010/main" val="369864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C6675A-4C2D-4EBB-930F-F5B3758AB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04C8140-18C9-0F9B-EDD5-7E8AE88AFBB6}"/>
              </a:ext>
            </a:extLst>
          </p:cNvPr>
          <p:cNvSpPr>
            <a:spLocks noGrp="1"/>
          </p:cNvSpPr>
          <p:nvPr>
            <p:ph type="title"/>
          </p:nvPr>
        </p:nvSpPr>
        <p:spPr>
          <a:xfrm>
            <a:off x="6342703" y="439850"/>
            <a:ext cx="5256625" cy="2299855"/>
          </a:xfrm>
        </p:spPr>
        <p:txBody>
          <a:bodyPr>
            <a:normAutofit/>
          </a:bodyPr>
          <a:lstStyle/>
          <a:p>
            <a:pPr algn="ctr"/>
            <a:r>
              <a:rPr lang="en-US" dirty="0">
                <a:solidFill>
                  <a:srgbClr val="FFFFFF"/>
                </a:solidFill>
              </a:rPr>
              <a:t>Other countries have social safety nets. </a:t>
            </a:r>
            <a:br>
              <a:rPr lang="en-US" dirty="0">
                <a:solidFill>
                  <a:srgbClr val="FFFFFF"/>
                </a:solidFill>
              </a:rPr>
            </a:br>
            <a:r>
              <a:rPr lang="en-US" dirty="0">
                <a:solidFill>
                  <a:srgbClr val="FFFFFF"/>
                </a:solidFill>
              </a:rPr>
              <a:t>The US has women.</a:t>
            </a:r>
          </a:p>
        </p:txBody>
      </p:sp>
      <p:pic>
        <p:nvPicPr>
          <p:cNvPr id="5" name="Content Placeholder 4">
            <a:extLst>
              <a:ext uri="{FF2B5EF4-FFF2-40B4-BE49-F238E27FC236}">
                <a16:creationId xmlns:a16="http://schemas.microsoft.com/office/drawing/2014/main" id="{6F1224B2-3134-DC80-34C3-7E5B30783A45}"/>
              </a:ext>
            </a:extLst>
          </p:cNvPr>
          <p:cNvPicPr>
            <a:picLocks noChangeAspect="1"/>
          </p:cNvPicPr>
          <p:nvPr/>
        </p:nvPicPr>
        <p:blipFill>
          <a:blip r:embed="rId3">
            <a:extLst>
              <a:ext uri="{28A0092B-C50C-407E-A947-70E740481C1C}">
                <a14:useLocalDpi xmlns:a14="http://schemas.microsoft.com/office/drawing/2010/main" val="0"/>
              </a:ext>
            </a:extLst>
          </a:blip>
          <a:srcRect l="31194" t="-119" r="8156" b="119"/>
          <a:stretch/>
        </p:blipFill>
        <p:spPr>
          <a:xfrm>
            <a:off x="236220" y="236221"/>
            <a:ext cx="5800844" cy="6377939"/>
          </a:xfrm>
          <a:prstGeom prst="rect">
            <a:avLst/>
          </a:prstGeom>
        </p:spPr>
      </p:pic>
      <p:sp>
        <p:nvSpPr>
          <p:cNvPr id="14" name="Rectangle 13">
            <a:extLst>
              <a:ext uri="{FF2B5EF4-FFF2-40B4-BE49-F238E27FC236}">
                <a16:creationId xmlns:a16="http://schemas.microsoft.com/office/drawing/2014/main" id="{DED3F12F-0371-457E-A3DB-308133F0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46A1AE7A-D4F1-02FA-7B57-AADAA1342229}"/>
              </a:ext>
            </a:extLst>
          </p:cNvPr>
          <p:cNvSpPr/>
          <p:nvPr/>
        </p:nvSpPr>
        <p:spPr>
          <a:xfrm>
            <a:off x="6342705" y="2680884"/>
            <a:ext cx="5256625" cy="10600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 trap women in motherhood </a:t>
            </a:r>
            <a:br>
              <a:rPr lang="en-US" sz="2400" dirty="0">
                <a:solidFill>
                  <a:schemeClr val="tx1"/>
                </a:solidFill>
              </a:rPr>
            </a:br>
            <a:r>
              <a:rPr lang="en-US" sz="2400" dirty="0">
                <a:solidFill>
                  <a:schemeClr val="tx1"/>
                </a:solidFill>
              </a:rPr>
              <a:t>(and other unpaid caregiving roles)</a:t>
            </a:r>
          </a:p>
        </p:txBody>
      </p:sp>
      <p:sp>
        <p:nvSpPr>
          <p:cNvPr id="3" name="Rectangle 2">
            <a:extLst>
              <a:ext uri="{FF2B5EF4-FFF2-40B4-BE49-F238E27FC236}">
                <a16:creationId xmlns:a16="http://schemas.microsoft.com/office/drawing/2014/main" id="{0543A33E-47AE-19DA-0A5B-261ED0D0BFC6}"/>
              </a:ext>
            </a:extLst>
          </p:cNvPr>
          <p:cNvSpPr/>
          <p:nvPr/>
        </p:nvSpPr>
        <p:spPr>
          <a:xfrm>
            <a:off x="6342704" y="3980768"/>
            <a:ext cx="5256625" cy="10600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 leave them with nowhere </a:t>
            </a:r>
            <a:br>
              <a:rPr lang="en-US" sz="2400" dirty="0">
                <a:solidFill>
                  <a:schemeClr val="tx1"/>
                </a:solidFill>
              </a:rPr>
            </a:br>
            <a:r>
              <a:rPr lang="en-US" sz="2400" dirty="0">
                <a:solidFill>
                  <a:schemeClr val="tx1"/>
                </a:solidFill>
              </a:rPr>
              <a:t>to turn and nowhere to hide</a:t>
            </a:r>
          </a:p>
        </p:txBody>
      </p:sp>
      <p:sp>
        <p:nvSpPr>
          <p:cNvPr id="7" name="Rectangle 6">
            <a:extLst>
              <a:ext uri="{FF2B5EF4-FFF2-40B4-BE49-F238E27FC236}">
                <a16:creationId xmlns:a16="http://schemas.microsoft.com/office/drawing/2014/main" id="{19660022-3ABF-F3D7-916B-8A7EA1A38213}"/>
              </a:ext>
            </a:extLst>
          </p:cNvPr>
          <p:cNvSpPr/>
          <p:nvPr/>
        </p:nvSpPr>
        <p:spPr>
          <a:xfrm>
            <a:off x="6342703" y="5280652"/>
            <a:ext cx="5256625" cy="10600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 force them to settle for less-than-ideal partners and less-than-ideal jobs</a:t>
            </a:r>
          </a:p>
        </p:txBody>
      </p:sp>
    </p:spTree>
    <p:extLst>
      <p:ext uri="{BB962C8B-B14F-4D97-AF65-F5344CB8AC3E}">
        <p14:creationId xmlns:p14="http://schemas.microsoft.com/office/powerpoint/2010/main" val="625914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1A9911-A285-DC36-454F-36863B6C1F5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6" b="86"/>
          <a:stretch/>
        </p:blipFill>
        <p:spPr>
          <a:xfrm>
            <a:off x="0" y="0"/>
            <a:ext cx="12192000" cy="6858000"/>
          </a:xfrm>
        </p:spPr>
      </p:pic>
      <p:sp>
        <p:nvSpPr>
          <p:cNvPr id="6" name="Rectangle 5">
            <a:extLst>
              <a:ext uri="{FF2B5EF4-FFF2-40B4-BE49-F238E27FC236}">
                <a16:creationId xmlns:a16="http://schemas.microsoft.com/office/drawing/2014/main" id="{6881B7F2-2950-0808-B5E7-A1BF4C950F7F}"/>
              </a:ext>
            </a:extLst>
          </p:cNvPr>
          <p:cNvSpPr/>
          <p:nvPr/>
        </p:nvSpPr>
        <p:spPr>
          <a:xfrm>
            <a:off x="677535" y="708258"/>
            <a:ext cx="3369810" cy="23605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t>Some women are especially vulnerable</a:t>
            </a:r>
          </a:p>
        </p:txBody>
      </p:sp>
      <p:sp>
        <p:nvSpPr>
          <p:cNvPr id="2" name="Rectangle 1">
            <a:extLst>
              <a:ext uri="{FF2B5EF4-FFF2-40B4-BE49-F238E27FC236}">
                <a16:creationId xmlns:a16="http://schemas.microsoft.com/office/drawing/2014/main" id="{5A7321B3-13C8-030B-765B-E770283FE73D}"/>
              </a:ext>
            </a:extLst>
          </p:cNvPr>
          <p:cNvSpPr/>
          <p:nvPr/>
        </p:nvSpPr>
        <p:spPr>
          <a:xfrm>
            <a:off x="677535" y="3300315"/>
            <a:ext cx="3369810" cy="31454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systematic under-investment in low-income communities </a:t>
            </a:r>
            <a:br>
              <a:rPr lang="en-US" sz="2400" dirty="0">
                <a:solidFill>
                  <a:schemeClr val="tx1"/>
                </a:solidFill>
              </a:rPr>
            </a:br>
            <a:r>
              <a:rPr lang="en-US" sz="2400" dirty="0">
                <a:solidFill>
                  <a:schemeClr val="tx1"/>
                </a:solidFill>
              </a:rPr>
              <a:t>and communities of </a:t>
            </a:r>
            <a:br>
              <a:rPr lang="en-US" sz="2400" dirty="0">
                <a:solidFill>
                  <a:schemeClr val="tx1"/>
                </a:solidFill>
              </a:rPr>
            </a:br>
            <a:r>
              <a:rPr lang="en-US" sz="2400" dirty="0">
                <a:solidFill>
                  <a:schemeClr val="tx1"/>
                </a:solidFill>
              </a:rPr>
              <a:t>color leaves women </a:t>
            </a:r>
            <a:br>
              <a:rPr lang="en-US" sz="2400" dirty="0">
                <a:solidFill>
                  <a:schemeClr val="tx1"/>
                </a:solidFill>
              </a:rPr>
            </a:br>
            <a:r>
              <a:rPr lang="en-US" sz="2400" dirty="0">
                <a:solidFill>
                  <a:schemeClr val="tx1"/>
                </a:solidFill>
              </a:rPr>
              <a:t>with nowhere to turn </a:t>
            </a:r>
            <a:br>
              <a:rPr lang="en-US" sz="2400" dirty="0">
                <a:solidFill>
                  <a:schemeClr val="tx1"/>
                </a:solidFill>
              </a:rPr>
            </a:br>
            <a:r>
              <a:rPr lang="en-US" sz="2400" dirty="0">
                <a:solidFill>
                  <a:schemeClr val="tx1"/>
                </a:solidFill>
              </a:rPr>
              <a:t>and nowhere to hide</a:t>
            </a:r>
          </a:p>
        </p:txBody>
      </p:sp>
    </p:spTree>
    <p:extLst>
      <p:ext uri="{BB962C8B-B14F-4D97-AF65-F5344CB8AC3E}">
        <p14:creationId xmlns:p14="http://schemas.microsoft.com/office/powerpoint/2010/main" val="3059614624"/>
      </p:ext>
    </p:extLst>
  </p:cSld>
  <p:clrMapOvr>
    <a:masterClrMapping/>
  </p:clrMapOvr>
</p:sld>
</file>

<file path=ppt/theme/theme1.xml><?xml version="1.0" encoding="utf-8"?>
<a:theme xmlns:a="http://schemas.openxmlformats.org/drawingml/2006/main" name="Basis">
  <a:themeElements>
    <a:clrScheme name="Custom 3">
      <a:dk1>
        <a:sysClr val="windowText" lastClr="000000"/>
      </a:dk1>
      <a:lt1>
        <a:sysClr val="window" lastClr="FFFFFF"/>
      </a:lt1>
      <a:dk2>
        <a:srgbClr val="696464"/>
      </a:dk2>
      <a:lt2>
        <a:srgbClr val="E1CBB4"/>
      </a:lt2>
      <a:accent1>
        <a:srgbClr val="DD5353"/>
      </a:accent1>
      <a:accent2>
        <a:srgbClr val="811919"/>
      </a:accent2>
      <a:accent3>
        <a:srgbClr val="EF3947"/>
      </a:accent3>
      <a:accent4>
        <a:srgbClr val="920C16"/>
      </a:accent4>
      <a:accent5>
        <a:srgbClr val="918485"/>
      </a:accent5>
      <a:accent6>
        <a:srgbClr val="855D5D"/>
      </a:accent6>
      <a:hlink>
        <a:srgbClr val="CC9900"/>
      </a:hlink>
      <a:folHlink>
        <a:srgbClr val="E9E5DC"/>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Basis</Template>
  <TotalTime>8635</TotalTime>
  <Words>3939</Words>
  <Application>Microsoft Office PowerPoint</Application>
  <PresentationFormat>Widescreen</PresentationFormat>
  <Paragraphs>367</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Narrow</vt:lpstr>
      <vt:lpstr>Corbel</vt:lpstr>
      <vt:lpstr>Symbol</vt:lpstr>
      <vt:lpstr>Basis</vt:lpstr>
      <vt:lpstr>PowerPoint Presentation</vt:lpstr>
      <vt:lpstr>Promoting The  Illusion Of A  DIY Society</vt:lpstr>
      <vt:lpstr>A DIY Society</vt:lpstr>
      <vt:lpstr>Maintaining the diy illusion</vt:lpstr>
      <vt:lpstr>Holding It Together is Tearing Women Apart</vt:lpstr>
      <vt:lpstr>Data</vt:lpstr>
      <vt:lpstr>PowerPoint Presentation</vt:lpstr>
      <vt:lpstr>Other countries have social safety nets.  The US has women.</vt:lpstr>
      <vt:lpstr>PowerPoint Presentation</vt:lpstr>
      <vt:lpstr>PowerPoint Presentation</vt:lpstr>
      <vt:lpstr>So, why aren’t more Americans demanding a stronger safety net?</vt:lpstr>
      <vt:lpstr>PowerPoint Presentation</vt:lpstr>
      <vt:lpstr>PowerPoint Presentation</vt:lpstr>
      <vt:lpstr>PowerPoint Presentation</vt:lpstr>
      <vt:lpstr>To Persuade The Skeptics</vt:lpstr>
      <vt:lpstr>The net we need would  allow all people to…</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Calarco</dc:creator>
  <cp:lastModifiedBy>Jessica Calarco</cp:lastModifiedBy>
  <cp:revision>11</cp:revision>
  <dcterms:created xsi:type="dcterms:W3CDTF">2024-02-20T20:31:01Z</dcterms:created>
  <dcterms:modified xsi:type="dcterms:W3CDTF">2025-04-24T00:16:37Z</dcterms:modified>
</cp:coreProperties>
</file>