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406" r:id="rId2"/>
    <p:sldId id="593" r:id="rId3"/>
    <p:sldId id="301" r:id="rId4"/>
    <p:sldId id="425" r:id="rId5"/>
    <p:sldId id="356" r:id="rId6"/>
    <p:sldId id="263" r:id="rId7"/>
    <p:sldId id="268" r:id="rId8"/>
    <p:sldId id="269" r:id="rId9"/>
    <p:sldId id="270" r:id="rId10"/>
    <p:sldId id="272" r:id="rId11"/>
    <p:sldId id="357" r:id="rId12"/>
    <p:sldId id="276" r:id="rId13"/>
    <p:sldId id="594" r:id="rId14"/>
    <p:sldId id="280" r:id="rId15"/>
    <p:sldId id="281" r:id="rId16"/>
    <p:sldId id="354" r:id="rId17"/>
    <p:sldId id="355" r:id="rId18"/>
    <p:sldId id="359" r:id="rId19"/>
    <p:sldId id="358" r:id="rId20"/>
    <p:sldId id="389" r:id="rId21"/>
    <p:sldId id="289" r:id="rId22"/>
    <p:sldId id="621" r:id="rId23"/>
    <p:sldId id="290" r:id="rId24"/>
    <p:sldId id="291" r:id="rId25"/>
    <p:sldId id="390" r:id="rId26"/>
    <p:sldId id="293" r:id="rId27"/>
    <p:sldId id="294" r:id="rId28"/>
    <p:sldId id="327" r:id="rId29"/>
    <p:sldId id="622" r:id="rId30"/>
    <p:sldId id="596" r:id="rId31"/>
    <p:sldId id="393" r:id="rId32"/>
    <p:sldId id="304" r:id="rId33"/>
    <p:sldId id="407" r:id="rId34"/>
    <p:sldId id="617" r:id="rId35"/>
    <p:sldId id="618" r:id="rId36"/>
    <p:sldId id="308" r:id="rId37"/>
    <p:sldId id="620" r:id="rId38"/>
    <p:sldId id="319" r:id="rId39"/>
    <p:sldId id="331" r:id="rId40"/>
    <p:sldId id="395" r:id="rId41"/>
    <p:sldId id="305" r:id="rId42"/>
    <p:sldId id="414" r:id="rId43"/>
    <p:sldId id="298" r:id="rId44"/>
    <p:sldId id="427" r:id="rId45"/>
    <p:sldId id="338" r:id="rId46"/>
    <p:sldId id="399" r:id="rId47"/>
    <p:sldId id="416" r:id="rId48"/>
    <p:sldId id="415" r:id="rId49"/>
    <p:sldId id="417" r:id="rId50"/>
    <p:sldId id="418" r:id="rId51"/>
    <p:sldId id="423" r:id="rId52"/>
    <p:sldId id="313" r:id="rId53"/>
    <p:sldId id="477" r:id="rId54"/>
    <p:sldId id="400" r:id="rId55"/>
    <p:sldId id="314" r:id="rId56"/>
    <p:sldId id="410" r:id="rId57"/>
    <p:sldId id="430" r:id="rId58"/>
    <p:sldId id="302" r:id="rId59"/>
    <p:sldId id="382" r:id="rId60"/>
    <p:sldId id="384" r:id="rId61"/>
    <p:sldId id="401" r:id="rId62"/>
    <p:sldId id="372" r:id="rId63"/>
    <p:sldId id="274" r:id="rId64"/>
    <p:sldId id="431" r:id="rId65"/>
    <p:sldId id="344" r:id="rId66"/>
    <p:sldId id="616" r:id="rId67"/>
    <p:sldId id="625" r:id="rId68"/>
    <p:sldId id="623" r:id="rId69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25" autoAdjust="0"/>
    <p:restoredTop sz="96327"/>
  </p:normalViewPr>
  <p:slideViewPr>
    <p:cSldViewPr snapToGrid="0" snapToObjects="1">
      <p:cViewPr varScale="1">
        <p:scale>
          <a:sx n="77" d="100"/>
          <a:sy n="77" d="100"/>
        </p:scale>
        <p:origin x="2358" y="9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224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FCBA3-2189-FE4C-8CDB-2D62AC81825C}" type="datetimeFigureOut">
              <a:rPr lang="en-US" smtClean="0"/>
              <a:t>4/10/2025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46957-BE1E-E04D-9B42-25FFDF092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355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6CD97-C64E-42DA-AB7B-620538EC4FC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03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395C47-EBCC-414C-93F3-8A197D5FD99C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D064B-0910-4AA6-89BF-2A5F2203EAC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5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46957-BE1E-E04D-9B42-25FFDF09293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583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AEB50-7AF6-432C-8C97-6173D26A18D6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dirty="0"/>
              <a:t>Limited production – NOT commodity, high quality, premium price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D064B-0910-4AA6-89BF-2A5F2203EAC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14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CDR does a LOT of specialty cheese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D064B-0910-4AA6-89BF-2A5F2203EAC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38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D064B-0910-4AA6-89BF-2A5F2203EAC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5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321">
              <a:defRPr/>
            </a:pPr>
            <a:r>
              <a:rPr lang="en-US" b="1" dirty="0"/>
              <a:t>Today – 1,280,000 BUT production higher now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FE591-949F-4125-8733-DBE95BFF2A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37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6CD97-C64E-42DA-AB7B-620538EC4FC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01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Arena – made jack</a:t>
            </a:r>
            <a:r>
              <a:rPr lang="en-US" baseline="0" dirty="0"/>
              <a:t> &amp; Colby – little pile of each – combined and made one long horn and gave away at bar across the street and the rest is history…</a:t>
            </a:r>
          </a:p>
          <a:p>
            <a:endParaRPr lang="en-US" baseline="0" dirty="0"/>
          </a:p>
          <a:p>
            <a:r>
              <a:rPr lang="en-US" baseline="0" dirty="0"/>
              <a:t>Millions of lbs per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FE591-949F-4125-8733-DBE95BFF2A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11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B0FDDC-A2BF-4F39-A5D4-F97764AC89C1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1pPr>
            <a:lvl2pPr marL="38652428" indent="-38186541"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9pPr>
          </a:lstStyle>
          <a:p>
            <a:fld id="{B72B59E9-18D9-4D88-AED9-9D7B476AE040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pitchFamily="-109" charset="0"/>
              <a:ea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9pPr>
          </a:lstStyle>
          <a:p>
            <a:fld id="{0BCF32FB-672B-4364-8702-00B1601C36E9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pitchFamily="-109" charset="0"/>
              <a:ea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1pPr>
            <a:lvl2pPr marL="38652428" indent="-38186541"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9pPr>
          </a:lstStyle>
          <a:p>
            <a:fld id="{F85DC23D-AFE5-4302-8843-054AF879B43A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pitchFamily="-109" charset="0"/>
              <a:ea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" pitchFamily="-109" charset="0"/>
              <a:ea typeface="ＭＳ Ｐゴシック" pitchFamily="-109" charset="-128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9pPr>
          </a:lstStyle>
          <a:p>
            <a:fld id="{6E7FAE8E-8B90-4F9F-B08F-673D7272BA17}" type="slidenum">
              <a:rPr lang="en-US" sz="1200"/>
              <a:pPr/>
              <a:t>38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736970"/>
            <a:ext cx="10363200" cy="76505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597412"/>
            <a:ext cx="8534400" cy="3852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B15318-2DC5-48C4-B72A-625DA131C607}"/>
              </a:ext>
            </a:extLst>
          </p:cNvPr>
          <p:cNvSpPr/>
          <p:nvPr userDrawn="1"/>
        </p:nvSpPr>
        <p:spPr>
          <a:xfrm>
            <a:off x="0" y="0"/>
            <a:ext cx="12192000" cy="1686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group of people in white coats&#10;&#10;Description automatically generated">
            <a:extLst>
              <a:ext uri="{FF2B5EF4-FFF2-40B4-BE49-F238E27FC236}">
                <a16:creationId xmlns:a16="http://schemas.microsoft.com/office/drawing/2014/main" id="{2E4FD425-A4AE-5FEC-3F17-92F974F83A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70322"/>
            <a:ext cx="12179687" cy="481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91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42590F-BE96-44B2-B082-2DB64F0D4B02}"/>
              </a:ext>
            </a:extLst>
          </p:cNvPr>
          <p:cNvSpPr/>
          <p:nvPr userDrawn="1"/>
        </p:nvSpPr>
        <p:spPr>
          <a:xfrm>
            <a:off x="0" y="0"/>
            <a:ext cx="12192000" cy="1686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ollage of several people&#10;&#10;Description automatically generated">
            <a:extLst>
              <a:ext uri="{FF2B5EF4-FFF2-40B4-BE49-F238E27FC236}">
                <a16:creationId xmlns:a16="http://schemas.microsoft.com/office/drawing/2014/main" id="{A648D4EC-5BA9-9121-4233-CF16FBAAD1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49" y="2602863"/>
            <a:ext cx="12179301" cy="4114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1F5672-D184-F101-687F-658026E0DCDE}"/>
              </a:ext>
            </a:extLst>
          </p:cNvPr>
          <p:cNvSpPr/>
          <p:nvPr userDrawn="1"/>
        </p:nvSpPr>
        <p:spPr>
          <a:xfrm>
            <a:off x="-2" y="6698375"/>
            <a:ext cx="12192000" cy="1686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D3446B-0627-61E0-64BF-54F0A033F5C9}"/>
              </a:ext>
            </a:extLst>
          </p:cNvPr>
          <p:cNvSpPr txBox="1"/>
          <p:nvPr userDrawn="1"/>
        </p:nvSpPr>
        <p:spPr>
          <a:xfrm>
            <a:off x="6349" y="313439"/>
            <a:ext cx="1217930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Thank You for your Funding &amp; Support</a:t>
            </a:r>
          </a:p>
          <a:p>
            <a:pPr algn="ctr" eaLnBrk="1" hangingPunct="1">
              <a:defRPr/>
            </a:pPr>
            <a:endParaRPr lang="en-US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Wisconsin and US Dairy Farmers </a:t>
            </a:r>
            <a:r>
              <a:rPr lang="en-US" altLang="en-US" sz="2000" b="1" dirty="0">
                <a:solidFill>
                  <a:srgbClr val="F69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Dairy Farmers of Wisconsin (DFW)</a:t>
            </a:r>
          </a:p>
          <a:p>
            <a:pPr algn="ctr" eaLnBrk="1" hangingPunct="1">
              <a:defRPr/>
            </a:pP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Dairy Management Inc. (DMI) </a:t>
            </a:r>
            <a:r>
              <a:rPr lang="en-US" altLang="en-US" sz="2000" b="1" dirty="0">
                <a:solidFill>
                  <a:srgbClr val="F69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CDR Industry Team (CIT) Members</a:t>
            </a:r>
          </a:p>
        </p:txBody>
      </p:sp>
      <p:pic>
        <p:nvPicPr>
          <p:cNvPr id="11" name="Picture 6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4C67BB1-0B12-0ECE-584F-461D843E49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2122488"/>
            <a:ext cx="2760662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1FCA9998-3C4D-DC54-E003-A69793E625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8" y="2398713"/>
            <a:ext cx="37877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323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04682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07507"/>
            <a:ext cx="10972800" cy="48186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A133A-5313-1448-BA63-1FEC3D1A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8F92F097-10C2-B445-BE93-60A1B457B55B}" type="datetimeFigureOut">
              <a:rPr lang="en-US" altLang="en-US" smtClean="0"/>
              <a:pPr/>
              <a:t>4/10/2025</a:t>
            </a:fld>
            <a:endParaRPr lang="en-US" alt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F6D2CB-DA22-1A47-824C-C06EE88861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443641"/>
            <a:ext cx="2844800" cy="27783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4BF0191D-4FAD-074C-AA1E-CD337FA8013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963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04682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F6D2CB-DA22-1A47-824C-C06EE88861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443641"/>
            <a:ext cx="2844800" cy="27783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4BF0191D-4FAD-074C-AA1E-CD337FA8013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E56E6CCA-E8FB-4B69-AC14-13F3E073FB55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609599" y="1402449"/>
            <a:ext cx="10972801" cy="46650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734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91664-F1A8-4581-B875-56A816EF8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1437"/>
            <a:ext cx="10515600" cy="819017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A4F2A9B-1895-4918-94D8-EC079436F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443641"/>
            <a:ext cx="2844800" cy="27783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4BF0191D-4FAD-074C-AA1E-CD337FA8013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8200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27769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64779"/>
            <a:ext cx="5384800" cy="486138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64779"/>
            <a:ext cx="5384800" cy="486138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12FEBF-76CF-4F3F-8791-71348B0AEB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443641"/>
            <a:ext cx="2844800" cy="27783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4BF0191D-4FAD-074C-AA1E-CD337FA8013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6544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53407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33461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45892"/>
            <a:ext cx="5386917" cy="428027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33461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45892"/>
            <a:ext cx="5389033" cy="428027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1AD8171-80A3-4707-81DD-A1A4F8E47B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443641"/>
            <a:ext cx="2844800" cy="27783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4BF0191D-4FAD-074C-AA1E-CD337FA8013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0577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1922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63E9E-9017-4E10-AC59-BA31623034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443641"/>
            <a:ext cx="2844800" cy="27783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4BF0191D-4FAD-074C-AA1E-CD337FA8013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940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562538-62CE-41E6-98E3-8DDFD68639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443641"/>
            <a:ext cx="2844800" cy="27783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4BF0191D-4FAD-074C-AA1E-CD337FA8013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2206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2614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77D7799-1784-4227-8657-5C84F1699EA0}"/>
              </a:ext>
            </a:extLst>
          </p:cNvPr>
          <p:cNvGrpSpPr/>
          <p:nvPr userDrawn="1"/>
        </p:nvGrpSpPr>
        <p:grpSpPr>
          <a:xfrm>
            <a:off x="78378" y="5991859"/>
            <a:ext cx="11987583" cy="774700"/>
            <a:chOff x="78378" y="5991859"/>
            <a:chExt cx="11987583" cy="7747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E8B9A46-4732-4AB7-9ADA-742C0A3F7BA4}"/>
                </a:ext>
              </a:extLst>
            </p:cNvPr>
            <p:cNvSpPr/>
            <p:nvPr/>
          </p:nvSpPr>
          <p:spPr>
            <a:xfrm>
              <a:off x="78378" y="6451540"/>
              <a:ext cx="11987583" cy="2778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70E21E7-9802-4EFD-9C7D-9F158D0EF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8291" y="5991859"/>
              <a:ext cx="406400" cy="7747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CD9C05-D06D-4C03-BB74-A60DB580EC2D}"/>
                </a:ext>
              </a:extLst>
            </p:cNvPr>
            <p:cNvSpPr txBox="1"/>
            <p:nvPr/>
          </p:nvSpPr>
          <p:spPr>
            <a:xfrm>
              <a:off x="584691" y="6421598"/>
              <a:ext cx="1660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cdr.wisc.edu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82" r:id="rId3"/>
    <p:sldLayoutId id="2147483680" r:id="rId4"/>
    <p:sldLayoutId id="2147483674" r:id="rId5"/>
    <p:sldLayoutId id="2147483675" r:id="rId6"/>
    <p:sldLayoutId id="2147483676" r:id="rId7"/>
    <p:sldLayoutId id="2147483677" r:id="rId8"/>
    <p:sldLayoutId id="2147483679" r:id="rId9"/>
    <p:sldLayoutId id="2147483681" r:id="rId10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anose="02040502050405020303" pitchFamily="18" charset="0"/>
          <a:ea typeface="ＭＳ Ｐゴシック" panose="020B0600070205080204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anose="02040502050405020303" pitchFamily="18" charset="0"/>
          <a:ea typeface="ＭＳ Ｐゴシック" panose="020B0600070205080204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anose="02040502050405020303" pitchFamily="18" charset="0"/>
          <a:ea typeface="ＭＳ Ｐゴシック" panose="020B0600070205080204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anose="02040502050405020303" pitchFamily="18" charset="0"/>
          <a:ea typeface="ＭＳ Ｐゴシック" panose="020B0600070205080204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anose="02040502050405020303" pitchFamily="18" charset="0"/>
          <a:ea typeface="ＭＳ Ｐゴシック" panose="020B0600070205080204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anose="02040502050405020303" pitchFamily="18" charset="0"/>
          <a:ea typeface="ＭＳ Ｐゴシック" panose="020B0600070205080204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anose="02040502050405020303" pitchFamily="18" charset="0"/>
          <a:ea typeface="ＭＳ Ｐゴシック" panose="020B0600070205080204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anose="02040502050405020303" pitchFamily="18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pn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26" Type="http://schemas.openxmlformats.org/officeDocument/2006/relationships/image" Target="../media/image123.png"/><Relationship Id="rId3" Type="http://schemas.openxmlformats.org/officeDocument/2006/relationships/image" Target="../media/image100.png"/><Relationship Id="rId21" Type="http://schemas.openxmlformats.org/officeDocument/2006/relationships/image" Target="../media/image118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5" Type="http://schemas.openxmlformats.org/officeDocument/2006/relationships/image" Target="../media/image122.png"/><Relationship Id="rId2" Type="http://schemas.openxmlformats.org/officeDocument/2006/relationships/image" Target="../media/image99.png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24" Type="http://schemas.openxmlformats.org/officeDocument/2006/relationships/image" Target="../media/image121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23" Type="http://schemas.openxmlformats.org/officeDocument/2006/relationships/image" Target="../media/image120.png"/><Relationship Id="rId10" Type="http://schemas.openxmlformats.org/officeDocument/2006/relationships/image" Target="../media/image107.png"/><Relationship Id="rId19" Type="http://schemas.openxmlformats.org/officeDocument/2006/relationships/image" Target="../media/image116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Relationship Id="rId22" Type="http://schemas.openxmlformats.org/officeDocument/2006/relationships/image" Target="../media/image11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18" Type="http://schemas.openxmlformats.org/officeDocument/2006/relationships/image" Target="../media/image139.png"/><Relationship Id="rId3" Type="http://schemas.openxmlformats.org/officeDocument/2006/relationships/image" Target="../media/image124.png"/><Relationship Id="rId21" Type="http://schemas.openxmlformats.org/officeDocument/2006/relationships/image" Target="../media/image142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17" Type="http://schemas.openxmlformats.org/officeDocument/2006/relationships/image" Target="../media/image13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37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5" Type="http://schemas.openxmlformats.org/officeDocument/2006/relationships/image" Target="../media/image136.png"/><Relationship Id="rId23" Type="http://schemas.openxmlformats.org/officeDocument/2006/relationships/image" Target="../media/image144.png"/><Relationship Id="rId10" Type="http://schemas.openxmlformats.org/officeDocument/2006/relationships/image" Target="../media/image131.png"/><Relationship Id="rId19" Type="http://schemas.openxmlformats.org/officeDocument/2006/relationships/image" Target="../media/image140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Relationship Id="rId22" Type="http://schemas.openxmlformats.org/officeDocument/2006/relationships/image" Target="../media/image1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jpeg"/><Relationship Id="rId4" Type="http://schemas.openxmlformats.org/officeDocument/2006/relationships/image" Target="../media/image1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4.jpg"/><Relationship Id="rId4" Type="http://schemas.openxmlformats.org/officeDocument/2006/relationships/image" Target="../media/image18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7" Type="http://schemas.openxmlformats.org/officeDocument/2006/relationships/image" Target="../media/image1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2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199.png"/><Relationship Id="rId7" Type="http://schemas.openxmlformats.org/officeDocument/2006/relationships/image" Target="../media/image203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1"/>
          <p:cNvSpPr txBox="1">
            <a:spLocks noChangeArrowheads="1"/>
          </p:cNvSpPr>
          <p:nvPr/>
        </p:nvSpPr>
        <p:spPr bwMode="auto">
          <a:xfrm>
            <a:off x="2336159" y="189213"/>
            <a:ext cx="751968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HOW WISCONSIN BECAME THE CHEESE STATE</a:t>
            </a:r>
          </a:p>
          <a:p>
            <a:pPr algn="ctr">
              <a:defRPr/>
            </a:pPr>
            <a:endParaRPr lang="en-US" altLang="en-US" sz="4000" b="1" dirty="0">
              <a:solidFill>
                <a:prstClr val="black"/>
              </a:solidFill>
              <a:latin typeface="+mn-lt"/>
            </a:endParaRPr>
          </a:p>
          <a:p>
            <a:pPr algn="ctr">
              <a:defRPr/>
            </a:pPr>
            <a:endParaRPr lang="en-US" altLang="en-US" sz="400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2916922" y="1734934"/>
            <a:ext cx="635815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3000" noProof="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Dean Sommer, Cheese </a:t>
            </a:r>
            <a:r>
              <a:rPr lang="en-US" altLang="en-US" sz="3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Technologist</a:t>
            </a:r>
            <a:r>
              <a:rPr lang="en-US" altLang="en-US" sz="3000" noProof="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endParaRPr lang="en-US" altLang="en-US" sz="3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1827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195513" y="15224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>
                <a:ea typeface="ＭＳ Ｐゴシック" pitchFamily="-109" charset="-128"/>
              </a:rPr>
              <a:t>The Decline of Wisconsin’s Wheat Industry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2209800" y="1857216"/>
            <a:ext cx="7772400" cy="3070225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ea typeface="ＭＳ Ｐゴシック" pitchFamily="-109" charset="-128"/>
              </a:rPr>
              <a:t>Ravages of insects</a:t>
            </a:r>
          </a:p>
          <a:p>
            <a:pPr lvl="1"/>
            <a:r>
              <a:rPr lang="en-US" dirty="0">
                <a:ea typeface="ＭＳ Ｐゴシック" pitchFamily="-109" charset="-128"/>
              </a:rPr>
              <a:t>Chinch bugs</a:t>
            </a:r>
          </a:p>
          <a:p>
            <a:r>
              <a:rPr lang="en-US" dirty="0">
                <a:ea typeface="ＭＳ Ｐゴシック" pitchFamily="-109" charset="-128"/>
              </a:rPr>
              <a:t>Depletion of the soil</a:t>
            </a:r>
          </a:p>
          <a:p>
            <a:pPr lvl="1"/>
            <a:r>
              <a:rPr lang="en-US" dirty="0">
                <a:ea typeface="ＭＳ Ｐゴシック" pitchFamily="-109" charset="-128"/>
              </a:rPr>
              <a:t>Nitrogen</a:t>
            </a:r>
          </a:p>
          <a:p>
            <a:pPr lvl="1"/>
            <a:endParaRPr lang="en-US" dirty="0">
              <a:ea typeface="ＭＳ Ｐゴシック" pitchFamily="-109" charset="-128"/>
            </a:endParaRPr>
          </a:p>
          <a:p>
            <a:pPr lvl="1"/>
            <a:endParaRPr lang="en-US" dirty="0">
              <a:ea typeface="ＭＳ Ｐゴシック" pitchFamily="-109" charset="-128"/>
            </a:endParaRPr>
          </a:p>
          <a:p>
            <a:pPr lvl="1"/>
            <a:endParaRPr lang="en-US" dirty="0">
              <a:ea typeface="ＭＳ Ｐゴシック" pitchFamily="-109" charset="-128"/>
            </a:endParaRPr>
          </a:p>
          <a:p>
            <a:pPr lvl="1">
              <a:buFontTx/>
              <a:buNone/>
            </a:pPr>
            <a:endParaRPr lang="en-US" sz="1600" dirty="0">
              <a:ea typeface="ＭＳ Ｐゴシック" pitchFamily="-109" charset="-128"/>
            </a:endParaRPr>
          </a:p>
          <a:p>
            <a:pPr lvl="1">
              <a:buFontTx/>
              <a:buNone/>
            </a:pPr>
            <a:r>
              <a:rPr lang="en-US" sz="1600" dirty="0">
                <a:ea typeface="ＭＳ Ｐゴシック" pitchFamily="-109" charset="-128"/>
              </a:rPr>
              <a:t>							</a:t>
            </a:r>
          </a:p>
          <a:p>
            <a:pPr lvl="1"/>
            <a:endParaRPr lang="en-US" dirty="0">
              <a:ea typeface="ＭＳ Ｐゴシック" pitchFamily="-109" charset="-128"/>
            </a:endParaRPr>
          </a:p>
        </p:txBody>
      </p:sp>
      <p:pic>
        <p:nvPicPr>
          <p:cNvPr id="28676" name="Picture 3" descr="whe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97" y="1880393"/>
            <a:ext cx="3598771" cy="244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4386263" y="6018052"/>
            <a:ext cx="4978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9pPr>
          </a:lstStyle>
          <a:p>
            <a:r>
              <a:rPr lang="en-US" sz="1400" i="1"/>
              <a:t>Credit: My Land, My Home, My Wisconsin, Robert &amp; Maryo Gard</a:t>
            </a:r>
          </a:p>
          <a:p>
            <a:endParaRPr 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333" y="4321778"/>
            <a:ext cx="2398262" cy="16081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062" y="3904509"/>
            <a:ext cx="2708148" cy="175476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6482" y="0"/>
            <a:ext cx="8229600" cy="1029220"/>
          </a:xfrm>
        </p:spPr>
        <p:txBody>
          <a:bodyPr anchor="ctr"/>
          <a:lstStyle/>
          <a:p>
            <a:r>
              <a:rPr lang="en-US" sz="3600" dirty="0"/>
              <a:t>Wisconsin Cheese Historical Beginnings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4515" y="1088673"/>
            <a:ext cx="7772400" cy="4114800"/>
          </a:xfrm>
        </p:spPr>
        <p:txBody>
          <a:bodyPr/>
          <a:lstStyle/>
          <a:p>
            <a:r>
              <a:rPr lang="en-US" dirty="0"/>
              <a:t>The 1860s also saw a large immigration of Europeans to Wisconsin.</a:t>
            </a:r>
          </a:p>
          <a:p>
            <a:pPr lvl="1"/>
            <a:r>
              <a:rPr lang="en-US" dirty="0"/>
              <a:t>Swiss, German, Norwegian, Swedish, Danish, French, Italian and Dutch populations</a:t>
            </a:r>
          </a:p>
          <a:p>
            <a:pPr lvl="1"/>
            <a:r>
              <a:rPr lang="en-US" dirty="0"/>
              <a:t>Traditions and skills </a:t>
            </a:r>
          </a:p>
          <a:p>
            <a:pPr marL="457200" lvl="1" indent="0">
              <a:buNone/>
            </a:pPr>
            <a:r>
              <a:rPr lang="en-US" dirty="0"/>
              <a:t>were imported as well </a:t>
            </a:r>
          </a:p>
          <a:p>
            <a:pPr marL="457200" lvl="1" indent="0">
              <a:buNone/>
            </a:pPr>
            <a:r>
              <a:rPr lang="en-US" dirty="0"/>
              <a:t>from their homelands</a:t>
            </a:r>
          </a:p>
        </p:txBody>
      </p:sp>
      <p:pic>
        <p:nvPicPr>
          <p:cNvPr id="4" name="Picture 4" descr="HISTORICALX105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8428" y="3146073"/>
            <a:ext cx="3732373" cy="2726794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5" name="Picture 3" descr="wisconsin_dairy_farm.jpg">
            <a:extLst>
              <a:ext uri="{FF2B5EF4-FFF2-40B4-BE49-F238E27FC236}">
                <a16:creationId xmlns:a16="http://schemas.microsoft.com/office/drawing/2014/main" id="{B38D8D04-01E2-4FB4-AF3D-E7E99BDCD8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4" r="16614" b="5643"/>
          <a:stretch>
            <a:fillRect/>
          </a:stretch>
        </p:blipFill>
        <p:spPr bwMode="auto">
          <a:xfrm>
            <a:off x="1808446" y="5113873"/>
            <a:ext cx="1912001" cy="11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D0B1D8-29F3-446E-9994-5FDD5A68D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736" y="5052812"/>
            <a:ext cx="1800863" cy="13552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BA77F4-C40B-E451-502A-5A48631E3F03}"/>
              </a:ext>
            </a:extLst>
          </p:cNvPr>
          <p:cNvSpPr txBox="1"/>
          <p:nvPr/>
        </p:nvSpPr>
        <p:spPr>
          <a:xfrm>
            <a:off x="6387887" y="6045327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/>
              <a:t>Credit: My Land, My Home, My Wisconsin, Robert &amp; </a:t>
            </a:r>
            <a:r>
              <a:rPr lang="en-US" sz="1100" i="1" dirty="0" err="1"/>
              <a:t>Maryo</a:t>
            </a:r>
            <a:r>
              <a:rPr lang="en-US" sz="1100" i="1" dirty="0"/>
              <a:t> Gard</a:t>
            </a:r>
          </a:p>
        </p:txBody>
      </p:sp>
    </p:spTree>
    <p:extLst>
      <p:ext uri="{BB962C8B-B14F-4D97-AF65-F5344CB8AC3E}">
        <p14:creationId xmlns:p14="http://schemas.microsoft.com/office/powerpoint/2010/main" val="3785808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195513" y="122041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-109" charset="-128"/>
              </a:rPr>
              <a:t>New European Settlers: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700124" y="1265042"/>
            <a:ext cx="7772400" cy="2913063"/>
          </a:xfrm>
        </p:spPr>
        <p:txBody>
          <a:bodyPr>
            <a:normAutofit fontScale="70000" lnSpcReduction="20000"/>
          </a:bodyPr>
          <a:lstStyle/>
          <a:p>
            <a:r>
              <a:rPr lang="en-US" sz="4000" dirty="0">
                <a:ea typeface="ＭＳ Ｐゴシック" pitchFamily="-109" charset="-128"/>
              </a:rPr>
              <a:t>Built barns for their livestock</a:t>
            </a:r>
          </a:p>
          <a:p>
            <a:r>
              <a:rPr lang="en-US" sz="4000" dirty="0">
                <a:ea typeface="ＭＳ Ｐゴシック" pitchFamily="-109" charset="-128"/>
              </a:rPr>
              <a:t>Greater animal care</a:t>
            </a:r>
          </a:p>
          <a:p>
            <a:r>
              <a:rPr lang="en-US" sz="4000" dirty="0">
                <a:ea typeface="ＭＳ Ｐゴシック" pitchFamily="-109" charset="-128"/>
              </a:rPr>
              <a:t>Recognized the importance of 			 fertilizer (manure)</a:t>
            </a:r>
          </a:p>
          <a:p>
            <a:endParaRPr lang="en-US" dirty="0">
              <a:ea typeface="ＭＳ Ｐゴシック" pitchFamily="-109" charset="-128"/>
            </a:endParaRPr>
          </a:p>
          <a:p>
            <a:endParaRPr lang="en-US" dirty="0">
              <a:ea typeface="ＭＳ Ｐゴシック" pitchFamily="-109" charset="-128"/>
            </a:endParaRPr>
          </a:p>
          <a:p>
            <a:pPr>
              <a:buFontTx/>
              <a:buNone/>
            </a:pPr>
            <a:endParaRPr lang="en-US" dirty="0">
              <a:ea typeface="ＭＳ Ｐゴシック" pitchFamily="-109" charset="-128"/>
            </a:endParaRPr>
          </a:p>
          <a:p>
            <a:pPr>
              <a:buFontTx/>
              <a:buNone/>
            </a:pPr>
            <a:r>
              <a:rPr lang="en-US" sz="1600" dirty="0">
                <a:ea typeface="ＭＳ Ｐゴシック" pitchFamily="-109" charset="-128"/>
              </a:rPr>
              <a:t>							</a:t>
            </a:r>
          </a:p>
        </p:txBody>
      </p:sp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4813641" y="6038531"/>
            <a:ext cx="5154273" cy="51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9pPr>
          </a:lstStyle>
          <a:p>
            <a:r>
              <a:rPr lang="en-US" sz="1400" i="1" dirty="0"/>
              <a:t>Credit: My Land, My Home, My Wisconsin, Robert &amp; </a:t>
            </a:r>
            <a:r>
              <a:rPr lang="en-US" sz="1400" i="1" dirty="0" err="1"/>
              <a:t>Maryo</a:t>
            </a:r>
            <a:r>
              <a:rPr lang="en-US" sz="1400" i="1" dirty="0"/>
              <a:t> Gard</a:t>
            </a:r>
          </a:p>
          <a:p>
            <a:endParaRPr lang="en-US" sz="1400" dirty="0"/>
          </a:p>
        </p:txBody>
      </p:sp>
      <p:pic>
        <p:nvPicPr>
          <p:cNvPr id="32774" name="Picture 5" descr="wisconsin-dairy-barn-wi1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739" y="3272915"/>
            <a:ext cx="3755175" cy="250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880" y="3272915"/>
            <a:ext cx="3744994" cy="2507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29056D-5075-4EEA-841C-D46FDB265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704" y="1538661"/>
            <a:ext cx="3400425" cy="15430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1338469" y="714962"/>
            <a:ext cx="9515061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9pPr>
          </a:lstStyle>
          <a:p>
            <a:pPr algn="ctr"/>
            <a:r>
              <a:rPr lang="en-US" sz="2800" dirty="0">
                <a:latin typeface="+mn-lt"/>
              </a:rPr>
              <a:t>1867 – 245,000</a:t>
            </a:r>
          </a:p>
          <a:p>
            <a:pPr algn="ctr"/>
            <a:r>
              <a:rPr lang="en-US" sz="2800" dirty="0">
                <a:latin typeface="+mn-lt"/>
              </a:rPr>
              <a:t>1912 – 1,460,000</a:t>
            </a:r>
          </a:p>
          <a:p>
            <a:pPr algn="ctr"/>
            <a:r>
              <a:rPr lang="en-US" sz="2800" dirty="0">
                <a:latin typeface="+mn-lt"/>
              </a:rPr>
              <a:t>1945 –2,585,000 (</a:t>
            </a:r>
            <a:r>
              <a:rPr lang="en-US" sz="2800" dirty="0" err="1">
                <a:latin typeface="+mn-lt"/>
              </a:rPr>
              <a:t>ave.</a:t>
            </a:r>
            <a:r>
              <a:rPr lang="en-US" sz="2800" dirty="0">
                <a:latin typeface="+mn-lt"/>
              </a:rPr>
              <a:t> milk output/cow/lactation 6,330 </a:t>
            </a:r>
            <a:r>
              <a:rPr lang="en-US" sz="2800" dirty="0" err="1">
                <a:latin typeface="+mn-lt"/>
              </a:rPr>
              <a:t>lb</a:t>
            </a:r>
            <a:r>
              <a:rPr lang="en-US" sz="2800" dirty="0">
                <a:latin typeface="+mn-lt"/>
              </a:rPr>
              <a:t>)</a:t>
            </a:r>
          </a:p>
          <a:p>
            <a:pPr algn="ctr"/>
            <a:r>
              <a:rPr lang="en-US" sz="2800" dirty="0">
                <a:latin typeface="+mn-lt"/>
              </a:rPr>
              <a:t>2018 –1,280,000 (</a:t>
            </a:r>
            <a:r>
              <a:rPr lang="en-US" sz="2800" dirty="0" err="1">
                <a:latin typeface="+mn-lt"/>
              </a:rPr>
              <a:t>ave.</a:t>
            </a:r>
            <a:r>
              <a:rPr lang="en-US" sz="2800" dirty="0">
                <a:latin typeface="+mn-lt"/>
              </a:rPr>
              <a:t> milk output/cow/lactation 24,002 </a:t>
            </a:r>
            <a:r>
              <a:rPr lang="en-US" sz="2800" dirty="0" err="1">
                <a:latin typeface="+mn-lt"/>
              </a:rPr>
              <a:t>lb</a:t>
            </a:r>
            <a:r>
              <a:rPr lang="en-US" sz="2800" dirty="0">
                <a:latin typeface="+mn-lt"/>
              </a:rPr>
              <a:t>)</a:t>
            </a:r>
          </a:p>
          <a:p>
            <a:pPr algn="ctr"/>
            <a:r>
              <a:rPr lang="en-US" sz="2800" dirty="0">
                <a:latin typeface="+mn-lt"/>
              </a:rPr>
              <a:t>2024 –1,269,000 (</a:t>
            </a:r>
            <a:r>
              <a:rPr lang="en-US" sz="2800" dirty="0" err="1">
                <a:latin typeface="+mn-lt"/>
              </a:rPr>
              <a:t>ave.</a:t>
            </a:r>
            <a:r>
              <a:rPr lang="en-US" sz="2800" dirty="0">
                <a:latin typeface="+mn-lt"/>
              </a:rPr>
              <a:t> milk output/cow/lactation 25,493 </a:t>
            </a:r>
            <a:r>
              <a:rPr lang="en-US" sz="2800" dirty="0" err="1">
                <a:latin typeface="+mn-lt"/>
              </a:rPr>
              <a:t>lb</a:t>
            </a:r>
            <a:r>
              <a:rPr lang="en-US" sz="2800" dirty="0">
                <a:latin typeface="+mn-lt"/>
              </a:rPr>
              <a:t>)</a:t>
            </a:r>
          </a:p>
          <a:p>
            <a:pPr algn="ctr"/>
            <a:endParaRPr lang="en-US" sz="3200" dirty="0">
              <a:latin typeface="+mn-lt"/>
            </a:endParaRPr>
          </a:p>
          <a:p>
            <a:pPr algn="ctr"/>
            <a:r>
              <a:rPr lang="en-US" sz="3200" dirty="0">
                <a:latin typeface="+mn-lt"/>
              </a:rPr>
              <a:t> </a:t>
            </a:r>
          </a:p>
        </p:txBody>
      </p:sp>
      <p:pic>
        <p:nvPicPr>
          <p:cNvPr id="36867" name="Picture 3" descr="2 cow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9" y="3329220"/>
            <a:ext cx="4286250" cy="2781300"/>
          </a:xfrm>
          <a:prstGeom prst="rect">
            <a:avLst/>
          </a:prstGeom>
          <a:noFill/>
          <a:ln w="2222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2543175" y="0"/>
            <a:ext cx="7772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9pPr>
          </a:lstStyle>
          <a:p>
            <a:pPr algn="ctr"/>
            <a:r>
              <a:rPr lang="en-US" sz="4000" b="1" dirty="0">
                <a:latin typeface="+mn-lt"/>
              </a:rPr>
              <a:t>Dairy Cows in Wisconsin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36870" name="TextBox 5"/>
          <p:cNvSpPr txBox="1">
            <a:spLocks noChangeArrowheads="1"/>
          </p:cNvSpPr>
          <p:nvPr/>
        </p:nvSpPr>
        <p:spPr bwMode="auto">
          <a:xfrm>
            <a:off x="1662591" y="6110520"/>
            <a:ext cx="4978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9pPr>
          </a:lstStyle>
          <a:p>
            <a:r>
              <a:rPr lang="en-US" sz="1400" dirty="0"/>
              <a:t>Credit: </a:t>
            </a:r>
            <a:r>
              <a:rPr lang="en-US" sz="1400" i="1" dirty="0"/>
              <a:t>My Land, My Home, My Wisconsin, </a:t>
            </a:r>
            <a:r>
              <a:rPr lang="en-US" sz="1400" dirty="0"/>
              <a:t>Robert &amp; </a:t>
            </a:r>
            <a:r>
              <a:rPr lang="en-US" sz="1400" dirty="0" err="1"/>
              <a:t>Maryo</a:t>
            </a:r>
            <a:r>
              <a:rPr lang="en-US" sz="1400" dirty="0"/>
              <a:t> Gard</a:t>
            </a:r>
          </a:p>
          <a:p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9F1168-D1D7-0782-853D-1961DE2F1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553" y="6024564"/>
            <a:ext cx="3457575" cy="428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EA840D-6A2E-4628-6635-AFE1632EE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552" y="3584360"/>
            <a:ext cx="2638425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49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887538" y="379047"/>
            <a:ext cx="8272462" cy="1465263"/>
          </a:xfrm>
        </p:spPr>
        <p:txBody>
          <a:bodyPr/>
          <a:lstStyle/>
          <a:p>
            <a:r>
              <a:rPr lang="en-US" sz="4000" dirty="0">
                <a:ea typeface="ＭＳ Ｐゴシック" pitchFamily="-109" charset="-128"/>
              </a:rPr>
              <a:t>The Father of Wisconsin Dairying</a:t>
            </a:r>
            <a:br>
              <a:rPr lang="en-US" dirty="0">
                <a:ea typeface="ＭＳ Ｐゴシック" pitchFamily="-109" charset="-128"/>
              </a:rPr>
            </a:br>
            <a:r>
              <a:rPr lang="en-US" sz="3000" i="1" dirty="0">
                <a:ea typeface="ＭＳ Ｐゴシック" pitchFamily="-109" charset="-128"/>
              </a:rPr>
              <a:t>William Dempster Hoard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sz="half" idx="1"/>
          </p:nvPr>
        </p:nvSpPr>
        <p:spPr>
          <a:xfrm>
            <a:off x="2224089" y="2767380"/>
            <a:ext cx="4321175" cy="41148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ea typeface="ＭＳ Ｐゴシック" pitchFamily="-109" charset="-128"/>
              </a:rPr>
              <a:t>Born in Stockbridge, NY in 1836</a:t>
            </a:r>
          </a:p>
          <a:p>
            <a:r>
              <a:rPr lang="en-US" dirty="0">
                <a:ea typeface="ＭＳ Ｐゴシック" pitchFamily="-109" charset="-128"/>
              </a:rPr>
              <a:t>Migrated to Wisconsin in 1857</a:t>
            </a:r>
          </a:p>
          <a:p>
            <a:r>
              <a:rPr lang="en-US" dirty="0">
                <a:ea typeface="ＭＳ Ｐゴシック" pitchFamily="-109" charset="-128"/>
              </a:rPr>
              <a:t>Lived in Fort Atkinson, Jefferson County</a:t>
            </a:r>
          </a:p>
          <a:p>
            <a:endParaRPr lang="en-US" dirty="0">
              <a:ea typeface="ＭＳ Ｐゴシック" pitchFamily="-109" charset="-128"/>
            </a:endParaRPr>
          </a:p>
          <a:p>
            <a:endParaRPr lang="en-US" dirty="0">
              <a:ea typeface="ＭＳ Ｐゴシック" pitchFamily="-109" charset="-128"/>
            </a:endParaRPr>
          </a:p>
          <a:p>
            <a:pPr>
              <a:buFontTx/>
              <a:buNone/>
            </a:pPr>
            <a:r>
              <a:rPr lang="en-US" sz="1600" dirty="0">
                <a:ea typeface="ＭＳ Ｐゴシック" pitchFamily="-109" charset="-128"/>
              </a:rPr>
              <a:t>					</a:t>
            </a:r>
          </a:p>
        </p:txBody>
      </p:sp>
      <p:pic>
        <p:nvPicPr>
          <p:cNvPr id="37893" name="Content Placeholder 6" descr="200px-William_D._Hoard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769" y="2767381"/>
            <a:ext cx="1871317" cy="2161371"/>
          </a:xfrm>
        </p:spPr>
      </p:pic>
      <p:sp>
        <p:nvSpPr>
          <p:cNvPr id="37892" name="TextBox 5"/>
          <p:cNvSpPr txBox="1">
            <a:spLocks noChangeArrowheads="1"/>
          </p:cNvSpPr>
          <p:nvPr/>
        </p:nvSpPr>
        <p:spPr bwMode="auto">
          <a:xfrm>
            <a:off x="5775325" y="5868622"/>
            <a:ext cx="34401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9pPr>
          </a:lstStyle>
          <a:p>
            <a:r>
              <a:rPr lang="en-US" sz="1600" dirty="0"/>
              <a:t>Ref. The Rise of Dairy Industry in WI</a:t>
            </a:r>
          </a:p>
        </p:txBody>
      </p:sp>
      <p:sp>
        <p:nvSpPr>
          <p:cNvPr id="37895" name="TextBox 5"/>
          <p:cNvSpPr txBox="1">
            <a:spLocks noChangeArrowheads="1"/>
          </p:cNvSpPr>
          <p:nvPr/>
        </p:nvSpPr>
        <p:spPr bwMode="auto">
          <a:xfrm>
            <a:off x="5775325" y="6107333"/>
            <a:ext cx="2351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9pPr>
          </a:lstStyle>
          <a:p>
            <a:r>
              <a:rPr lang="en-US" sz="1400" dirty="0"/>
              <a:t>Credit: WI Historical Society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2209800" y="230362"/>
            <a:ext cx="7772400" cy="1143000"/>
          </a:xfrm>
        </p:spPr>
        <p:txBody>
          <a:bodyPr/>
          <a:lstStyle/>
          <a:p>
            <a:r>
              <a:rPr lang="en-US" sz="4000" dirty="0">
                <a:ea typeface="ＭＳ Ｐゴシック" pitchFamily="-109" charset="-128"/>
              </a:rPr>
              <a:t>William </a:t>
            </a:r>
            <a:r>
              <a:rPr lang="en-US" sz="4000" dirty="0" err="1">
                <a:ea typeface="ＭＳ Ｐゴシック" pitchFamily="-109" charset="-128"/>
              </a:rPr>
              <a:t>Dempster</a:t>
            </a:r>
            <a:r>
              <a:rPr lang="en-US" sz="4000" dirty="0">
                <a:ea typeface="ＭＳ Ｐゴシック" pitchFamily="-109" charset="-128"/>
              </a:rPr>
              <a:t> Hoard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sz="half" idx="1"/>
          </p:nvPr>
        </p:nvSpPr>
        <p:spPr>
          <a:xfrm>
            <a:off x="1805609" y="1127730"/>
            <a:ext cx="5436704" cy="41148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ea typeface="ＭＳ Ｐゴシック" pitchFamily="-109" charset="-128"/>
              </a:rPr>
              <a:t>Saw the decline in wheat yields</a:t>
            </a:r>
          </a:p>
          <a:p>
            <a:r>
              <a:rPr lang="en-US" dirty="0">
                <a:ea typeface="ＭＳ Ｐゴシック" pitchFamily="-109" charset="-128"/>
              </a:rPr>
              <a:t>Wondered how to promote Wisconsin farm prosperity</a:t>
            </a:r>
          </a:p>
          <a:p>
            <a:r>
              <a:rPr lang="en-US" dirty="0">
                <a:ea typeface="ＭＳ Ｐゴシック" pitchFamily="-109" charset="-128"/>
              </a:rPr>
              <a:t>Remembered lessons from New York State</a:t>
            </a:r>
          </a:p>
          <a:p>
            <a:r>
              <a:rPr lang="en-US" dirty="0">
                <a:ea typeface="ＭＳ Ｐゴシック" pitchFamily="-109" charset="-128"/>
              </a:rPr>
              <a:t>Vision of Wisconsin as prosperous milk producing region</a:t>
            </a:r>
          </a:p>
        </p:txBody>
      </p:sp>
      <p:pic>
        <p:nvPicPr>
          <p:cNvPr id="38916" name="Content Placeholder 5" descr="200px-William_D._Hoard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961" y="997788"/>
            <a:ext cx="1533525" cy="1771221"/>
          </a:xfrm>
        </p:spPr>
      </p:pic>
      <p:sp>
        <p:nvSpPr>
          <p:cNvPr id="38918" name="TextBox 5"/>
          <p:cNvSpPr txBox="1">
            <a:spLocks noChangeArrowheads="1"/>
          </p:cNvSpPr>
          <p:nvPr/>
        </p:nvSpPr>
        <p:spPr bwMode="auto">
          <a:xfrm>
            <a:off x="1709565" y="5749002"/>
            <a:ext cx="34401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9pPr>
          </a:lstStyle>
          <a:p>
            <a:r>
              <a:rPr lang="en-US" sz="1600"/>
              <a:t>Ref. The Rise of Dairy Industry in WI</a:t>
            </a:r>
          </a:p>
        </p:txBody>
      </p:sp>
      <p:sp>
        <p:nvSpPr>
          <p:cNvPr id="38919" name="TextBox 5"/>
          <p:cNvSpPr txBox="1">
            <a:spLocks noChangeArrowheads="1"/>
          </p:cNvSpPr>
          <p:nvPr/>
        </p:nvSpPr>
        <p:spPr bwMode="auto">
          <a:xfrm>
            <a:off x="1709565" y="6088727"/>
            <a:ext cx="2351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9pPr>
          </a:lstStyle>
          <a:p>
            <a:r>
              <a:rPr lang="en-US" sz="1400" dirty="0"/>
              <a:t>Credit: WI Historical Society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ABF269-2759-4044-8016-F032DCAC9F94}"/>
              </a:ext>
            </a:extLst>
          </p:cNvPr>
          <p:cNvSpPr txBox="1"/>
          <p:nvPr/>
        </p:nvSpPr>
        <p:spPr>
          <a:xfrm>
            <a:off x="2769969" y="5012540"/>
            <a:ext cx="90027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/>
              <a:t>“Substitute the cow for the plow”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548" y="48249"/>
            <a:ext cx="8560904" cy="1029220"/>
          </a:xfrm>
        </p:spPr>
        <p:txBody>
          <a:bodyPr anchor="ctr"/>
          <a:lstStyle/>
          <a:p>
            <a:r>
              <a:rPr lang="en-US" sz="3600" dirty="0"/>
              <a:t>Beginning American Cheese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8048" y="80895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Depending on definitions, when did the first cheese “factory” appear?</a:t>
            </a:r>
          </a:p>
          <a:p>
            <a:r>
              <a:rPr lang="en-US" sz="2400" dirty="0"/>
              <a:t>In 1841, Anne Pickett made cheese making history when she established Wisconsin’s first cheese factory by adding milk from neighbors’ cows to her own production.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5812675"/>
            <a:ext cx="6677025" cy="219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6095614"/>
            <a:ext cx="3829050" cy="285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368" y="2998039"/>
            <a:ext cx="4465829" cy="255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99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2729" y="-109381"/>
            <a:ext cx="8632144" cy="1029220"/>
          </a:xfrm>
        </p:spPr>
        <p:txBody>
          <a:bodyPr anchor="ctr"/>
          <a:lstStyle/>
          <a:p>
            <a:r>
              <a:rPr lang="en-US" sz="3600" dirty="0"/>
              <a:t>Beginning American Cheese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6382" y="856990"/>
            <a:ext cx="5075583" cy="5144021"/>
          </a:xfrm>
        </p:spPr>
        <p:txBody>
          <a:bodyPr>
            <a:normAutofit/>
          </a:bodyPr>
          <a:lstStyle/>
          <a:p>
            <a:r>
              <a:rPr lang="en-US" dirty="0"/>
              <a:t>In 1864, Chester Hazen established a new factory concept:</a:t>
            </a:r>
          </a:p>
          <a:p>
            <a:pPr lvl="1"/>
            <a:r>
              <a:rPr lang="en-US" dirty="0"/>
              <a:t>It was built “away” from the farmstead</a:t>
            </a:r>
          </a:p>
          <a:p>
            <a:pPr lvl="1"/>
            <a:r>
              <a:rPr lang="en-US" dirty="0"/>
              <a:t>Started with 100 cows</a:t>
            </a:r>
          </a:p>
          <a:p>
            <a:pPr lvl="1"/>
            <a:r>
              <a:rPr lang="en-US" dirty="0"/>
              <a:t>By 1865, “200 cows”</a:t>
            </a:r>
          </a:p>
          <a:p>
            <a:pPr lvl="1"/>
            <a:r>
              <a:rPr lang="en-US" dirty="0"/>
              <a:t>By 1870, “1000 cows”</a:t>
            </a:r>
          </a:p>
          <a:p>
            <a:pPr lvl="1"/>
            <a:r>
              <a:rPr lang="en-US" dirty="0"/>
              <a:t>Started shipping WI cheese outside the state </a:t>
            </a:r>
          </a:p>
        </p:txBody>
      </p:sp>
      <p:pic>
        <p:nvPicPr>
          <p:cNvPr id="5" name="Picture 4" descr="HISTORICALX102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9584" y="3429000"/>
            <a:ext cx="3636814" cy="2379701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873" y="756321"/>
            <a:ext cx="2165656" cy="2317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AD7C88-83FE-23AC-7591-B6A3F7022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382" y="5704551"/>
            <a:ext cx="925963" cy="63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69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8418"/>
            <a:ext cx="8229600" cy="1029220"/>
          </a:xfrm>
        </p:spPr>
        <p:txBody>
          <a:bodyPr anchor="ctr"/>
          <a:lstStyle/>
          <a:p>
            <a:r>
              <a:rPr lang="en-US" sz="4000" dirty="0"/>
              <a:t>Wisconsin Cheese Originals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05129"/>
            <a:ext cx="4834128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Around 1877, </a:t>
            </a:r>
            <a:r>
              <a:rPr lang="en-US" b="1" dirty="0"/>
              <a:t>Brick</a:t>
            </a:r>
            <a:r>
              <a:rPr lang="en-US" dirty="0"/>
              <a:t> cheese was first produced near Watertown, WI by John </a:t>
            </a:r>
            <a:r>
              <a:rPr lang="en-US" dirty="0" err="1"/>
              <a:t>Jossi</a:t>
            </a:r>
            <a:endParaRPr lang="en-US" dirty="0"/>
          </a:p>
          <a:p>
            <a:pPr lvl="1"/>
            <a:r>
              <a:rPr lang="en-US" dirty="0"/>
              <a:t>Named after the shape as well as originally using bricks to press the moisture from the cheese</a:t>
            </a:r>
          </a:p>
          <a:p>
            <a:pPr lvl="1"/>
            <a:r>
              <a:rPr lang="en-US" dirty="0"/>
              <a:t>“Married man’s Limburger” </a:t>
            </a:r>
          </a:p>
        </p:txBody>
      </p:sp>
      <p:pic>
        <p:nvPicPr>
          <p:cNvPr id="5" name="Picture 4" descr="HISTORICALX106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5328" y="2487100"/>
            <a:ext cx="3680690" cy="2919667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FCD9A5-6E91-A4AE-DB6A-0188B5E56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882" y="5931091"/>
            <a:ext cx="1152525" cy="79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35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029220"/>
          </a:xfrm>
        </p:spPr>
        <p:txBody>
          <a:bodyPr anchor="ctr"/>
          <a:lstStyle/>
          <a:p>
            <a:r>
              <a:rPr lang="en-US" sz="4000" dirty="0"/>
              <a:t>Wisconsin Cheese Originals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5306" y="1166018"/>
            <a:ext cx="5004816" cy="4525963"/>
          </a:xfrm>
        </p:spPr>
        <p:txBody>
          <a:bodyPr/>
          <a:lstStyle/>
          <a:p>
            <a:r>
              <a:rPr lang="en-US" dirty="0"/>
              <a:t>In 1885, </a:t>
            </a:r>
            <a:r>
              <a:rPr lang="en-US" b="1" dirty="0"/>
              <a:t>Colby</a:t>
            </a:r>
            <a:r>
              <a:rPr lang="en-US" dirty="0"/>
              <a:t> cheese was first produced in the town of Colby, WI by Joseph </a:t>
            </a:r>
            <a:r>
              <a:rPr lang="en-US" dirty="0" err="1"/>
              <a:t>Steinwand</a:t>
            </a:r>
            <a:endParaRPr lang="en-US" dirty="0"/>
          </a:p>
          <a:p>
            <a:pPr lvl="1"/>
            <a:r>
              <a:rPr lang="en-US" dirty="0"/>
              <a:t>“Cheddar cheese make” with the addition of a curd washing step</a:t>
            </a:r>
          </a:p>
          <a:p>
            <a:pPr lvl="1"/>
            <a:r>
              <a:rPr lang="en-US" dirty="0"/>
              <a:t>Produced an open textured variety</a:t>
            </a:r>
          </a:p>
        </p:txBody>
      </p:sp>
      <p:pic>
        <p:nvPicPr>
          <p:cNvPr id="5" name="Picture 4" descr="HISTORICALX108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4470" y="2333447"/>
            <a:ext cx="3608388" cy="2925763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E56CA8-3428-C39F-1DD2-55E8A5578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009" y="5627596"/>
            <a:ext cx="939461" cy="64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41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CDC51-97E4-4F8A-8D09-B64C58482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060" y="191411"/>
            <a:ext cx="8229600" cy="1143000"/>
          </a:xfrm>
        </p:spPr>
        <p:txBody>
          <a:bodyPr/>
          <a:lstStyle/>
          <a:p>
            <a:r>
              <a:rPr lang="en-US" sz="3600" dirty="0"/>
              <a:t>Wisconsin: America’s Dairyland</a:t>
            </a:r>
          </a:p>
        </p:txBody>
      </p:sp>
      <p:pic>
        <p:nvPicPr>
          <p:cNvPr id="2050" name="Picture 2" descr="Business lobby: Remove &amp;#39;America&amp;#39;s Dairyland&amp;#39; from Wisconsin license plates  | Local Government | madison.com">
            <a:extLst>
              <a:ext uri="{FF2B5EF4-FFF2-40B4-BE49-F238E27FC236}">
                <a16:creationId xmlns:a16="http://schemas.microsoft.com/office/drawing/2014/main" id="{BAE28A42-B70C-4E2B-86D2-C7CC13EDD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932" y="1476141"/>
            <a:ext cx="3159357" cy="190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y Are Green Bay Packers Fans Known As Cheeseheads?">
            <a:extLst>
              <a:ext uri="{FF2B5EF4-FFF2-40B4-BE49-F238E27FC236}">
                <a16:creationId xmlns:a16="http://schemas.microsoft.com/office/drawing/2014/main" id="{1AD8F556-ECB8-4923-BE3C-7AE95594E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427" y="1419818"/>
            <a:ext cx="3159357" cy="236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isconsin cheese and beer tours | CNN Travel">
            <a:extLst>
              <a:ext uri="{FF2B5EF4-FFF2-40B4-BE49-F238E27FC236}">
                <a16:creationId xmlns:a16="http://schemas.microsoft.com/office/drawing/2014/main" id="{DB2BA08A-5834-4ED6-A4F9-132D573F8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932" y="4032618"/>
            <a:ext cx="2897809" cy="217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isconsin farm losses not exactly historic">
            <a:extLst>
              <a:ext uri="{FF2B5EF4-FFF2-40B4-BE49-F238E27FC236}">
                <a16:creationId xmlns:a16="http://schemas.microsoft.com/office/drawing/2014/main" id="{73FE28D1-44F9-4239-AA37-6946FAC1F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88"/>
          <a:stretch/>
        </p:blipFill>
        <p:spPr bwMode="auto">
          <a:xfrm>
            <a:off x="6096000" y="4351863"/>
            <a:ext cx="4148661" cy="178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F746AC-DE25-4265-9B7D-0584F3334221}"/>
              </a:ext>
            </a:extLst>
          </p:cNvPr>
          <p:cNvSpPr txBox="1"/>
          <p:nvPr/>
        </p:nvSpPr>
        <p:spPr>
          <a:xfrm>
            <a:off x="6407427" y="6152901"/>
            <a:ext cx="16866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Hoard’s Dairyman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3C2B8B-6F29-410F-8AC5-CEDD4B6E54F2}"/>
              </a:ext>
            </a:extLst>
          </p:cNvPr>
          <p:cNvSpPr txBox="1"/>
          <p:nvPr/>
        </p:nvSpPr>
        <p:spPr>
          <a:xfrm>
            <a:off x="2093845" y="6173853"/>
            <a:ext cx="9204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CNN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8CDCCA-64F8-414B-8A3B-7BB8C5E8D71F}"/>
              </a:ext>
            </a:extLst>
          </p:cNvPr>
          <p:cNvSpPr txBox="1"/>
          <p:nvPr/>
        </p:nvSpPr>
        <p:spPr>
          <a:xfrm>
            <a:off x="6426220" y="3911198"/>
            <a:ext cx="11689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 err="1"/>
              <a:t>Sportinal</a:t>
            </a:r>
            <a:endParaRPr lang="en-US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6DD246-1548-4DAA-A30B-331CD87775F8}"/>
              </a:ext>
            </a:extLst>
          </p:cNvPr>
          <p:cNvSpPr txBox="1"/>
          <p:nvPr/>
        </p:nvSpPr>
        <p:spPr>
          <a:xfrm>
            <a:off x="2247571" y="3502937"/>
            <a:ext cx="1410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Madison.com</a:t>
            </a:r>
          </a:p>
        </p:txBody>
      </p:sp>
    </p:spTree>
    <p:extLst>
      <p:ext uri="{BB962C8B-B14F-4D97-AF65-F5344CB8AC3E}">
        <p14:creationId xmlns:p14="http://schemas.microsoft.com/office/powerpoint/2010/main" val="2314941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86" y="999075"/>
            <a:ext cx="3746105" cy="1143000"/>
          </a:xfrm>
        </p:spPr>
        <p:txBody>
          <a:bodyPr>
            <a:normAutofit fontScale="9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+mn-cs"/>
              </a:rPr>
              <a:t>1979: </a:t>
            </a:r>
            <a:r>
              <a:rPr lang="en-US" sz="2800" dirty="0" err="1">
                <a:latin typeface="+mn-lt"/>
                <a:cs typeface="+mn-cs"/>
              </a:rPr>
              <a:t>CoJack</a:t>
            </a:r>
            <a:r>
              <a:rPr lang="en-US" sz="2800" dirty="0">
                <a:latin typeface="+mn-lt"/>
                <a:cs typeface="+mn-cs"/>
              </a:rPr>
              <a:t> (Colby Jack) cheese developed by Arena Cheese in Arena, WI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692" y="2939961"/>
            <a:ext cx="4220817" cy="2608066"/>
          </a:xfrm>
          <a:prstGeom prst="rect">
            <a:avLst/>
          </a:prstGeom>
          <a:noFill/>
          <a:ln w="22225">
            <a:solidFill>
              <a:srgbClr val="002060"/>
            </a:solidFill>
            <a:round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85" y="790145"/>
            <a:ext cx="3746105" cy="2497403"/>
          </a:xfrm>
          <a:prstGeom prst="rect">
            <a:avLst/>
          </a:prstGeom>
          <a:noFill/>
          <a:ln w="22225">
            <a:solidFill>
              <a:srgbClr val="002060"/>
            </a:solidFill>
            <a:round/>
            <a:headEnd/>
            <a:tailEnd/>
          </a:ln>
          <a:effectLst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60777E5-2133-4AF4-B1CA-628284C5EAAB}"/>
              </a:ext>
            </a:extLst>
          </p:cNvPr>
          <p:cNvSpPr txBox="1">
            <a:spLocks/>
          </p:cNvSpPr>
          <p:nvPr/>
        </p:nvSpPr>
        <p:spPr>
          <a:xfrm>
            <a:off x="2468215" y="0"/>
            <a:ext cx="7913856" cy="733246"/>
          </a:xfrm>
          <a:prstGeom prst="rect">
            <a:avLst/>
          </a:prstGeom>
        </p:spPr>
        <p:txBody>
          <a:bodyPr anchor="ctr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r>
              <a:rPr lang="en-US" sz="4000" b="1" dirty="0"/>
              <a:t>Wisconsin Cheese Originals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52A112-571B-F07F-E96A-34D63AE1A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02" y="6108883"/>
            <a:ext cx="4552950" cy="257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5A6061-5EED-AC98-9BC3-AA607FC88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0994" y="3550906"/>
            <a:ext cx="3799643" cy="24232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6AD0B9-5F0F-8EC4-949D-8FD60B837B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2770" y="5653189"/>
            <a:ext cx="1073618" cy="75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04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2131750" y="430781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-109" charset="-128"/>
              </a:rPr>
              <a:t>The Role of UW-Madison</a:t>
            </a:r>
          </a:p>
        </p:txBody>
      </p:sp>
      <p:pic>
        <p:nvPicPr>
          <p:cNvPr id="47107" name="Content Placeholder 5" descr="arial ag hall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40" y="1313467"/>
            <a:ext cx="7102019" cy="4592643"/>
          </a:xfrm>
        </p:spPr>
      </p:pic>
      <p:sp>
        <p:nvSpPr>
          <p:cNvPr id="47109" name="TextBox 5"/>
          <p:cNvSpPr txBox="1">
            <a:spLocks noChangeArrowheads="1"/>
          </p:cNvSpPr>
          <p:nvPr/>
        </p:nvSpPr>
        <p:spPr bwMode="auto">
          <a:xfrm>
            <a:off x="6938964" y="6070601"/>
            <a:ext cx="2351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9pPr>
          </a:lstStyle>
          <a:p>
            <a:r>
              <a:rPr lang="en-US" sz="1400" dirty="0"/>
              <a:t>Credit: WI Historical Society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CAE318-13B9-5FF6-728B-CBA73C97B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93379"/>
            <a:ext cx="9144000" cy="507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63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1"/>
          <p:cNvSpPr txBox="1">
            <a:spLocks noChangeArrowheads="1"/>
          </p:cNvSpPr>
          <p:nvPr/>
        </p:nvSpPr>
        <p:spPr bwMode="auto">
          <a:xfrm>
            <a:off x="992925" y="1720040"/>
            <a:ext cx="102061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9pPr>
          </a:lstStyle>
          <a:p>
            <a:r>
              <a:rPr lang="en-US" sz="3200" b="1" dirty="0">
                <a:latin typeface="+mj-lt"/>
              </a:rPr>
              <a:t>The dominate dairy/cheese state of 1850-1910 was?</a:t>
            </a:r>
          </a:p>
        </p:txBody>
      </p:sp>
      <p:pic>
        <p:nvPicPr>
          <p:cNvPr id="48131" name="Picture 2" descr="cheese_ques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3201988"/>
            <a:ext cx="15176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3" descr="cheese_ques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4324351"/>
            <a:ext cx="9667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 descr="cheese_ques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4" y="3644901"/>
            <a:ext cx="1330325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NY_Ma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51" y="1058864"/>
            <a:ext cx="7045325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1"/>
          <p:cNvSpPr txBox="1">
            <a:spLocks noChangeArrowheads="1"/>
          </p:cNvSpPr>
          <p:nvPr/>
        </p:nvSpPr>
        <p:spPr bwMode="auto">
          <a:xfrm>
            <a:off x="1529593" y="1716126"/>
            <a:ext cx="9144000" cy="408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Many of the early, influential dairy leaders in Wisconsin’s dairy development years came from New York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–"/>
            </a:pPr>
            <a:r>
              <a:rPr lang="en-US" b="1" dirty="0">
                <a:latin typeface="+mn-lt"/>
                <a:ea typeface="MS PGothic" pitchFamily="34" charset="-128"/>
              </a:rPr>
              <a:t>W.D. Hoard </a:t>
            </a:r>
            <a:r>
              <a:rPr lang="en-US" dirty="0">
                <a:latin typeface="+mn-lt"/>
                <a:ea typeface="MS PGothic" pitchFamily="34" charset="-128"/>
              </a:rPr>
              <a:t>(Hoard’s Dairyman; Guernsey herd;)		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–"/>
            </a:pPr>
            <a:r>
              <a:rPr lang="en-US" b="1" dirty="0">
                <a:latin typeface="+mn-lt"/>
                <a:ea typeface="MS PGothic" pitchFamily="34" charset="-128"/>
              </a:rPr>
              <a:t>Hiram Smith </a:t>
            </a:r>
            <a:r>
              <a:rPr lang="en-US" dirty="0">
                <a:latin typeface="+mn-lt"/>
                <a:ea typeface="MS PGothic" pitchFamily="34" charset="-128"/>
              </a:rPr>
              <a:t>(Pres., WI Dairyman’s Assoc., UW Regent, instrumental in organizing WI State Experimental Stations)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–"/>
            </a:pPr>
            <a:r>
              <a:rPr lang="en-US" b="1" dirty="0">
                <a:latin typeface="+mn-lt"/>
                <a:ea typeface="MS PGothic" pitchFamily="34" charset="-128"/>
              </a:rPr>
              <a:t>W.A. Henry </a:t>
            </a:r>
            <a:r>
              <a:rPr lang="en-US" dirty="0">
                <a:latin typeface="+mn-lt"/>
                <a:ea typeface="MS PGothic" pitchFamily="34" charset="-128"/>
              </a:rPr>
              <a:t>(First Prof. Ag., Dean of UW College of Ag.) 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–"/>
            </a:pPr>
            <a:r>
              <a:rPr lang="en-US" b="1" dirty="0">
                <a:latin typeface="+mn-lt"/>
                <a:ea typeface="MS PGothic" pitchFamily="34" charset="-128"/>
              </a:rPr>
              <a:t>Stephen Babcock </a:t>
            </a:r>
            <a:r>
              <a:rPr lang="en-US" dirty="0">
                <a:latin typeface="+mn-lt"/>
                <a:ea typeface="MS PGothic" pitchFamily="34" charset="-128"/>
              </a:rPr>
              <a:t>(1</a:t>
            </a:r>
            <a:r>
              <a:rPr lang="en-US" baseline="30000" dirty="0">
                <a:latin typeface="+mn-lt"/>
                <a:ea typeface="MS PGothic" pitchFamily="34" charset="-128"/>
              </a:rPr>
              <a:t>st</a:t>
            </a:r>
            <a:r>
              <a:rPr lang="en-US" dirty="0">
                <a:latin typeface="+mn-lt"/>
                <a:ea typeface="MS PGothic" pitchFamily="34" charset="-128"/>
              </a:rPr>
              <a:t> Agricultural Chemist at UW)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–"/>
            </a:pPr>
            <a:r>
              <a:rPr lang="en-US" b="1" dirty="0">
                <a:latin typeface="+mn-lt"/>
                <a:ea typeface="MS PGothic" pitchFamily="34" charset="-128"/>
              </a:rPr>
              <a:t>Walter Price </a:t>
            </a:r>
            <a:r>
              <a:rPr lang="en-US" dirty="0">
                <a:latin typeface="+mn-lt"/>
                <a:ea typeface="MS PGothic" pitchFamily="34" charset="-128"/>
              </a:rPr>
              <a:t>(Dairy product &amp; Cheese expert UW ‘29-60’s)</a:t>
            </a:r>
            <a:endParaRPr lang="en-US" sz="1100" dirty="0">
              <a:latin typeface="+mn-lt"/>
              <a:ea typeface="MS PGothic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4891EB-FBAF-4389-9AA8-A0A39294A5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98" y="208623"/>
            <a:ext cx="2080838" cy="14628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1F6517-D083-4DB5-BCFF-B654F58EAC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684" y="-48425"/>
            <a:ext cx="1637913" cy="1751748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2F52B5B2-D682-4F88-B9D1-EAD0408328F3}"/>
              </a:ext>
            </a:extLst>
          </p:cNvPr>
          <p:cNvSpPr/>
          <p:nvPr/>
        </p:nvSpPr>
        <p:spPr>
          <a:xfrm rot="10800000" flipH="1">
            <a:off x="5231936" y="467989"/>
            <a:ext cx="1050716" cy="94409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1A5A1-8351-6098-D37C-3B7195EEF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446" y="5803849"/>
            <a:ext cx="1497321" cy="5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35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2209800" y="244442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pitchFamily="-109" charset="-128"/>
              </a:rPr>
              <a:t>Important Dairy Milestones at UW-Madison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609600" y="1416564"/>
            <a:ext cx="10972800" cy="4818657"/>
          </a:xfrm>
        </p:spPr>
        <p:txBody>
          <a:bodyPr/>
          <a:lstStyle/>
          <a:p>
            <a:r>
              <a:rPr lang="en-US" dirty="0">
                <a:ea typeface="ＭＳ Ｐゴシック" pitchFamily="-109" charset="-128"/>
              </a:rPr>
              <a:t>1880 – W.A. Henry came from Cornell</a:t>
            </a:r>
          </a:p>
          <a:p>
            <a:pPr lvl="1"/>
            <a:r>
              <a:rPr lang="en-US" dirty="0">
                <a:ea typeface="ＭＳ Ｐゴシック" pitchFamily="-109" charset="-128"/>
              </a:rPr>
              <a:t>1</a:t>
            </a:r>
            <a:r>
              <a:rPr lang="en-US" baseline="30000" dirty="0">
                <a:ea typeface="ＭＳ Ｐゴシック" pitchFamily="-109" charset="-128"/>
              </a:rPr>
              <a:t>st</a:t>
            </a:r>
            <a:r>
              <a:rPr lang="en-US" dirty="0">
                <a:ea typeface="ＭＳ Ｐゴシック" pitchFamily="-109" charset="-128"/>
              </a:rPr>
              <a:t> Professor of Agriculture</a:t>
            </a:r>
          </a:p>
          <a:p>
            <a:r>
              <a:rPr lang="en-US" dirty="0">
                <a:ea typeface="ＭＳ Ｐゴシック" pitchFamily="-109" charset="-128"/>
              </a:rPr>
              <a:t>1883 – UW experimental farm opened</a:t>
            </a:r>
          </a:p>
          <a:p>
            <a:r>
              <a:rPr lang="en-US" dirty="0">
                <a:ea typeface="ＭＳ Ｐゴシック" pitchFamily="-109" charset="-128"/>
              </a:rPr>
              <a:t>1889 – UW-College of Agriculture formed</a:t>
            </a:r>
          </a:p>
        </p:txBody>
      </p:sp>
      <p:pic>
        <p:nvPicPr>
          <p:cNvPr id="51204" name="Picture 3" descr="W.A Henry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4163620"/>
            <a:ext cx="1455738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0298F1-17E4-EAE1-4CD8-0ED6AD05B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46" y="5825921"/>
            <a:ext cx="1612731" cy="55842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691391" y="1162051"/>
            <a:ext cx="7246555" cy="308277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ea typeface="ＭＳ Ｐゴシック" pitchFamily="-109" charset="-128"/>
              </a:rPr>
              <a:t>1885 – Beginning of Farmer Institutes/Cooperative Extension</a:t>
            </a:r>
          </a:p>
          <a:p>
            <a:r>
              <a:rPr lang="en-US" dirty="0">
                <a:ea typeface="ＭＳ Ｐゴシック" pitchFamily="-109" charset="-128"/>
              </a:rPr>
              <a:t>1885 – 1</a:t>
            </a:r>
            <a:r>
              <a:rPr lang="en-US" baseline="30000" dirty="0">
                <a:ea typeface="ＭＳ Ｐゴシック" pitchFamily="-109" charset="-128"/>
              </a:rPr>
              <a:t>st</a:t>
            </a:r>
            <a:r>
              <a:rPr lang="en-US" dirty="0">
                <a:ea typeface="ＭＳ Ｐゴシック" pitchFamily="-109" charset="-128"/>
              </a:rPr>
              <a:t> Farm Short Course held</a:t>
            </a:r>
          </a:p>
          <a:p>
            <a:r>
              <a:rPr lang="en-US" dirty="0">
                <a:ea typeface="ＭＳ Ｐゴシック" pitchFamily="-109" charset="-128"/>
              </a:rPr>
              <a:t>1888 – Stephen Babcock, Cornell, hired as Professor of Agricultural Chemistry</a:t>
            </a:r>
          </a:p>
          <a:p>
            <a:r>
              <a:rPr lang="en-US" dirty="0">
                <a:ea typeface="ＭＳ Ｐゴシック" pitchFamily="-109" charset="-128"/>
              </a:rPr>
              <a:t>1890 – Babcock milk fat test developed</a:t>
            </a:r>
          </a:p>
        </p:txBody>
      </p:sp>
      <p:pic>
        <p:nvPicPr>
          <p:cNvPr id="52227" name="Picture 3" descr="babcock butterfat te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456" y="1785200"/>
            <a:ext cx="2392097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4"/>
          <p:cNvSpPr txBox="1">
            <a:spLocks noChangeArrowheads="1"/>
          </p:cNvSpPr>
          <p:nvPr/>
        </p:nvSpPr>
        <p:spPr bwMode="auto">
          <a:xfrm>
            <a:off x="1524000" y="392114"/>
            <a:ext cx="9144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9pPr>
          </a:lstStyle>
          <a:p>
            <a:pPr algn="ctr"/>
            <a:r>
              <a:rPr lang="en-US" sz="4400" b="1" dirty="0">
                <a:latin typeface="+mj-lt"/>
              </a:rPr>
              <a:t>Important dates contd.</a:t>
            </a:r>
          </a:p>
        </p:txBody>
      </p:sp>
      <p:sp>
        <p:nvSpPr>
          <p:cNvPr id="52230" name="TextBox 5"/>
          <p:cNvSpPr txBox="1">
            <a:spLocks noChangeArrowheads="1"/>
          </p:cNvSpPr>
          <p:nvPr/>
        </p:nvSpPr>
        <p:spPr bwMode="auto">
          <a:xfrm>
            <a:off x="7572407" y="5564211"/>
            <a:ext cx="239209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9pPr>
          </a:lstStyle>
          <a:p>
            <a:r>
              <a:rPr lang="en-US" sz="1400" dirty="0"/>
              <a:t>Credit: WI Historical Society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234BBC-3A43-412D-B434-CEC012F2F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788" y="4170021"/>
            <a:ext cx="3775288" cy="20820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D4D098-3B7E-50CF-992E-E937E1471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2157" y="5504341"/>
            <a:ext cx="1207883" cy="41824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6758" y="221643"/>
            <a:ext cx="8229600" cy="1143000"/>
          </a:xfrm>
        </p:spPr>
        <p:txBody>
          <a:bodyPr/>
          <a:lstStyle/>
          <a:p>
            <a:r>
              <a:rPr lang="en-US"/>
              <a:t>Wisconsin Cheese Timeline</a:t>
            </a:r>
          </a:p>
        </p:txBody>
      </p:sp>
      <p:sp>
        <p:nvSpPr>
          <p:cNvPr id="819203" name="Rectangle 3"/>
          <p:cNvSpPr>
            <a:spLocks noGrp="1" noChangeArrowheads="1"/>
          </p:cNvSpPr>
          <p:nvPr>
            <p:ph idx="1"/>
          </p:nvPr>
        </p:nvSpPr>
        <p:spPr>
          <a:xfrm>
            <a:off x="1746557" y="814304"/>
            <a:ext cx="8229600" cy="45259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Dr. Stephen Babcock created the</a:t>
            </a:r>
            <a:br>
              <a:rPr lang="en-US" dirty="0"/>
            </a:br>
            <a:r>
              <a:rPr lang="en-US" dirty="0"/>
              <a:t>Babcock Butterfat Test in 1890:</a:t>
            </a:r>
          </a:p>
          <a:p>
            <a:pPr lvl="1"/>
            <a:r>
              <a:rPr lang="en-US" dirty="0"/>
              <a:t>Used to determine fat content</a:t>
            </a:r>
            <a:br>
              <a:rPr lang="en-US" dirty="0"/>
            </a:br>
            <a:r>
              <a:rPr lang="en-US" dirty="0"/>
              <a:t>of milk.</a:t>
            </a:r>
          </a:p>
          <a:p>
            <a:pPr lvl="1"/>
            <a:r>
              <a:rPr lang="en-US" dirty="0"/>
              <a:t>Changes "value determination"</a:t>
            </a:r>
            <a:br>
              <a:rPr lang="en-US" dirty="0"/>
            </a:br>
            <a:r>
              <a:rPr lang="en-US" dirty="0"/>
              <a:t>of milk.</a:t>
            </a:r>
          </a:p>
          <a:p>
            <a:pPr lvl="1"/>
            <a:r>
              <a:rPr lang="en-US" dirty="0"/>
              <a:t>Was a pivotal moment in the U.S. </a:t>
            </a:r>
          </a:p>
          <a:p>
            <a:pPr marL="457200" lvl="1" indent="0">
              <a:buNone/>
            </a:pPr>
            <a:r>
              <a:rPr lang="en-US" dirty="0"/>
              <a:t>    dairy industry</a:t>
            </a:r>
          </a:p>
          <a:p>
            <a:pPr marL="457200" lvl="1" indent="0">
              <a:buNone/>
            </a:pPr>
            <a:r>
              <a:rPr lang="en-US" dirty="0"/>
              <a:t>- The Thomas Edison of Dairy</a:t>
            </a:r>
          </a:p>
        </p:txBody>
      </p:sp>
      <p:pic>
        <p:nvPicPr>
          <p:cNvPr id="819204" name="Picture 4" descr="HISTORICALX101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8066" y="2569491"/>
            <a:ext cx="2514052" cy="3587858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466586-4EDC-8B03-640B-F51C448B0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999" y="5942690"/>
            <a:ext cx="1239869" cy="4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20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4F083643-3A97-4F74-82C7-0C66AE4C0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9" y="110188"/>
            <a:ext cx="6923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9pPr>
          </a:lstStyle>
          <a:p>
            <a:pPr algn="ctr"/>
            <a:r>
              <a:rPr lang="en-US" sz="4000" b="1" dirty="0">
                <a:latin typeface="+mj-lt"/>
              </a:rPr>
              <a:t>In the Early Years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E0823DB7-E2BC-499C-809F-841A62FD6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319" y="945335"/>
            <a:ext cx="457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1pPr>
            <a:lvl2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9pPr>
          </a:lstStyle>
          <a:p>
            <a:r>
              <a:rPr lang="en-US" b="1" dirty="0">
                <a:latin typeface="+mj-lt"/>
              </a:rPr>
              <a:t>Late 1800s, early 1900s--</a:t>
            </a:r>
            <a:r>
              <a:rPr lang="en-US" dirty="0">
                <a:latin typeface="+mj-lt"/>
              </a:rPr>
              <a:t>Resident 2-week training course in dairy manufacturing</a:t>
            </a:r>
          </a:p>
          <a:p>
            <a:pPr lvl="1">
              <a:buFont typeface="Arial" charset="0"/>
              <a:buChar char="•"/>
            </a:pPr>
            <a:endParaRPr lang="en-US" dirty="0">
              <a:latin typeface="+mj-lt"/>
            </a:endParaRPr>
          </a:p>
        </p:txBody>
      </p:sp>
      <p:pic>
        <p:nvPicPr>
          <p:cNvPr id="4" name="Picture 5" descr="dairy school building.jpg">
            <a:extLst>
              <a:ext uri="{FF2B5EF4-FFF2-40B4-BE49-F238E27FC236}">
                <a16:creationId xmlns:a16="http://schemas.microsoft.com/office/drawing/2014/main" id="{64AEE934-8DD6-4D11-A272-E85100AB18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6" y="2553211"/>
            <a:ext cx="44164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UW dairy school 1.jpg">
            <a:extLst>
              <a:ext uri="{FF2B5EF4-FFF2-40B4-BE49-F238E27FC236}">
                <a16:creationId xmlns:a16="http://schemas.microsoft.com/office/drawing/2014/main" id="{76AEC567-3F54-4072-8621-8CE56A05C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883" y="818213"/>
            <a:ext cx="38036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Uw dairy school 2.jpg">
            <a:extLst>
              <a:ext uri="{FF2B5EF4-FFF2-40B4-BE49-F238E27FC236}">
                <a16:creationId xmlns:a16="http://schemas.microsoft.com/office/drawing/2014/main" id="{DF2DCAD0-E5BD-4331-B0A1-B2EF73382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71" y="3774137"/>
            <a:ext cx="3681412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1612F1-AD42-422B-AFC4-AF0D0A634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797" y="5764082"/>
            <a:ext cx="1418005" cy="4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68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D0FE5-97C7-4B49-A5C1-F824791E4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Dean’s Dairy History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BE52F8-FF1C-4D4C-9C08-9F31BEBCD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0319" y="1227592"/>
            <a:ext cx="1752650" cy="1806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E9CB9A-AF96-46D5-8FF9-CE397177F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321" y="3932416"/>
            <a:ext cx="1485409" cy="1903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4B2FB9-D04E-49B2-A0B1-AD34F0A00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113" y="1714418"/>
            <a:ext cx="1646628" cy="17727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F9BFF9-B8E2-4368-AEBF-67AB3A315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873" y="4014656"/>
            <a:ext cx="2130287" cy="14551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690ECC-7372-4491-980E-40A5ACDB6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2831" y="1827395"/>
            <a:ext cx="1646628" cy="2105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617871-F455-4882-A38B-75FB811DE5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8181" y="4160416"/>
            <a:ext cx="2194551" cy="13093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B950A7-9760-4868-98CC-81E4CBDE0B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1744" y="1822231"/>
            <a:ext cx="1992156" cy="21924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1E8A18-3BFC-47B4-B0EA-8F5D1ED42A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4938" y="3357087"/>
            <a:ext cx="1326776" cy="13151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863993-B178-47AB-82F5-0854921AF6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6737" y="5084197"/>
            <a:ext cx="1989535" cy="114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19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308157" y="482808"/>
            <a:ext cx="7772400" cy="72548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a typeface="ＭＳ Ｐゴシック" pitchFamily="-109" charset="-128"/>
              </a:rPr>
              <a:t>Wisconsin Cheese Timeline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302462" y="1208295"/>
            <a:ext cx="7772400" cy="4114800"/>
          </a:xfrm>
        </p:spPr>
        <p:txBody>
          <a:bodyPr/>
          <a:lstStyle/>
          <a:p>
            <a:r>
              <a:rPr lang="en-US" sz="2500" dirty="0">
                <a:ea typeface="ＭＳ Ｐゴシック" pitchFamily="-109" charset="-128"/>
              </a:rPr>
              <a:t>In 1910, Wisconsin becomes the leader in cheese production as refrigerated (ice) railcars allowed cheese to be shipped to New York and east coast</a:t>
            </a:r>
          </a:p>
          <a:p>
            <a:r>
              <a:rPr lang="en-US" sz="2500" dirty="0">
                <a:ea typeface="ＭＳ Ｐゴシック" pitchFamily="-109" charset="-128"/>
              </a:rPr>
              <a:t>In 1915, Wisconsin becomes the leading dairy state.</a:t>
            </a:r>
          </a:p>
          <a:p>
            <a:r>
              <a:rPr lang="en-US" sz="2500" dirty="0">
                <a:ea typeface="ＭＳ Ｐゴシック" pitchFamily="-109" charset="-128"/>
              </a:rPr>
              <a:t>Starting in 1916, Wisconsin cheesemakers were required to have a license to make cheese.</a:t>
            </a:r>
          </a:p>
          <a:p>
            <a:r>
              <a:rPr lang="en-US" sz="2500" dirty="0">
                <a:ea typeface="ＭＳ Ｐゴシック" pitchFamily="-109" charset="-128"/>
              </a:rPr>
              <a:t>By 1921, Wisconsin had</a:t>
            </a:r>
            <a:br>
              <a:rPr lang="en-US" sz="2500" dirty="0">
                <a:ea typeface="ＭＳ Ｐゴシック" pitchFamily="-109" charset="-128"/>
              </a:rPr>
            </a:br>
            <a:r>
              <a:rPr lang="en-US" sz="2500" dirty="0">
                <a:ea typeface="ＭＳ Ｐゴシック" pitchFamily="-109" charset="-128"/>
              </a:rPr>
              <a:t>instituted mandatory</a:t>
            </a:r>
            <a:br>
              <a:rPr lang="en-US" sz="2500" dirty="0">
                <a:ea typeface="ＭＳ Ｐゴシック" pitchFamily="-109" charset="-128"/>
              </a:rPr>
            </a:br>
            <a:r>
              <a:rPr lang="en-US" sz="2500" dirty="0">
                <a:ea typeface="ＭＳ Ｐゴシック" pitchFamily="-109" charset="-128"/>
              </a:rPr>
              <a:t>grading of all major</a:t>
            </a:r>
            <a:br>
              <a:rPr lang="en-US" sz="2500" dirty="0">
                <a:ea typeface="ＭＳ Ｐゴシック" pitchFamily="-109" charset="-128"/>
              </a:rPr>
            </a:br>
            <a:r>
              <a:rPr lang="en-US" sz="2500" dirty="0">
                <a:ea typeface="ＭＳ Ｐゴシック" pitchFamily="-109" charset="-128"/>
              </a:rPr>
              <a:t>cheese varieties.</a:t>
            </a:r>
          </a:p>
        </p:txBody>
      </p:sp>
      <p:pic>
        <p:nvPicPr>
          <p:cNvPr id="820228" name="Picture 4" descr="HISTORICALX107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125" y="1519988"/>
            <a:ext cx="3681413" cy="2652713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CB7006-B957-5A6A-18A8-D5D367617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5483" y="5865963"/>
            <a:ext cx="1444055" cy="50001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060" y="1428570"/>
            <a:ext cx="7642480" cy="46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21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88301"/>
            <a:ext cx="7772400" cy="768350"/>
          </a:xfrm>
        </p:spPr>
        <p:txBody>
          <a:bodyPr/>
          <a:lstStyle/>
          <a:p>
            <a:r>
              <a:rPr lang="en-US">
                <a:ea typeface="ＭＳ Ｐゴシック" pitchFamily="-109" charset="-128"/>
              </a:rPr>
              <a:t>Wisconsin Cheese Timeline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2195513" y="1094763"/>
            <a:ext cx="7772400" cy="4114800"/>
          </a:xfrm>
        </p:spPr>
        <p:txBody>
          <a:bodyPr/>
          <a:lstStyle/>
          <a:p>
            <a:r>
              <a:rPr lang="en-US" sz="2500">
                <a:ea typeface="ＭＳ Ｐゴシック" pitchFamily="-109" charset="-128"/>
              </a:rPr>
              <a:t>By 1922, Wisconsin had more than 2,800 cheese factories dotting the landscape.</a:t>
            </a:r>
          </a:p>
        </p:txBody>
      </p:sp>
      <p:pic>
        <p:nvPicPr>
          <p:cNvPr id="824325" name="Picture 5" descr="HISTORICALX103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9" y="2220301"/>
            <a:ext cx="5348287" cy="3808412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3466D2-64EB-F8C3-D972-8F24C79AD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9851" y="5670970"/>
            <a:ext cx="1044698" cy="71548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3180" y="406523"/>
            <a:ext cx="8229600" cy="798024"/>
          </a:xfrm>
        </p:spPr>
        <p:txBody>
          <a:bodyPr/>
          <a:lstStyle/>
          <a:p>
            <a:r>
              <a:rPr lang="en-US" dirty="0"/>
              <a:t>Cheese Plants in Wisconsin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101" y="1204547"/>
            <a:ext cx="8519798" cy="521722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8A211B-5676-5B53-D063-23DFEF10A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24" y="5754927"/>
            <a:ext cx="973677" cy="66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27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D17040-85C7-59E4-02CE-D59E7EDD7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293" y="266090"/>
            <a:ext cx="8025414" cy="600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875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CACEB0-806E-F4C0-09A1-148F3F30A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681" y="259004"/>
            <a:ext cx="7936637" cy="593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737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414174" y="414338"/>
            <a:ext cx="7772400" cy="855662"/>
          </a:xfrm>
        </p:spPr>
        <p:txBody>
          <a:bodyPr/>
          <a:lstStyle/>
          <a:p>
            <a:r>
              <a:rPr lang="en-US" sz="4000" dirty="0">
                <a:ea typeface="ＭＳ Ｐゴシック" pitchFamily="-109" charset="-128"/>
              </a:rPr>
              <a:t>Technology Improvements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270000"/>
            <a:ext cx="8378687" cy="4114800"/>
          </a:xfrm>
        </p:spPr>
        <p:txBody>
          <a:bodyPr/>
          <a:lstStyle/>
          <a:p>
            <a:r>
              <a:rPr lang="en-US" sz="2500" dirty="0">
                <a:ea typeface="ＭＳ Ｐゴシック" pitchFamily="-109" charset="-128"/>
              </a:rPr>
              <a:t>These production changes at the farm resulted in expansion at the cheese plant level as well.</a:t>
            </a:r>
          </a:p>
          <a:p>
            <a:pPr lvl="1"/>
            <a:r>
              <a:rPr lang="en-US" sz="2500" dirty="0">
                <a:ea typeface="ＭＳ Ｐゴシック" pitchFamily="-109" charset="-128"/>
              </a:rPr>
              <a:t>In 1972, Wisconsin tops 1 billion pounds of cheese</a:t>
            </a:r>
          </a:p>
          <a:p>
            <a:pPr lvl="1"/>
            <a:r>
              <a:rPr lang="en-US" sz="2500" dirty="0">
                <a:ea typeface="ＭＳ Ｐゴシック" pitchFamily="-109" charset="-128"/>
              </a:rPr>
              <a:t>By 1992, Wisconsin surpasses 2 billion pounds</a:t>
            </a:r>
          </a:p>
          <a:p>
            <a:pPr lvl="1"/>
            <a:r>
              <a:rPr lang="en-US" sz="2500" dirty="0">
                <a:ea typeface="ＭＳ Ｐゴシック" pitchFamily="-109" charset="-128"/>
              </a:rPr>
              <a:t>In 2022, Wisconsin makes 3.5 billion pounds</a:t>
            </a:r>
          </a:p>
        </p:txBody>
      </p:sp>
      <p:pic>
        <p:nvPicPr>
          <p:cNvPr id="825349" name="Picture 5" descr="CH630_5PROCESSX101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95" y="3586168"/>
            <a:ext cx="3962400" cy="2579687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5350" name="Picture 6" descr="CH630_5PROCESSX101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3586168"/>
            <a:ext cx="3962400" cy="2579687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05CC58-E9CF-D6A8-C201-1A67527AD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00" y="5711955"/>
            <a:ext cx="873591" cy="61753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974F8-F45B-EDC7-F20D-CB5FBF5F8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602" y="455242"/>
            <a:ext cx="8229600" cy="614418"/>
          </a:xfrm>
        </p:spPr>
        <p:txBody>
          <a:bodyPr/>
          <a:lstStyle/>
          <a:p>
            <a:r>
              <a:rPr lang="en-US" dirty="0"/>
              <a:t>Center for Dairy Research</a:t>
            </a:r>
          </a:p>
        </p:txBody>
      </p:sp>
      <p:pic>
        <p:nvPicPr>
          <p:cNvPr id="1026" name="Picture 2" descr="Wisconsin Farm: Laws &amp; Regulations | Trusted Choice">
            <a:extLst>
              <a:ext uri="{FF2B5EF4-FFF2-40B4-BE49-F238E27FC236}">
                <a16:creationId xmlns:a16="http://schemas.microsoft.com/office/drawing/2014/main" id="{4A1F58E2-81A5-742B-8B2B-AEBB0DC12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73"/>
          <a:stretch/>
        </p:blipFill>
        <p:spPr bwMode="auto">
          <a:xfrm>
            <a:off x="6930215" y="1999110"/>
            <a:ext cx="5008146" cy="30351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ow head with text on it&#10;&#10;Description automatically generated">
            <a:extLst>
              <a:ext uri="{FF2B5EF4-FFF2-40B4-BE49-F238E27FC236}">
                <a16:creationId xmlns:a16="http://schemas.microsoft.com/office/drawing/2014/main" id="{71BBF555-812E-07F8-716E-DADBB086B2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8" t="9675" r="7508" b="9494"/>
          <a:stretch/>
        </p:blipFill>
        <p:spPr>
          <a:xfrm>
            <a:off x="410605" y="1499143"/>
            <a:ext cx="1929998" cy="1371600"/>
          </a:xfrm>
          <a:prstGeom prst="rect">
            <a:avLst/>
          </a:prstGeom>
        </p:spPr>
      </p:pic>
      <p:pic>
        <p:nvPicPr>
          <p:cNvPr id="1028" name="Picture 4" descr="Dairy Management Inc. and National Dairy Council - MMS Education">
            <a:extLst>
              <a:ext uri="{FF2B5EF4-FFF2-40B4-BE49-F238E27FC236}">
                <a16:creationId xmlns:a16="http://schemas.microsoft.com/office/drawing/2014/main" id="{0B119FAB-9506-E8FE-A32D-1AC084C9C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52" y="3516695"/>
            <a:ext cx="2604113" cy="130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5D07AC-081D-AD3C-9845-0D913598E3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95" r="16740" b="7498"/>
          <a:stretch/>
        </p:blipFill>
        <p:spPr>
          <a:xfrm>
            <a:off x="4038601" y="1402232"/>
            <a:ext cx="2057399" cy="178189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480EF4-9CC4-1774-E710-DF25F3187E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7180" y="3924719"/>
            <a:ext cx="2526682" cy="240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27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2209800" y="577850"/>
            <a:ext cx="7772400" cy="1143000"/>
          </a:xfrm>
        </p:spPr>
        <p:txBody>
          <a:bodyPr/>
          <a:lstStyle/>
          <a:p>
            <a:pPr marL="342900" indent="-342900"/>
            <a:r>
              <a:rPr lang="en-US" sz="4000" dirty="0">
                <a:ea typeface="ＭＳ Ｐゴシック" pitchFamily="-109" charset="-128"/>
              </a:rPr>
              <a:t>UW- The Modern Cheese Era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2209800" y="882651"/>
            <a:ext cx="8267700" cy="5553075"/>
          </a:xfrm>
        </p:spPr>
        <p:txBody>
          <a:bodyPr/>
          <a:lstStyle/>
          <a:p>
            <a:pPr lvl="1" algn="ctr">
              <a:buFontTx/>
              <a:buNone/>
            </a:pPr>
            <a:endParaRPr lang="en-US" sz="2000" dirty="0">
              <a:ea typeface="ＭＳ Ｐゴシック" pitchFamily="-109" charset="-128"/>
            </a:endParaRPr>
          </a:p>
          <a:p>
            <a:pPr lvl="1" algn="ctr">
              <a:buFontTx/>
              <a:buNone/>
            </a:pPr>
            <a:endParaRPr lang="en-US" sz="2000" dirty="0">
              <a:ea typeface="ＭＳ Ｐゴシック" pitchFamily="-109" charset="-128"/>
            </a:endParaRPr>
          </a:p>
          <a:p>
            <a:pPr lvl="1" algn="ctr">
              <a:buFontTx/>
              <a:buNone/>
            </a:pPr>
            <a:r>
              <a:rPr lang="en-US" sz="4000" b="1" dirty="0">
                <a:ea typeface="ＭＳ Ｐゴシック" pitchFamily="-109" charset="-128"/>
              </a:rPr>
              <a:t>WI Center for Dairy Research</a:t>
            </a:r>
          </a:p>
          <a:p>
            <a:pPr lvl="1" algn="ctr">
              <a:buFontTx/>
              <a:buNone/>
            </a:pPr>
            <a:endParaRPr lang="en-US" sz="2000" dirty="0">
              <a:ea typeface="ＭＳ Ｐゴシック" pitchFamily="-109" charset="-128"/>
            </a:endParaRPr>
          </a:p>
          <a:p>
            <a:pPr algn="ctr">
              <a:buFontTx/>
              <a:buNone/>
            </a:pPr>
            <a:r>
              <a:rPr lang="en-US" sz="2000" dirty="0">
                <a:ea typeface="ＭＳ Ｐゴシック" pitchFamily="-109" charset="-128"/>
              </a:rPr>
              <a:t>	</a:t>
            </a:r>
            <a:r>
              <a:rPr lang="en-US" sz="3600" dirty="0">
                <a:ea typeface="ＭＳ Ｐゴシック" pitchFamily="-109" charset="-128"/>
              </a:rPr>
              <a:t>…to turn knowledge and expertise into the dairy industry’</a:t>
            </a:r>
            <a:r>
              <a:rPr lang="en-US" altLang="ja-JP" sz="3600" dirty="0">
                <a:ea typeface="ＭＳ Ｐゴシック" pitchFamily="-109" charset="-128"/>
              </a:rPr>
              <a:t>s success by bridging cutting edge research with practical education and outreach</a:t>
            </a:r>
            <a:r>
              <a:rPr lang="en-US" altLang="ja-JP" sz="3600" i="1" dirty="0">
                <a:ea typeface="ＭＳ Ｐゴシック" pitchFamily="-109" charset="-128"/>
              </a:rPr>
              <a:t>.</a:t>
            </a:r>
          </a:p>
          <a:p>
            <a:pPr algn="ctr">
              <a:buFontTx/>
              <a:buNone/>
            </a:pPr>
            <a:r>
              <a:rPr lang="en-US" sz="3600" b="1" i="1" dirty="0">
                <a:ea typeface="ＭＳ Ｐゴシック" pitchFamily="-109" charset="-128"/>
              </a:rPr>
              <a:t>Largely funded by dairy farmers!</a:t>
            </a:r>
            <a:endParaRPr lang="en-US" sz="2000" b="1" i="1" dirty="0">
              <a:ea typeface="ＭＳ Ｐゴシック" pitchFamily="-109" charset="-128"/>
            </a:endParaRPr>
          </a:p>
        </p:txBody>
      </p:sp>
      <p:pic>
        <p:nvPicPr>
          <p:cNvPr id="79877" name="Picture 15" descr="UW SHIE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94" y="5203987"/>
            <a:ext cx="608012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0A5543-7F8E-5444-EC47-2E0DB5286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893" y="1586923"/>
            <a:ext cx="1019175" cy="14859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0431" y="366812"/>
            <a:ext cx="8229600" cy="1143000"/>
          </a:xfrm>
        </p:spPr>
        <p:txBody>
          <a:bodyPr/>
          <a:lstStyle/>
          <a:p>
            <a:r>
              <a:rPr lang="en-US" sz="3600" dirty="0"/>
              <a:t>CDR Cheese Timeline</a:t>
            </a:r>
          </a:p>
        </p:txBody>
      </p:sp>
      <p:sp>
        <p:nvSpPr>
          <p:cNvPr id="828419" name="Rectangle 3"/>
          <p:cNvSpPr>
            <a:spLocks noGrp="1" noChangeArrowheads="1"/>
          </p:cNvSpPr>
          <p:nvPr>
            <p:ph idx="1"/>
          </p:nvPr>
        </p:nvSpPr>
        <p:spPr>
          <a:xfrm>
            <a:off x="2063496" y="981764"/>
            <a:ext cx="8604504" cy="3600936"/>
          </a:xfrm>
        </p:spPr>
        <p:txBody>
          <a:bodyPr/>
          <a:lstStyle/>
          <a:p>
            <a:r>
              <a:rPr lang="en-US" sz="2800" dirty="0"/>
              <a:t>In 1976, Wisconsin establishes the Walter V. Price Cheese Research Institute.</a:t>
            </a:r>
          </a:p>
          <a:p>
            <a:r>
              <a:rPr lang="en-US" sz="2800" dirty="0"/>
              <a:t>This led to the creation of the Wisconsin Center for Dairy Research in 1986.</a:t>
            </a:r>
          </a:p>
          <a:p>
            <a:r>
              <a:rPr lang="en-US" sz="2800" dirty="0"/>
              <a:t>The Wisconsin Master Cheesemaker® Program begins in 1994. Today we have ~90 “Masters”.</a:t>
            </a:r>
          </a:p>
        </p:txBody>
      </p:sp>
      <p:pic>
        <p:nvPicPr>
          <p:cNvPr id="828435" name="Picture 19" descr="MasterMed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1" y="4267200"/>
            <a:ext cx="1360487" cy="2209800"/>
          </a:xfrm>
          <a:prstGeom prst="rect">
            <a:avLst/>
          </a:prstGeom>
          <a:noFill/>
        </p:spPr>
      </p:pic>
      <p:pic>
        <p:nvPicPr>
          <p:cNvPr id="828436" name="Picture 20" descr="mastersmark"/>
          <p:cNvPicPr>
            <a:picLocks noChangeAspect="1" noChangeArrowheads="1"/>
          </p:cNvPicPr>
          <p:nvPr/>
        </p:nvPicPr>
        <p:blipFill>
          <a:blip r:embed="rId4" cstate="print"/>
          <a:srcRect l="2893" r="4037"/>
          <a:stretch>
            <a:fillRect/>
          </a:stretch>
        </p:blipFill>
        <p:spPr bwMode="auto">
          <a:xfrm>
            <a:off x="2022131" y="4133089"/>
            <a:ext cx="1727825" cy="210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MasterChsDir09Co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10601" y="3966033"/>
            <a:ext cx="1519431" cy="260114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4229388" y="4381187"/>
            <a:ext cx="2496312" cy="2185990"/>
            <a:chOff x="381000" y="4114800"/>
            <a:chExt cx="2834640" cy="2487742"/>
          </a:xfrm>
        </p:grpSpPr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381000" y="4114800"/>
              <a:ext cx="2834640" cy="399336"/>
            </a:xfrm>
            <a:prstGeom prst="rect">
              <a:avLst/>
            </a:prstGeom>
            <a:gradFill rotWithShape="1">
              <a:gsLst>
                <a:gs pos="0">
                  <a:srgbClr val="993300">
                    <a:gamma/>
                    <a:shade val="46275"/>
                    <a:invGamma/>
                  </a:srgbClr>
                </a:gs>
                <a:gs pos="50000">
                  <a:srgbClr val="993300"/>
                </a:gs>
                <a:gs pos="100000">
                  <a:srgbClr val="9933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28575" algn="ctr">
              <a:solidFill>
                <a:srgbClr val="990033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r>
                <a:rPr lang="en-US" b="1" dirty="0">
                  <a:solidFill>
                    <a:srgbClr val="FFFFFF"/>
                  </a:solidFill>
                  <a:latin typeface="Arial" charset="0"/>
                  <a:ea typeface="+mn-ea"/>
                  <a:cs typeface="Arial" charset="0"/>
                </a:rPr>
                <a:t>Class of 2010</a:t>
              </a:r>
            </a:p>
          </p:txBody>
        </p:sp>
        <p:pic>
          <p:nvPicPr>
            <p:cNvPr id="14" name="Picture 13" descr="2010MastersGroup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1000" y="4553712"/>
              <a:ext cx="2834640" cy="2048830"/>
            </a:xfrm>
            <a:prstGeom prst="rect">
              <a:avLst/>
            </a:prstGeom>
            <a:ln w="28575">
              <a:solidFill>
                <a:srgbClr val="990033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028417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F2300-A1B1-48D1-8548-33D9877F0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724" y="368410"/>
            <a:ext cx="8229600" cy="1143000"/>
          </a:xfrm>
        </p:spPr>
        <p:txBody>
          <a:bodyPr/>
          <a:lstStyle/>
          <a:p>
            <a:r>
              <a:rPr lang="en-US" dirty="0"/>
              <a:t>US DAIRY: WHY WISCONSIN?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53EFE-949E-4BF2-939C-87AE4EE84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41627"/>
            <a:ext cx="9144000" cy="28781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995274-C7F8-4E4D-A6A2-704CCEF6F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013594"/>
            <a:ext cx="9144000" cy="237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339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gram area graphic F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39" y="1164067"/>
            <a:ext cx="4369480" cy="38025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58880D-5BF5-41E5-8819-2ED8633F7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7522" y="2721391"/>
            <a:ext cx="4670563" cy="35158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7D12B7B-815C-48E8-B4C9-B00C74625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464" y="295579"/>
            <a:ext cx="7815072" cy="732660"/>
          </a:xfrm>
        </p:spPr>
        <p:txBody>
          <a:bodyPr anchor="ctr"/>
          <a:lstStyle/>
          <a:p>
            <a:pPr fontAlgn="base">
              <a:spcAft>
                <a:spcPct val="0"/>
              </a:spcAft>
            </a:pPr>
            <a:r>
              <a:rPr lang="en-US" sz="4000" dirty="0">
                <a:ea typeface="MS PGothic" pitchFamily="34" charset="-128"/>
              </a:rPr>
              <a:t>What do we do?</a:t>
            </a:r>
          </a:p>
        </p:txBody>
      </p:sp>
      <p:pic>
        <p:nvPicPr>
          <p:cNvPr id="6" name="Picture 2" descr="International Cheese Technology Exposi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534" y="1864173"/>
            <a:ext cx="3465738" cy="867916"/>
          </a:xfrm>
          <a:prstGeom prst="rect">
            <a:avLst/>
          </a:prstGeom>
          <a:noFill/>
          <a:ln w="2222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809864" y="295579"/>
            <a:ext cx="1866604" cy="1833551"/>
            <a:chOff x="773884" y="3870333"/>
            <a:chExt cx="2181225" cy="2438400"/>
          </a:xfrm>
        </p:grpSpPr>
        <p:pic>
          <p:nvPicPr>
            <p:cNvPr id="8" name="Picture 8" descr="http://npaper-wehaa.com/pub-files/13602580465113e3fe44175/pub/Cheese-Reporter-02-27-2015/lib/142510218154f15565f3c96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884" y="3870333"/>
              <a:ext cx="2181225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645920" y="5521234"/>
              <a:ext cx="435429" cy="1768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1" descr="Red whey display.jpg"/>
          <p:cNvPicPr>
            <a:picLocks noChangeAspect="1"/>
          </p:cNvPicPr>
          <p:nvPr/>
        </p:nvPicPr>
        <p:blipFill rotWithShape="1">
          <a:blip r:embed="rId7" cstate="print"/>
          <a:srcRect b="80916"/>
          <a:stretch/>
        </p:blipFill>
        <p:spPr bwMode="auto">
          <a:xfrm>
            <a:off x="1034440" y="5167957"/>
            <a:ext cx="3954467" cy="1166751"/>
          </a:xfrm>
          <a:prstGeom prst="rect">
            <a:avLst/>
          </a:prstGeom>
          <a:noFill/>
          <a:ln w="22225">
            <a:solidFill>
              <a:srgbClr val="002060"/>
            </a:solidFill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33624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DE3A5-4BCA-4B00-D0F0-0D73F2C73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745"/>
            <a:ext cx="8229600" cy="678512"/>
          </a:xfrm>
        </p:spPr>
        <p:txBody>
          <a:bodyPr/>
          <a:lstStyle/>
          <a:p>
            <a:r>
              <a:rPr lang="en-US" dirty="0"/>
              <a:t>Cheesemakers</a:t>
            </a:r>
          </a:p>
        </p:txBody>
      </p:sp>
      <p:pic>
        <p:nvPicPr>
          <p:cNvPr id="5" name="Picture 4" descr="A group of people in white coats holding a block of cheese&#10;&#10;Description automatically generated">
            <a:extLst>
              <a:ext uri="{FF2B5EF4-FFF2-40B4-BE49-F238E27FC236}">
                <a16:creationId xmlns:a16="http://schemas.microsoft.com/office/drawing/2014/main" id="{934FD22D-8BED-5E67-8551-0E0F80795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885" y="2159795"/>
            <a:ext cx="3810000" cy="25384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A person holding a stack of cheese&#10;&#10;Description automatically generated">
            <a:extLst>
              <a:ext uri="{FF2B5EF4-FFF2-40B4-BE49-F238E27FC236}">
                <a16:creationId xmlns:a16="http://schemas.microsoft.com/office/drawing/2014/main" id="{E1A58595-44C4-2B33-639A-39420D0DF7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77" t="2780" r="15271" b="2780"/>
          <a:stretch/>
        </p:blipFill>
        <p:spPr>
          <a:xfrm>
            <a:off x="7040594" y="2159795"/>
            <a:ext cx="2995523" cy="25384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 descr="A blue circle with a person in overalls and text&#10;&#10;Description automatically generated">
            <a:extLst>
              <a:ext uri="{FF2B5EF4-FFF2-40B4-BE49-F238E27FC236}">
                <a16:creationId xmlns:a16="http://schemas.microsoft.com/office/drawing/2014/main" id="{EABE8022-980D-6E38-118B-19C89D975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783" y="2317379"/>
            <a:ext cx="1971090" cy="222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003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5C38A-54D9-47CB-9721-74C9049C3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248" y="25809"/>
            <a:ext cx="8873231" cy="1124675"/>
          </a:xfrm>
        </p:spPr>
        <p:txBody>
          <a:bodyPr/>
          <a:lstStyle/>
          <a:p>
            <a:r>
              <a:rPr lang="en-US" sz="4000" dirty="0"/>
              <a:t>Working with State Cheesemakers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E738AA-3D59-4CB0-B582-7F49E7BEC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345" y="797943"/>
            <a:ext cx="2632558" cy="10678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4B351E-A458-4D5C-B1F2-CF2B27229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903" y="699389"/>
            <a:ext cx="1747296" cy="1174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07DC36-316F-4854-BB87-08AAEB303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165" y="2201439"/>
            <a:ext cx="2550424" cy="1002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8BC8A3-85BD-4E9D-AE3D-31AF674E0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761" y="2318770"/>
            <a:ext cx="1543324" cy="1178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8D161B-708F-45F0-BDB6-596C4FAB75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7338" y="3304427"/>
            <a:ext cx="2450703" cy="1133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3CBE40-D9CE-4CE7-B91F-86A12E8147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5687" y="4847259"/>
            <a:ext cx="1785489" cy="758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83CC44-880E-49B3-B2C9-0BA079F253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0307" y="2391960"/>
            <a:ext cx="1032381" cy="1032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F2B5D4-704E-5F39-37F1-248D7FB6B2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0251" y="5475378"/>
            <a:ext cx="1790700" cy="876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7D06D9-F92F-EBAC-7270-FF7C189D27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7440" y="706464"/>
            <a:ext cx="2318168" cy="11009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E413D2-C53D-3579-0FD2-4FB2BC5EBA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38135" y="2065407"/>
            <a:ext cx="1622520" cy="12133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6003E1-5037-22F0-BA74-342B8B9E3A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0515" y="4990565"/>
            <a:ext cx="1287182" cy="12799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46BBF3-4A20-F4E8-BA28-F8DFF21995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35687" y="4476856"/>
            <a:ext cx="1158767" cy="10653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92FCA2-14F8-D582-F332-983CA026F4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90705" y="3735734"/>
            <a:ext cx="1543325" cy="11001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B1922CF-24F7-34B4-8B77-E6A5FE76F2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14609" y="3675565"/>
            <a:ext cx="2706804" cy="8129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EEFB00-4CAF-86D9-B414-09A56CF4CBF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40258" y="3298259"/>
            <a:ext cx="1147301" cy="11902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1B5FE30-E0E6-CDC4-ACD0-4BD6196A2F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39188" y="4437667"/>
            <a:ext cx="1647779" cy="9915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D3687CC-36BB-C784-FD7B-0F45F0F48C2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04507" y="857898"/>
            <a:ext cx="1477408" cy="9847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6D397EB-F6F0-E5ED-E971-65CD25927B8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72916" y="5510800"/>
            <a:ext cx="1181099" cy="87153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8C9F733-05C0-AD29-0FD9-0FFA58F8337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96389" y="2292284"/>
            <a:ext cx="1712373" cy="56263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C43614-9417-1CE0-5CC8-18F851A6B63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96140" y="3107880"/>
            <a:ext cx="1712374" cy="5733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6946F6E-0163-57E9-C04C-B5BF7ED71DA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835088" y="3954452"/>
            <a:ext cx="963215" cy="67224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FC67F34-53A3-F5E6-3669-4A09AC8BDC1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127505" y="5617400"/>
            <a:ext cx="1391087" cy="79822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646B6DB-B52B-8AE2-CC5E-F67EF746F40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698489" y="5641617"/>
            <a:ext cx="1158431" cy="62058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11F391D-8CAE-16F7-619B-5092DEDC941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147049" y="5530502"/>
            <a:ext cx="934138" cy="85183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EDCC317-BB18-630C-4BD8-ACDC38DDE3F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92228" y="4578360"/>
            <a:ext cx="1609504" cy="7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080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48B19-3ED7-8ED0-1699-F542F39E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67137"/>
            <a:ext cx="8229600" cy="678512"/>
          </a:xfrm>
        </p:spPr>
        <p:txBody>
          <a:bodyPr/>
          <a:lstStyle/>
          <a:p>
            <a:r>
              <a:rPr lang="en-US" dirty="0"/>
              <a:t> Working With End Users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E83A1C5-4BDE-8291-1F37-550F9D73D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032" y="1741552"/>
            <a:ext cx="992233" cy="67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757DA7-BCB3-20D2-0EE4-B410CBB54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281" y="2779403"/>
            <a:ext cx="1597206" cy="427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16A146-643F-14E0-21FF-0B080D3EF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594" y="1675766"/>
            <a:ext cx="1192599" cy="1192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8CC078-032B-7FE1-234F-DD18D762F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9174" y="1857447"/>
            <a:ext cx="1141429" cy="897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E0D4F1-F144-6E54-9E68-6989E18C0C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4845" y="3385198"/>
            <a:ext cx="1378079" cy="460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009713-155F-E449-8DF8-DA90C9F5EB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9270" y="1703913"/>
            <a:ext cx="641324" cy="7695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92DEB2-7373-ED63-BF51-132F695701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5838" b="38798"/>
          <a:stretch/>
        </p:blipFill>
        <p:spPr>
          <a:xfrm>
            <a:off x="2145280" y="4014455"/>
            <a:ext cx="1597206" cy="4051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603E0D-6048-7A1C-72C9-B83EC8A35A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2664" y="4530613"/>
            <a:ext cx="1944057" cy="456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F910A5-968E-71EE-4184-DBCDE6D5D0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0979" y="2947936"/>
            <a:ext cx="1263575" cy="8978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F279D5-E646-B24F-59AB-4A788A7D06F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6407" r="24171"/>
          <a:stretch/>
        </p:blipFill>
        <p:spPr>
          <a:xfrm>
            <a:off x="6834524" y="1677329"/>
            <a:ext cx="1011061" cy="11456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8961FD-BF82-F4BC-FF21-AAB7D7DFAB6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378" r="25189"/>
          <a:stretch/>
        </p:blipFill>
        <p:spPr>
          <a:xfrm>
            <a:off x="5671341" y="2843882"/>
            <a:ext cx="814379" cy="11206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4B1339-4DA7-0CEA-FE80-6FD65B1DD50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1304" t="11437" r="19190" b="11364"/>
          <a:stretch/>
        </p:blipFill>
        <p:spPr>
          <a:xfrm>
            <a:off x="6739866" y="2944288"/>
            <a:ext cx="1130756" cy="10478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EFA56C-360C-5F3D-2D47-25CDD1A70F0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33590" y="1512059"/>
            <a:ext cx="1007622" cy="10076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E2E6D5-304F-8164-B63F-DBE5570130B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696" t="12386" r="7626" b="12418"/>
          <a:stretch/>
        </p:blipFill>
        <p:spPr>
          <a:xfrm>
            <a:off x="8990347" y="1675766"/>
            <a:ext cx="1302775" cy="7790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D04E89-89FD-3037-B351-CDF8E8678EC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35891" y="2582776"/>
            <a:ext cx="1151924" cy="5925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852B26-2824-E3C0-DD1B-60D807288D9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26451" b="27658"/>
          <a:stretch/>
        </p:blipFill>
        <p:spPr>
          <a:xfrm>
            <a:off x="8133590" y="3154266"/>
            <a:ext cx="2280294" cy="6278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6943D2-739F-090F-8ECB-377DD3EA7DE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89255" y="4173644"/>
            <a:ext cx="1643312" cy="6657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C29EBB-4D8A-4BD9-6274-990EFFD9973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47540" y="4293994"/>
            <a:ext cx="1077405" cy="10907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B113B0-5F67-0270-4B02-348E1FBD081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17819" y="4839349"/>
            <a:ext cx="1318601" cy="5049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8DE6B03-981D-59C3-09AD-895E17D3836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601821" y="4338321"/>
            <a:ext cx="865640" cy="109070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88EEB32-4FF4-B07B-8F3C-04DAF596FC1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81333" y="4197760"/>
            <a:ext cx="1184809" cy="101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771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D6D97-96AB-47BE-8601-AABB51AC7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1167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THE $45.6 BILLION WISCONSIN DAIRY INDUSTRY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AC11FB4-4731-312C-96CE-DAA538D52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1535113"/>
            <a:ext cx="4040188" cy="639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FF2AE3-0B11-4B3B-8BB9-C3290D30B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282240"/>
            <a:ext cx="7941076" cy="3394807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F90A4C-785E-1860-21C3-772C297EA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84" y="4741113"/>
            <a:ext cx="4172834" cy="1636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C3A53E-CF17-694D-99E3-4D31EA58E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322887"/>
            <a:ext cx="1744924" cy="691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02F1BA-E428-DB3A-0A9E-E8B7F536A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7452" y="4741113"/>
            <a:ext cx="2128123" cy="12663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42CC7-DA44-4952-C99F-BE4DC29EB3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0557" y="6014707"/>
            <a:ext cx="2601913" cy="41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028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cheeseistock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65363" y="781050"/>
            <a:ext cx="7543800" cy="5210106"/>
          </a:xfrm>
        </p:spPr>
      </p:pic>
      <p:sp>
        <p:nvSpPr>
          <p:cNvPr id="4" name="Rectangle 16"/>
          <p:cNvSpPr>
            <a:spLocks noGrp="1" noChangeArrowheads="1"/>
          </p:cNvSpPr>
          <p:nvPr>
            <p:ph type="title"/>
          </p:nvPr>
        </p:nvSpPr>
        <p:spPr>
          <a:xfrm>
            <a:off x="2265363" y="386618"/>
            <a:ext cx="7772400" cy="914400"/>
          </a:xfrm>
        </p:spPr>
        <p:txBody>
          <a:bodyPr/>
          <a:lstStyle/>
          <a:p>
            <a:r>
              <a:rPr lang="en-US" sz="3600" dirty="0">
                <a:latin typeface="Times New Roman" pitchFamily="-109" charset="0"/>
              </a:rPr>
              <a:t>Specialty Cheese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264341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289" y="-76058"/>
            <a:ext cx="8229600" cy="1143000"/>
          </a:xfrm>
        </p:spPr>
        <p:txBody>
          <a:bodyPr anchor="ctr"/>
          <a:lstStyle/>
          <a:p>
            <a:r>
              <a:rPr lang="en-US" sz="3600" dirty="0"/>
              <a:t>What is Specialty Cheese?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294" y="904409"/>
            <a:ext cx="8307421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Cheese of limited production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Particular attention paid to natural flavor and texture profiles</a:t>
            </a:r>
          </a:p>
          <a:p>
            <a:pPr lvl="1"/>
            <a:r>
              <a:rPr lang="en-US" sz="2000" b="1" dirty="0"/>
              <a:t>High quality, command a premium price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May be made from all types of milk (cow, sheep, goat)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May include a variety of flavorings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/>
              <a:t>Wisconsin specialty cheese production has increased by more than 600% since 1994</a:t>
            </a:r>
          </a:p>
        </p:txBody>
      </p:sp>
      <p:pic>
        <p:nvPicPr>
          <p:cNvPr id="2052" name="Picture 4" descr="http://giuntasmeatfarms.com/pics/1cheese2.jpg"/>
          <p:cNvPicPr>
            <a:picLocks noChangeAspect="1" noChangeArrowheads="1"/>
          </p:cNvPicPr>
          <p:nvPr/>
        </p:nvPicPr>
        <p:blipFill rotWithShape="1"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4" r="18667"/>
          <a:stretch/>
        </p:blipFill>
        <p:spPr bwMode="auto">
          <a:xfrm>
            <a:off x="6603339" y="3741430"/>
            <a:ext cx="3446633" cy="2550962"/>
          </a:xfrm>
          <a:prstGeom prst="rect">
            <a:avLst/>
          </a:prstGeom>
          <a:noFill/>
          <a:ln w="2222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175136" y="3766003"/>
            <a:ext cx="3843044" cy="2743910"/>
            <a:chOff x="690045" y="3926013"/>
            <a:chExt cx="3843044" cy="27439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045" y="3926013"/>
              <a:ext cx="3843044" cy="250181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29757" y="6408313"/>
              <a:ext cx="32866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 dirty="0"/>
                <a:t>Source: Wisconsin Agricultural Statistics Service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44310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1F7C4A-0096-494A-A09E-647C321CB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07" y="77240"/>
            <a:ext cx="5324475" cy="6019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FB8567-F156-489F-B52E-F8E420DC4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776" y="5897015"/>
            <a:ext cx="42100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913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133953-7670-4189-9823-C47207B9A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044" y="408971"/>
            <a:ext cx="7271912" cy="5117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6FE903-2DFF-4B91-8E48-4578C0194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974" y="5850146"/>
            <a:ext cx="42100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355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901EF0-CE5B-43E8-8E56-F1D84D052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160" y="801537"/>
            <a:ext cx="7825680" cy="45248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D67B50-2C94-4AEC-A963-AF20FD01A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62" y="5510521"/>
            <a:ext cx="42100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64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967" y="0"/>
            <a:ext cx="9184065" cy="1029220"/>
          </a:xfrm>
        </p:spPr>
        <p:txBody>
          <a:bodyPr anchor="ctr"/>
          <a:lstStyle/>
          <a:p>
            <a:r>
              <a:rPr lang="en-US" sz="4000" dirty="0"/>
              <a:t>Wisconsin Ag Historical Beginnings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892778"/>
            <a:ext cx="8229600" cy="4525963"/>
          </a:xfrm>
        </p:spPr>
        <p:txBody>
          <a:bodyPr/>
          <a:lstStyle/>
          <a:p>
            <a:r>
              <a:rPr lang="en-US" sz="2800" dirty="0"/>
              <a:t>Began with the migration of Yankee farmers from the Northeast in the 1840s.</a:t>
            </a:r>
          </a:p>
          <a:p>
            <a:r>
              <a:rPr lang="en-US" sz="2800" dirty="0"/>
              <a:t>In the 1860s, Wisconsin, the leader in the production of wheat, saw the crop devastated by insects.  This led to an influx of dairy farmers.</a:t>
            </a:r>
          </a:p>
          <a:p>
            <a:r>
              <a:rPr lang="en-US" sz="2800" dirty="0"/>
              <a:t>Wisconsin soils, topography and climate were well adapted for dairy farming.</a:t>
            </a:r>
          </a:p>
        </p:txBody>
      </p:sp>
      <p:pic>
        <p:nvPicPr>
          <p:cNvPr id="4" name="Picture 4" descr="corn-valley800x6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7032" y="4338517"/>
            <a:ext cx="5218632" cy="1873768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79A580-E90D-51EE-0B24-4D89A3BDA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55" y="3996309"/>
            <a:ext cx="2927927" cy="235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183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729B72-DCD2-4490-8002-95A90F3FB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516" y="119111"/>
            <a:ext cx="6645744" cy="58537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26357C-099A-4076-8130-85ABDEF7D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577" y="5954611"/>
            <a:ext cx="42100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833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3B47B2-B993-435A-B8CF-FFBAA4A85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935" y="220754"/>
            <a:ext cx="8044129" cy="607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232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2159855" y="194869"/>
            <a:ext cx="7772400" cy="1143000"/>
          </a:xfrm>
        </p:spPr>
        <p:txBody>
          <a:bodyPr/>
          <a:lstStyle/>
          <a:p>
            <a:r>
              <a:rPr lang="en-US" sz="4000" dirty="0">
                <a:ea typeface="ＭＳ Ｐゴシック" pitchFamily="-109" charset="-128"/>
              </a:rPr>
              <a:t>What are Specialty Cheeses?</a:t>
            </a:r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>
          <a:xfrm>
            <a:off x="5784850" y="899720"/>
            <a:ext cx="4553072" cy="4164013"/>
          </a:xfrm>
        </p:spPr>
        <p:txBody>
          <a:bodyPr/>
          <a:lstStyle/>
          <a:p>
            <a:r>
              <a:rPr lang="en-US" sz="2800" dirty="0">
                <a:ea typeface="ＭＳ Ｐゴシック" pitchFamily="-109" charset="-128"/>
              </a:rPr>
              <a:t>The unique artisan story </a:t>
            </a:r>
          </a:p>
          <a:p>
            <a:pPr lvl="1"/>
            <a:r>
              <a:rPr lang="en-US" dirty="0">
                <a:ea typeface="ＭＳ Ｐゴシック" pitchFamily="-109" charset="-128"/>
              </a:rPr>
              <a:t>Quality/craftsmanship</a:t>
            </a:r>
          </a:p>
          <a:p>
            <a:pPr lvl="1"/>
            <a:r>
              <a:rPr lang="en-US" dirty="0">
                <a:ea typeface="ＭＳ Ｐゴシック" pitchFamily="-109" charset="-128"/>
              </a:rPr>
              <a:t>Cheesemaker</a:t>
            </a:r>
          </a:p>
          <a:p>
            <a:pPr lvl="1"/>
            <a:r>
              <a:rPr lang="en-US" dirty="0">
                <a:ea typeface="ＭＳ Ｐゴシック" pitchFamily="-109" charset="-128"/>
              </a:rPr>
              <a:t>Family</a:t>
            </a:r>
          </a:p>
          <a:p>
            <a:pPr lvl="1"/>
            <a:r>
              <a:rPr lang="en-US" dirty="0">
                <a:ea typeface="ＭＳ Ｐゴシック" pitchFamily="-109" charset="-128"/>
              </a:rPr>
              <a:t>The land</a:t>
            </a:r>
          </a:p>
          <a:p>
            <a:pPr lvl="1"/>
            <a:r>
              <a:rPr lang="en-US" dirty="0" err="1">
                <a:ea typeface="ＭＳ Ｐゴシック" pitchFamily="-109" charset="-128"/>
              </a:rPr>
              <a:t>Comaraderie</a:t>
            </a:r>
            <a:endParaRPr lang="en-US" dirty="0">
              <a:ea typeface="ＭＳ Ｐゴシック" pitchFamily="-109" charset="-128"/>
            </a:endParaRPr>
          </a:p>
        </p:txBody>
      </p:sp>
      <p:pic>
        <p:nvPicPr>
          <p:cNvPr id="5" name="Picture 5" descr="FARM590LANDSCBLDGX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9" y="990207"/>
            <a:ext cx="3629025" cy="27543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9" descr="Pleasant Ridge Reserve chee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5" y="4631933"/>
            <a:ext cx="2470150" cy="16525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8" name="Picture 6" descr="two maste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3750869"/>
            <a:ext cx="24892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7C70EC-A8B1-C142-95C2-3A25D5034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49" y="121525"/>
            <a:ext cx="8226769" cy="60329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A01045-9E3D-59B6-37E5-145796F22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834" y="6154489"/>
            <a:ext cx="42100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741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8277" y="119972"/>
            <a:ext cx="7003092" cy="1110443"/>
          </a:xfrm>
        </p:spPr>
        <p:txBody>
          <a:bodyPr anchor="ctr"/>
          <a:lstStyle/>
          <a:p>
            <a:r>
              <a:rPr lang="en-US" sz="4000" dirty="0"/>
              <a:t>CDR and Specialty Cheese Development</a:t>
            </a:r>
          </a:p>
        </p:txBody>
      </p:sp>
      <p:pic>
        <p:nvPicPr>
          <p:cNvPr id="28674" name="Picture 2" descr="http://www.ronniesuburban.com/photos/food/uplands/uplands.10.1204.016.jpg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28" y="1362991"/>
            <a:ext cx="4235271" cy="2821749"/>
          </a:xfrm>
          <a:prstGeom prst="rect">
            <a:avLst/>
          </a:prstGeom>
          <a:noFill/>
          <a:ln w="2222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 rotWithShape="1"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r="42709"/>
          <a:stretch/>
        </p:blipFill>
        <p:spPr bwMode="auto">
          <a:xfrm>
            <a:off x="7189880" y="1444049"/>
            <a:ext cx="3286665" cy="4757087"/>
          </a:xfrm>
          <a:prstGeom prst="rect">
            <a:avLst/>
          </a:prstGeom>
          <a:noFill/>
          <a:ln w="2222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 descr="http://www.super1foods.net/images/cheese.jpg"/>
          <p:cNvPicPr>
            <a:picLocks noChangeAspect="1" noChangeArrowheads="1"/>
          </p:cNvPicPr>
          <p:nvPr/>
        </p:nvPicPr>
        <p:blipFill>
          <a:blip r:embed="rId5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608" y="3705516"/>
            <a:ext cx="4048125" cy="2667000"/>
          </a:xfrm>
          <a:prstGeom prst="rect">
            <a:avLst/>
          </a:prstGeom>
          <a:noFill/>
          <a:ln w="2222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0175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>
          <a:xfrm>
            <a:off x="1881187" y="165499"/>
            <a:ext cx="8482013" cy="993776"/>
          </a:xfrm>
        </p:spPr>
        <p:txBody>
          <a:bodyPr/>
          <a:lstStyle/>
          <a:p>
            <a:r>
              <a:rPr lang="en-US" sz="3600" dirty="0">
                <a:ea typeface="ＭＳ Ｐゴシック" pitchFamily="-109" charset="-128"/>
              </a:rPr>
              <a:t>Specialty Cheese Makers Hit the Big Time</a:t>
            </a:r>
          </a:p>
        </p:txBody>
      </p:sp>
      <p:pic>
        <p:nvPicPr>
          <p:cNvPr id="962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347" y="1357634"/>
            <a:ext cx="2409031" cy="481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317" y="1629251"/>
            <a:ext cx="2919046" cy="221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779" y="3851595"/>
            <a:ext cx="370389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-94477"/>
            <a:ext cx="10972800" cy="827769"/>
          </a:xfrm>
        </p:spPr>
        <p:txBody>
          <a:bodyPr/>
          <a:lstStyle/>
          <a:p>
            <a:r>
              <a:rPr lang="en-US" dirty="0"/>
              <a:t>Uplands Cheese </a:t>
            </a:r>
            <a:br>
              <a:rPr lang="en-US" dirty="0"/>
            </a:br>
            <a:r>
              <a:rPr lang="en-US" dirty="0"/>
              <a:t>Pleasant Ridge Reserve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981200" y="4062209"/>
            <a:ext cx="4038600" cy="2180492"/>
          </a:xfrm>
        </p:spPr>
        <p:txBody>
          <a:bodyPr/>
          <a:lstStyle/>
          <a:p>
            <a:r>
              <a:rPr lang="en-US" sz="1800" dirty="0"/>
              <a:t>Best of Show at the 2001, 2005, and 2010 American Cheese Society Conference</a:t>
            </a:r>
          </a:p>
          <a:p>
            <a:r>
              <a:rPr lang="en-US" sz="1800" dirty="0"/>
              <a:t>U.S. Champion at the 2003 U.S. Championship Cheese Contest</a:t>
            </a:r>
          </a:p>
          <a:p>
            <a:r>
              <a:rPr lang="en-US" sz="1800" dirty="0"/>
              <a:t>2007 Gallo Gold Medal Award for Best Artisanal Dairy Product</a:t>
            </a:r>
          </a:p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908" y="1187134"/>
            <a:ext cx="3253154" cy="2230735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976" y="3417869"/>
            <a:ext cx="4185140" cy="29787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061" y="1380565"/>
            <a:ext cx="3651739" cy="257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840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7BBF83-20BE-4B76-80A6-D48C52AC2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164" y="1794559"/>
            <a:ext cx="4816569" cy="25519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15089A-7F6E-47F0-A071-0F40B297A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030" y="4952621"/>
            <a:ext cx="5255905" cy="9784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394D82-78A7-443B-A8AA-13C005E75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595" y="1893691"/>
            <a:ext cx="3937220" cy="2353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3B58D8-948D-47F2-B1F4-7ACF5521B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467" y="4482437"/>
            <a:ext cx="3022224" cy="18598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01A9A9-38EC-4C72-84B8-7375D73498DA}"/>
              </a:ext>
            </a:extLst>
          </p:cNvPr>
          <p:cNvSpPr txBox="1"/>
          <p:nvPr/>
        </p:nvSpPr>
        <p:spPr>
          <a:xfrm>
            <a:off x="1820411" y="168047"/>
            <a:ext cx="8514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+mj-lt"/>
              </a:rPr>
              <a:t>Seymour Blue/Great Lakes Cheese/Emmi Roth Cheese </a:t>
            </a:r>
          </a:p>
        </p:txBody>
      </p:sp>
    </p:spTree>
    <p:extLst>
      <p:ext uri="{BB962C8B-B14F-4D97-AF65-F5344CB8AC3E}">
        <p14:creationId xmlns:p14="http://schemas.microsoft.com/office/powerpoint/2010/main" val="34184128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FDF013-24CA-450D-B133-6CA67BE8E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904" y="988910"/>
            <a:ext cx="5499124" cy="51567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31C194-0BDC-403D-8F89-84DD87969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645" y="4273678"/>
            <a:ext cx="2784742" cy="1872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8645F9-33ED-47BF-ACED-7ECA520D9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281" y="410568"/>
            <a:ext cx="3680110" cy="636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F36827-E87F-47AA-913D-73054323F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3670" y="1443604"/>
            <a:ext cx="2788585" cy="264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832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44" t="19152" r="944"/>
          <a:stretch/>
        </p:blipFill>
        <p:spPr>
          <a:xfrm>
            <a:off x="1743808" y="947494"/>
            <a:ext cx="8771385" cy="549519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19224"/>
          </a:xfrm>
        </p:spPr>
        <p:txBody>
          <a:bodyPr/>
          <a:lstStyle/>
          <a:p>
            <a:r>
              <a:rPr lang="en-US" dirty="0" err="1"/>
              <a:t>Juustoleipa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452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28533" y="60220"/>
            <a:ext cx="10534934" cy="1800225"/>
          </a:xfrm>
        </p:spPr>
        <p:txBody>
          <a:bodyPr/>
          <a:lstStyle/>
          <a:p>
            <a:r>
              <a:rPr lang="en-US" dirty="0">
                <a:ea typeface="ＭＳ Ｐゴシック" pitchFamily="-109" charset="-128"/>
              </a:rPr>
              <a:t>Wisconsin early years 1840-1880</a:t>
            </a:r>
            <a:br>
              <a:rPr lang="en-US" dirty="0">
                <a:ea typeface="ＭＳ Ｐゴシック" pitchFamily="-109" charset="-128"/>
              </a:rPr>
            </a:br>
            <a:r>
              <a:rPr lang="en-US" dirty="0">
                <a:ea typeface="ＭＳ Ｐゴシック" pitchFamily="-109" charset="-128"/>
              </a:rPr>
              <a:t>Yankees and wheat</a:t>
            </a:r>
          </a:p>
        </p:txBody>
      </p:sp>
      <p:pic>
        <p:nvPicPr>
          <p:cNvPr id="19460" name="Picture 4" descr="farmandm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197" y="2065844"/>
            <a:ext cx="3269087" cy="257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grainharve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932" y="2017180"/>
            <a:ext cx="3269088" cy="262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7904589" y="5732102"/>
            <a:ext cx="2351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9pPr>
          </a:lstStyle>
          <a:p>
            <a:r>
              <a:rPr lang="en-US" sz="1400" dirty="0"/>
              <a:t>Credit: WI Historical Society </a:t>
            </a:r>
          </a:p>
        </p:txBody>
      </p:sp>
      <p:pic>
        <p:nvPicPr>
          <p:cNvPr id="6" name="Content Placeholder 4" descr="corn-valley800x600">
            <a:extLst>
              <a:ext uri="{FF2B5EF4-FFF2-40B4-BE49-F238E27FC236}">
                <a16:creationId xmlns:a16="http://schemas.microsoft.com/office/drawing/2014/main" id="{3867CBF8-D316-403E-BE73-33BF37FB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12" y="4826233"/>
            <a:ext cx="4062264" cy="1457337"/>
          </a:xfrm>
          <a:prstGeom prst="rect">
            <a:avLst/>
          </a:prstGeom>
          <a:ln w="38100">
            <a:solidFill>
              <a:srgbClr val="FFC000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808080"/>
            </a:outerShdw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3119" y="291776"/>
            <a:ext cx="7772400" cy="1143000"/>
          </a:xfrm>
        </p:spPr>
        <p:txBody>
          <a:bodyPr/>
          <a:lstStyle/>
          <a:p>
            <a:r>
              <a:rPr lang="en-US" dirty="0"/>
              <a:t>CRAVE BROS CHEESE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75" y="895425"/>
            <a:ext cx="5830925" cy="35092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34" y="3595142"/>
            <a:ext cx="3121152" cy="2407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14" y="3865356"/>
            <a:ext cx="4236456" cy="2588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588" y="1344967"/>
            <a:ext cx="2904409" cy="155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695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d ba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736" y="4423126"/>
            <a:ext cx="2299961" cy="1892240"/>
          </a:xfrm>
          <a:prstGeom prst="rect">
            <a:avLst/>
          </a:prstGeom>
          <a:ln w="28575">
            <a:noFill/>
          </a:ln>
        </p:spPr>
      </p:pic>
      <p:pic>
        <p:nvPicPr>
          <p:cNvPr id="7" name="Picture 6" descr="CupolaApetite_FLAT.jpg"/>
          <p:cNvPicPr>
            <a:picLocks noChangeAspect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697" y="2016336"/>
            <a:ext cx="1797577" cy="2068823"/>
          </a:xfrm>
          <a:prstGeom prst="rect">
            <a:avLst/>
          </a:prstGeom>
          <a:noFill/>
          <a:ln w="22225">
            <a:solidFill>
              <a:srgbClr val="002060"/>
            </a:solidFill>
            <a:round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81727" y="393761"/>
            <a:ext cx="8828546" cy="1375463"/>
          </a:xfrm>
        </p:spPr>
        <p:txBody>
          <a:bodyPr anchor="ctr"/>
          <a:lstStyle/>
          <a:p>
            <a:r>
              <a:rPr lang="en-US" sz="4000" dirty="0">
                <a:latin typeface="+mn-lt"/>
              </a:rPr>
              <a:t>Red Barn Family Farms</a:t>
            </a:r>
            <a:br>
              <a:rPr lang="en-US" sz="4000" dirty="0">
                <a:latin typeface="+mn-lt"/>
              </a:rPr>
            </a:br>
            <a:r>
              <a:rPr lang="en-US" sz="2800" dirty="0">
                <a:latin typeface="+mn-lt"/>
              </a:rPr>
              <a:t>2023 Cupola 1</a:t>
            </a:r>
            <a:r>
              <a:rPr lang="en-US" sz="2800" baseline="30000" dirty="0">
                <a:latin typeface="+mn-lt"/>
              </a:rPr>
              <a:t>st</a:t>
            </a:r>
            <a:r>
              <a:rPr lang="en-US" sz="2800" dirty="0">
                <a:latin typeface="+mn-lt"/>
              </a:rPr>
              <a:t> Runner-up Best of Show U.S. Championship Cheese Contest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7F6D75-EB59-4FD5-97B5-AA7B9D10A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564" y="2016336"/>
            <a:ext cx="2103691" cy="20688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CFE6C2-E21F-4F78-99F8-82957CEAA9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3006" y="4557600"/>
            <a:ext cx="1874995" cy="16232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35EBC0-5617-5320-EBF8-4830F627B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9220" y="2079153"/>
            <a:ext cx="4743207" cy="365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103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ROELLI CHEESE WINS ACS 2016 Little Mountain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36" y="1912185"/>
            <a:ext cx="5531536" cy="4535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229" y="4180115"/>
            <a:ext cx="3558146" cy="2372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747" y="1782520"/>
            <a:ext cx="3060368" cy="201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885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8C48E6-57C2-4675-8CB8-2CAF4D52F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28" y="2937206"/>
            <a:ext cx="2333212" cy="2472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F5D3D5-0082-401E-9B88-C868B64CE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010" y="2994878"/>
            <a:ext cx="6498281" cy="10393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749037-A9BD-46AE-BC83-FF0B52208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670" y="96781"/>
            <a:ext cx="6032360" cy="26857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6B7C8D-E525-44B8-8209-A5F6DE06E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1151" y="3888798"/>
            <a:ext cx="5305425" cy="2476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4EF984-DD69-4F73-8505-6B26074369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9277" y="5640187"/>
            <a:ext cx="4665925" cy="80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340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EFA81-32BE-49D9-8446-A6D23DCF5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Products other than cheese…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E5AFBF-595A-4A08-A752-B492E38B2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33" y="1028001"/>
            <a:ext cx="4077744" cy="305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E1AB8B-C188-41E1-AD68-6686AC99C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855" y="983058"/>
            <a:ext cx="2904181" cy="3214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716F9A-AC14-4D14-BED5-44A655652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5478" y="4433732"/>
            <a:ext cx="1950870" cy="1722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25BE85-FD20-43C0-AEA3-66A83DCAC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864" y="1925080"/>
            <a:ext cx="1634962" cy="4230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3EC4A6-3B34-4D2C-8C61-767543229D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9022" y="4098765"/>
            <a:ext cx="1059099" cy="214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246E26-0254-4599-B9C4-CA8F83A2D0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903" y="4062986"/>
            <a:ext cx="2471702" cy="2359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AB6F70-CF9D-8402-322F-71E7A782D2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7715" y="1587385"/>
            <a:ext cx="1730218" cy="423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330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24001" y="203631"/>
            <a:ext cx="9267825" cy="6096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Verdana"/>
                <a:ea typeface="+mn-ea"/>
                <a:cs typeface="Verdana"/>
              </a:rPr>
              <a:t>Positioning for the Future</a:t>
            </a:r>
          </a:p>
          <a:p>
            <a:pPr algn="ctr" fontAlgn="auto"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1700" dirty="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1700" dirty="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1400" dirty="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  <a:p>
            <a:pPr algn="ctr" fontAlgn="auto">
              <a:spcAft>
                <a:spcPts val="0"/>
              </a:spcAft>
              <a:defRPr/>
            </a:pPr>
            <a:br>
              <a:rPr lang="en-US" sz="3600" b="1" dirty="0">
                <a:solidFill>
                  <a:prstClr val="black"/>
                </a:solidFill>
                <a:latin typeface="Calibri"/>
                <a:ea typeface="+mn-ea"/>
              </a:rPr>
            </a:br>
            <a:endParaRPr lang="en-US" sz="3600" b="1" dirty="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grpSp>
        <p:nvGrpSpPr>
          <p:cNvPr id="6" name="Group 23"/>
          <p:cNvGrpSpPr/>
          <p:nvPr/>
        </p:nvGrpSpPr>
        <p:grpSpPr>
          <a:xfrm>
            <a:off x="3207883" y="726249"/>
            <a:ext cx="5544231" cy="608919"/>
            <a:chOff x="1905000" y="1600200"/>
            <a:chExt cx="5334000" cy="457200"/>
          </a:xfrm>
        </p:grpSpPr>
        <p:cxnSp>
          <p:nvCxnSpPr>
            <p:cNvPr id="7" name="Straight Connector 6"/>
            <p:cNvCxnSpPr/>
            <p:nvPr/>
          </p:nvCxnSpPr>
          <p:spPr>
            <a:xfrm rot="10800000" flipV="1">
              <a:off x="1905000" y="1821920"/>
              <a:ext cx="2362202" cy="6880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UW logo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43400" y="1600200"/>
              <a:ext cx="286512" cy="457200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 rot="10800000">
              <a:off x="4724400" y="1820334"/>
              <a:ext cx="2514600" cy="8466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EECFF0-187D-FB56-269F-3432F61E25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26214" y="1468393"/>
            <a:ext cx="8024380" cy="4779518"/>
          </a:xfrm>
        </p:spPr>
      </p:pic>
    </p:spTree>
    <p:extLst>
      <p:ext uri="{BB962C8B-B14F-4D97-AF65-F5344CB8AC3E}">
        <p14:creationId xmlns:p14="http://schemas.microsoft.com/office/powerpoint/2010/main" val="8573929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81BD2-5433-4E6E-98ED-6A9BD2107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1165" y="218590"/>
            <a:ext cx="7626626" cy="1143000"/>
          </a:xfrm>
        </p:spPr>
        <p:txBody>
          <a:bodyPr/>
          <a:lstStyle/>
          <a:p>
            <a:r>
              <a:rPr lang="en-US" sz="4000" dirty="0"/>
              <a:t>Why did Wisconsin become so successful at Dairying?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FF2FF-1714-400E-8486-434423DE4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8191" y="1590535"/>
            <a:ext cx="8454887" cy="500600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Soil, climate, natural rainfall</a:t>
            </a:r>
          </a:p>
          <a:p>
            <a:r>
              <a:rPr lang="en-US" dirty="0"/>
              <a:t>Immigrants with a passion for dairy and great skills in cheesemaking and dairy farming, this tradition has been carried on……</a:t>
            </a:r>
          </a:p>
          <a:p>
            <a:r>
              <a:rPr lang="en-US" dirty="0"/>
              <a:t>Partnerships</a:t>
            </a:r>
          </a:p>
          <a:p>
            <a:pPr lvl="1"/>
            <a:r>
              <a:rPr lang="en-US" dirty="0"/>
              <a:t>Outstanding dairy farmers </a:t>
            </a:r>
          </a:p>
          <a:p>
            <a:pPr lvl="1"/>
            <a:r>
              <a:rPr lang="en-US" dirty="0"/>
              <a:t>University (training and practical research)</a:t>
            </a:r>
          </a:p>
          <a:p>
            <a:pPr lvl="1"/>
            <a:r>
              <a:rPr lang="en-US" dirty="0"/>
              <a:t>Industry/associations/infrastructure (focus on quality, improvement, growth)</a:t>
            </a:r>
          </a:p>
          <a:p>
            <a:pPr lvl="1"/>
            <a:r>
              <a:rPr lang="en-US" dirty="0"/>
              <a:t>State (supported research and regulations to improve quality/safety, wanted to grow this sector)</a:t>
            </a:r>
          </a:p>
          <a:p>
            <a:r>
              <a:rPr lang="en-US" dirty="0"/>
              <a:t>Creativity and entrepreneurship (can do….)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052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C104E-6E37-3B09-80E8-64CA84D7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FRIENDS WITH CHEESE!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E1E5C0-430D-832F-1161-C730E65DB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868" y="1581150"/>
            <a:ext cx="6924287" cy="3790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E56832-2B41-269A-EC1F-D93F7C0BB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512" y="5602213"/>
            <a:ext cx="261937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571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766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2437590" y="0"/>
            <a:ext cx="731681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9pPr>
          </a:lstStyle>
          <a:p>
            <a:pPr algn="ctr"/>
            <a:r>
              <a:rPr lang="en-US" sz="4400" b="1" dirty="0">
                <a:latin typeface="+mj-lt"/>
              </a:rPr>
              <a:t>Wisconsin was known as the breadbasket of the US</a:t>
            </a:r>
          </a:p>
        </p:txBody>
      </p:sp>
      <p:pic>
        <p:nvPicPr>
          <p:cNvPr id="24579" name="Picture 3" descr="wheat field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7" y="1863725"/>
            <a:ext cx="5927725" cy="4075112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4397374" y="6003925"/>
            <a:ext cx="4978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9pPr>
          </a:lstStyle>
          <a:p>
            <a:r>
              <a:rPr lang="en-US" sz="1400" i="1"/>
              <a:t>Credit: My Land, My Home, My Wisconsin, Robert &amp; Maryo Gard</a:t>
            </a:r>
          </a:p>
          <a:p>
            <a:endParaRPr lang="en-US"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85587" y="602765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-109" charset="-128"/>
              </a:rPr>
              <a:t>Why wheat?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752600" y="2407361"/>
            <a:ext cx="7772400" cy="41148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ea typeface="ＭＳ Ｐゴシック" pitchFamily="-109" charset="-128"/>
              </a:rPr>
              <a:t>Important cash crop</a:t>
            </a:r>
          </a:p>
          <a:p>
            <a:r>
              <a:rPr lang="en-US" dirty="0">
                <a:ea typeface="ＭＳ Ｐゴシック" pitchFamily="-109" charset="-128"/>
              </a:rPr>
              <a:t>Small initial capital investment</a:t>
            </a:r>
          </a:p>
          <a:p>
            <a:r>
              <a:rPr lang="en-US" dirty="0">
                <a:ea typeface="ＭＳ Ｐゴシック" pitchFamily="-109" charset="-128"/>
              </a:rPr>
              <a:t>Fairly easy to grow</a:t>
            </a:r>
          </a:p>
          <a:p>
            <a:r>
              <a:rPr lang="en-US" dirty="0">
                <a:ea typeface="ＭＳ Ｐゴシック" pitchFamily="-109" charset="-128"/>
              </a:rPr>
              <a:t>High rate of financial return</a:t>
            </a:r>
          </a:p>
          <a:p>
            <a:r>
              <a:rPr lang="en-US" dirty="0">
                <a:ea typeface="ＭＳ Ｐゴシック" pitchFamily="-109" charset="-128"/>
              </a:rPr>
              <a:t>Farm cheaply, deliver a product many people need</a:t>
            </a:r>
          </a:p>
          <a:p>
            <a:pPr>
              <a:buFontTx/>
              <a:buNone/>
            </a:pPr>
            <a:endParaRPr lang="en-US" dirty="0">
              <a:ea typeface="ＭＳ Ｐゴシック" pitchFamily="-109" charset="-128"/>
            </a:endParaRPr>
          </a:p>
          <a:p>
            <a:pPr>
              <a:buFontTx/>
              <a:buNone/>
            </a:pPr>
            <a:r>
              <a:rPr lang="en-US" dirty="0">
                <a:ea typeface="ＭＳ Ｐゴシック" pitchFamily="-109" charset="-128"/>
              </a:rPr>
              <a:t>						</a:t>
            </a:r>
            <a:r>
              <a:rPr lang="en-US" sz="1600" dirty="0">
                <a:ea typeface="ＭＳ Ｐゴシック" pitchFamily="-109" charset="-128"/>
              </a:rPr>
              <a:t>Ref. www.wisconsinhistory.org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321" y="87796"/>
            <a:ext cx="4147603" cy="266532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G00004-20110601-19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308529"/>
            <a:ext cx="3175000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IMG00006-20110601-19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89" y="960992"/>
            <a:ext cx="4092575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2308226" y="3720066"/>
            <a:ext cx="28876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9pPr>
          </a:lstStyle>
          <a:p>
            <a:r>
              <a:rPr lang="en-US"/>
              <a:t>Picture of Green Lake memories p92</a:t>
            </a:r>
          </a:p>
        </p:txBody>
      </p:sp>
      <p:pic>
        <p:nvPicPr>
          <p:cNvPr id="26629" name="Picture 4" descr="brooklyn flour mi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38" y="3416853"/>
            <a:ext cx="365760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7023100" y="5917167"/>
            <a:ext cx="234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9" charset="0"/>
                <a:ea typeface="ＭＳ Ｐゴシック" pitchFamily="-109" charset="-128"/>
              </a:defRPr>
            </a:lvl9pPr>
          </a:lstStyle>
          <a:p>
            <a:r>
              <a:rPr lang="en-US" sz="1400"/>
              <a:t>Credit: Green Lake Memories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DR Template NEW LOGO">
  <a:themeElements>
    <a:clrScheme name="CDR Colors">
      <a:dk1>
        <a:sysClr val="windowText" lastClr="000000"/>
      </a:dk1>
      <a:lt1>
        <a:sysClr val="window" lastClr="FFFFFF"/>
      </a:lt1>
      <a:dk2>
        <a:srgbClr val="2C3E56"/>
      </a:dk2>
      <a:lt2>
        <a:srgbClr val="E7E6E6"/>
      </a:lt2>
      <a:accent1>
        <a:srgbClr val="2D5273"/>
      </a:accent1>
      <a:accent2>
        <a:srgbClr val="677D94"/>
      </a:accent2>
      <a:accent3>
        <a:srgbClr val="68B3C8"/>
      </a:accent3>
      <a:accent4>
        <a:srgbClr val="F6931E"/>
      </a:accent4>
      <a:accent5>
        <a:srgbClr val="C91643"/>
      </a:accent5>
      <a:accent6>
        <a:srgbClr val="42A084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DR Template 2021.potx" id="{C9DE00FE-C614-41C2-A726-FB35F91B9064}" vid="{BA1E518F-C648-4A4F-A3AF-51703AC0C8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Current CDR Template (Aug. 2021)</Template>
  <TotalTime>175</TotalTime>
  <Words>1569</Words>
  <Application>Microsoft Office PowerPoint</Application>
  <PresentationFormat>Widescreen</PresentationFormat>
  <Paragraphs>228</Paragraphs>
  <Slides>68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Calibri</vt:lpstr>
      <vt:lpstr>Georgia</vt:lpstr>
      <vt:lpstr>Times</vt:lpstr>
      <vt:lpstr>Times New Roman</vt:lpstr>
      <vt:lpstr>Verdana</vt:lpstr>
      <vt:lpstr>CDR Template NEW LOGO</vt:lpstr>
      <vt:lpstr>PowerPoint Presentation</vt:lpstr>
      <vt:lpstr>Wisconsin: America’s Dairyland</vt:lpstr>
      <vt:lpstr>Dean’s Dairy History</vt:lpstr>
      <vt:lpstr>US DAIRY: WHY WISCONSIN?</vt:lpstr>
      <vt:lpstr>Wisconsin Ag Historical Beginnings</vt:lpstr>
      <vt:lpstr>Wisconsin early years 1840-1880 Yankees and wheat</vt:lpstr>
      <vt:lpstr>PowerPoint Presentation</vt:lpstr>
      <vt:lpstr>Why wheat?</vt:lpstr>
      <vt:lpstr>PowerPoint Presentation</vt:lpstr>
      <vt:lpstr>The Decline of Wisconsin’s Wheat Industry</vt:lpstr>
      <vt:lpstr>Wisconsin Cheese Historical Beginnings</vt:lpstr>
      <vt:lpstr>New European Settlers:</vt:lpstr>
      <vt:lpstr>PowerPoint Presentation</vt:lpstr>
      <vt:lpstr>The Father of Wisconsin Dairying William Dempster Hoard</vt:lpstr>
      <vt:lpstr>William Dempster Hoard</vt:lpstr>
      <vt:lpstr>Beginning American Cheese Plants</vt:lpstr>
      <vt:lpstr>Beginning American Cheese Plants</vt:lpstr>
      <vt:lpstr>Wisconsin Cheese Originals</vt:lpstr>
      <vt:lpstr>Wisconsin Cheese Originals</vt:lpstr>
      <vt:lpstr>1979: CoJack (Colby Jack) cheese developed by Arena Cheese in Arena, WI</vt:lpstr>
      <vt:lpstr>The Role of UW-Madison</vt:lpstr>
      <vt:lpstr>PowerPoint Presentation</vt:lpstr>
      <vt:lpstr>PowerPoint Presentation</vt:lpstr>
      <vt:lpstr>PowerPoint Presentation</vt:lpstr>
      <vt:lpstr>PowerPoint Presentation</vt:lpstr>
      <vt:lpstr>Important Dairy Milestones at UW-Madison</vt:lpstr>
      <vt:lpstr>PowerPoint Presentation</vt:lpstr>
      <vt:lpstr>Wisconsin Cheese Timeline</vt:lpstr>
      <vt:lpstr>PowerPoint Presentation</vt:lpstr>
      <vt:lpstr>Wisconsin Cheese Timeline</vt:lpstr>
      <vt:lpstr>PowerPoint Presentation</vt:lpstr>
      <vt:lpstr>Wisconsin Cheese Timeline</vt:lpstr>
      <vt:lpstr>Cheese Plants in Wisconsin</vt:lpstr>
      <vt:lpstr>PowerPoint Presentation</vt:lpstr>
      <vt:lpstr>PowerPoint Presentation</vt:lpstr>
      <vt:lpstr>Technology Improvements</vt:lpstr>
      <vt:lpstr>Center for Dairy Research</vt:lpstr>
      <vt:lpstr>UW- The Modern Cheese Era</vt:lpstr>
      <vt:lpstr>CDR Cheese Timeline</vt:lpstr>
      <vt:lpstr>What do we do?</vt:lpstr>
      <vt:lpstr>Cheesemakers</vt:lpstr>
      <vt:lpstr>Working with State Cheesemakers</vt:lpstr>
      <vt:lpstr> Working With End Users</vt:lpstr>
      <vt:lpstr>THE $45.6 BILLION WISCONSIN DAIRY INDUSTRY</vt:lpstr>
      <vt:lpstr>Specialty Cheese</vt:lpstr>
      <vt:lpstr>What is Specialty Cheese?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Specialty Cheeses?</vt:lpstr>
      <vt:lpstr>PowerPoint Presentation</vt:lpstr>
      <vt:lpstr>CDR and Specialty Cheese Development</vt:lpstr>
      <vt:lpstr>Specialty Cheese Makers Hit the Big Time</vt:lpstr>
      <vt:lpstr>Uplands Cheese  Pleasant Ridge Reserve</vt:lpstr>
      <vt:lpstr>PowerPoint Presentation</vt:lpstr>
      <vt:lpstr>PowerPoint Presentation</vt:lpstr>
      <vt:lpstr>Juustoleipa</vt:lpstr>
      <vt:lpstr>CRAVE BROS CHEESE</vt:lpstr>
      <vt:lpstr>Red Barn Family Farms 2023 Cupola 1st Runner-up Best of Show U.S. Championship Cheese Contest</vt:lpstr>
      <vt:lpstr>ROELLI CHEESE WINS ACS 2016 Little Mountain</vt:lpstr>
      <vt:lpstr>PowerPoint Presentation</vt:lpstr>
      <vt:lpstr>Products other than cheese…</vt:lpstr>
      <vt:lpstr>PowerPoint Presentation</vt:lpstr>
      <vt:lpstr>Why did Wisconsin become so successful at Dairying?</vt:lpstr>
      <vt:lpstr>MAKE FRIENDS WITH CHEESE!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LARSON</dc:creator>
  <cp:lastModifiedBy>DEAN A SOMMER</cp:lastModifiedBy>
  <cp:revision>45</cp:revision>
  <cp:lastPrinted>2021-07-27T18:28:05Z</cp:lastPrinted>
  <dcterms:created xsi:type="dcterms:W3CDTF">2022-02-25T18:39:34Z</dcterms:created>
  <dcterms:modified xsi:type="dcterms:W3CDTF">2025-04-10T16:20:52Z</dcterms:modified>
</cp:coreProperties>
</file>