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4" r:id="rId54"/>
    <p:sldId id="312" r:id="rId55"/>
  </p:sldIdLst>
  <p:sldSz cx="18288000" cy="10287000"/>
  <p:notesSz cx="6858000" cy="9144000"/>
  <p:embeddedFontLst>
    <p:embeddedFont>
      <p:font typeface="Archivo Black" panose="020B0604020202020204" charset="0"/>
      <p:regular r:id="rId57"/>
    </p:embeddedFont>
    <p:embeddedFont>
      <p:font typeface="Roboto" panose="02000000000000000000" pitchFamily="2" charset="0"/>
      <p:regular r:id="rId58"/>
    </p:embeddedFont>
    <p:embeddedFont>
      <p:font typeface="Roboto Bold" panose="020B0604020202020204" charset="0"/>
      <p:regular r:id="rId59"/>
    </p:embeddedFont>
    <p:embeddedFont>
      <p:font typeface="TT Hoves" panose="020B0604020202020204" charset="0"/>
      <p:regular r:id="rId60"/>
    </p:embeddedFont>
    <p:embeddedFont>
      <p:font typeface="TT Hoves Bold" panose="020B0604020202020204" charset="0"/>
      <p:regular r:id="rId61"/>
    </p:embeddedFont>
    <p:embeddedFont>
      <p:font typeface="Work Sans Bold"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169" autoAdjust="0"/>
  </p:normalViewPr>
  <p:slideViewPr>
    <p:cSldViewPr>
      <p:cViewPr varScale="1">
        <p:scale>
          <a:sx n="51" d="100"/>
          <a:sy n="51" d="100"/>
        </p:scale>
        <p:origin x="106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964"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06.02.2025</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2400" dirty="0"/>
              <a:t>1. HOPING-NOT ONLY SHOW-EASY </a:t>
            </a:r>
            <a:r>
              <a:rPr lang="en-US" sz="2400"/>
              <a:t>and FUN-INDOOR GARDENER-GET EXCITED JOINING ME HOBBY</a:t>
            </a:r>
            <a:endParaRPr lang="en-US" sz="2400" dirty="0"/>
          </a:p>
          <a:p>
            <a:r>
              <a:rPr lang="en-US" sz="2400" dirty="0"/>
              <a:t>2. Originally from Fort Wayne Indiana</a:t>
            </a:r>
          </a:p>
          <a:p>
            <a:r>
              <a:rPr lang="en-US" sz="2400" dirty="0"/>
              <a:t>3. I work in the electronics industry</a:t>
            </a:r>
          </a:p>
          <a:p>
            <a:r>
              <a:rPr lang="en-US" sz="2400" dirty="0"/>
              <a:t>4. Studied engineering at MIT</a:t>
            </a:r>
          </a:p>
          <a:p>
            <a:r>
              <a:rPr lang="en-US" sz="2400" dirty="0"/>
              <a:t>5. I became an indoor gardener about 13 years ago and I will share with you what I have learned</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363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Kratky Jars- A passive hydroponics developed by Dr. Bernie Kratky University of Hawaii in the 1990s</a:t>
            </a:r>
          </a:p>
          <a:p>
            <a:r>
              <a:rPr lang="en-US" sz="2400" dirty="0"/>
              <a:t>2. Microgreens- highly nutritious- kale, broccoli, cabbage, arugula, basil, radishes in two weeks </a:t>
            </a:r>
          </a:p>
          <a:p>
            <a:r>
              <a:rPr lang="en-US" sz="2400" dirty="0"/>
              <a:t>3. Self watering container gardening  root crops, tomatoes, cucumbers, spinach, kale all year long.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The Kratky method was developed by Dr. Bernie Kratky in 1990s when on sabbatical in Taiwan. </a:t>
            </a:r>
          </a:p>
          <a:p>
            <a:r>
              <a:rPr lang="en-US" sz="2400" dirty="0"/>
              <a:t>2. Used for commercial scale growing in Hawaii</a:t>
            </a:r>
          </a:p>
          <a:p>
            <a:r>
              <a:rPr lang="en-US" sz="2400" dirty="0"/>
              <a:t>3. We modified his process to grow in large mouth canning jars.</a:t>
            </a:r>
          </a:p>
          <a:p>
            <a:r>
              <a:rPr lang="en-US" sz="2400" dirty="0"/>
              <a:t>4. Bernie has become a close friend, and we communicate regularly.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The sky's the limit with herbs and lettuces. </a:t>
            </a:r>
          </a:p>
          <a:p>
            <a:r>
              <a:rPr lang="en-US" sz="2400" dirty="0"/>
              <a:t>2. We have grown </a:t>
            </a:r>
            <a:r>
              <a:rPr lang="en-US" sz="2400" dirty="0" err="1"/>
              <a:t>bok</a:t>
            </a:r>
            <a:r>
              <a:rPr lang="en-US" sz="2400" dirty="0"/>
              <a:t> choi, kale and chard in the Kratky jars</a:t>
            </a:r>
          </a:p>
          <a:p>
            <a:r>
              <a:rPr lang="en-US" sz="2400" dirty="0"/>
              <a:t>3. But we also like growing these plants with one of the other methods I'll discuss.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800" dirty="0"/>
              <a:t>1. Most of us have large mouth canning jars or we can easily purchase some.</a:t>
            </a:r>
          </a:p>
          <a:p>
            <a:r>
              <a:rPr lang="en-US" sz="1800" dirty="0"/>
              <a:t>2. We can plant something different in every jar. </a:t>
            </a:r>
          </a:p>
          <a:p>
            <a:r>
              <a:rPr lang="en-US" sz="1800" dirty="0"/>
              <a:t>3. We can harvest an individual jar whenever we would like and start again.</a:t>
            </a:r>
          </a:p>
          <a:p>
            <a:r>
              <a:rPr lang="en-US" sz="1800" dirty="0"/>
              <a:t>4. We can succession plant so that we always have fresh veggies available. </a:t>
            </a:r>
          </a:p>
          <a:p>
            <a:r>
              <a:rPr lang="en-US" sz="1800" dirty="0"/>
              <a:t>5. Three-inch net pots fit perfectly into a large mouth canning jar so no drilling or cutting required. </a:t>
            </a:r>
          </a:p>
          <a:p>
            <a:r>
              <a:rPr lang="en-US" sz="1800" dirty="0"/>
              <a:t>6. Individual jars only weigh about 2 </a:t>
            </a:r>
            <a:r>
              <a:rPr lang="en-US" sz="1800" dirty="0" err="1"/>
              <a:t>lb</a:t>
            </a:r>
            <a:r>
              <a:rPr lang="en-US" sz="1800" dirty="0"/>
              <a:t> so they can be easily moved.</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000" dirty="0"/>
              <a:t>1. The  one-time cost of a jar, net pot, and the clay pellets is typically less than $3.</a:t>
            </a:r>
          </a:p>
          <a:p>
            <a:r>
              <a:rPr lang="en-US" sz="2000" dirty="0"/>
              <a:t>2. Everything is reusable so washing out the jar to start again is quick and easy.</a:t>
            </a:r>
          </a:p>
          <a:p>
            <a:r>
              <a:rPr lang="en-US" sz="2000" dirty="0"/>
              <a:t>3. A dark sock can be used to block light from the jar to prevent algae growth.</a:t>
            </a:r>
          </a:p>
          <a:p>
            <a:r>
              <a:rPr lang="en-US" sz="2000" dirty="0"/>
              <a:t>4. It is very easy to check the water level in the jar by lowering the sock.</a:t>
            </a:r>
          </a:p>
          <a:p>
            <a:r>
              <a:rPr lang="en-US" sz="2000" dirty="0"/>
              <a:t>5. It is really cool to be able to grow your food in a canning jar!</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457200" indent="-457200">
              <a:buAutoNum type="arabicPeriod"/>
            </a:pPr>
            <a:r>
              <a:rPr lang="en-US" sz="1800" dirty="0"/>
              <a:t>General Hydroponics </a:t>
            </a:r>
            <a:r>
              <a:rPr lang="en-US" sz="1800" dirty="0" err="1"/>
              <a:t>MaxiGro</a:t>
            </a:r>
            <a:r>
              <a:rPr lang="en-US" sz="1800" dirty="0"/>
              <a:t> is the nutrient we recommend you start with. </a:t>
            </a:r>
          </a:p>
          <a:p>
            <a:pPr marL="457200" indent="-457200">
              <a:buAutoNum type="arabicPeriod"/>
            </a:pPr>
            <a:r>
              <a:rPr lang="en-US" sz="1800" dirty="0"/>
              <a:t>One part and very easy to use. </a:t>
            </a:r>
            <a:r>
              <a:rPr lang="en-US" sz="1800" dirty="0" err="1"/>
              <a:t>MaxiBloom</a:t>
            </a:r>
            <a:r>
              <a:rPr lang="en-US" sz="1800" dirty="0"/>
              <a:t> is used for fruiting plants. </a:t>
            </a:r>
          </a:p>
          <a:p>
            <a:r>
              <a:rPr lang="en-US" sz="1800" dirty="0"/>
              <a:t>3.  Super Thrive, aka, Dyna-</a:t>
            </a:r>
            <a:r>
              <a:rPr lang="en-US" sz="1800" dirty="0" err="1"/>
              <a:t>gro</a:t>
            </a:r>
            <a:endParaRPr lang="en-US" sz="1800" dirty="0"/>
          </a:p>
          <a:p>
            <a:r>
              <a:rPr lang="en-US" sz="1800" dirty="0"/>
              <a:t>4. </a:t>
            </a:r>
            <a:r>
              <a:rPr lang="en-US" sz="1800" dirty="0" err="1"/>
              <a:t>Botanicare</a:t>
            </a:r>
            <a:r>
              <a:rPr lang="en-US" sz="1800" dirty="0"/>
              <a:t> Pure Blend Pro is a liquid making it more expensive, but considered an Organic option.</a:t>
            </a:r>
          </a:p>
          <a:p>
            <a:r>
              <a:rPr lang="en-US" sz="1800" dirty="0"/>
              <a:t>5. </a:t>
            </a:r>
            <a:r>
              <a:rPr lang="en-US" sz="1800" dirty="0" err="1"/>
              <a:t>Masterblend</a:t>
            </a:r>
            <a:r>
              <a:rPr lang="en-US" sz="1800" dirty="0"/>
              <a:t> is a great option for vegging and flowering but comes in two or three parts. </a:t>
            </a:r>
          </a:p>
          <a:p>
            <a:r>
              <a:rPr lang="en-US" sz="1800" dirty="0"/>
              <a:t>6. Canna Coco is a liquid and comes in two parts but is imported from Holland.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800" dirty="0"/>
              <a:t>1. The medium we prefer is called hydroponic clay pebbles, but they go by a lot of different names.  2. They are re-usable.</a:t>
            </a:r>
          </a:p>
          <a:p>
            <a:r>
              <a:rPr lang="en-US" sz="1800" dirty="0"/>
              <a:t>3. Eliminate the population of indoor insects.  </a:t>
            </a:r>
          </a:p>
          <a:p>
            <a:r>
              <a:rPr lang="en-US" sz="1800" dirty="0"/>
              <a:t>4. It's generally cleaner to work with these than dirt. </a:t>
            </a:r>
          </a:p>
          <a:p>
            <a:r>
              <a:rPr lang="en-US" sz="1800" dirty="0"/>
              <a:t>5. It is possible to use rock wool instead of clay pebbles</a:t>
            </a:r>
          </a:p>
          <a:p>
            <a:r>
              <a:rPr lang="en-US" sz="1800" dirty="0"/>
              <a:t>6. Net cups are easily cleaned and re-used and they come in a variety of sizes, not just the 3" that we use in 1 quart canning jars.  </a:t>
            </a:r>
          </a:p>
          <a:p>
            <a:r>
              <a:rPr lang="en-US" sz="1800" dirty="0"/>
              <a:t>7. You can get a net cup for a 5 gallon bucket.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Mix one gallon of water with the appropriate amount of nutrients and mix well.</a:t>
            </a:r>
          </a:p>
          <a:p>
            <a:r>
              <a:rPr lang="en-US" sz="1600" dirty="0"/>
              <a:t>2. Fill four large mouth canning jars with nutrient solution to the glass ring near the top.</a:t>
            </a:r>
          </a:p>
          <a:p>
            <a:r>
              <a:rPr lang="en-US" sz="1600" dirty="0"/>
              <a:t>3. Take a 3 inch diameter net pot and fill it with rinsed hydroponic clay pellets. </a:t>
            </a:r>
          </a:p>
          <a:p>
            <a:r>
              <a:rPr lang="en-US" sz="1600" dirty="0"/>
              <a:t>4. Place the filled net pot into the canning jar and screw on the jar band.</a:t>
            </a:r>
          </a:p>
          <a:p>
            <a:r>
              <a:rPr lang="en-US" sz="1600" dirty="0"/>
              <a:t>5. Remove one layer of clay pellets and place 4-6 seeds on the moist pellets. </a:t>
            </a:r>
          </a:p>
          <a:p>
            <a:r>
              <a:rPr lang="en-US" sz="1600" dirty="0"/>
              <a:t>6. Pull a dark sock over the canning jar to prevent light from entering the root area. </a:t>
            </a:r>
          </a:p>
          <a:p>
            <a:r>
              <a:rPr lang="en-US" sz="1600" dirty="0"/>
              <a:t>7. Place up to 24 jars (3 deep by 8 wide) 6-8 inches below one 33 inch Procyon 2.0 light.</a:t>
            </a:r>
          </a:p>
          <a:p>
            <a:r>
              <a:rPr lang="en-US" sz="1600" dirty="0"/>
              <a:t>The timer for the light should be set to 14-18 hours per day. </a:t>
            </a:r>
          </a:p>
          <a:p>
            <a:endParaRPr lang="en-US" dirty="0"/>
          </a:p>
          <a:p>
            <a:r>
              <a:rPr lang="en-US" dirty="0"/>
              <a:t>You can now leave for vacation for the next 3 to 4 weeks.</a:t>
            </a:r>
          </a:p>
          <a:p>
            <a:endParaRPr lang="en-US" dirty="0"/>
          </a:p>
          <a:p>
            <a:r>
              <a:rPr lang="en-US" dirty="0"/>
              <a:t>See the next page for your expected progress.</a:t>
            </a:r>
          </a:p>
          <a:p>
            <a:r>
              <a:rPr lang="en-US" dirty="0"/>
              <a:t>   </a:t>
            </a:r>
          </a:p>
          <a:p>
            <a:r>
              <a:rPr lang="en-US" dirty="0"/>
              <a:t>See pages 33 and 34.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000" dirty="0"/>
              <a:t>1. Four weeks of lettuce growth under a Happy Leaf 2.0 light.</a:t>
            </a:r>
          </a:p>
          <a:p>
            <a:r>
              <a:rPr lang="en-US" sz="2000" dirty="0"/>
              <a:t>2. The lettuce can be harvested by removing leaves or cutting the entire top off just before eating. </a:t>
            </a:r>
          </a:p>
          <a:p>
            <a:r>
              <a:rPr lang="en-US" sz="2000" dirty="0"/>
              <a:t>3. Some lettuces can be cut several times before they become bitter and need to be restarted.</a:t>
            </a:r>
          </a:p>
          <a:p>
            <a:r>
              <a:rPr lang="en-US" sz="2000" dirty="0"/>
              <a:t>4. Cleaning the jars, pellets, and net pots is easy. </a:t>
            </a:r>
          </a:p>
          <a:p>
            <a:r>
              <a:rPr lang="en-US" sz="2000" dirty="0"/>
              <a:t>5. Run through a dishwasher cycle in a bag or boil to clean the clay pellets.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200" dirty="0"/>
              <a:t>1. Why Grow Microgreens at Home?</a:t>
            </a:r>
          </a:p>
          <a:p>
            <a:r>
              <a:rPr lang="en-US" sz="1200" dirty="0"/>
              <a:t>2. Highly nutritious (5-10 times more nutrient dense)</a:t>
            </a:r>
          </a:p>
          <a:p>
            <a:r>
              <a:rPr lang="en-US" sz="1200" dirty="0"/>
              <a:t>3. Easy to grow</a:t>
            </a:r>
          </a:p>
          <a:p>
            <a:r>
              <a:rPr lang="en-US" sz="1200" dirty="0"/>
              <a:t>4. Over 50 varieties</a:t>
            </a:r>
          </a:p>
          <a:p>
            <a:r>
              <a:rPr lang="en-US" sz="1200" dirty="0"/>
              <a:t>5. Grow very quickly</a:t>
            </a:r>
          </a:p>
          <a:p>
            <a:r>
              <a:rPr lang="en-US" sz="1200" dirty="0"/>
              <a:t>6. Available year-round</a:t>
            </a:r>
          </a:p>
          <a:p>
            <a:r>
              <a:rPr lang="en-US" sz="1200" dirty="0"/>
              <a:t>7. Can be grown in small spaces</a:t>
            </a:r>
          </a:p>
          <a:p>
            <a:r>
              <a:rPr lang="en-US" sz="1200" dirty="0"/>
              <a:t>8. Expensive to buy but inexpensive to grow </a:t>
            </a:r>
          </a:p>
          <a:p>
            <a:r>
              <a:rPr lang="en-US" sz="1200" dirty="0"/>
              <a:t>9. Quick planting and clean up</a:t>
            </a:r>
          </a:p>
          <a:p>
            <a:r>
              <a:rPr lang="en-US" sz="1200" dirty="0"/>
              <a:t>10. Taste great </a:t>
            </a:r>
          </a:p>
          <a:p>
            <a:r>
              <a:rPr lang="en-US" sz="1200" dirty="0"/>
              <a:t>11. A great business opportunity for entrepreneurs  (A tray of microgreens may sell for $25 and costs $1 to grow)</a:t>
            </a:r>
          </a:p>
          <a:p>
            <a:endParaRPr lang="en-US" sz="1400"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Grow Lettuce in Your Living Room will be referenced throughout this PPT if you would like more detail on how to grow your own food at home.</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We have found Johnny’s Selected Seeds to be one of the best place to purchase seeds for microgreens. They have a large variety, and you can purchase in bulk very cost effectively. </a:t>
            </a:r>
          </a:p>
          <a:p>
            <a:r>
              <a:rPr lang="en-US" sz="2400" dirty="0"/>
              <a:t>2. We have also been impressed with seeds that came from True Leaf Market.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light can be on for 24 hours per day but I normally use a 16-hour cycle.</a:t>
            </a:r>
          </a:p>
          <a:p>
            <a:r>
              <a:rPr lang="en-US" sz="1600" dirty="0"/>
              <a:t>2. In 2 to 4 days, the seeds will have germinated so the cover needs to be removed.</a:t>
            </a:r>
          </a:p>
          <a:p>
            <a:r>
              <a:rPr lang="en-US" sz="1600" dirty="0"/>
              <a:t>3. You may notice white fuzz on the seeds. This is normal. These are the roots being formed.</a:t>
            </a:r>
          </a:p>
          <a:p>
            <a:r>
              <a:rPr lang="en-US" sz="1600" dirty="0"/>
              <a:t>4. In 7 to 14 days, the fast-growing varieties of microgreens will be ready to be harvested. </a:t>
            </a:r>
          </a:p>
          <a:p>
            <a:r>
              <a:rPr lang="en-US" sz="1600" dirty="0"/>
              <a:t>5. Harvest when ready to eat and the rest can be left to grow for a few more days. </a:t>
            </a:r>
          </a:p>
          <a:p>
            <a:r>
              <a:rPr lang="en-US" sz="1600" dirty="0"/>
              <a:t>6. Add nutrient water when water level drops. Lift white tray to check on the water. </a:t>
            </a:r>
          </a:p>
          <a:p>
            <a:r>
              <a:rPr lang="en-US" sz="1600" dirty="0"/>
              <a:t>7. To harvest, use scissors. Hold the top of the microgreens and cut near the bottom. </a:t>
            </a:r>
          </a:p>
          <a:p>
            <a:r>
              <a:rPr lang="en-US" sz="1600" dirty="0"/>
              <a:t>8. Think of it as a haircut.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Trays of kale and radish microgreens were planted 10 days ago.</a:t>
            </a:r>
          </a:p>
          <a:p>
            <a:r>
              <a:rPr lang="en-US" sz="2400" dirty="0"/>
              <a:t>2. Kale is ready to be harvested and the radish will be in several days.</a:t>
            </a:r>
          </a:p>
          <a:p>
            <a:r>
              <a:rPr lang="en-US" sz="2400" dirty="0"/>
              <a:t>3. Other fast-growing varieties include broccoli, cabbage, and kohlrabi.</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We call the method to grow these items Passive Hydroponics in Self-Watering Containers. </a:t>
            </a:r>
          </a:p>
          <a:p>
            <a:r>
              <a:rPr lang="en-US" sz="2400" dirty="0"/>
              <a:t>2. Here are some examples of the containers.</a:t>
            </a:r>
          </a:p>
          <a:p>
            <a:r>
              <a:rPr lang="en-US" sz="2400" dirty="0"/>
              <a:t>3. Nutrient water is added to these containers into the reservoir at the bottom.</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Use a mix of 70% Coco Coir and 30% Vermiculite for self-watering containers. </a:t>
            </a:r>
          </a:p>
          <a:p>
            <a:endParaRPr lang="en-US" sz="2400"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Spinach grown in a Tomato Trellis container and our first harvest of Corvair spinach.</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457200" indent="-457200">
              <a:buAutoNum type="arabicPeriod"/>
            </a:pPr>
            <a:r>
              <a:rPr lang="en-US" sz="2400" dirty="0"/>
              <a:t>We advise folks to start with the easiest crops, </a:t>
            </a:r>
          </a:p>
          <a:p>
            <a:pPr marL="457200" indent="-457200">
              <a:buAutoNum type="arabicPeriod"/>
            </a:pPr>
            <a:r>
              <a:rPr lang="en-US" sz="2400" dirty="0"/>
              <a:t>Typically, leafy greens or microgreens</a:t>
            </a:r>
          </a:p>
          <a:p>
            <a:pPr marL="457200" indent="-457200">
              <a:buAutoNum type="arabicPeriod"/>
            </a:pPr>
            <a:r>
              <a:rPr lang="en-US" sz="2400" dirty="0"/>
              <a:t>They can experiment with just about any type of green imaginable</a:t>
            </a:r>
          </a:p>
          <a:p>
            <a:pPr marL="457200" indent="-457200">
              <a:buAutoNum type="arabicPeriod"/>
            </a:pPr>
            <a:r>
              <a:rPr lang="en-US" sz="2400" dirty="0"/>
              <a:t>Move on to vegetables and even fruit.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You only need a 2x4 foot space in your home. </a:t>
            </a:r>
          </a:p>
          <a:p>
            <a:r>
              <a:rPr lang="en-US" sz="1600" dirty="0"/>
              <a:t>2. This is a bakers rack at the Ogle County Health Department in Illinois. </a:t>
            </a:r>
          </a:p>
          <a:p>
            <a:r>
              <a:rPr lang="en-US" sz="1600" dirty="0"/>
              <a:t>3. Racks can be purchased on Amazon for about $100)</a:t>
            </a:r>
          </a:p>
          <a:p>
            <a:r>
              <a:rPr lang="en-US" sz="1600" dirty="0"/>
              <a:t>4. Three of the selves are spaced 16 inches apart for growing microgreens.</a:t>
            </a:r>
          </a:p>
          <a:p>
            <a:r>
              <a:rPr lang="en-US" sz="1600" dirty="0"/>
              <a:t>5. One of the shelves is spaced 22 inches up to grow lettuce and herbs.  </a:t>
            </a:r>
          </a:p>
          <a:p>
            <a:r>
              <a:rPr lang="en-US" sz="1600" dirty="0"/>
              <a:t>6. The Procyon 2.0 looks like a 3000K light so they can be used to light your kitchen or living room. </a:t>
            </a:r>
          </a:p>
          <a:p>
            <a:r>
              <a:rPr lang="en-US" sz="1600" dirty="0"/>
              <a:t>7. To the right is the lettuce 4 weeks later.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457200" indent="-457200">
              <a:buAutoNum type="arabicPeriod"/>
            </a:pPr>
            <a:r>
              <a:rPr lang="en-US" sz="2400" dirty="0"/>
              <a:t>LED shop lights and white LED Grow Lights are not options for growing to maturity</a:t>
            </a:r>
          </a:p>
          <a:p>
            <a:pPr marL="457200" indent="-457200">
              <a:buAutoNum type="arabicPeriod"/>
            </a:pPr>
            <a:r>
              <a:rPr lang="en-US" sz="2400" dirty="0"/>
              <a:t>The lettuce on the left is grown under a 48 W shop light.</a:t>
            </a:r>
          </a:p>
          <a:p>
            <a:pPr marL="457200" indent="-457200">
              <a:buAutoNum type="arabicPeriod"/>
            </a:pPr>
            <a:r>
              <a:rPr lang="en-US" sz="2400" dirty="0"/>
              <a:t>The lettuce on the left is grown under a 46 W Procyon 2.0 light in 4 weeks.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Three Factors that are Most Important in a High-Quality Grow Light:</a:t>
            </a:r>
          </a:p>
          <a:p>
            <a:r>
              <a:rPr lang="en-US" sz="2400" dirty="0"/>
              <a:t>2. How much useful light does the fixture emit? (PAR-Photosynthetically Active Radiation- Energy)</a:t>
            </a:r>
          </a:p>
          <a:p>
            <a:r>
              <a:rPr lang="en-US" sz="2400" dirty="0"/>
              <a:t>3. What is the quality/spectrum/color of the light?   (Research done by universities.)</a:t>
            </a:r>
          </a:p>
          <a:p>
            <a:r>
              <a:rPr lang="en-US" sz="2400" dirty="0"/>
              <a:t>4. What is the efficacy/efficiency of the light?  (How much PAR energy per watt?)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Lumens are a measure of brightness of light for human eyes but as you can see above, measuring light in Lumens does not include the light colors (Red and Blue) that the plants need the most. </a:t>
            </a:r>
          </a:p>
          <a:p>
            <a:r>
              <a:rPr lang="en-US" sz="2400" dirty="0"/>
              <a:t>2. A measure of PAR energy includes all of the useful light so if you see a Grow Light that even mentions Lumens as a level of brightness, stay away from it.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457200" indent="-457200">
              <a:buAutoNum type="arabicPeriod"/>
            </a:pPr>
            <a:r>
              <a:rPr lang="en-US" sz="2400" dirty="0"/>
              <a:t>The level of PAR energy needed by the plants at their various stages of growth varies. </a:t>
            </a:r>
          </a:p>
          <a:p>
            <a:pPr marL="457200" indent="-457200">
              <a:buAutoNum type="arabicPeriod"/>
            </a:pPr>
            <a:r>
              <a:rPr lang="en-US" sz="2400" dirty="0"/>
              <a:t>This topic requires more detail and is discussed in much more detail in Chapter 7.</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sz="2400" dirty="0"/>
          </a:p>
          <a:p>
            <a:r>
              <a:rPr lang="en-US" sz="2400" dirty="0"/>
              <a:t>1. This figure was published by Prof. Erik Runkle’s research team at Michigan State. </a:t>
            </a:r>
          </a:p>
          <a:p>
            <a:r>
              <a:rPr lang="en-US" sz="2400" dirty="0"/>
              <a:t>2. All of these plants were grown under the same intensity of PAR energy but they are all different.</a:t>
            </a:r>
          </a:p>
          <a:p>
            <a:r>
              <a:rPr lang="en-US" sz="2400" dirty="0"/>
              <a:t>3. The optimal spectrum is about 70% Red, 20% Green, and 10% Blue light.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228600" indent="-228600">
              <a:buAutoNum type="arabicPeriod"/>
            </a:pPr>
            <a:r>
              <a:rPr lang="en-US" sz="2400" dirty="0"/>
              <a:t>The optimal spectrum shown on the right was determined by professors at Purdue and MI State</a:t>
            </a:r>
          </a:p>
          <a:p>
            <a:pPr marL="228600" indent="-228600">
              <a:buAutoNum type="arabicPeriod"/>
            </a:pPr>
            <a:r>
              <a:rPr lang="en-US" sz="2400" dirty="0"/>
              <a:t>Plants grown under this spectrum will be bigger, healthier, and more nutritious.</a:t>
            </a:r>
          </a:p>
          <a:p>
            <a:pPr marL="228600" indent="-228600">
              <a:buAutoNum type="arabicPeriod"/>
            </a:pPr>
            <a:r>
              <a:rPr lang="en-US" sz="2400" dirty="0"/>
              <a:t>The spectrum on the left uses white LEDs which are not a good option for plant growth.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457200" indent="-457200">
              <a:buAutoNum type="arabicPeriod"/>
            </a:pPr>
            <a:r>
              <a:rPr lang="en-US" sz="1800" dirty="0"/>
              <a:t>Efficiency is very important for commercial growers because energy costs are high.  </a:t>
            </a:r>
          </a:p>
          <a:p>
            <a:pPr marL="457200" indent="-457200">
              <a:buAutoNum type="arabicPeriod"/>
            </a:pPr>
            <a:r>
              <a:rPr lang="en-US" sz="1800" dirty="0"/>
              <a:t>May not be as important for home growers unless you are off the grid. </a:t>
            </a:r>
          </a:p>
          <a:p>
            <a:pPr marL="457200" indent="-457200">
              <a:buAutoNum type="arabicPeriod"/>
            </a:pPr>
            <a:r>
              <a:rPr lang="en-US" sz="1800" dirty="0"/>
              <a:t>A good efficiency/efficacy is 2.5 micromoles of photons per Joule or higher. </a:t>
            </a:r>
          </a:p>
          <a:p>
            <a:pPr marL="457200" indent="-457200">
              <a:buAutoNum type="arabicPeriod"/>
            </a:pPr>
            <a:r>
              <a:rPr lang="en-US" sz="1800" dirty="0"/>
              <a:t>Keep this in mind if you plan to become a commercial grower</a:t>
            </a:r>
          </a:p>
          <a:p>
            <a:pPr marL="457200" indent="-457200">
              <a:buAutoNum type="arabicPeriod"/>
            </a:pPr>
            <a:r>
              <a:rPr lang="en-US" sz="1800" dirty="0"/>
              <a:t>We are currently developing a pulsed LED light than can reduce energy use by 25%</a:t>
            </a:r>
          </a:p>
          <a:p>
            <a:endParaRPr lang="en-US" sz="2400" dirty="0"/>
          </a:p>
          <a:p>
            <a:endParaRPr lang="en-US" sz="2400" dirty="0"/>
          </a:p>
          <a:p>
            <a:endParaRPr lang="en-US" sz="2400"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endParaRPr dirty="0"/>
          </a:p>
          <a:p>
            <a:r>
              <a:rPr lang="en-US" sz="2400" dirty="0"/>
              <a:t>An effective grow light will make a difference in how quickly your plants grow, how large they grow, and their nutritional content.</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endParaRPr dirty="0"/>
          </a:p>
          <a:p>
            <a:pPr marL="457200" indent="-457200">
              <a:buAutoNum type="arabicPeriod"/>
            </a:pPr>
            <a:r>
              <a:rPr lang="en-US" sz="2400" dirty="0"/>
              <a:t>You would like to be sure you are getting the latest technology for plant growth.</a:t>
            </a:r>
          </a:p>
          <a:p>
            <a:pPr marL="457200" indent="-457200">
              <a:buAutoNum type="arabicPeriod"/>
            </a:pPr>
            <a:r>
              <a:rPr lang="en-US" sz="2400" dirty="0"/>
              <a:t>We have been in business 10 years and we are now shipping the 10th generation of lights.</a:t>
            </a:r>
          </a:p>
          <a:p>
            <a:pPr marL="457200" indent="-457200">
              <a:buAutoNum type="arabicPeriod" startAt="3"/>
            </a:pPr>
            <a:r>
              <a:rPr lang="en-US" sz="2400" dirty="0"/>
              <a:t>Variety of options to support or hang the lights. </a:t>
            </a:r>
          </a:p>
          <a:p>
            <a:pPr marL="457200" indent="-457200">
              <a:buAutoNum type="arabicPeriod" startAt="3"/>
            </a:pPr>
            <a:r>
              <a:rPr lang="en-US" sz="2400" dirty="0"/>
              <a:t>We have eyebolts that allow you to hang it almost anywhere.</a:t>
            </a:r>
          </a:p>
          <a:p>
            <a:r>
              <a:rPr lang="en-US" sz="2400" dirty="0"/>
              <a:t>You would like to be able to grow anything from microgreens to tomatoes with your light. (We show you how this can be done and will ensure you are successful.)</a:t>
            </a:r>
          </a:p>
          <a:p>
            <a:r>
              <a:rPr lang="en-US" sz="2400" dirty="0"/>
              <a:t>You would like for your light to be designed and manufactured in the US. (We design and build our lights in Northern Illinois. We do import the power supply but that is because no one in the US makes them.)</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pPr marL="457200" indent="-457200">
              <a:buAutoNum type="arabicPeriod"/>
            </a:pPr>
            <a:r>
              <a:rPr lang="en-US" sz="2400" dirty="0"/>
              <a:t>We've honed in on certain methods that work for different types of plants, </a:t>
            </a:r>
          </a:p>
          <a:p>
            <a:pPr marL="457200" indent="-457200">
              <a:buAutoNum type="arabicPeriod"/>
            </a:pPr>
            <a:r>
              <a:rPr lang="en-US" sz="2400" dirty="0"/>
              <a:t>I'll share those with you.</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342900" indent="-342900">
              <a:buAutoNum type="arabicPeriod"/>
            </a:pPr>
            <a:r>
              <a:rPr lang="en-US" sz="2400" dirty="0"/>
              <a:t>You can grow what you want quickly and very affordably</a:t>
            </a:r>
          </a:p>
          <a:p>
            <a:pPr marL="342900" indent="-342900">
              <a:buAutoNum type="arabicPeriod"/>
            </a:pPr>
            <a:r>
              <a:rPr lang="en-US" sz="2400" dirty="0"/>
              <a:t>Buy the seeds for the type of plants you enjoy eating and store them in a cool dry area</a:t>
            </a:r>
          </a:p>
          <a:p>
            <a:pPr marL="342900" indent="-342900">
              <a:buAutoNum type="arabicPeriod"/>
            </a:pPr>
            <a:r>
              <a:rPr lang="en-US" sz="2400" dirty="0"/>
              <a:t>Many types of seeds will last for years when properly stored</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sz="2400" dirty="0"/>
          </a:p>
          <a:p>
            <a:r>
              <a:rPr lang="en-US" sz="2400" dirty="0"/>
              <a:t>1. Yes, some folks are able to get seeds started in a south-facing window</a:t>
            </a:r>
          </a:p>
          <a:p>
            <a:r>
              <a:rPr lang="en-US" sz="2400" dirty="0"/>
              <a:t>2. In the Winter and early spring the days are too short and cloudy</a:t>
            </a:r>
          </a:p>
          <a:p>
            <a:r>
              <a:rPr lang="en-US" sz="2400" dirty="0"/>
              <a:t>3. Giving plants optimal light is the game changer for healthy seedlings.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sz="1600" dirty="0"/>
          </a:p>
          <a:p>
            <a:r>
              <a:rPr lang="en-US" sz="1600" dirty="0"/>
              <a:t>1. Fluorescents have very limited capabilities for growing plants.  </a:t>
            </a:r>
          </a:p>
          <a:p>
            <a:r>
              <a:rPr lang="en-US" sz="1600" dirty="0"/>
              <a:t>2. They typically only reach a PAR level around 100.  </a:t>
            </a:r>
          </a:p>
          <a:p>
            <a:r>
              <a:rPr lang="en-US" sz="1600" dirty="0"/>
              <a:t>3. You have to keep the light very close to the plant to keep them from getting leggy.</a:t>
            </a:r>
          </a:p>
          <a:p>
            <a:r>
              <a:rPr lang="en-US" sz="1600" dirty="0"/>
              <a:t>4. Contain Mercury </a:t>
            </a:r>
          </a:p>
          <a:p>
            <a:r>
              <a:rPr lang="en-US" sz="1600" dirty="0"/>
              <a:t>5. 3-4 times less efficient than high quality LEDs</a:t>
            </a:r>
          </a:p>
          <a:p>
            <a:r>
              <a:rPr lang="en-US" sz="1600" dirty="0"/>
              <a:t>6. Cannot tune the light to optimal colors for plant growth</a:t>
            </a:r>
          </a:p>
          <a:p>
            <a:endParaRPr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sz="1800" dirty="0"/>
          </a:p>
          <a:p>
            <a:r>
              <a:rPr lang="en-US" sz="1600" dirty="0"/>
              <a:t>1. There are numerous sources to buy seeds from.  Here a few that we purchase seeds from regularly.</a:t>
            </a:r>
          </a:p>
          <a:p>
            <a:r>
              <a:rPr lang="en-US" sz="1600" dirty="0"/>
              <a:t>2. We recently learned about Row 7 Seeds, and are eager to start experimenting with their varieties.  </a:t>
            </a:r>
          </a:p>
          <a:p>
            <a:r>
              <a:rPr lang="en-US" sz="1600" dirty="0"/>
              <a:t>3. We know one of the original founders of this company and trust the quality of what they offer.</a:t>
            </a:r>
          </a:p>
          <a:p>
            <a:r>
              <a:rPr lang="en-US" sz="1600" dirty="0"/>
              <a:t>4. We keep our seeds in a refrigerator and find many of them germinate many years later.</a:t>
            </a:r>
          </a:p>
          <a:p>
            <a:r>
              <a:rPr lang="en-US" sz="1600" dirty="0"/>
              <a:t>5. Baker Creed Heirloom Seed Company suggests making sure the humidity percentage plus the temperature of a specific spot doesn't exceed 100.</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sz="2400" dirty="0"/>
          </a:p>
          <a:p>
            <a:r>
              <a:rPr lang="en-US" sz="2400" dirty="0"/>
              <a:t>Yes, the type is often pretty small, but the details on a seed package are well worth your attention for successful production.</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800" dirty="0"/>
              <a:t>1. Beyond potting mixes or seed starting mixes, there are other options such as coco coir and vermiculite, peat moss or peat pellets.</a:t>
            </a:r>
          </a:p>
          <a:p>
            <a:r>
              <a:rPr lang="en-US" sz="1800" dirty="0"/>
              <a:t>2. It is critical to be aware of what level of nutrition the media offers for your seeds.</a:t>
            </a:r>
          </a:p>
          <a:p>
            <a:r>
              <a:rPr lang="en-US" sz="1800" dirty="0"/>
              <a:t>3. When using potting soil and seed starting mixes, make sure they are sterile to prevent bugs</a:t>
            </a:r>
          </a:p>
          <a:p>
            <a:r>
              <a:rPr lang="en-US" sz="1800" dirty="0"/>
              <a:t>4. Nutrients are not needed for germination, but after germination, young plants need nutrients</a:t>
            </a:r>
          </a:p>
          <a:p>
            <a:r>
              <a:rPr lang="en-US" sz="1800" dirty="0"/>
              <a:t>5. We prefer a coco coir and vermiculite and we water with the same nutrient mix that we use for the other methods we discussed</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Humidity domes are useful, but not mandatory.</a:t>
            </a:r>
          </a:p>
          <a:p>
            <a:r>
              <a:rPr lang="en-US" sz="1600" dirty="0"/>
              <a:t>2. Be sure to remove the dome after germination</a:t>
            </a:r>
          </a:p>
          <a:p>
            <a:r>
              <a:rPr lang="en-US" sz="1600" dirty="0"/>
              <a:t>3. Keeping the seed and plant moist but not oversaturated is a somewhat delicate balancing act.</a:t>
            </a:r>
          </a:p>
          <a:p>
            <a:r>
              <a:rPr lang="en-US" sz="1600" dirty="0"/>
              <a:t>4. I like to use a spray bottle to keep the soil moist from the top until seeds have germinated</a:t>
            </a:r>
          </a:p>
          <a:p>
            <a:r>
              <a:rPr lang="en-US" sz="1600" dirty="0"/>
              <a:t>5. The number one mistake people tend to make is over watering</a:t>
            </a:r>
          </a:p>
          <a:p>
            <a:r>
              <a:rPr lang="en-US" sz="1600" dirty="0"/>
              <a:t>6. Make sure the container you use for seed starting has good drainage</a:t>
            </a:r>
          </a:p>
          <a:p>
            <a:r>
              <a:rPr lang="en-US" sz="1600" dirty="0"/>
              <a:t>7. Place the container on a boot tray to hold excess water away from the plant while also keeping the soil most from the bottom</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Damping off is a term for the sudden death of a new plant caused by a handful of fungal diseases</a:t>
            </a:r>
          </a:p>
          <a:p>
            <a:r>
              <a:rPr lang="en-US" sz="2400" dirty="0"/>
              <a:t>2. Mold can cause damping off so be sure to sanitize your planting area</a:t>
            </a:r>
          </a:p>
          <a:p>
            <a:r>
              <a:rPr lang="en-US" sz="2400" dirty="0"/>
              <a:t>3. Prevent damping off by allowing the grow medium to dry out between watering</a:t>
            </a:r>
          </a:p>
          <a:p>
            <a:r>
              <a:rPr lang="en-US" sz="2400" dirty="0"/>
              <a:t>4. A non-toxic biological fungicide can help protect seedlings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Different seeds/plants will germinate at different temperatures.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000" dirty="0"/>
              <a:t>1. Heat mats can be used to germinate plants like tomatoes, peppers, and eggplant that require temperatures above 70 F</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r>
              <a:rPr lang="en-US" sz="2400" dirty="0"/>
              <a:t>1. Look at the last frost date in your area.  For Northern Illinois, it is right around May 15th.</a:t>
            </a:r>
          </a:p>
          <a:p>
            <a:r>
              <a:rPr lang="en-US" sz="2400" dirty="0"/>
              <a:t>2. Note that the information on seed packets is typically based on using fluorescent light, </a:t>
            </a:r>
          </a:p>
          <a:p>
            <a:r>
              <a:rPr lang="en-US" sz="2400" dirty="0"/>
              <a:t>3. If you are using Happy Leaf lighting, you will need to shorten your timeframe.</a:t>
            </a:r>
          </a:p>
          <a:p>
            <a:r>
              <a:rPr lang="en-US" sz="2400" dirty="0"/>
              <a:t>4. With a Happy Leaf Procyon 2.0, you can start about 5 weeks before the last frost date.</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You can grow your own food at home cost effectively if you have the right methods and grow lights!</a:t>
            </a:r>
          </a:p>
          <a:p>
            <a:r>
              <a:rPr lang="en-US" sz="1600" dirty="0"/>
              <a:t>2. Simple passive hydroponic methods that allow you to grow microgreens, leafy greens, herbs, spinach, kale, and root plants at home.</a:t>
            </a:r>
          </a:p>
          <a:p>
            <a:r>
              <a:rPr lang="en-US" sz="1600" dirty="0"/>
              <a:t>3. We guarantee anyone can grow their own food at home.</a:t>
            </a:r>
          </a:p>
          <a:p>
            <a:r>
              <a:rPr lang="en-US" sz="1600" dirty="0"/>
              <a:t>4. The initial cost is reasonable and the payback is very fast.</a:t>
            </a:r>
          </a:p>
          <a:p>
            <a:r>
              <a:rPr lang="en-US" sz="1600" dirty="0"/>
              <a:t>5. Visit our YouTube channel at </a:t>
            </a:r>
            <a:r>
              <a:rPr lang="en-US" sz="1600" dirty="0" err="1"/>
              <a:t>HappyLeafLED</a:t>
            </a:r>
            <a:r>
              <a:rPr lang="en-US" sz="1600" dirty="0"/>
              <a:t> for How to Videos.</a:t>
            </a:r>
          </a:p>
          <a:p>
            <a:r>
              <a:rPr lang="en-US" sz="1600" dirty="0"/>
              <a:t>6. Visit our website at www.HappyLeafLED.com and follow us.</a:t>
            </a:r>
          </a:p>
          <a:p>
            <a:r>
              <a:rPr lang="en-US" sz="1600" dirty="0"/>
              <a:t>7. Follow us on Facebook at </a:t>
            </a:r>
            <a:r>
              <a:rPr lang="en-US" sz="1600" dirty="0" err="1"/>
              <a:t>HappyLeafLED</a:t>
            </a:r>
            <a:endParaRPr lang="en-US" sz="1600"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1D98-C81B-73FE-7A8F-EC88E10BBA2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5985F-A2E7-8196-FE01-A35CFECEEB30}"/>
              </a:ext>
            </a:extLst>
          </p:cNvPr>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EC99D44-A276-2D04-6A7B-81463B305176}"/>
              </a:ext>
            </a:extLst>
          </p:cNvPr>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3F3442-A15E-94BB-A016-5313186A04C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FFF6808-4B22-D91F-6E72-F5C8EE912BFD}"/>
              </a:ext>
            </a:extLst>
          </p:cNvPr>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1600" dirty="0"/>
              <a:t>1. You can grow your own food at home cost effectively if you have the right methods and grow lights!</a:t>
            </a:r>
          </a:p>
          <a:p>
            <a:r>
              <a:rPr lang="en-US" sz="1600" dirty="0"/>
              <a:t>2. Simple passive hydroponic methods that allow you to grow microgreens, leafy greens, herbs, spinach, kale, and root plants at home.</a:t>
            </a:r>
          </a:p>
          <a:p>
            <a:r>
              <a:rPr lang="en-US" sz="1600" dirty="0"/>
              <a:t>3. We guarantee anyone can grow their own food at home.</a:t>
            </a:r>
          </a:p>
          <a:p>
            <a:r>
              <a:rPr lang="en-US" sz="1600" dirty="0"/>
              <a:t>4. The initial cost is reasonable and the payback is very fast.</a:t>
            </a:r>
          </a:p>
          <a:p>
            <a:r>
              <a:rPr lang="en-US" sz="1600" dirty="0"/>
              <a:t>5. Visit our YouTube channel at </a:t>
            </a:r>
            <a:r>
              <a:rPr lang="en-US" sz="1600" dirty="0" err="1"/>
              <a:t>HappyLeafLED</a:t>
            </a:r>
            <a:r>
              <a:rPr lang="en-US" sz="1600" dirty="0"/>
              <a:t> for How to Videos.</a:t>
            </a:r>
          </a:p>
          <a:p>
            <a:r>
              <a:rPr lang="en-US" sz="1600" dirty="0"/>
              <a:t>6. Visit our website at www.HappyLeafLED.com and follow us.</a:t>
            </a:r>
          </a:p>
          <a:p>
            <a:r>
              <a:rPr lang="en-US" sz="1600" dirty="0"/>
              <a:t>7. Follow us on Facebook at </a:t>
            </a:r>
            <a:r>
              <a:rPr lang="en-US" sz="1600" dirty="0" err="1"/>
              <a:t>HappyLeafLED</a:t>
            </a:r>
            <a:endParaRPr lang="en-US" sz="1600" dirty="0"/>
          </a:p>
        </p:txBody>
      </p:sp>
      <p:sp>
        <p:nvSpPr>
          <p:cNvPr id="6" name="Footer Placeholder 5">
            <a:extLst>
              <a:ext uri="{FF2B5EF4-FFF2-40B4-BE49-F238E27FC236}">
                <a16:creationId xmlns:a16="http://schemas.microsoft.com/office/drawing/2014/main" id="{F335FD7A-3C3B-63EC-1BC3-0850229B9411}"/>
              </a:ext>
            </a:extLst>
          </p:cNvPr>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F9552F3-C426-6C02-82D6-6B1B3346F7D4}"/>
              </a:ext>
            </a:extLst>
          </p:cNvPr>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699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3600" dirty="0"/>
              <a:t>This page is about the Book</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000" dirty="0"/>
              <a:t>1. I have been a gardener for 35 years</a:t>
            </a:r>
          </a:p>
          <a:p>
            <a:r>
              <a:rPr lang="en-US" sz="2000" dirty="0"/>
              <a:t>2. Started growing lettuce and herbs indoors under LED grow lights I developed  at Molex in 2012</a:t>
            </a:r>
          </a:p>
          <a:p>
            <a:r>
              <a:rPr lang="en-US" sz="2000" dirty="0"/>
              <a:t>3. Friends and relatives would ask where they could purchase the lights </a:t>
            </a:r>
          </a:p>
          <a:p>
            <a:r>
              <a:rPr lang="en-US" sz="2000" dirty="0"/>
              <a:t>4. Started Happy Leaf in 2014 to educate how to grow food indoors </a:t>
            </a:r>
          </a:p>
          <a:p>
            <a:r>
              <a:rPr lang="en-US" sz="2000" dirty="0"/>
              <a:t>5. Manufacture the best and most cost-effective grow lights in the US. </a:t>
            </a:r>
          </a:p>
          <a:p>
            <a:r>
              <a:rPr lang="en-US" sz="2000" dirty="0"/>
              <a:t>5. We design and make our lights in Northern Illinois.</a:t>
            </a:r>
          </a:p>
          <a:p>
            <a:endParaRPr lang="en-US" dirty="0"/>
          </a:p>
          <a:p>
            <a:r>
              <a:rPr lang="en-US" dirty="0"/>
              <a:t>We live in a Net Zero Passive Solar Home in Northern Illinois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r>
              <a:rPr lang="en-US" sz="2400" dirty="0"/>
              <a:t>1. Like others, assumed it was not possible to grow food indoors.</a:t>
            </a:r>
            <a:r>
              <a:rPr lang="en-US" dirty="0"/>
              <a:t> </a:t>
            </a:r>
          </a:p>
          <a:p>
            <a:r>
              <a:rPr lang="en-US" sz="2400" dirty="0"/>
              <a:t>2. After the fall harvest, clean out garden beds, can and freeze, store the root crops, wait for spring</a:t>
            </a:r>
            <a:endParaRPr lang="en-US" dirty="0"/>
          </a:p>
          <a:p>
            <a:r>
              <a:rPr lang="en-US" sz="2400" dirty="0"/>
              <a:t>3. High efficiency LEDs and research Purdue and MI State changed my mind.</a:t>
            </a:r>
          </a:p>
          <a:p>
            <a:r>
              <a:rPr lang="en-US" sz="2400" dirty="0"/>
              <a:t>4. Passive hydroponics by Dr. Bernie Kratky has made what we discuss in this presentation possible</a:t>
            </a:r>
            <a:r>
              <a:rPr lang="en-US" dirty="0"/>
              <a: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sz="2400" dirty="0"/>
              <a:t>1. No prior experience is needed! We guarantee this.</a:t>
            </a:r>
          </a:p>
          <a:p>
            <a:r>
              <a:rPr lang="en-US" sz="2400" dirty="0"/>
              <a:t>2. There is a slight learning curve but we will start you off with the quickest and easiest veggies</a:t>
            </a:r>
          </a:p>
          <a:p>
            <a:r>
              <a:rPr lang="en-US" sz="2400" dirty="0"/>
              <a:t>3. We will show you exactly what you need and where to purchase everything.</a:t>
            </a:r>
          </a:p>
          <a:p>
            <a:r>
              <a:rPr lang="en-US" sz="2400" dirty="0"/>
              <a:t>4. We will walk you through a step-by-step process on how to set everything up. </a:t>
            </a:r>
          </a:p>
          <a:p>
            <a:r>
              <a:rPr lang="en-US" sz="2400" dirty="0"/>
              <a:t>5. We will show you how to harvest your indoor garden and some recipes we like.</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hello@happyleafled.com" TargetMode="External"/><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hyperlink" Target="mailto:zaderej@alum.mit.edu" TargetMode="External"/><Relationship Id="rId12"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hyperlink" Target="http://happyleafled.com" TargetMode="External"/><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6.svg"/><Relationship Id="rId14" Type="http://schemas.openxmlformats.org/officeDocument/2006/relationships/hyperlink" Target="http://happyleafled.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happyleafled.com" TargetMode="External"/><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happyleafled.com" TargetMode="External"/><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17" Type="http://schemas.openxmlformats.org/officeDocument/2006/relationships/image" Target="../media/image43.png"/><Relationship Id="rId2" Type="http://schemas.openxmlformats.org/officeDocument/2006/relationships/notesSlide" Target="../notesSlides/notesSlide15.xml"/><Relationship Id="rId16"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41.jpe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4.jpe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46.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jpe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17" Type="http://schemas.openxmlformats.org/officeDocument/2006/relationships/image" Target="../media/image50.jpeg"/><Relationship Id="rId2" Type="http://schemas.openxmlformats.org/officeDocument/2006/relationships/notesSlide" Target="../notesSlides/notesSlide17.xml"/><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44.jpe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jpe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22.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0.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56.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22.png"/><Relationship Id="rId10" Type="http://schemas.openxmlformats.org/officeDocument/2006/relationships/image" Target="../media/image64.png"/><Relationship Id="rId4" Type="http://schemas.openxmlformats.org/officeDocument/2006/relationships/image" Target="../media/image2.sv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2.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7.jpe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4.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2.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pn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2.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1.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hyperlink" Target="mailto:hello@happyleafled.com" TargetMode="External"/><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zaderej@alum.mit.edu" TargetMode="External"/><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hyperlink" Target="http://happyleafled.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hyperlink" Target="http://happyleafled.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hyperlink" Target="http://happyleafled.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happyleafled.com" TargetMode="External"/><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124" y="290059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028700" y="4011930"/>
            <a:ext cx="16230600" cy="6466292"/>
            <a:chOff x="0" y="0"/>
            <a:chExt cx="2514545" cy="1001798"/>
          </a:xfrm>
        </p:grpSpPr>
        <p:sp>
          <p:nvSpPr>
            <p:cNvPr id="4" name="Freeform 4"/>
            <p:cNvSpPr/>
            <p:nvPr/>
          </p:nvSpPr>
          <p:spPr>
            <a:xfrm>
              <a:off x="0" y="0"/>
              <a:ext cx="2514545" cy="1001798"/>
            </a:xfrm>
            <a:custGeom>
              <a:avLst/>
              <a:gdLst/>
              <a:ahLst/>
              <a:cxnLst/>
              <a:rect l="l" t="t" r="r" b="b"/>
              <a:pathLst>
                <a:path w="2514545" h="1001798">
                  <a:moveTo>
                    <a:pt x="11925" y="0"/>
                  </a:moveTo>
                  <a:lnTo>
                    <a:pt x="2502620" y="0"/>
                  </a:lnTo>
                  <a:cubicBezTo>
                    <a:pt x="2509206" y="0"/>
                    <a:pt x="2514545" y="5339"/>
                    <a:pt x="2514545" y="11925"/>
                  </a:cubicBezTo>
                  <a:lnTo>
                    <a:pt x="2514545" y="989873"/>
                  </a:lnTo>
                  <a:cubicBezTo>
                    <a:pt x="2514545" y="996459"/>
                    <a:pt x="2509206" y="1001798"/>
                    <a:pt x="2502620" y="1001798"/>
                  </a:cubicBezTo>
                  <a:lnTo>
                    <a:pt x="11925" y="1001798"/>
                  </a:lnTo>
                  <a:cubicBezTo>
                    <a:pt x="5339" y="1001798"/>
                    <a:pt x="0" y="996459"/>
                    <a:pt x="0" y="989873"/>
                  </a:cubicBezTo>
                  <a:lnTo>
                    <a:pt x="0" y="11925"/>
                  </a:lnTo>
                  <a:cubicBezTo>
                    <a:pt x="0" y="5339"/>
                    <a:pt x="5339" y="0"/>
                    <a:pt x="11925" y="0"/>
                  </a:cubicBezTo>
                  <a:close/>
                </a:path>
              </a:pathLst>
            </a:custGeom>
            <a:blipFill>
              <a:blip r:embed="rId5"/>
              <a:stretch>
                <a:fillRect l="-26083" r="-26083"/>
              </a:stretch>
            </a:blipFill>
          </p:spPr>
          <p:txBody>
            <a:bodyPr/>
            <a:lstStyle/>
            <a:p>
              <a:endParaRPr lang="en-US"/>
            </a:p>
          </p:txBody>
        </p:sp>
      </p:grpSp>
      <p:sp>
        <p:nvSpPr>
          <p:cNvPr id="5" name="Freeform 5"/>
          <p:cNvSpPr/>
          <p:nvPr/>
        </p:nvSpPr>
        <p:spPr>
          <a:xfrm>
            <a:off x="15754119" y="1753656"/>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59039" y="-23218"/>
            <a:ext cx="3906392" cy="2540342"/>
          </a:xfrm>
          <a:custGeom>
            <a:avLst/>
            <a:gdLst/>
            <a:ahLst/>
            <a:cxnLst/>
            <a:rect l="l" t="t" r="r" b="b"/>
            <a:pathLst>
              <a:path w="3906392" h="2540342">
                <a:moveTo>
                  <a:pt x="0" y="0"/>
                </a:moveTo>
                <a:lnTo>
                  <a:pt x="3906391" y="0"/>
                </a:lnTo>
                <a:lnTo>
                  <a:pt x="3906391" y="2540342"/>
                </a:lnTo>
                <a:lnTo>
                  <a:pt x="0" y="2540342"/>
                </a:lnTo>
                <a:lnTo>
                  <a:pt x="0" y="0"/>
                </a:lnTo>
                <a:close/>
              </a:path>
            </a:pathLst>
          </a:custGeom>
          <a:blipFill>
            <a:blip r:embed="rId6"/>
            <a:stretch>
              <a:fillRect l="-12130" r="-12130"/>
            </a:stretch>
          </a:blipFill>
        </p:spPr>
        <p:txBody>
          <a:bodyPr/>
          <a:lstStyle/>
          <a:p>
            <a:endParaRPr lang="en-US"/>
          </a:p>
        </p:txBody>
      </p:sp>
      <p:grpSp>
        <p:nvGrpSpPr>
          <p:cNvPr id="7" name="Group 7"/>
          <p:cNvGrpSpPr/>
          <p:nvPr/>
        </p:nvGrpSpPr>
        <p:grpSpPr>
          <a:xfrm>
            <a:off x="2012234" y="1911992"/>
            <a:ext cx="14263531" cy="3174358"/>
            <a:chOff x="0" y="0"/>
            <a:chExt cx="3756650" cy="836045"/>
          </a:xfrm>
        </p:grpSpPr>
        <p:sp>
          <p:nvSpPr>
            <p:cNvPr id="8" name="Freeform 8"/>
            <p:cNvSpPr/>
            <p:nvPr/>
          </p:nvSpPr>
          <p:spPr>
            <a:xfrm>
              <a:off x="0" y="0"/>
              <a:ext cx="3756650" cy="836045"/>
            </a:xfrm>
            <a:custGeom>
              <a:avLst/>
              <a:gdLst/>
              <a:ahLst/>
              <a:cxnLst/>
              <a:rect l="l" t="t" r="r" b="b"/>
              <a:pathLst>
                <a:path w="3756650" h="836045">
                  <a:moveTo>
                    <a:pt x="13569" y="0"/>
                  </a:moveTo>
                  <a:lnTo>
                    <a:pt x="3743081" y="0"/>
                  </a:lnTo>
                  <a:cubicBezTo>
                    <a:pt x="3750575" y="0"/>
                    <a:pt x="3756650" y="6075"/>
                    <a:pt x="3756650" y="13569"/>
                  </a:cubicBezTo>
                  <a:lnTo>
                    <a:pt x="3756650" y="822475"/>
                  </a:lnTo>
                  <a:cubicBezTo>
                    <a:pt x="3756650" y="826074"/>
                    <a:pt x="3755220" y="829526"/>
                    <a:pt x="3752676" y="832071"/>
                  </a:cubicBezTo>
                  <a:cubicBezTo>
                    <a:pt x="3750131" y="834615"/>
                    <a:pt x="3746679" y="836045"/>
                    <a:pt x="3743081" y="836045"/>
                  </a:cubicBezTo>
                  <a:lnTo>
                    <a:pt x="13569" y="836045"/>
                  </a:lnTo>
                  <a:cubicBezTo>
                    <a:pt x="6075" y="836045"/>
                    <a:pt x="0" y="829970"/>
                    <a:pt x="0" y="822475"/>
                  </a:cubicBezTo>
                  <a:lnTo>
                    <a:pt x="0" y="13569"/>
                  </a:lnTo>
                  <a:cubicBezTo>
                    <a:pt x="0" y="9971"/>
                    <a:pt x="1430" y="6519"/>
                    <a:pt x="3974" y="3974"/>
                  </a:cubicBezTo>
                  <a:cubicBezTo>
                    <a:pt x="6519" y="1430"/>
                    <a:pt x="9971" y="0"/>
                    <a:pt x="13569" y="0"/>
                  </a:cubicBezTo>
                  <a:close/>
                </a:path>
              </a:pathLst>
            </a:custGeom>
            <a:solidFill>
              <a:srgbClr val="0C4B16"/>
            </a:solidFill>
          </p:spPr>
          <p:txBody>
            <a:bodyPr/>
            <a:lstStyle/>
            <a:p>
              <a:endParaRPr lang="en-US"/>
            </a:p>
          </p:txBody>
        </p:sp>
        <p:sp>
          <p:nvSpPr>
            <p:cNvPr id="9" name="TextBox 9"/>
            <p:cNvSpPr txBox="1"/>
            <p:nvPr/>
          </p:nvSpPr>
          <p:spPr>
            <a:xfrm>
              <a:off x="0" y="-142875"/>
              <a:ext cx="3756650" cy="978920"/>
            </a:xfrm>
            <a:prstGeom prst="rect">
              <a:avLst/>
            </a:prstGeom>
          </p:spPr>
          <p:txBody>
            <a:bodyPr lIns="50800" tIns="50800" rIns="50800" bIns="50800" rtlCol="0" anchor="ctr"/>
            <a:lstStyle/>
            <a:p>
              <a:pPr algn="ctr">
                <a:lnSpc>
                  <a:spcPts val="9519"/>
                </a:lnSpc>
              </a:pPr>
              <a:r>
                <a:rPr lang="en-US" sz="6799" b="1" dirty="0">
                  <a:solidFill>
                    <a:srgbClr val="FFFFFF"/>
                  </a:solidFill>
                  <a:latin typeface="Roboto Bold"/>
                  <a:ea typeface="Roboto Bold"/>
                  <a:cs typeface="Roboto Bold"/>
                  <a:sym typeface="Roboto Bold"/>
                </a:rPr>
                <a:t>Indoor Gardening for </a:t>
              </a:r>
            </a:p>
            <a:p>
              <a:pPr algn="ctr">
                <a:lnSpc>
                  <a:spcPts val="9519"/>
                </a:lnSpc>
              </a:pPr>
              <a:r>
                <a:rPr lang="en-US" sz="6799" b="1" dirty="0">
                  <a:solidFill>
                    <a:srgbClr val="FFFFFF"/>
                  </a:solidFill>
                  <a:latin typeface="Roboto Bold"/>
                  <a:ea typeface="Roboto Bold"/>
                  <a:cs typeface="Roboto Bold"/>
                  <a:sym typeface="Roboto Bold"/>
                </a:rPr>
                <a:t>Food and Fun</a:t>
              </a:r>
            </a:p>
          </p:txBody>
        </p:sp>
      </p:grpSp>
      <p:grpSp>
        <p:nvGrpSpPr>
          <p:cNvPr id="10" name="Group 10"/>
          <p:cNvGrpSpPr/>
          <p:nvPr/>
        </p:nvGrpSpPr>
        <p:grpSpPr>
          <a:xfrm>
            <a:off x="4425708" y="5143500"/>
            <a:ext cx="8790010" cy="3514358"/>
            <a:chOff x="0" y="0"/>
            <a:chExt cx="2315064" cy="925592"/>
          </a:xfrm>
        </p:grpSpPr>
        <p:sp>
          <p:nvSpPr>
            <p:cNvPr id="11" name="Freeform 11"/>
            <p:cNvSpPr/>
            <p:nvPr/>
          </p:nvSpPr>
          <p:spPr>
            <a:xfrm>
              <a:off x="0" y="0"/>
              <a:ext cx="2315065" cy="925592"/>
            </a:xfrm>
            <a:custGeom>
              <a:avLst/>
              <a:gdLst/>
              <a:ahLst/>
              <a:cxnLst/>
              <a:rect l="l" t="t" r="r" b="b"/>
              <a:pathLst>
                <a:path w="2315065" h="925592">
                  <a:moveTo>
                    <a:pt x="22019" y="0"/>
                  </a:moveTo>
                  <a:lnTo>
                    <a:pt x="2293046" y="0"/>
                  </a:lnTo>
                  <a:cubicBezTo>
                    <a:pt x="2298885" y="0"/>
                    <a:pt x="2304486" y="2320"/>
                    <a:pt x="2308615" y="6449"/>
                  </a:cubicBezTo>
                  <a:cubicBezTo>
                    <a:pt x="2312745" y="10579"/>
                    <a:pt x="2315065" y="16179"/>
                    <a:pt x="2315065" y="22019"/>
                  </a:cubicBezTo>
                  <a:lnTo>
                    <a:pt x="2315065" y="903573"/>
                  </a:lnTo>
                  <a:cubicBezTo>
                    <a:pt x="2315065" y="909413"/>
                    <a:pt x="2312745" y="915014"/>
                    <a:pt x="2308615" y="919143"/>
                  </a:cubicBezTo>
                  <a:cubicBezTo>
                    <a:pt x="2304486" y="923272"/>
                    <a:pt x="2298885" y="925592"/>
                    <a:pt x="2293046" y="925592"/>
                  </a:cubicBezTo>
                  <a:lnTo>
                    <a:pt x="22019" y="925592"/>
                  </a:lnTo>
                  <a:cubicBezTo>
                    <a:pt x="16179" y="925592"/>
                    <a:pt x="10579" y="923272"/>
                    <a:pt x="6449" y="919143"/>
                  </a:cubicBezTo>
                  <a:cubicBezTo>
                    <a:pt x="2320" y="915014"/>
                    <a:pt x="0" y="909413"/>
                    <a:pt x="0" y="903573"/>
                  </a:cubicBezTo>
                  <a:lnTo>
                    <a:pt x="0" y="22019"/>
                  </a:lnTo>
                  <a:cubicBezTo>
                    <a:pt x="0" y="16179"/>
                    <a:pt x="2320" y="10579"/>
                    <a:pt x="6449" y="6449"/>
                  </a:cubicBezTo>
                  <a:cubicBezTo>
                    <a:pt x="10579" y="2320"/>
                    <a:pt x="16179" y="0"/>
                    <a:pt x="22019" y="0"/>
                  </a:cubicBezTo>
                  <a:close/>
                </a:path>
              </a:pathLst>
            </a:custGeom>
            <a:solidFill>
              <a:srgbClr val="8DC63E"/>
            </a:solidFill>
          </p:spPr>
          <p:txBody>
            <a:bodyPr/>
            <a:lstStyle/>
            <a:p>
              <a:endParaRPr lang="en-US"/>
            </a:p>
          </p:txBody>
        </p:sp>
        <p:sp>
          <p:nvSpPr>
            <p:cNvPr id="12" name="TextBox 12"/>
            <p:cNvSpPr txBox="1"/>
            <p:nvPr/>
          </p:nvSpPr>
          <p:spPr>
            <a:xfrm>
              <a:off x="0" y="-76200"/>
              <a:ext cx="2315064" cy="1001792"/>
            </a:xfrm>
            <a:prstGeom prst="rect">
              <a:avLst/>
            </a:prstGeom>
          </p:spPr>
          <p:txBody>
            <a:bodyPr lIns="50800" tIns="50800" rIns="50800" bIns="50800" rtlCol="0" anchor="ctr"/>
            <a:lstStyle/>
            <a:p>
              <a:pPr algn="ctr">
                <a:lnSpc>
                  <a:spcPts val="5739"/>
                </a:lnSpc>
              </a:pPr>
              <a:r>
                <a:rPr lang="en-US" sz="4099" b="1">
                  <a:solidFill>
                    <a:srgbClr val="135807"/>
                  </a:solidFill>
                  <a:latin typeface="Roboto Bold"/>
                  <a:ea typeface="Roboto Bold"/>
                  <a:cs typeface="Roboto Bold"/>
                  <a:sym typeface="Roboto Bold"/>
                </a:rPr>
                <a:t>Victor Zaderej, Happy Leaf LED</a:t>
              </a:r>
            </a:p>
            <a:p>
              <a:pPr algn="ctr">
                <a:lnSpc>
                  <a:spcPts val="5739"/>
                </a:lnSpc>
              </a:pPr>
              <a:r>
                <a:rPr lang="en-US" sz="4099" b="1" u="sng">
                  <a:solidFill>
                    <a:srgbClr val="135807"/>
                  </a:solidFill>
                  <a:latin typeface="Roboto Bold"/>
                  <a:ea typeface="Roboto Bold"/>
                  <a:cs typeface="Roboto Bold"/>
                  <a:sym typeface="Roboto Bold"/>
                  <a:hlinkClick r:id="rId7" tooltip="mailto:zaderej@alum.mit.edu"/>
                </a:rPr>
                <a:t>zaderej@alum.mit.edu</a:t>
              </a:r>
              <a:r>
                <a:rPr lang="en-US" sz="4099" b="1">
                  <a:solidFill>
                    <a:srgbClr val="135807"/>
                  </a:solidFill>
                  <a:latin typeface="Roboto Bold"/>
                  <a:ea typeface="Roboto Bold"/>
                  <a:cs typeface="Roboto Bold"/>
                  <a:sym typeface="Roboto Bold"/>
                </a:rPr>
                <a:t>  </a:t>
              </a:r>
            </a:p>
            <a:p>
              <a:pPr algn="ctr">
                <a:lnSpc>
                  <a:spcPts val="5739"/>
                </a:lnSpc>
              </a:pPr>
              <a:r>
                <a:rPr lang="en-US" sz="4099" b="1" u="sng">
                  <a:solidFill>
                    <a:srgbClr val="135807"/>
                  </a:solidFill>
                  <a:latin typeface="Roboto Bold"/>
                  <a:ea typeface="Roboto Bold"/>
                  <a:cs typeface="Roboto Bold"/>
                  <a:sym typeface="Roboto Bold"/>
                  <a:hlinkClick r:id="rId8" tooltip="mailto:hello@happyleafled.com"/>
                </a:rPr>
                <a:t>hello@happyleafled.com</a:t>
              </a:r>
            </a:p>
            <a:p>
              <a:pPr algn="ctr">
                <a:lnSpc>
                  <a:spcPts val="3359"/>
                </a:lnSpc>
              </a:pPr>
              <a:endParaRPr lang="en-US" sz="4099" b="1" u="sng">
                <a:solidFill>
                  <a:srgbClr val="135807"/>
                </a:solidFill>
                <a:latin typeface="Roboto Bold"/>
                <a:ea typeface="Roboto Bold"/>
                <a:cs typeface="Roboto Bold"/>
                <a:sym typeface="Roboto Bold"/>
                <a:hlinkClick r:id="rId8" tooltip="mailto:hello@happyleafled.com"/>
              </a:endParaRPr>
            </a:p>
          </p:txBody>
        </p:sp>
      </p:grpSp>
      <p:sp>
        <p:nvSpPr>
          <p:cNvPr id="13" name="Freeform 13"/>
          <p:cNvSpPr/>
          <p:nvPr/>
        </p:nvSpPr>
        <p:spPr>
          <a:xfrm>
            <a:off x="17592583" y="834133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4016331" y="640766"/>
            <a:ext cx="3951897" cy="933636"/>
          </a:xfrm>
          <a:custGeom>
            <a:avLst/>
            <a:gdLst/>
            <a:ahLst/>
            <a:cxnLst/>
            <a:rect l="l" t="t" r="r" b="b"/>
            <a:pathLst>
              <a:path w="3951897" h="933636">
                <a:moveTo>
                  <a:pt x="0" y="0"/>
                </a:moveTo>
                <a:lnTo>
                  <a:pt x="3951896" y="0"/>
                </a:lnTo>
                <a:lnTo>
                  <a:pt x="3951896" y="933635"/>
                </a:lnTo>
                <a:lnTo>
                  <a:pt x="0" y="9336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3540011" y="439758"/>
            <a:ext cx="1177885" cy="1177885"/>
          </a:xfrm>
          <a:custGeom>
            <a:avLst/>
            <a:gdLst/>
            <a:ahLst/>
            <a:cxnLst/>
            <a:rect l="l" t="t" r="r" b="b"/>
            <a:pathLst>
              <a:path w="1177885" h="1177885">
                <a:moveTo>
                  <a:pt x="0" y="0"/>
                </a:moveTo>
                <a:lnTo>
                  <a:pt x="1177885" y="0"/>
                </a:lnTo>
                <a:lnTo>
                  <a:pt x="1177885" y="1177884"/>
                </a:lnTo>
                <a:lnTo>
                  <a:pt x="0" y="11778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13759888" y="659634"/>
            <a:ext cx="738131" cy="738131"/>
          </a:xfrm>
          <a:custGeom>
            <a:avLst/>
            <a:gdLst/>
            <a:ahLst/>
            <a:cxnLst/>
            <a:rect l="l" t="t" r="r" b="b"/>
            <a:pathLst>
              <a:path w="738131" h="738131">
                <a:moveTo>
                  <a:pt x="0" y="0"/>
                </a:moveTo>
                <a:lnTo>
                  <a:pt x="738131" y="0"/>
                </a:lnTo>
                <a:lnTo>
                  <a:pt x="738131" y="738132"/>
                </a:lnTo>
                <a:lnTo>
                  <a:pt x="0" y="738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7"/>
          <p:cNvSpPr txBox="1"/>
          <p:nvPr/>
        </p:nvSpPr>
        <p:spPr>
          <a:xfrm>
            <a:off x="14866911" y="1048516"/>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5" tooltip="http://happyleafled.com"/>
              </a:rPr>
              <a:t>www.happyleafled.com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39370" y="7186328"/>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622354" y="9284801"/>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259981" y="738885"/>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746922" cy="2107644"/>
          </a:xfrm>
          <a:custGeom>
            <a:avLst/>
            <a:gdLst/>
            <a:ahLst/>
            <a:cxnLst/>
            <a:rect l="l" t="t" r="r" b="b"/>
            <a:pathLst>
              <a:path w="3746922" h="2107644">
                <a:moveTo>
                  <a:pt x="0" y="0"/>
                </a:moveTo>
                <a:lnTo>
                  <a:pt x="3746922" y="0"/>
                </a:lnTo>
                <a:lnTo>
                  <a:pt x="3746922" y="2107644"/>
                </a:lnTo>
                <a:lnTo>
                  <a:pt x="0" y="2107644"/>
                </a:lnTo>
                <a:lnTo>
                  <a:pt x="0" y="0"/>
                </a:lnTo>
                <a:close/>
              </a:path>
            </a:pathLst>
          </a:custGeom>
          <a:blipFill>
            <a:blip r:embed="rId5"/>
            <a:stretch>
              <a:fillRect t="-38888" b="-38888"/>
            </a:stretch>
          </a:blipFill>
        </p:spPr>
        <p:txBody>
          <a:bodyPr/>
          <a:lstStyle/>
          <a:p>
            <a:endParaRPr lang="en-US"/>
          </a:p>
        </p:txBody>
      </p:sp>
      <p:grpSp>
        <p:nvGrpSpPr>
          <p:cNvPr id="6" name="Group 6"/>
          <p:cNvGrpSpPr/>
          <p:nvPr/>
        </p:nvGrpSpPr>
        <p:grpSpPr>
          <a:xfrm>
            <a:off x="329349" y="8780791"/>
            <a:ext cx="4428216" cy="1177885"/>
            <a:chOff x="0" y="0"/>
            <a:chExt cx="5904288" cy="1570513"/>
          </a:xfrm>
        </p:grpSpPr>
        <p:sp>
          <p:nvSpPr>
            <p:cNvPr id="7" name="Freeform 7"/>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1" name="Freeform 11"/>
          <p:cNvSpPr/>
          <p:nvPr/>
        </p:nvSpPr>
        <p:spPr>
          <a:xfrm>
            <a:off x="5025008" y="2107644"/>
            <a:ext cx="8992351" cy="5980207"/>
          </a:xfrm>
          <a:custGeom>
            <a:avLst/>
            <a:gdLst/>
            <a:ahLst/>
            <a:cxnLst/>
            <a:rect l="l" t="t" r="r" b="b"/>
            <a:pathLst>
              <a:path w="8992351" h="5980207">
                <a:moveTo>
                  <a:pt x="0" y="0"/>
                </a:moveTo>
                <a:lnTo>
                  <a:pt x="8992350" y="0"/>
                </a:lnTo>
                <a:lnTo>
                  <a:pt x="8992350" y="5980207"/>
                </a:lnTo>
                <a:lnTo>
                  <a:pt x="0" y="5980207"/>
                </a:lnTo>
                <a:lnTo>
                  <a:pt x="0" y="0"/>
                </a:lnTo>
                <a:close/>
              </a:path>
            </a:pathLst>
          </a:custGeom>
          <a:blipFill>
            <a:blip r:embed="rId13"/>
            <a:stretch>
              <a:fillRect/>
            </a:stretch>
          </a:blipFill>
        </p:spPr>
        <p:txBody>
          <a:bodyPr/>
          <a:lstStyle/>
          <a:p>
            <a:endParaRPr lang="en-US"/>
          </a:p>
        </p:txBody>
      </p:sp>
      <p:sp>
        <p:nvSpPr>
          <p:cNvPr id="12" name="TextBox 12"/>
          <p:cNvSpPr txBox="1"/>
          <p:nvPr/>
        </p:nvSpPr>
        <p:spPr>
          <a:xfrm>
            <a:off x="3466559" y="653160"/>
            <a:ext cx="13373833" cy="1207771"/>
          </a:xfrm>
          <a:prstGeom prst="rect">
            <a:avLst/>
          </a:prstGeom>
        </p:spPr>
        <p:txBody>
          <a:bodyPr lIns="0" tIns="0" rIns="0" bIns="0" rtlCol="0" anchor="t">
            <a:spAutoFit/>
          </a:bodyPr>
          <a:lstStyle/>
          <a:p>
            <a:pPr algn="ctr">
              <a:lnSpc>
                <a:spcPts val="6299"/>
              </a:lnSpc>
              <a:spcBef>
                <a:spcPct val="0"/>
              </a:spcBef>
            </a:pPr>
            <a:r>
              <a:rPr lang="en-US" sz="4499">
                <a:solidFill>
                  <a:srgbClr val="91B829"/>
                </a:solidFill>
                <a:latin typeface="Archivo Black"/>
                <a:ea typeface="Archivo Black"/>
                <a:cs typeface="Archivo Black"/>
                <a:sym typeface="Archivo Black"/>
              </a:rPr>
              <a:t>I am not a gardener! Can I really do this?</a:t>
            </a:r>
          </a:p>
          <a:p>
            <a:pPr algn="ctr">
              <a:lnSpc>
                <a:spcPts val="3359"/>
              </a:lnSpc>
              <a:spcBef>
                <a:spcPct val="0"/>
              </a:spcBef>
            </a:pPr>
            <a:endParaRPr lang="en-US" sz="4499">
              <a:solidFill>
                <a:srgbClr val="91B829"/>
              </a:solidFill>
              <a:latin typeface="Archivo Black"/>
              <a:ea typeface="Archivo Black"/>
              <a:cs typeface="Archivo Black"/>
              <a:sym typeface="Archiv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490" y="9502855"/>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199193" y="474260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2350" y="8744147"/>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815067" y="-171601"/>
            <a:ext cx="2501508" cy="2501508"/>
          </a:xfrm>
          <a:custGeom>
            <a:avLst/>
            <a:gdLst/>
            <a:ahLst/>
            <a:cxnLst/>
            <a:rect l="l" t="t" r="r" b="b"/>
            <a:pathLst>
              <a:path w="2501508" h="2501508">
                <a:moveTo>
                  <a:pt x="0" y="0"/>
                </a:moveTo>
                <a:lnTo>
                  <a:pt x="2501508" y="0"/>
                </a:lnTo>
                <a:lnTo>
                  <a:pt x="2501508" y="2501508"/>
                </a:lnTo>
                <a:lnTo>
                  <a:pt x="0" y="2501508"/>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3572384" y="8744147"/>
            <a:ext cx="4428216" cy="1177885"/>
            <a:chOff x="0" y="0"/>
            <a:chExt cx="5904288" cy="1570513"/>
          </a:xfrm>
        </p:grpSpPr>
        <p:sp>
          <p:nvSpPr>
            <p:cNvPr id="7" name="Freeform 7"/>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1" name="Freeform 11"/>
          <p:cNvSpPr/>
          <p:nvPr/>
        </p:nvSpPr>
        <p:spPr>
          <a:xfrm>
            <a:off x="6960731" y="6242399"/>
            <a:ext cx="3498878" cy="2987491"/>
          </a:xfrm>
          <a:custGeom>
            <a:avLst/>
            <a:gdLst/>
            <a:ahLst/>
            <a:cxnLst/>
            <a:rect l="l" t="t" r="r" b="b"/>
            <a:pathLst>
              <a:path w="3271734" h="2692711">
                <a:moveTo>
                  <a:pt x="0" y="0"/>
                </a:moveTo>
                <a:lnTo>
                  <a:pt x="3271734" y="0"/>
                </a:lnTo>
                <a:lnTo>
                  <a:pt x="3271734" y="2692711"/>
                </a:lnTo>
                <a:lnTo>
                  <a:pt x="0" y="2692711"/>
                </a:lnTo>
                <a:lnTo>
                  <a:pt x="0" y="0"/>
                </a:lnTo>
                <a:close/>
              </a:path>
            </a:pathLst>
          </a:custGeom>
          <a:blipFill>
            <a:blip r:embed="rId13"/>
            <a:stretch>
              <a:fillRect b="-21503"/>
            </a:stretch>
          </a:blipFill>
        </p:spPr>
        <p:txBody>
          <a:bodyPr/>
          <a:lstStyle/>
          <a:p>
            <a:endParaRPr lang="en-US"/>
          </a:p>
        </p:txBody>
      </p:sp>
      <p:sp>
        <p:nvSpPr>
          <p:cNvPr id="12" name="Freeform 12"/>
          <p:cNvSpPr/>
          <p:nvPr/>
        </p:nvSpPr>
        <p:spPr>
          <a:xfrm>
            <a:off x="10996788" y="2130084"/>
            <a:ext cx="5322009" cy="3494832"/>
          </a:xfrm>
          <a:custGeom>
            <a:avLst/>
            <a:gdLst/>
            <a:ahLst/>
            <a:cxnLst/>
            <a:rect l="l" t="t" r="r" b="b"/>
            <a:pathLst>
              <a:path w="5322009" h="3494832">
                <a:moveTo>
                  <a:pt x="0" y="0"/>
                </a:moveTo>
                <a:lnTo>
                  <a:pt x="5322010" y="0"/>
                </a:lnTo>
                <a:lnTo>
                  <a:pt x="5322010" y="3494832"/>
                </a:lnTo>
                <a:lnTo>
                  <a:pt x="0" y="3494832"/>
                </a:lnTo>
                <a:lnTo>
                  <a:pt x="0" y="0"/>
                </a:lnTo>
                <a:close/>
              </a:path>
            </a:pathLst>
          </a:custGeom>
          <a:blipFill>
            <a:blip r:embed="rId14"/>
            <a:stretch>
              <a:fillRect l="-25399" t="-49814" r="-5772"/>
            </a:stretch>
          </a:blipFill>
        </p:spPr>
        <p:txBody>
          <a:bodyPr/>
          <a:lstStyle/>
          <a:p>
            <a:endParaRPr lang="en-US"/>
          </a:p>
        </p:txBody>
      </p:sp>
      <p:sp>
        <p:nvSpPr>
          <p:cNvPr id="13" name="Freeform 13"/>
          <p:cNvSpPr/>
          <p:nvPr/>
        </p:nvSpPr>
        <p:spPr>
          <a:xfrm>
            <a:off x="691408" y="1976744"/>
            <a:ext cx="5200345" cy="3648172"/>
          </a:xfrm>
          <a:custGeom>
            <a:avLst/>
            <a:gdLst/>
            <a:ahLst/>
            <a:cxnLst/>
            <a:rect l="l" t="t" r="r" b="b"/>
            <a:pathLst>
              <a:path w="5200345" h="3648172">
                <a:moveTo>
                  <a:pt x="0" y="0"/>
                </a:moveTo>
                <a:lnTo>
                  <a:pt x="5200345" y="0"/>
                </a:lnTo>
                <a:lnTo>
                  <a:pt x="5200345" y="3648172"/>
                </a:lnTo>
                <a:lnTo>
                  <a:pt x="0" y="3648172"/>
                </a:lnTo>
                <a:lnTo>
                  <a:pt x="0" y="0"/>
                </a:lnTo>
                <a:close/>
              </a:path>
            </a:pathLst>
          </a:custGeom>
          <a:blipFill>
            <a:blip r:embed="rId15"/>
            <a:stretch>
              <a:fillRect l="-32043" t="-28276" r="-14188"/>
            </a:stretch>
          </a:blipFill>
        </p:spPr>
        <p:txBody>
          <a:bodyPr/>
          <a:lstStyle/>
          <a:p>
            <a:endParaRPr lang="en-US"/>
          </a:p>
        </p:txBody>
      </p:sp>
      <p:sp>
        <p:nvSpPr>
          <p:cNvPr id="14" name="TextBox 14"/>
          <p:cNvSpPr txBox="1"/>
          <p:nvPr/>
        </p:nvSpPr>
        <p:spPr>
          <a:xfrm>
            <a:off x="3312395" y="739032"/>
            <a:ext cx="10848931" cy="854076"/>
          </a:xfrm>
          <a:prstGeom prst="rect">
            <a:avLst/>
          </a:prstGeom>
        </p:spPr>
        <p:txBody>
          <a:bodyPr wrap="square" lIns="0" tIns="0" rIns="0" bIns="0" rtlCol="0" anchor="t">
            <a:spAutoFit/>
          </a:bodyPr>
          <a:lstStyle/>
          <a:p>
            <a:pPr algn="ctr">
              <a:lnSpc>
                <a:spcPts val="6999"/>
              </a:lnSpc>
            </a:pPr>
            <a:r>
              <a:rPr lang="en-US" sz="4999" b="1" dirty="0">
                <a:solidFill>
                  <a:srgbClr val="62B144"/>
                </a:solidFill>
                <a:latin typeface="Work Sans Bold"/>
                <a:ea typeface="Work Sans Bold"/>
                <a:cs typeface="Work Sans Bold"/>
                <a:sym typeface="Work Sans Bold"/>
              </a:rPr>
              <a:t>Three indoor growing methods</a:t>
            </a:r>
          </a:p>
        </p:txBody>
      </p:sp>
      <p:sp>
        <p:nvSpPr>
          <p:cNvPr id="15" name="TextBox 15"/>
          <p:cNvSpPr txBox="1"/>
          <p:nvPr/>
        </p:nvSpPr>
        <p:spPr>
          <a:xfrm>
            <a:off x="230206" y="5953859"/>
            <a:ext cx="6122749" cy="577081"/>
          </a:xfrm>
          <a:prstGeom prst="rect">
            <a:avLst/>
          </a:prstGeom>
        </p:spPr>
        <p:txBody>
          <a:bodyPr lIns="0" tIns="0" rIns="0" bIns="0" rtlCol="0" anchor="t">
            <a:spAutoFit/>
          </a:bodyPr>
          <a:lstStyle/>
          <a:p>
            <a:pPr algn="ctr">
              <a:lnSpc>
                <a:spcPts val="4480"/>
              </a:lnSpc>
            </a:pPr>
            <a:r>
              <a:rPr lang="en-US" sz="4000" b="1" dirty="0">
                <a:solidFill>
                  <a:srgbClr val="12430B"/>
                </a:solidFill>
                <a:latin typeface="Roboto"/>
                <a:ea typeface="Roboto"/>
                <a:cs typeface="Roboto"/>
                <a:sym typeface="Roboto"/>
              </a:rPr>
              <a:t>Kratky Jars</a:t>
            </a:r>
          </a:p>
        </p:txBody>
      </p:sp>
      <p:sp>
        <p:nvSpPr>
          <p:cNvPr id="16" name="TextBox 16"/>
          <p:cNvSpPr txBox="1"/>
          <p:nvPr/>
        </p:nvSpPr>
        <p:spPr>
          <a:xfrm>
            <a:off x="12004466" y="5844793"/>
            <a:ext cx="4088474" cy="577081"/>
          </a:xfrm>
          <a:prstGeom prst="rect">
            <a:avLst/>
          </a:prstGeom>
        </p:spPr>
        <p:txBody>
          <a:bodyPr wrap="square" lIns="0" tIns="0" rIns="0" bIns="0" rtlCol="0" anchor="t">
            <a:spAutoFit/>
          </a:bodyPr>
          <a:lstStyle/>
          <a:p>
            <a:pPr algn="ctr">
              <a:lnSpc>
                <a:spcPts val="4480"/>
              </a:lnSpc>
            </a:pPr>
            <a:r>
              <a:rPr lang="en-US" sz="4000" b="1" dirty="0">
                <a:solidFill>
                  <a:srgbClr val="12430B"/>
                </a:solidFill>
                <a:latin typeface="Roboto"/>
                <a:ea typeface="Roboto"/>
                <a:cs typeface="Roboto"/>
                <a:sym typeface="Roboto"/>
              </a:rPr>
              <a:t>Microgreen Trays</a:t>
            </a:r>
          </a:p>
        </p:txBody>
      </p:sp>
      <p:sp>
        <p:nvSpPr>
          <p:cNvPr id="17" name="TextBox 17"/>
          <p:cNvSpPr txBox="1"/>
          <p:nvPr/>
        </p:nvSpPr>
        <p:spPr>
          <a:xfrm>
            <a:off x="6423553" y="9413614"/>
            <a:ext cx="4573235" cy="577081"/>
          </a:xfrm>
          <a:prstGeom prst="rect">
            <a:avLst/>
          </a:prstGeom>
        </p:spPr>
        <p:txBody>
          <a:bodyPr wrap="square" lIns="0" tIns="0" rIns="0" bIns="0" rtlCol="0" anchor="t">
            <a:spAutoFit/>
          </a:bodyPr>
          <a:lstStyle/>
          <a:p>
            <a:pPr algn="ctr">
              <a:lnSpc>
                <a:spcPts val="4480"/>
              </a:lnSpc>
            </a:pPr>
            <a:r>
              <a:rPr lang="en-US" sz="4000" b="1" dirty="0">
                <a:solidFill>
                  <a:srgbClr val="12430B"/>
                </a:solidFill>
                <a:latin typeface="Roboto"/>
                <a:ea typeface="Roboto"/>
                <a:cs typeface="Roboto"/>
                <a:sym typeface="Roboto"/>
              </a:rPr>
              <a:t>Self-Watering Pots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124" y="290059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754119" y="1753656"/>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592583" y="834133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34693"/>
            <a:ext cx="3798752" cy="1718963"/>
          </a:xfrm>
          <a:custGeom>
            <a:avLst/>
            <a:gdLst/>
            <a:ahLst/>
            <a:cxnLst/>
            <a:rect l="l" t="t" r="r" b="b"/>
            <a:pathLst>
              <a:path w="3798752" h="1718963">
                <a:moveTo>
                  <a:pt x="0" y="0"/>
                </a:moveTo>
                <a:lnTo>
                  <a:pt x="3798752" y="0"/>
                </a:lnTo>
                <a:lnTo>
                  <a:pt x="3798752" y="1718963"/>
                </a:lnTo>
                <a:lnTo>
                  <a:pt x="0" y="1718963"/>
                </a:lnTo>
                <a:lnTo>
                  <a:pt x="0" y="0"/>
                </a:lnTo>
                <a:close/>
              </a:path>
            </a:pathLst>
          </a:custGeom>
          <a:blipFill>
            <a:blip r:embed="rId5"/>
            <a:stretch>
              <a:fillRect b="-15651"/>
            </a:stretch>
          </a:blipFill>
        </p:spPr>
        <p:txBody>
          <a:bodyPr/>
          <a:lstStyle/>
          <a:p>
            <a:endParaRPr lang="en-US"/>
          </a:p>
        </p:txBody>
      </p:sp>
      <p:sp>
        <p:nvSpPr>
          <p:cNvPr id="6" name="Freeform 6"/>
          <p:cNvSpPr/>
          <p:nvPr/>
        </p:nvSpPr>
        <p:spPr>
          <a:xfrm>
            <a:off x="973651" y="2260318"/>
            <a:ext cx="4323949" cy="6356958"/>
          </a:xfrm>
          <a:custGeom>
            <a:avLst/>
            <a:gdLst/>
            <a:ahLst/>
            <a:cxnLst/>
            <a:rect l="l" t="t" r="r" b="b"/>
            <a:pathLst>
              <a:path w="4323949" h="6356958">
                <a:moveTo>
                  <a:pt x="0" y="0"/>
                </a:moveTo>
                <a:lnTo>
                  <a:pt x="4323948" y="0"/>
                </a:lnTo>
                <a:lnTo>
                  <a:pt x="4323948" y="6356958"/>
                </a:lnTo>
                <a:lnTo>
                  <a:pt x="0" y="6356958"/>
                </a:lnTo>
                <a:lnTo>
                  <a:pt x="0" y="0"/>
                </a:lnTo>
                <a:close/>
              </a:path>
            </a:pathLst>
          </a:custGeom>
          <a:blipFill>
            <a:blip r:embed="rId6"/>
            <a:stretch>
              <a:fillRect r="-10263"/>
            </a:stretch>
          </a:blipFill>
        </p:spPr>
        <p:txBody>
          <a:bodyPr/>
          <a:lstStyle/>
          <a:p>
            <a:endParaRPr lang="en-US"/>
          </a:p>
        </p:txBody>
      </p:sp>
      <p:sp>
        <p:nvSpPr>
          <p:cNvPr id="7" name="Freeform 7"/>
          <p:cNvSpPr/>
          <p:nvPr/>
        </p:nvSpPr>
        <p:spPr>
          <a:xfrm>
            <a:off x="12824808" y="2457255"/>
            <a:ext cx="4208591" cy="6356958"/>
          </a:xfrm>
          <a:custGeom>
            <a:avLst/>
            <a:gdLst/>
            <a:ahLst/>
            <a:cxnLst/>
            <a:rect l="l" t="t" r="r" b="b"/>
            <a:pathLst>
              <a:path w="4208591" h="6356958">
                <a:moveTo>
                  <a:pt x="0" y="0"/>
                </a:moveTo>
                <a:lnTo>
                  <a:pt x="4208592" y="0"/>
                </a:lnTo>
                <a:lnTo>
                  <a:pt x="4208592" y="6356958"/>
                </a:lnTo>
                <a:lnTo>
                  <a:pt x="0" y="6356958"/>
                </a:lnTo>
                <a:lnTo>
                  <a:pt x="0" y="0"/>
                </a:lnTo>
                <a:close/>
              </a:path>
            </a:pathLst>
          </a:custGeom>
          <a:blipFill>
            <a:blip r:embed="rId7"/>
            <a:stretch>
              <a:fillRect t="-1722" b="-1722"/>
            </a:stretch>
          </a:blipFill>
        </p:spPr>
        <p:txBody>
          <a:bodyPr/>
          <a:lstStyle/>
          <a:p>
            <a:endParaRPr lang="en-US"/>
          </a:p>
        </p:txBody>
      </p:sp>
      <p:grpSp>
        <p:nvGrpSpPr>
          <p:cNvPr id="8" name="Group 8"/>
          <p:cNvGrpSpPr/>
          <p:nvPr/>
        </p:nvGrpSpPr>
        <p:grpSpPr>
          <a:xfrm>
            <a:off x="1137770" y="8814213"/>
            <a:ext cx="4428216" cy="1177885"/>
            <a:chOff x="0" y="0"/>
            <a:chExt cx="5904288" cy="1570513"/>
          </a:xfrm>
        </p:grpSpPr>
        <p:sp>
          <p:nvSpPr>
            <p:cNvPr id="9" name="Freeform 9"/>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4" tooltip="http://happyleafled.com"/>
                </a:rPr>
                <a:t>www.happyleafled.com</a:t>
              </a:r>
            </a:p>
          </p:txBody>
        </p:sp>
      </p:grpSp>
      <p:sp>
        <p:nvSpPr>
          <p:cNvPr id="13" name="TextBox 13"/>
          <p:cNvSpPr txBox="1"/>
          <p:nvPr/>
        </p:nvSpPr>
        <p:spPr>
          <a:xfrm>
            <a:off x="6265484" y="586989"/>
            <a:ext cx="4867126" cy="1028702"/>
          </a:xfrm>
          <a:prstGeom prst="rect">
            <a:avLst/>
          </a:prstGeom>
        </p:spPr>
        <p:txBody>
          <a:bodyPr lIns="0" tIns="0" rIns="0" bIns="0" rtlCol="0" anchor="t">
            <a:spAutoFit/>
          </a:bodyPr>
          <a:lstStyle/>
          <a:p>
            <a:pPr algn="ctr">
              <a:lnSpc>
                <a:spcPts val="8399"/>
              </a:lnSpc>
              <a:spcBef>
                <a:spcPct val="0"/>
              </a:spcBef>
            </a:pPr>
            <a:r>
              <a:rPr lang="en-US" sz="5999">
                <a:solidFill>
                  <a:srgbClr val="62B144"/>
                </a:solidFill>
                <a:latin typeface="Archivo Black"/>
                <a:ea typeface="Archivo Black"/>
                <a:cs typeface="Archivo Black"/>
                <a:sym typeface="Archivo Black"/>
              </a:rPr>
              <a:t>Kratky Jars</a:t>
            </a:r>
          </a:p>
        </p:txBody>
      </p:sp>
      <p:sp>
        <p:nvSpPr>
          <p:cNvPr id="14" name="TextBox 14"/>
          <p:cNvSpPr txBox="1"/>
          <p:nvPr/>
        </p:nvSpPr>
        <p:spPr>
          <a:xfrm>
            <a:off x="5859574" y="2652944"/>
            <a:ext cx="6107318" cy="4076629"/>
          </a:xfrm>
          <a:prstGeom prst="rect">
            <a:avLst/>
          </a:prstGeom>
        </p:spPr>
        <p:txBody>
          <a:bodyPr lIns="0" tIns="0" rIns="0" bIns="0" rtlCol="0" anchor="t">
            <a:spAutoFit/>
          </a:bodyPr>
          <a:lstStyle/>
          <a:p>
            <a:pPr algn="ctr">
              <a:lnSpc>
                <a:spcPts val="3973"/>
              </a:lnSpc>
              <a:spcBef>
                <a:spcPct val="0"/>
              </a:spcBef>
            </a:pPr>
            <a:r>
              <a:rPr lang="en-US" sz="2838" dirty="0">
                <a:solidFill>
                  <a:srgbClr val="135807"/>
                </a:solidFill>
                <a:latin typeface="Archivo Black"/>
                <a:ea typeface="Archivo Black"/>
                <a:cs typeface="Archivo Black"/>
                <a:sym typeface="Archivo Black"/>
              </a:rPr>
              <a:t>“I am absolutely delighted that some home growers are using these simple hydroponic methods and that the revolution with LED lighting will increase inclement season home gardening.”  </a:t>
            </a:r>
          </a:p>
          <a:p>
            <a:pPr algn="ctr">
              <a:lnSpc>
                <a:spcPts val="3973"/>
              </a:lnSpc>
              <a:spcBef>
                <a:spcPct val="0"/>
              </a:spcBef>
            </a:pPr>
            <a:r>
              <a:rPr lang="en-US" sz="2838" dirty="0">
                <a:solidFill>
                  <a:srgbClr val="135807"/>
                </a:solidFill>
                <a:latin typeface="Archivo Black"/>
                <a:ea typeface="Archivo Black"/>
                <a:cs typeface="Archivo Black"/>
                <a:sym typeface="Archivo Black"/>
              </a:rPr>
              <a:t>Aloha, Bernie Kratky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22354"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114389" y="9258300"/>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523541" y="-13369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29050"/>
            <a:ext cx="2609597" cy="2609597"/>
          </a:xfrm>
          <a:custGeom>
            <a:avLst/>
            <a:gdLst/>
            <a:ahLst/>
            <a:cxnLst/>
            <a:rect l="l" t="t" r="r" b="b"/>
            <a:pathLst>
              <a:path w="2609597" h="2609597">
                <a:moveTo>
                  <a:pt x="0" y="0"/>
                </a:moveTo>
                <a:lnTo>
                  <a:pt x="2609597" y="0"/>
                </a:lnTo>
                <a:lnTo>
                  <a:pt x="2609597" y="2609597"/>
                </a:lnTo>
                <a:lnTo>
                  <a:pt x="0" y="2609597"/>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395489" y="8814188"/>
            <a:ext cx="4428216" cy="1177885"/>
            <a:chOff x="0" y="0"/>
            <a:chExt cx="5904288" cy="1570513"/>
          </a:xfrm>
        </p:grpSpPr>
        <p:sp>
          <p:nvSpPr>
            <p:cNvPr id="7" name="Freeform 7"/>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grpSp>
        <p:nvGrpSpPr>
          <p:cNvPr id="11" name="Group 11"/>
          <p:cNvGrpSpPr/>
          <p:nvPr/>
        </p:nvGrpSpPr>
        <p:grpSpPr>
          <a:xfrm>
            <a:off x="2767750" y="2553421"/>
            <a:ext cx="13908545" cy="5800022"/>
            <a:chOff x="0" y="0"/>
            <a:chExt cx="3663156" cy="1527578"/>
          </a:xfrm>
        </p:grpSpPr>
        <p:sp>
          <p:nvSpPr>
            <p:cNvPr id="12" name="Freeform 12"/>
            <p:cNvSpPr/>
            <p:nvPr/>
          </p:nvSpPr>
          <p:spPr>
            <a:xfrm>
              <a:off x="0" y="0"/>
              <a:ext cx="3663156" cy="1527578"/>
            </a:xfrm>
            <a:custGeom>
              <a:avLst/>
              <a:gdLst/>
              <a:ahLst/>
              <a:cxnLst/>
              <a:rect l="l" t="t" r="r" b="b"/>
              <a:pathLst>
                <a:path w="3663156" h="1527578">
                  <a:moveTo>
                    <a:pt x="13916" y="0"/>
                  </a:moveTo>
                  <a:lnTo>
                    <a:pt x="3649240" y="0"/>
                  </a:lnTo>
                  <a:cubicBezTo>
                    <a:pt x="3656926" y="0"/>
                    <a:pt x="3663156" y="6230"/>
                    <a:pt x="3663156" y="13916"/>
                  </a:cubicBezTo>
                  <a:lnTo>
                    <a:pt x="3663156" y="1513662"/>
                  </a:lnTo>
                  <a:cubicBezTo>
                    <a:pt x="3663156" y="1517353"/>
                    <a:pt x="3661690" y="1520892"/>
                    <a:pt x="3659080" y="1523502"/>
                  </a:cubicBezTo>
                  <a:cubicBezTo>
                    <a:pt x="3656470" y="1526112"/>
                    <a:pt x="3652931" y="1527578"/>
                    <a:pt x="3649240" y="1527578"/>
                  </a:cubicBezTo>
                  <a:lnTo>
                    <a:pt x="13916" y="1527578"/>
                  </a:lnTo>
                  <a:cubicBezTo>
                    <a:pt x="10225" y="1527578"/>
                    <a:pt x="6686" y="1526112"/>
                    <a:pt x="4076" y="1523502"/>
                  </a:cubicBezTo>
                  <a:cubicBezTo>
                    <a:pt x="1466" y="1520892"/>
                    <a:pt x="0" y="1517353"/>
                    <a:pt x="0" y="1513662"/>
                  </a:cubicBezTo>
                  <a:lnTo>
                    <a:pt x="0" y="13916"/>
                  </a:lnTo>
                  <a:cubicBezTo>
                    <a:pt x="0" y="10225"/>
                    <a:pt x="1466" y="6686"/>
                    <a:pt x="4076" y="4076"/>
                  </a:cubicBezTo>
                  <a:cubicBezTo>
                    <a:pt x="6686" y="1466"/>
                    <a:pt x="10225" y="0"/>
                    <a:pt x="13916" y="0"/>
                  </a:cubicBezTo>
                  <a:close/>
                </a:path>
              </a:pathLst>
            </a:custGeom>
            <a:solidFill>
              <a:srgbClr val="0C4B16"/>
            </a:solidFill>
          </p:spPr>
          <p:txBody>
            <a:bodyPr/>
            <a:lstStyle/>
            <a:p>
              <a:endParaRPr lang="en-US"/>
            </a:p>
          </p:txBody>
        </p:sp>
        <p:sp>
          <p:nvSpPr>
            <p:cNvPr id="13" name="TextBox 13"/>
            <p:cNvSpPr txBox="1"/>
            <p:nvPr/>
          </p:nvSpPr>
          <p:spPr>
            <a:xfrm>
              <a:off x="0" y="-66675"/>
              <a:ext cx="3663156" cy="1594253"/>
            </a:xfrm>
            <a:prstGeom prst="rect">
              <a:avLst/>
            </a:prstGeom>
          </p:spPr>
          <p:txBody>
            <a:bodyPr lIns="50800" tIns="50800" rIns="50800" bIns="50800" rtlCol="0" anchor="ctr"/>
            <a:lstStyle/>
            <a:p>
              <a:pPr marL="798823" lvl="1" indent="-399411" algn="l">
                <a:lnSpc>
                  <a:spcPts val="5179"/>
                </a:lnSpc>
                <a:buFont typeface="Arial"/>
                <a:buChar char="•"/>
              </a:pPr>
              <a:r>
                <a:rPr lang="en-US" sz="3699" b="1">
                  <a:solidFill>
                    <a:srgbClr val="91B829"/>
                  </a:solidFill>
                  <a:latin typeface="Roboto Bold"/>
                  <a:ea typeface="Roboto Bold"/>
                  <a:cs typeface="Roboto Bold"/>
                  <a:sym typeface="Roboto Bold"/>
                </a:rPr>
                <a:t>Endless varieties of lettuces and herbs (basil, dill, parsley, thyme, chives, sage, rosemary, mint, etc)</a:t>
              </a:r>
            </a:p>
            <a:p>
              <a:pPr marL="798823" lvl="1" indent="-399411" algn="l">
                <a:lnSpc>
                  <a:spcPts val="5179"/>
                </a:lnSpc>
                <a:buFont typeface="Arial"/>
                <a:buChar char="•"/>
              </a:pPr>
              <a:r>
                <a:rPr lang="en-US" sz="3699" b="1">
                  <a:solidFill>
                    <a:srgbClr val="91B829"/>
                  </a:solidFill>
                  <a:latin typeface="Roboto Bold"/>
                  <a:ea typeface="Roboto Bold"/>
                  <a:cs typeface="Roboto Bold"/>
                  <a:sym typeface="Roboto Bold"/>
                </a:rPr>
                <a:t>Arugula</a:t>
              </a:r>
            </a:p>
            <a:p>
              <a:pPr marL="798823" lvl="1" indent="-399411" algn="l">
                <a:lnSpc>
                  <a:spcPts val="5179"/>
                </a:lnSpc>
                <a:buFont typeface="Arial"/>
                <a:buChar char="•"/>
              </a:pPr>
              <a:r>
                <a:rPr lang="en-US" sz="3699" b="1">
                  <a:solidFill>
                    <a:srgbClr val="91B829"/>
                  </a:solidFill>
                  <a:latin typeface="Roboto Bold"/>
                  <a:ea typeface="Roboto Bold"/>
                  <a:cs typeface="Roboto Bold"/>
                  <a:sym typeface="Roboto Bold"/>
                </a:rPr>
                <a:t>Bok Choi *</a:t>
              </a:r>
            </a:p>
            <a:p>
              <a:pPr marL="798823" lvl="1" indent="-399411" algn="l">
                <a:lnSpc>
                  <a:spcPts val="5179"/>
                </a:lnSpc>
                <a:buFont typeface="Arial"/>
                <a:buChar char="•"/>
              </a:pPr>
              <a:r>
                <a:rPr lang="en-US" sz="3699" b="1">
                  <a:solidFill>
                    <a:srgbClr val="91B829"/>
                  </a:solidFill>
                  <a:latin typeface="Roboto Bold"/>
                  <a:ea typeface="Roboto Bold"/>
                  <a:cs typeface="Roboto Bold"/>
                  <a:sym typeface="Roboto Bold"/>
                </a:rPr>
                <a:t>Kale *</a:t>
              </a:r>
            </a:p>
            <a:p>
              <a:pPr marL="798823" lvl="1" indent="-399411" algn="l">
                <a:lnSpc>
                  <a:spcPts val="5179"/>
                </a:lnSpc>
                <a:buFont typeface="Arial"/>
                <a:buChar char="•"/>
              </a:pPr>
              <a:r>
                <a:rPr lang="en-US" sz="3699" b="1">
                  <a:solidFill>
                    <a:srgbClr val="91B829"/>
                  </a:solidFill>
                  <a:latin typeface="Roboto Bold"/>
                  <a:ea typeface="Roboto Bold"/>
                  <a:cs typeface="Roboto Bold"/>
                  <a:sym typeface="Roboto Bold"/>
                </a:rPr>
                <a:t>Chard *</a:t>
              </a:r>
            </a:p>
            <a:p>
              <a:pPr algn="r">
                <a:lnSpc>
                  <a:spcPts val="3359"/>
                </a:lnSpc>
              </a:pPr>
              <a:endParaRPr lang="en-US" sz="3699" b="1">
                <a:solidFill>
                  <a:srgbClr val="91B829"/>
                </a:solidFill>
                <a:latin typeface="Roboto Bold"/>
                <a:ea typeface="Roboto Bold"/>
                <a:cs typeface="Roboto Bold"/>
                <a:sym typeface="Roboto Bold"/>
              </a:endParaRPr>
            </a:p>
          </p:txBody>
        </p:sp>
      </p:grpSp>
      <p:sp>
        <p:nvSpPr>
          <p:cNvPr id="14" name="TextBox 14"/>
          <p:cNvSpPr txBox="1"/>
          <p:nvPr/>
        </p:nvSpPr>
        <p:spPr>
          <a:xfrm>
            <a:off x="2133600" y="552433"/>
            <a:ext cx="13158050" cy="86360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62B144"/>
                </a:solidFill>
                <a:latin typeface="Archivo Black"/>
                <a:ea typeface="Archivo Black"/>
                <a:cs typeface="Archivo Black"/>
                <a:sym typeface="Archivo Black"/>
              </a:rPr>
              <a:t>What can you grow in Kratky Jars?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89822" y="740559"/>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100136" y="2256798"/>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831592" y="9412743"/>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137770" y="8814213"/>
            <a:ext cx="4428216" cy="1177885"/>
            <a:chOff x="0" y="0"/>
            <a:chExt cx="5904288" cy="1570513"/>
          </a:xfrm>
        </p:grpSpPr>
        <p:sp>
          <p:nvSpPr>
            <p:cNvPr id="6" name="Freeform 6"/>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1" tooltip="http://happyleafled.com"/>
                </a:rPr>
                <a:t>www.happyleafled.com</a:t>
              </a:r>
            </a:p>
          </p:txBody>
        </p:sp>
      </p:grpSp>
      <p:sp>
        <p:nvSpPr>
          <p:cNvPr id="10" name="Freeform 10"/>
          <p:cNvSpPr/>
          <p:nvPr/>
        </p:nvSpPr>
        <p:spPr>
          <a:xfrm>
            <a:off x="0" y="-2676"/>
            <a:ext cx="2488193" cy="2488193"/>
          </a:xfrm>
          <a:custGeom>
            <a:avLst/>
            <a:gdLst/>
            <a:ahLst/>
            <a:cxnLst/>
            <a:rect l="l" t="t" r="r" b="b"/>
            <a:pathLst>
              <a:path w="2488193" h="2488193">
                <a:moveTo>
                  <a:pt x="0" y="0"/>
                </a:moveTo>
                <a:lnTo>
                  <a:pt x="2488193" y="0"/>
                </a:lnTo>
                <a:lnTo>
                  <a:pt x="2488193" y="2488192"/>
                </a:lnTo>
                <a:lnTo>
                  <a:pt x="0" y="2488192"/>
                </a:lnTo>
                <a:lnTo>
                  <a:pt x="0" y="0"/>
                </a:lnTo>
                <a:close/>
              </a:path>
            </a:pathLst>
          </a:custGeom>
          <a:blipFill>
            <a:blip r:embed="rId12"/>
            <a:stretch>
              <a:fillRect/>
            </a:stretch>
          </a:blipFill>
        </p:spPr>
        <p:txBody>
          <a:bodyPr/>
          <a:lstStyle/>
          <a:p>
            <a:endParaRPr lang="en-US"/>
          </a:p>
        </p:txBody>
      </p:sp>
      <p:sp>
        <p:nvSpPr>
          <p:cNvPr id="11" name="Freeform 11"/>
          <p:cNvSpPr/>
          <p:nvPr/>
        </p:nvSpPr>
        <p:spPr>
          <a:xfrm>
            <a:off x="9144000" y="0"/>
            <a:ext cx="8981617" cy="10287000"/>
          </a:xfrm>
          <a:custGeom>
            <a:avLst/>
            <a:gdLst/>
            <a:ahLst/>
            <a:cxnLst/>
            <a:rect l="l" t="t" r="r" b="b"/>
            <a:pathLst>
              <a:path w="8981617" h="10287000">
                <a:moveTo>
                  <a:pt x="0" y="0"/>
                </a:moveTo>
                <a:lnTo>
                  <a:pt x="8981617" y="0"/>
                </a:lnTo>
                <a:lnTo>
                  <a:pt x="8981617" y="10287000"/>
                </a:lnTo>
                <a:lnTo>
                  <a:pt x="0" y="10287000"/>
                </a:lnTo>
                <a:lnTo>
                  <a:pt x="0" y="0"/>
                </a:lnTo>
                <a:close/>
              </a:path>
            </a:pathLst>
          </a:custGeom>
          <a:blipFill>
            <a:blip r:embed="rId13"/>
            <a:stretch>
              <a:fillRect t="-5683" b="-10730"/>
            </a:stretch>
          </a:blipFill>
        </p:spPr>
        <p:txBody>
          <a:bodyPr/>
          <a:lstStyle/>
          <a:p>
            <a:endParaRPr lang="en-US"/>
          </a:p>
        </p:txBody>
      </p:sp>
      <p:sp>
        <p:nvSpPr>
          <p:cNvPr id="12" name="TextBox 12"/>
          <p:cNvSpPr txBox="1"/>
          <p:nvPr/>
        </p:nvSpPr>
        <p:spPr>
          <a:xfrm>
            <a:off x="0" y="1968131"/>
            <a:ext cx="8831592" cy="4556610"/>
          </a:xfrm>
          <a:prstGeom prst="rect">
            <a:avLst/>
          </a:prstGeom>
        </p:spPr>
        <p:txBody>
          <a:bodyPr lIns="0" tIns="0" rIns="0" bIns="0" rtlCol="0" anchor="t">
            <a:spAutoFit/>
          </a:bodyPr>
          <a:lstStyle/>
          <a:p>
            <a:pPr algn="ctr">
              <a:lnSpc>
                <a:spcPts val="6242"/>
              </a:lnSpc>
            </a:pPr>
            <a:endParaRPr dirty="0"/>
          </a:p>
          <a:p>
            <a:pPr algn="ctr">
              <a:lnSpc>
                <a:spcPts val="6242"/>
              </a:lnSpc>
            </a:pPr>
            <a:endParaRPr dirty="0"/>
          </a:p>
          <a:p>
            <a:pPr algn="ctr">
              <a:lnSpc>
                <a:spcPts val="6242"/>
              </a:lnSpc>
              <a:spcBef>
                <a:spcPct val="0"/>
              </a:spcBef>
            </a:pPr>
            <a:r>
              <a:rPr lang="en-US" sz="4458" dirty="0">
                <a:solidFill>
                  <a:srgbClr val="62B144"/>
                </a:solidFill>
                <a:latin typeface="Archivo Black"/>
                <a:ea typeface="Archivo Black"/>
                <a:cs typeface="Archivo Black"/>
                <a:sym typeface="Archivo Black"/>
              </a:rPr>
              <a:t>Advantages of growing in one-quart canning jars</a:t>
            </a:r>
          </a:p>
          <a:p>
            <a:pPr algn="ctr">
              <a:lnSpc>
                <a:spcPts val="11805"/>
              </a:lnSpc>
              <a:spcBef>
                <a:spcPct val="0"/>
              </a:spcBef>
            </a:pPr>
            <a:endParaRPr lang="en-US" sz="4458" dirty="0">
              <a:solidFill>
                <a:srgbClr val="62B144"/>
              </a:solidFill>
              <a:latin typeface="Archivo Black"/>
              <a:ea typeface="Archivo Black"/>
              <a:cs typeface="Archivo Black"/>
              <a:sym typeface="Archiv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89822" y="740559"/>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87688" y="294927"/>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831592" y="9412743"/>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137770" y="8814213"/>
            <a:ext cx="4428216" cy="1177885"/>
            <a:chOff x="0" y="0"/>
            <a:chExt cx="5904288" cy="1570513"/>
          </a:xfrm>
        </p:grpSpPr>
        <p:sp>
          <p:nvSpPr>
            <p:cNvPr id="6" name="Freeform 6"/>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1" tooltip="http://happyleafled.com"/>
                </a:rPr>
                <a:t>www.happyleafled.com</a:t>
              </a:r>
            </a:p>
          </p:txBody>
        </p:sp>
      </p:grpSp>
      <p:sp>
        <p:nvSpPr>
          <p:cNvPr id="10" name="Freeform 10"/>
          <p:cNvSpPr/>
          <p:nvPr/>
        </p:nvSpPr>
        <p:spPr>
          <a:xfrm>
            <a:off x="0" y="-2676"/>
            <a:ext cx="2488193" cy="2488193"/>
          </a:xfrm>
          <a:custGeom>
            <a:avLst/>
            <a:gdLst/>
            <a:ahLst/>
            <a:cxnLst/>
            <a:rect l="l" t="t" r="r" b="b"/>
            <a:pathLst>
              <a:path w="2488193" h="2488193">
                <a:moveTo>
                  <a:pt x="0" y="0"/>
                </a:moveTo>
                <a:lnTo>
                  <a:pt x="2488193" y="0"/>
                </a:lnTo>
                <a:lnTo>
                  <a:pt x="2488193" y="2488192"/>
                </a:lnTo>
                <a:lnTo>
                  <a:pt x="0" y="2488192"/>
                </a:lnTo>
                <a:lnTo>
                  <a:pt x="0" y="0"/>
                </a:lnTo>
                <a:close/>
              </a:path>
            </a:pathLst>
          </a:custGeom>
          <a:blipFill>
            <a:blip r:embed="rId12"/>
            <a:stretch>
              <a:fillRect/>
            </a:stretch>
          </a:blipFill>
        </p:spPr>
        <p:txBody>
          <a:bodyPr/>
          <a:lstStyle/>
          <a:p>
            <a:endParaRPr lang="en-US"/>
          </a:p>
        </p:txBody>
      </p:sp>
      <p:sp>
        <p:nvSpPr>
          <p:cNvPr id="11" name="Freeform 11"/>
          <p:cNvSpPr/>
          <p:nvPr/>
        </p:nvSpPr>
        <p:spPr>
          <a:xfrm>
            <a:off x="9353238" y="520976"/>
            <a:ext cx="8678913" cy="8882179"/>
          </a:xfrm>
          <a:custGeom>
            <a:avLst/>
            <a:gdLst/>
            <a:ahLst/>
            <a:cxnLst/>
            <a:rect l="l" t="t" r="r" b="b"/>
            <a:pathLst>
              <a:path w="8678913" h="8882179">
                <a:moveTo>
                  <a:pt x="0" y="0"/>
                </a:moveTo>
                <a:lnTo>
                  <a:pt x="8678913" y="0"/>
                </a:lnTo>
                <a:lnTo>
                  <a:pt x="8678913" y="8882179"/>
                </a:lnTo>
                <a:lnTo>
                  <a:pt x="0" y="8882179"/>
                </a:lnTo>
                <a:lnTo>
                  <a:pt x="0" y="0"/>
                </a:lnTo>
                <a:close/>
              </a:path>
            </a:pathLst>
          </a:custGeom>
          <a:blipFill>
            <a:blip r:embed="rId13"/>
            <a:stretch>
              <a:fillRect l="-78841" r="-94070"/>
            </a:stretch>
          </a:blipFill>
        </p:spPr>
        <p:txBody>
          <a:bodyPr/>
          <a:lstStyle/>
          <a:p>
            <a:endParaRPr lang="en-US"/>
          </a:p>
        </p:txBody>
      </p:sp>
      <p:sp>
        <p:nvSpPr>
          <p:cNvPr id="12" name="TextBox 12"/>
          <p:cNvSpPr txBox="1"/>
          <p:nvPr/>
        </p:nvSpPr>
        <p:spPr>
          <a:xfrm>
            <a:off x="209238" y="3896245"/>
            <a:ext cx="9144000" cy="2399261"/>
          </a:xfrm>
          <a:prstGeom prst="rect">
            <a:avLst/>
          </a:prstGeom>
        </p:spPr>
        <p:txBody>
          <a:bodyPr lIns="0" tIns="0" rIns="0" bIns="0" rtlCol="0" anchor="t">
            <a:spAutoFit/>
          </a:bodyPr>
          <a:lstStyle/>
          <a:p>
            <a:pPr algn="ctr">
              <a:lnSpc>
                <a:spcPts val="6402"/>
              </a:lnSpc>
              <a:spcBef>
                <a:spcPct val="0"/>
              </a:spcBef>
            </a:pPr>
            <a:r>
              <a:rPr lang="en-US" sz="4573" dirty="0">
                <a:solidFill>
                  <a:srgbClr val="62B144"/>
                </a:solidFill>
                <a:latin typeface="Archivo Black"/>
                <a:ea typeface="Archivo Black"/>
                <a:cs typeface="Archivo Black"/>
                <a:sym typeface="Archivo Black"/>
              </a:rPr>
              <a:t>Advantages of growing in one-quart canning jars</a:t>
            </a:r>
          </a:p>
          <a:p>
            <a:pPr algn="ctr">
              <a:lnSpc>
                <a:spcPts val="6402"/>
              </a:lnSpc>
              <a:spcBef>
                <a:spcPct val="0"/>
              </a:spcBef>
            </a:pPr>
            <a:endParaRPr lang="en-US" sz="4573" dirty="0">
              <a:solidFill>
                <a:srgbClr val="62B144"/>
              </a:solidFill>
              <a:latin typeface="Archivo Black"/>
              <a:ea typeface="Archivo Black"/>
              <a:cs typeface="Archivo Black"/>
              <a:sym typeface="Archiv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568372" y="265004"/>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2102491" y="1931068"/>
            <a:ext cx="4324651" cy="3732122"/>
          </a:xfrm>
          <a:custGeom>
            <a:avLst/>
            <a:gdLst/>
            <a:ahLst/>
            <a:cxnLst/>
            <a:rect l="l" t="t" r="r" b="b"/>
            <a:pathLst>
              <a:path w="4324651" h="3732122">
                <a:moveTo>
                  <a:pt x="0" y="0"/>
                </a:moveTo>
                <a:lnTo>
                  <a:pt x="4324651" y="0"/>
                </a:lnTo>
                <a:lnTo>
                  <a:pt x="4324651" y="3732122"/>
                </a:lnTo>
                <a:lnTo>
                  <a:pt x="0" y="3732122"/>
                </a:lnTo>
                <a:lnTo>
                  <a:pt x="0" y="0"/>
                </a:lnTo>
                <a:close/>
              </a:path>
            </a:pathLst>
          </a:custGeom>
          <a:blipFill>
            <a:blip r:embed="rId13"/>
            <a:stretch>
              <a:fillRect b="-53733"/>
            </a:stretch>
          </a:blipFill>
        </p:spPr>
        <p:txBody>
          <a:bodyPr/>
          <a:lstStyle/>
          <a:p>
            <a:endParaRPr lang="en-US"/>
          </a:p>
        </p:txBody>
      </p:sp>
      <p:sp>
        <p:nvSpPr>
          <p:cNvPr id="13" name="Freeform 13"/>
          <p:cNvSpPr/>
          <p:nvPr/>
        </p:nvSpPr>
        <p:spPr>
          <a:xfrm>
            <a:off x="13380155" y="5854390"/>
            <a:ext cx="4295190" cy="4295190"/>
          </a:xfrm>
          <a:custGeom>
            <a:avLst/>
            <a:gdLst/>
            <a:ahLst/>
            <a:cxnLst/>
            <a:rect l="l" t="t" r="r" b="b"/>
            <a:pathLst>
              <a:path w="4295190" h="4295190">
                <a:moveTo>
                  <a:pt x="0" y="0"/>
                </a:moveTo>
                <a:lnTo>
                  <a:pt x="4295190" y="0"/>
                </a:lnTo>
                <a:lnTo>
                  <a:pt x="4295190" y="4295190"/>
                </a:lnTo>
                <a:lnTo>
                  <a:pt x="0" y="4295190"/>
                </a:lnTo>
                <a:lnTo>
                  <a:pt x="0" y="0"/>
                </a:lnTo>
                <a:close/>
              </a:path>
            </a:pathLst>
          </a:custGeom>
          <a:blipFill>
            <a:blip r:embed="rId14"/>
            <a:stretch>
              <a:fillRect/>
            </a:stretch>
          </a:blipFill>
        </p:spPr>
        <p:txBody>
          <a:bodyPr/>
          <a:lstStyle/>
          <a:p>
            <a:endParaRPr lang="en-US"/>
          </a:p>
        </p:txBody>
      </p:sp>
      <p:sp>
        <p:nvSpPr>
          <p:cNvPr id="14" name="Freeform 14"/>
          <p:cNvSpPr/>
          <p:nvPr/>
        </p:nvSpPr>
        <p:spPr>
          <a:xfrm>
            <a:off x="2868962" y="6255016"/>
            <a:ext cx="3228553" cy="3894564"/>
          </a:xfrm>
          <a:custGeom>
            <a:avLst/>
            <a:gdLst/>
            <a:ahLst/>
            <a:cxnLst/>
            <a:rect l="l" t="t" r="r" b="b"/>
            <a:pathLst>
              <a:path w="3228553" h="3894564">
                <a:moveTo>
                  <a:pt x="0" y="0"/>
                </a:moveTo>
                <a:lnTo>
                  <a:pt x="3228553" y="0"/>
                </a:lnTo>
                <a:lnTo>
                  <a:pt x="3228553" y="3894564"/>
                </a:lnTo>
                <a:lnTo>
                  <a:pt x="0" y="3894564"/>
                </a:lnTo>
                <a:lnTo>
                  <a:pt x="0" y="0"/>
                </a:lnTo>
                <a:close/>
              </a:path>
            </a:pathLst>
          </a:custGeom>
          <a:blipFill>
            <a:blip r:embed="rId15"/>
            <a:stretch>
              <a:fillRect b="-10531"/>
            </a:stretch>
          </a:blipFill>
        </p:spPr>
        <p:txBody>
          <a:bodyPr/>
          <a:lstStyle/>
          <a:p>
            <a:endParaRPr lang="en-US"/>
          </a:p>
        </p:txBody>
      </p:sp>
      <p:sp>
        <p:nvSpPr>
          <p:cNvPr id="15" name="Freeform 15"/>
          <p:cNvSpPr/>
          <p:nvPr/>
        </p:nvSpPr>
        <p:spPr>
          <a:xfrm>
            <a:off x="2868962" y="2122268"/>
            <a:ext cx="4598415" cy="3349722"/>
          </a:xfrm>
          <a:custGeom>
            <a:avLst/>
            <a:gdLst/>
            <a:ahLst/>
            <a:cxnLst/>
            <a:rect l="l" t="t" r="r" b="b"/>
            <a:pathLst>
              <a:path w="4598415" h="3349722">
                <a:moveTo>
                  <a:pt x="0" y="0"/>
                </a:moveTo>
                <a:lnTo>
                  <a:pt x="4598415" y="0"/>
                </a:lnTo>
                <a:lnTo>
                  <a:pt x="4598415" y="3349722"/>
                </a:lnTo>
                <a:lnTo>
                  <a:pt x="0" y="3349722"/>
                </a:lnTo>
                <a:lnTo>
                  <a:pt x="0" y="0"/>
                </a:lnTo>
                <a:close/>
              </a:path>
            </a:pathLst>
          </a:custGeom>
          <a:blipFill>
            <a:blip r:embed="rId16"/>
            <a:stretch>
              <a:fillRect b="-2958"/>
            </a:stretch>
          </a:blipFill>
        </p:spPr>
        <p:txBody>
          <a:bodyPr/>
          <a:lstStyle/>
          <a:p>
            <a:endParaRPr lang="en-US"/>
          </a:p>
        </p:txBody>
      </p:sp>
      <p:sp>
        <p:nvSpPr>
          <p:cNvPr id="16" name="Freeform 16"/>
          <p:cNvSpPr/>
          <p:nvPr/>
        </p:nvSpPr>
        <p:spPr>
          <a:xfrm>
            <a:off x="8183574" y="4036021"/>
            <a:ext cx="3202719" cy="4744770"/>
          </a:xfrm>
          <a:custGeom>
            <a:avLst/>
            <a:gdLst/>
            <a:ahLst/>
            <a:cxnLst/>
            <a:rect l="l" t="t" r="r" b="b"/>
            <a:pathLst>
              <a:path w="3202719" h="4744770">
                <a:moveTo>
                  <a:pt x="0" y="0"/>
                </a:moveTo>
                <a:lnTo>
                  <a:pt x="3202720" y="0"/>
                </a:lnTo>
                <a:lnTo>
                  <a:pt x="3202720" y="4744770"/>
                </a:lnTo>
                <a:lnTo>
                  <a:pt x="0" y="4744770"/>
                </a:lnTo>
                <a:lnTo>
                  <a:pt x="0" y="0"/>
                </a:lnTo>
                <a:close/>
              </a:path>
            </a:pathLst>
          </a:custGeom>
          <a:blipFill>
            <a:blip r:embed="rId17"/>
            <a:stretch>
              <a:fillRect/>
            </a:stretch>
          </a:blipFill>
        </p:spPr>
        <p:txBody>
          <a:bodyPr/>
          <a:lstStyle/>
          <a:p>
            <a:endParaRPr lang="en-US"/>
          </a:p>
        </p:txBody>
      </p:sp>
      <p:sp>
        <p:nvSpPr>
          <p:cNvPr id="17" name="TextBox 17"/>
          <p:cNvSpPr txBox="1"/>
          <p:nvPr/>
        </p:nvSpPr>
        <p:spPr>
          <a:xfrm>
            <a:off x="2499494" y="768222"/>
            <a:ext cx="4989874" cy="813036"/>
          </a:xfrm>
          <a:prstGeom prst="rect">
            <a:avLst/>
          </a:prstGeom>
        </p:spPr>
        <p:txBody>
          <a:bodyPr lIns="0" tIns="0" rIns="0" bIns="0" rtlCol="0" anchor="t">
            <a:spAutoFit/>
          </a:bodyPr>
          <a:lstStyle/>
          <a:p>
            <a:pPr algn="ctr">
              <a:lnSpc>
                <a:spcPts val="6684"/>
              </a:lnSpc>
              <a:spcBef>
                <a:spcPct val="0"/>
              </a:spcBef>
            </a:pPr>
            <a:r>
              <a:rPr lang="en-US" sz="4774" b="1">
                <a:solidFill>
                  <a:srgbClr val="62B144"/>
                </a:solidFill>
                <a:latin typeface="TT Hoves Bold"/>
                <a:ea typeface="TT Hoves Bold"/>
                <a:cs typeface="TT Hoves Bold"/>
                <a:sym typeface="TT Hoves Bold"/>
              </a:rPr>
              <a:t>Nutrient options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3568372" y="265004"/>
            <a:ext cx="4428216" cy="1177885"/>
            <a:chOff x="0" y="0"/>
            <a:chExt cx="5904288" cy="1570513"/>
          </a:xfrm>
        </p:grpSpPr>
        <p:sp>
          <p:nvSpPr>
            <p:cNvPr id="6" name="Freeform 6"/>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0" name="Freeform 10"/>
          <p:cNvSpPr/>
          <p:nvPr/>
        </p:nvSpPr>
        <p:spPr>
          <a:xfrm>
            <a:off x="13550972" y="2122268"/>
            <a:ext cx="3020070" cy="4026759"/>
          </a:xfrm>
          <a:custGeom>
            <a:avLst/>
            <a:gdLst/>
            <a:ahLst/>
            <a:cxnLst/>
            <a:rect l="l" t="t" r="r" b="b"/>
            <a:pathLst>
              <a:path w="3020070" h="4026759">
                <a:moveTo>
                  <a:pt x="0" y="0"/>
                </a:moveTo>
                <a:lnTo>
                  <a:pt x="3020070" y="0"/>
                </a:lnTo>
                <a:lnTo>
                  <a:pt x="3020070" y="4026760"/>
                </a:lnTo>
                <a:lnTo>
                  <a:pt x="0" y="4026760"/>
                </a:lnTo>
                <a:lnTo>
                  <a:pt x="0" y="0"/>
                </a:lnTo>
                <a:close/>
              </a:path>
            </a:pathLst>
          </a:custGeom>
          <a:blipFill>
            <a:blip r:embed="rId13"/>
            <a:stretch>
              <a:fillRect/>
            </a:stretch>
          </a:blipFill>
        </p:spPr>
        <p:txBody>
          <a:bodyPr/>
          <a:lstStyle/>
          <a:p>
            <a:endParaRPr lang="en-US"/>
          </a:p>
        </p:txBody>
      </p:sp>
      <p:sp>
        <p:nvSpPr>
          <p:cNvPr id="11" name="Freeform 11"/>
          <p:cNvSpPr/>
          <p:nvPr/>
        </p:nvSpPr>
        <p:spPr>
          <a:xfrm>
            <a:off x="13568372" y="5710546"/>
            <a:ext cx="3096761" cy="4129014"/>
          </a:xfrm>
          <a:custGeom>
            <a:avLst/>
            <a:gdLst/>
            <a:ahLst/>
            <a:cxnLst/>
            <a:rect l="l" t="t" r="r" b="b"/>
            <a:pathLst>
              <a:path w="3096761" h="4129014">
                <a:moveTo>
                  <a:pt x="0" y="0"/>
                </a:moveTo>
                <a:lnTo>
                  <a:pt x="3096761" y="0"/>
                </a:lnTo>
                <a:lnTo>
                  <a:pt x="3096761" y="4129014"/>
                </a:lnTo>
                <a:lnTo>
                  <a:pt x="0" y="4129014"/>
                </a:lnTo>
                <a:lnTo>
                  <a:pt x="0" y="0"/>
                </a:lnTo>
                <a:close/>
              </a:path>
            </a:pathLst>
          </a:custGeom>
          <a:blipFill>
            <a:blip r:embed="rId14"/>
            <a:stretch>
              <a:fillRect/>
            </a:stretch>
          </a:blipFill>
        </p:spPr>
        <p:txBody>
          <a:bodyPr/>
          <a:lstStyle/>
          <a:p>
            <a:endParaRPr lang="en-US"/>
          </a:p>
        </p:txBody>
      </p:sp>
      <p:sp>
        <p:nvSpPr>
          <p:cNvPr id="12" name="Freeform 12"/>
          <p:cNvSpPr/>
          <p:nvPr/>
        </p:nvSpPr>
        <p:spPr>
          <a:xfrm>
            <a:off x="1875014" y="2356160"/>
            <a:ext cx="5665357" cy="4098800"/>
          </a:xfrm>
          <a:custGeom>
            <a:avLst/>
            <a:gdLst/>
            <a:ahLst/>
            <a:cxnLst/>
            <a:rect l="l" t="t" r="r" b="b"/>
            <a:pathLst>
              <a:path w="5665357" h="4098800">
                <a:moveTo>
                  <a:pt x="0" y="0"/>
                </a:moveTo>
                <a:lnTo>
                  <a:pt x="5665358" y="0"/>
                </a:lnTo>
                <a:lnTo>
                  <a:pt x="5665358" y="4098800"/>
                </a:lnTo>
                <a:lnTo>
                  <a:pt x="0" y="4098800"/>
                </a:lnTo>
                <a:lnTo>
                  <a:pt x="0" y="0"/>
                </a:lnTo>
                <a:close/>
              </a:path>
            </a:pathLst>
          </a:custGeom>
          <a:blipFill>
            <a:blip r:embed="rId15"/>
            <a:stretch>
              <a:fillRect/>
            </a:stretch>
          </a:blipFill>
        </p:spPr>
        <p:txBody>
          <a:bodyPr/>
          <a:lstStyle/>
          <a:p>
            <a:endParaRPr lang="en-US"/>
          </a:p>
        </p:txBody>
      </p:sp>
      <p:sp>
        <p:nvSpPr>
          <p:cNvPr id="13" name="Freeform 13"/>
          <p:cNvSpPr/>
          <p:nvPr/>
        </p:nvSpPr>
        <p:spPr>
          <a:xfrm>
            <a:off x="8536343" y="2604204"/>
            <a:ext cx="3611123" cy="6212684"/>
          </a:xfrm>
          <a:custGeom>
            <a:avLst/>
            <a:gdLst/>
            <a:ahLst/>
            <a:cxnLst/>
            <a:rect l="l" t="t" r="r" b="b"/>
            <a:pathLst>
              <a:path w="3611123" h="6212684">
                <a:moveTo>
                  <a:pt x="0" y="0"/>
                </a:moveTo>
                <a:lnTo>
                  <a:pt x="3611123" y="0"/>
                </a:lnTo>
                <a:lnTo>
                  <a:pt x="3611123" y="6212684"/>
                </a:lnTo>
                <a:lnTo>
                  <a:pt x="0" y="6212684"/>
                </a:lnTo>
                <a:lnTo>
                  <a:pt x="0" y="0"/>
                </a:lnTo>
                <a:close/>
              </a:path>
            </a:pathLst>
          </a:custGeom>
          <a:blipFill>
            <a:blip r:embed="rId16"/>
            <a:stretch>
              <a:fillRect/>
            </a:stretch>
          </a:blipFill>
        </p:spPr>
        <p:txBody>
          <a:bodyPr/>
          <a:lstStyle/>
          <a:p>
            <a:endParaRPr lang="en-US" dirty="0"/>
          </a:p>
        </p:txBody>
      </p:sp>
      <p:sp>
        <p:nvSpPr>
          <p:cNvPr id="14" name="TextBox 14"/>
          <p:cNvSpPr txBox="1"/>
          <p:nvPr/>
        </p:nvSpPr>
        <p:spPr>
          <a:xfrm>
            <a:off x="5186080" y="385104"/>
            <a:ext cx="5537895" cy="1120776"/>
          </a:xfrm>
          <a:prstGeom prst="rect">
            <a:avLst/>
          </a:prstGeom>
        </p:spPr>
        <p:txBody>
          <a:bodyPr lIns="0" tIns="0" rIns="0" bIns="0" rtlCol="0" anchor="t">
            <a:spAutoFit/>
          </a:bodyPr>
          <a:lstStyle/>
          <a:p>
            <a:pPr algn="ctr">
              <a:lnSpc>
                <a:spcPts val="9099"/>
              </a:lnSpc>
            </a:pPr>
            <a:r>
              <a:rPr lang="en-US" sz="6499" b="1">
                <a:solidFill>
                  <a:srgbClr val="62B144"/>
                </a:solidFill>
                <a:latin typeface="Work Sans Bold"/>
                <a:ea typeface="Work Sans Bold"/>
                <a:cs typeface="Work Sans Bold"/>
                <a:sym typeface="Work Sans Bold"/>
              </a:rPr>
              <a:t>What is that?</a:t>
            </a:r>
          </a:p>
        </p:txBody>
      </p:sp>
      <p:sp>
        <p:nvSpPr>
          <p:cNvPr id="15" name="TextBox 15"/>
          <p:cNvSpPr txBox="1"/>
          <p:nvPr/>
        </p:nvSpPr>
        <p:spPr>
          <a:xfrm>
            <a:off x="2671982" y="6583793"/>
            <a:ext cx="4071422" cy="2362122"/>
          </a:xfrm>
          <a:prstGeom prst="rect">
            <a:avLst/>
          </a:prstGeom>
        </p:spPr>
        <p:txBody>
          <a:bodyPr lIns="0" tIns="0" rIns="0" bIns="0" rtlCol="0" anchor="t">
            <a:spAutoFit/>
          </a:bodyPr>
          <a:lstStyle/>
          <a:p>
            <a:pPr algn="ctr">
              <a:lnSpc>
                <a:spcPts val="3079"/>
              </a:lnSpc>
            </a:pPr>
            <a:r>
              <a:rPr lang="en-US" sz="2400" b="1" dirty="0">
                <a:solidFill>
                  <a:srgbClr val="12430B"/>
                </a:solidFill>
                <a:latin typeface="TT Hoves Bold"/>
                <a:ea typeface="TT Hoves Bold"/>
                <a:cs typeface="TT Hoves Bold"/>
                <a:sym typeface="TT Hoves Bold"/>
              </a:rPr>
              <a:t>Re-usable fired clay pellets </a:t>
            </a:r>
          </a:p>
          <a:p>
            <a:pPr algn="ctr">
              <a:lnSpc>
                <a:spcPts val="3079"/>
              </a:lnSpc>
            </a:pPr>
            <a:endParaRPr lang="en-US" sz="2400" b="1" dirty="0">
              <a:solidFill>
                <a:srgbClr val="12430B"/>
              </a:solidFill>
              <a:latin typeface="TT Hoves Bold"/>
              <a:ea typeface="TT Hoves Bold"/>
              <a:cs typeface="TT Hoves Bold"/>
              <a:sym typeface="TT Hoves Bold"/>
            </a:endParaRPr>
          </a:p>
          <a:p>
            <a:pPr algn="ctr">
              <a:lnSpc>
                <a:spcPts val="3079"/>
              </a:lnSpc>
            </a:pPr>
            <a:r>
              <a:rPr lang="en-US" sz="2400" b="1" dirty="0">
                <a:solidFill>
                  <a:srgbClr val="12430B"/>
                </a:solidFill>
                <a:latin typeface="TT Hoves Bold"/>
                <a:ea typeface="TT Hoves Bold"/>
                <a:cs typeface="TT Hoves Bold"/>
                <a:sym typeface="TT Hoves Bold"/>
              </a:rPr>
              <a:t>AKA</a:t>
            </a:r>
          </a:p>
          <a:p>
            <a:pPr algn="ctr">
              <a:lnSpc>
                <a:spcPts val="3079"/>
              </a:lnSpc>
            </a:pPr>
            <a:r>
              <a:rPr lang="en-US" sz="2400" b="1" dirty="0">
                <a:solidFill>
                  <a:srgbClr val="12430B"/>
                </a:solidFill>
                <a:latin typeface="TT Hoves Bold"/>
                <a:ea typeface="TT Hoves Bold"/>
                <a:cs typeface="TT Hoves Bold"/>
                <a:sym typeface="TT Hoves Bold"/>
              </a:rPr>
              <a:t>clay pebbles</a:t>
            </a:r>
          </a:p>
          <a:p>
            <a:pPr algn="ctr">
              <a:lnSpc>
                <a:spcPts val="3079"/>
              </a:lnSpc>
            </a:pPr>
            <a:r>
              <a:rPr lang="en-US" sz="2400" b="1" dirty="0" err="1">
                <a:solidFill>
                  <a:srgbClr val="12430B"/>
                </a:solidFill>
                <a:latin typeface="TT Hoves Bold"/>
                <a:ea typeface="TT Hoves Bold"/>
                <a:cs typeface="TT Hoves Bold"/>
                <a:sym typeface="TT Hoves Bold"/>
              </a:rPr>
              <a:t>leca</a:t>
            </a:r>
            <a:r>
              <a:rPr lang="en-US" sz="2400" b="1" dirty="0">
                <a:solidFill>
                  <a:srgbClr val="12430B"/>
                </a:solidFill>
                <a:latin typeface="TT Hoves Bold"/>
                <a:ea typeface="TT Hoves Bold"/>
                <a:cs typeface="TT Hoves Bold"/>
                <a:sym typeface="TT Hoves Bold"/>
              </a:rPr>
              <a:t> </a:t>
            </a:r>
          </a:p>
          <a:p>
            <a:pPr algn="ctr">
              <a:lnSpc>
                <a:spcPts val="3079"/>
              </a:lnSpc>
              <a:spcBef>
                <a:spcPct val="0"/>
              </a:spcBef>
            </a:pPr>
            <a:r>
              <a:rPr lang="en-US" sz="2400" b="1" dirty="0" err="1">
                <a:solidFill>
                  <a:srgbClr val="12430B"/>
                </a:solidFill>
                <a:latin typeface="TT Hoves Bold"/>
                <a:ea typeface="TT Hoves Bold"/>
                <a:cs typeface="TT Hoves Bold"/>
                <a:sym typeface="TT Hoves Bold"/>
              </a:rPr>
              <a:t>hydroton</a:t>
            </a:r>
            <a:r>
              <a:rPr lang="en-US" sz="2400" b="1" dirty="0">
                <a:solidFill>
                  <a:srgbClr val="12430B"/>
                </a:solidFill>
                <a:latin typeface="TT Hoves Bold"/>
                <a:ea typeface="TT Hoves Bold"/>
                <a:cs typeface="TT Hoves Bold"/>
                <a:sym typeface="TT Hoves Bold"/>
              </a:rPr>
              <a:t> balls</a:t>
            </a:r>
          </a:p>
        </p:txBody>
      </p:sp>
      <p:sp>
        <p:nvSpPr>
          <p:cNvPr id="16" name="TextBox 16"/>
          <p:cNvSpPr txBox="1"/>
          <p:nvPr/>
        </p:nvSpPr>
        <p:spPr>
          <a:xfrm>
            <a:off x="8306194" y="6583793"/>
            <a:ext cx="4071422" cy="382270"/>
          </a:xfrm>
          <a:prstGeom prst="rect">
            <a:avLst/>
          </a:prstGeom>
        </p:spPr>
        <p:txBody>
          <a:bodyPr lIns="0" tIns="0" rIns="0" bIns="0" rtlCol="0" anchor="t">
            <a:spAutoFit/>
          </a:bodyPr>
          <a:lstStyle/>
          <a:p>
            <a:pPr algn="ctr">
              <a:lnSpc>
                <a:spcPts val="3079"/>
              </a:lnSpc>
              <a:spcBef>
                <a:spcPct val="0"/>
              </a:spcBef>
            </a:pPr>
            <a:r>
              <a:rPr lang="en-US" sz="2400" b="1" dirty="0">
                <a:solidFill>
                  <a:srgbClr val="12430B"/>
                </a:solidFill>
                <a:latin typeface="TT Hoves Bold"/>
                <a:ea typeface="TT Hoves Bold"/>
                <a:cs typeface="TT Hoves Bold"/>
                <a:sym typeface="TT Hoves Bold"/>
              </a:rPr>
              <a:t> 3 Inch Net Cup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568372" y="265004"/>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4021179" y="1965020"/>
            <a:ext cx="3173452" cy="4231269"/>
          </a:xfrm>
          <a:custGeom>
            <a:avLst/>
            <a:gdLst/>
            <a:ahLst/>
            <a:cxnLst/>
            <a:rect l="l" t="t" r="r" b="b"/>
            <a:pathLst>
              <a:path w="3173452" h="4231269">
                <a:moveTo>
                  <a:pt x="0" y="0"/>
                </a:moveTo>
                <a:lnTo>
                  <a:pt x="3173452" y="0"/>
                </a:lnTo>
                <a:lnTo>
                  <a:pt x="3173452" y="4231269"/>
                </a:lnTo>
                <a:lnTo>
                  <a:pt x="0" y="4231269"/>
                </a:lnTo>
                <a:lnTo>
                  <a:pt x="0" y="0"/>
                </a:lnTo>
                <a:close/>
              </a:path>
            </a:pathLst>
          </a:custGeom>
          <a:blipFill>
            <a:blip r:embed="rId13"/>
            <a:stretch>
              <a:fillRect/>
            </a:stretch>
          </a:blipFill>
        </p:spPr>
        <p:txBody>
          <a:bodyPr/>
          <a:lstStyle/>
          <a:p>
            <a:endParaRPr lang="en-US"/>
          </a:p>
        </p:txBody>
      </p:sp>
      <p:sp>
        <p:nvSpPr>
          <p:cNvPr id="13" name="Freeform 13"/>
          <p:cNvSpPr/>
          <p:nvPr/>
        </p:nvSpPr>
        <p:spPr>
          <a:xfrm>
            <a:off x="396016" y="1965019"/>
            <a:ext cx="3173452" cy="4231269"/>
          </a:xfrm>
          <a:custGeom>
            <a:avLst/>
            <a:gdLst/>
            <a:ahLst/>
            <a:cxnLst/>
            <a:rect l="l" t="t" r="r" b="b"/>
            <a:pathLst>
              <a:path w="3173452" h="4231269">
                <a:moveTo>
                  <a:pt x="0" y="0"/>
                </a:moveTo>
                <a:lnTo>
                  <a:pt x="3173451" y="0"/>
                </a:lnTo>
                <a:lnTo>
                  <a:pt x="3173451" y="4231269"/>
                </a:lnTo>
                <a:lnTo>
                  <a:pt x="0" y="4231269"/>
                </a:lnTo>
                <a:lnTo>
                  <a:pt x="0" y="0"/>
                </a:lnTo>
                <a:close/>
              </a:path>
            </a:pathLst>
          </a:custGeom>
          <a:blipFill>
            <a:blip r:embed="rId14"/>
            <a:stretch>
              <a:fillRect/>
            </a:stretch>
          </a:blipFill>
        </p:spPr>
        <p:txBody>
          <a:bodyPr/>
          <a:lstStyle/>
          <a:p>
            <a:endParaRPr lang="en-US"/>
          </a:p>
        </p:txBody>
      </p:sp>
      <p:sp>
        <p:nvSpPr>
          <p:cNvPr id="14" name="Freeform 14"/>
          <p:cNvSpPr/>
          <p:nvPr/>
        </p:nvSpPr>
        <p:spPr>
          <a:xfrm>
            <a:off x="7795995" y="1965021"/>
            <a:ext cx="3173452" cy="4231269"/>
          </a:xfrm>
          <a:custGeom>
            <a:avLst/>
            <a:gdLst/>
            <a:ahLst/>
            <a:cxnLst/>
            <a:rect l="l" t="t" r="r" b="b"/>
            <a:pathLst>
              <a:path w="3173452" h="4231269">
                <a:moveTo>
                  <a:pt x="0" y="0"/>
                </a:moveTo>
                <a:lnTo>
                  <a:pt x="3173452" y="0"/>
                </a:lnTo>
                <a:lnTo>
                  <a:pt x="3173452" y="4231269"/>
                </a:lnTo>
                <a:lnTo>
                  <a:pt x="0" y="4231269"/>
                </a:lnTo>
                <a:lnTo>
                  <a:pt x="0" y="0"/>
                </a:lnTo>
                <a:close/>
              </a:path>
            </a:pathLst>
          </a:custGeom>
          <a:blipFill>
            <a:blip r:embed="rId15"/>
            <a:stretch>
              <a:fillRect/>
            </a:stretch>
          </a:blipFill>
        </p:spPr>
        <p:txBody>
          <a:bodyPr/>
          <a:lstStyle/>
          <a:p>
            <a:endParaRPr lang="en-US"/>
          </a:p>
        </p:txBody>
      </p:sp>
      <p:sp>
        <p:nvSpPr>
          <p:cNvPr id="15" name="Freeform 15"/>
          <p:cNvSpPr/>
          <p:nvPr/>
        </p:nvSpPr>
        <p:spPr>
          <a:xfrm>
            <a:off x="11359311" y="1965021"/>
            <a:ext cx="3173452" cy="4231269"/>
          </a:xfrm>
          <a:custGeom>
            <a:avLst/>
            <a:gdLst/>
            <a:ahLst/>
            <a:cxnLst/>
            <a:rect l="l" t="t" r="r" b="b"/>
            <a:pathLst>
              <a:path w="3173452" h="4231269">
                <a:moveTo>
                  <a:pt x="0" y="0"/>
                </a:moveTo>
                <a:lnTo>
                  <a:pt x="3173452" y="0"/>
                </a:lnTo>
                <a:lnTo>
                  <a:pt x="3173452" y="4231269"/>
                </a:lnTo>
                <a:lnTo>
                  <a:pt x="0" y="4231269"/>
                </a:lnTo>
                <a:lnTo>
                  <a:pt x="0" y="0"/>
                </a:lnTo>
                <a:close/>
              </a:path>
            </a:pathLst>
          </a:custGeom>
          <a:blipFill>
            <a:blip r:embed="rId16"/>
            <a:stretch>
              <a:fillRect/>
            </a:stretch>
          </a:blipFill>
        </p:spPr>
        <p:txBody>
          <a:bodyPr/>
          <a:lstStyle/>
          <a:p>
            <a:endParaRPr lang="en-US"/>
          </a:p>
        </p:txBody>
      </p:sp>
      <p:sp>
        <p:nvSpPr>
          <p:cNvPr id="16" name="Freeform 16"/>
          <p:cNvSpPr/>
          <p:nvPr/>
        </p:nvSpPr>
        <p:spPr>
          <a:xfrm>
            <a:off x="14823136" y="1965021"/>
            <a:ext cx="3173452" cy="4231269"/>
          </a:xfrm>
          <a:custGeom>
            <a:avLst/>
            <a:gdLst/>
            <a:ahLst/>
            <a:cxnLst/>
            <a:rect l="l" t="t" r="r" b="b"/>
            <a:pathLst>
              <a:path w="3173452" h="4231269">
                <a:moveTo>
                  <a:pt x="0" y="0"/>
                </a:moveTo>
                <a:lnTo>
                  <a:pt x="3173452" y="0"/>
                </a:lnTo>
                <a:lnTo>
                  <a:pt x="3173452" y="4231269"/>
                </a:lnTo>
                <a:lnTo>
                  <a:pt x="0" y="4231269"/>
                </a:lnTo>
                <a:lnTo>
                  <a:pt x="0" y="0"/>
                </a:lnTo>
                <a:close/>
              </a:path>
            </a:pathLst>
          </a:custGeom>
          <a:blipFill>
            <a:blip r:embed="rId17"/>
            <a:stretch>
              <a:fillRect/>
            </a:stretch>
          </a:blipFill>
        </p:spPr>
        <p:txBody>
          <a:bodyPr/>
          <a:lstStyle/>
          <a:p>
            <a:endParaRPr lang="en-US"/>
          </a:p>
        </p:txBody>
      </p:sp>
      <p:sp>
        <p:nvSpPr>
          <p:cNvPr id="17" name="TextBox 17"/>
          <p:cNvSpPr txBox="1"/>
          <p:nvPr/>
        </p:nvSpPr>
        <p:spPr>
          <a:xfrm>
            <a:off x="3897526" y="385104"/>
            <a:ext cx="8115002" cy="1120776"/>
          </a:xfrm>
          <a:prstGeom prst="rect">
            <a:avLst/>
          </a:prstGeom>
        </p:spPr>
        <p:txBody>
          <a:bodyPr lIns="0" tIns="0" rIns="0" bIns="0" rtlCol="0" anchor="t">
            <a:spAutoFit/>
          </a:bodyPr>
          <a:lstStyle/>
          <a:p>
            <a:pPr algn="ctr">
              <a:lnSpc>
                <a:spcPts val="9099"/>
              </a:lnSpc>
            </a:pPr>
            <a:r>
              <a:rPr lang="en-US" sz="6499" b="1">
                <a:solidFill>
                  <a:srgbClr val="62B144"/>
                </a:solidFill>
                <a:latin typeface="Work Sans Bold"/>
                <a:ea typeface="Work Sans Bold"/>
                <a:cs typeface="Work Sans Bold"/>
                <a:sym typeface="Work Sans Bold"/>
              </a:rPr>
              <a:t>Planting Kratky jars</a:t>
            </a:r>
          </a:p>
        </p:txBody>
      </p:sp>
      <p:sp>
        <p:nvSpPr>
          <p:cNvPr id="18" name="TextBox 18"/>
          <p:cNvSpPr txBox="1"/>
          <p:nvPr/>
        </p:nvSpPr>
        <p:spPr>
          <a:xfrm>
            <a:off x="396016" y="6429652"/>
            <a:ext cx="3173452" cy="1553845"/>
          </a:xfrm>
          <a:prstGeom prst="rect">
            <a:avLst/>
          </a:prstGeom>
        </p:spPr>
        <p:txBody>
          <a:bodyPr lIns="0" tIns="0" rIns="0" bIns="0" rtlCol="0" anchor="t">
            <a:spAutoFit/>
          </a:bodyPr>
          <a:lstStyle/>
          <a:p>
            <a:pPr algn="ctr">
              <a:lnSpc>
                <a:spcPts val="3079"/>
              </a:lnSpc>
              <a:spcBef>
                <a:spcPct val="0"/>
              </a:spcBef>
            </a:pPr>
            <a:r>
              <a:rPr lang="en-US" sz="2199" b="1">
                <a:solidFill>
                  <a:srgbClr val="12430B"/>
                </a:solidFill>
                <a:latin typeface="TT Hoves Bold"/>
                <a:ea typeface="TT Hoves Bold"/>
                <a:cs typeface="TT Hoves Bold"/>
                <a:sym typeface="TT Hoves Bold"/>
              </a:rPr>
              <a:t>Mix one gallon of water with the appropriate amount of nutrients and mix well.</a:t>
            </a:r>
          </a:p>
        </p:txBody>
      </p:sp>
      <p:sp>
        <p:nvSpPr>
          <p:cNvPr id="19" name="TextBox 19"/>
          <p:cNvSpPr txBox="1"/>
          <p:nvPr/>
        </p:nvSpPr>
        <p:spPr>
          <a:xfrm>
            <a:off x="4214132" y="6429652"/>
            <a:ext cx="3236261" cy="1553845"/>
          </a:xfrm>
          <a:prstGeom prst="rect">
            <a:avLst/>
          </a:prstGeom>
        </p:spPr>
        <p:txBody>
          <a:bodyPr lIns="0" tIns="0" rIns="0" bIns="0" rtlCol="0" anchor="t">
            <a:spAutoFit/>
          </a:bodyPr>
          <a:lstStyle/>
          <a:p>
            <a:pPr algn="ctr">
              <a:lnSpc>
                <a:spcPts val="3079"/>
              </a:lnSpc>
              <a:spcBef>
                <a:spcPct val="0"/>
              </a:spcBef>
            </a:pPr>
            <a:r>
              <a:rPr lang="en-US" sz="2199" b="1">
                <a:solidFill>
                  <a:srgbClr val="12430B"/>
                </a:solidFill>
                <a:latin typeface="TT Hoves Bold"/>
                <a:ea typeface="TT Hoves Bold"/>
                <a:cs typeface="TT Hoves Bold"/>
                <a:sym typeface="TT Hoves Bold"/>
              </a:rPr>
              <a:t>Fill four large mouth canning jars with nutrient solution to the glass ring near the top.</a:t>
            </a:r>
          </a:p>
        </p:txBody>
      </p:sp>
      <p:sp>
        <p:nvSpPr>
          <p:cNvPr id="20" name="TextBox 20"/>
          <p:cNvSpPr txBox="1"/>
          <p:nvPr/>
        </p:nvSpPr>
        <p:spPr>
          <a:xfrm>
            <a:off x="7786721" y="6429652"/>
            <a:ext cx="3173452" cy="1560620"/>
          </a:xfrm>
          <a:prstGeom prst="rect">
            <a:avLst/>
          </a:prstGeom>
        </p:spPr>
        <p:txBody>
          <a:bodyPr lIns="0" tIns="0" rIns="0" bIns="0" rtlCol="0" anchor="t">
            <a:spAutoFit/>
          </a:bodyPr>
          <a:lstStyle/>
          <a:p>
            <a:pPr algn="ctr">
              <a:lnSpc>
                <a:spcPts val="3079"/>
              </a:lnSpc>
              <a:spcBef>
                <a:spcPct val="0"/>
              </a:spcBef>
            </a:pPr>
            <a:r>
              <a:rPr lang="en-US" sz="2199" b="1" dirty="0">
                <a:solidFill>
                  <a:srgbClr val="12430B"/>
                </a:solidFill>
                <a:latin typeface="TT Hoves Bold"/>
                <a:ea typeface="TT Hoves Bold"/>
                <a:cs typeface="TT Hoves Bold"/>
                <a:sym typeface="TT Hoves Bold"/>
              </a:rPr>
              <a:t>Take a 3-inch diameter net pot and fill it with rinsed hydroponic clay pellets. </a:t>
            </a:r>
          </a:p>
        </p:txBody>
      </p:sp>
      <p:sp>
        <p:nvSpPr>
          <p:cNvPr id="21" name="TextBox 21"/>
          <p:cNvSpPr txBox="1"/>
          <p:nvPr/>
        </p:nvSpPr>
        <p:spPr>
          <a:xfrm>
            <a:off x="11359311" y="6429652"/>
            <a:ext cx="3173452" cy="1553845"/>
          </a:xfrm>
          <a:prstGeom prst="rect">
            <a:avLst/>
          </a:prstGeom>
        </p:spPr>
        <p:txBody>
          <a:bodyPr lIns="0" tIns="0" rIns="0" bIns="0" rtlCol="0" anchor="t">
            <a:spAutoFit/>
          </a:bodyPr>
          <a:lstStyle/>
          <a:p>
            <a:pPr algn="ctr">
              <a:lnSpc>
                <a:spcPts val="3079"/>
              </a:lnSpc>
              <a:spcBef>
                <a:spcPct val="0"/>
              </a:spcBef>
            </a:pPr>
            <a:r>
              <a:rPr lang="en-US" sz="2199" b="1">
                <a:solidFill>
                  <a:srgbClr val="12430B"/>
                </a:solidFill>
                <a:latin typeface="TT Hoves Bold"/>
                <a:ea typeface="TT Hoves Bold"/>
                <a:cs typeface="TT Hoves Bold"/>
                <a:sym typeface="TT Hoves Bold"/>
              </a:rPr>
              <a:t>Place the filled net pot into the canning jar and screw on the jar band.</a:t>
            </a:r>
          </a:p>
        </p:txBody>
      </p:sp>
      <p:sp>
        <p:nvSpPr>
          <p:cNvPr id="22" name="TextBox 22"/>
          <p:cNvSpPr txBox="1"/>
          <p:nvPr/>
        </p:nvSpPr>
        <p:spPr>
          <a:xfrm>
            <a:off x="14923288" y="6429652"/>
            <a:ext cx="3173452" cy="3506470"/>
          </a:xfrm>
          <a:prstGeom prst="rect">
            <a:avLst/>
          </a:prstGeom>
        </p:spPr>
        <p:txBody>
          <a:bodyPr lIns="0" tIns="0" rIns="0" bIns="0" rtlCol="0" anchor="t">
            <a:spAutoFit/>
          </a:bodyPr>
          <a:lstStyle/>
          <a:p>
            <a:pPr algn="ctr">
              <a:lnSpc>
                <a:spcPts val="3079"/>
              </a:lnSpc>
              <a:spcBef>
                <a:spcPct val="0"/>
              </a:spcBef>
            </a:pPr>
            <a:r>
              <a:rPr lang="en-US" sz="2199" b="1">
                <a:solidFill>
                  <a:srgbClr val="12430B"/>
                </a:solidFill>
                <a:latin typeface="TT Hoves Bold"/>
                <a:ea typeface="TT Hoves Bold"/>
                <a:cs typeface="TT Hoves Bold"/>
                <a:sym typeface="TT Hoves Bold"/>
              </a:rPr>
              <a:t>Remove one layer of clay pellets and place 4-6 seeds on the moist pellets. </a:t>
            </a:r>
          </a:p>
          <a:p>
            <a:pPr algn="ctr">
              <a:lnSpc>
                <a:spcPts val="3079"/>
              </a:lnSpc>
              <a:spcBef>
                <a:spcPct val="0"/>
              </a:spcBef>
            </a:pPr>
            <a:endParaRPr lang="en-US" sz="2199" b="1">
              <a:solidFill>
                <a:srgbClr val="12430B"/>
              </a:solidFill>
              <a:latin typeface="TT Hoves Bold"/>
              <a:ea typeface="TT Hoves Bold"/>
              <a:cs typeface="TT Hoves Bold"/>
              <a:sym typeface="TT Hoves Bold"/>
            </a:endParaRPr>
          </a:p>
          <a:p>
            <a:pPr algn="ctr">
              <a:lnSpc>
                <a:spcPts val="3079"/>
              </a:lnSpc>
              <a:spcBef>
                <a:spcPct val="0"/>
              </a:spcBef>
            </a:pPr>
            <a:r>
              <a:rPr lang="en-US" sz="2199" b="1">
                <a:solidFill>
                  <a:srgbClr val="12430B"/>
                </a:solidFill>
                <a:latin typeface="TT Hoves Bold"/>
                <a:ea typeface="TT Hoves Bold"/>
                <a:cs typeface="TT Hoves Bold"/>
                <a:sym typeface="TT Hoves Bold"/>
              </a:rPr>
              <a:t>Pull a dark sock over the canning jar to prevent light from entering the root area.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568372" y="265004"/>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439308" y="1973455"/>
            <a:ext cx="9713127" cy="7284845"/>
          </a:xfrm>
          <a:custGeom>
            <a:avLst/>
            <a:gdLst/>
            <a:ahLst/>
            <a:cxnLst/>
            <a:rect l="l" t="t" r="r" b="b"/>
            <a:pathLst>
              <a:path w="9713127" h="7284845">
                <a:moveTo>
                  <a:pt x="0" y="0"/>
                </a:moveTo>
                <a:lnTo>
                  <a:pt x="9713127" y="0"/>
                </a:lnTo>
                <a:lnTo>
                  <a:pt x="9713127" y="7284845"/>
                </a:lnTo>
                <a:lnTo>
                  <a:pt x="0" y="7284845"/>
                </a:lnTo>
                <a:lnTo>
                  <a:pt x="0" y="0"/>
                </a:lnTo>
                <a:close/>
              </a:path>
            </a:pathLst>
          </a:custGeom>
          <a:blipFill>
            <a:blip r:embed="rId13"/>
            <a:stretch>
              <a:fillRect/>
            </a:stretch>
          </a:blipFill>
        </p:spPr>
        <p:txBody>
          <a:bodyPr/>
          <a:lstStyle/>
          <a:p>
            <a:endParaRPr lang="en-US"/>
          </a:p>
        </p:txBody>
      </p:sp>
      <p:sp>
        <p:nvSpPr>
          <p:cNvPr id="13" name="Freeform 13"/>
          <p:cNvSpPr/>
          <p:nvPr/>
        </p:nvSpPr>
        <p:spPr>
          <a:xfrm>
            <a:off x="12351376" y="1973455"/>
            <a:ext cx="4767719" cy="5145524"/>
          </a:xfrm>
          <a:custGeom>
            <a:avLst/>
            <a:gdLst/>
            <a:ahLst/>
            <a:cxnLst/>
            <a:rect l="l" t="t" r="r" b="b"/>
            <a:pathLst>
              <a:path w="4767719" h="5145524">
                <a:moveTo>
                  <a:pt x="0" y="0"/>
                </a:moveTo>
                <a:lnTo>
                  <a:pt x="4767719" y="0"/>
                </a:lnTo>
                <a:lnTo>
                  <a:pt x="4767719" y="5145524"/>
                </a:lnTo>
                <a:lnTo>
                  <a:pt x="0" y="5145524"/>
                </a:lnTo>
                <a:lnTo>
                  <a:pt x="0" y="0"/>
                </a:lnTo>
                <a:close/>
              </a:path>
            </a:pathLst>
          </a:custGeom>
          <a:blipFill>
            <a:blip r:embed="rId14"/>
            <a:stretch>
              <a:fillRect b="-23543"/>
            </a:stretch>
          </a:blipFill>
        </p:spPr>
        <p:txBody>
          <a:bodyPr/>
          <a:lstStyle/>
          <a:p>
            <a:endParaRPr lang="en-US"/>
          </a:p>
        </p:txBody>
      </p:sp>
      <p:sp>
        <p:nvSpPr>
          <p:cNvPr id="14" name="TextBox 14"/>
          <p:cNvSpPr txBox="1"/>
          <p:nvPr/>
        </p:nvSpPr>
        <p:spPr>
          <a:xfrm>
            <a:off x="12351376" y="7256094"/>
            <a:ext cx="4767719" cy="2399030"/>
          </a:xfrm>
          <a:prstGeom prst="rect">
            <a:avLst/>
          </a:prstGeom>
        </p:spPr>
        <p:txBody>
          <a:bodyPr lIns="0" tIns="0" rIns="0" bIns="0" rtlCol="0" anchor="t">
            <a:spAutoFit/>
          </a:bodyPr>
          <a:lstStyle/>
          <a:p>
            <a:pPr algn="l">
              <a:lnSpc>
                <a:spcPts val="3219"/>
              </a:lnSpc>
              <a:spcBef>
                <a:spcPct val="0"/>
              </a:spcBef>
            </a:pPr>
            <a:r>
              <a:rPr lang="en-US" sz="2299" b="1">
                <a:solidFill>
                  <a:srgbClr val="12430B"/>
                </a:solidFill>
                <a:latin typeface="TT Hoves Bold"/>
                <a:ea typeface="TT Hoves Bold"/>
                <a:cs typeface="TT Hoves Bold"/>
                <a:sym typeface="TT Hoves Bold"/>
              </a:rPr>
              <a:t>These are the roots that drop into the jar to absorb water and nutrients. </a:t>
            </a:r>
          </a:p>
          <a:p>
            <a:pPr algn="l">
              <a:lnSpc>
                <a:spcPts val="3219"/>
              </a:lnSpc>
              <a:spcBef>
                <a:spcPct val="0"/>
              </a:spcBef>
            </a:pPr>
            <a:r>
              <a:rPr lang="en-US" sz="2299" b="1">
                <a:solidFill>
                  <a:srgbClr val="12430B"/>
                </a:solidFill>
                <a:latin typeface="TT Hoves Bold"/>
                <a:ea typeface="TT Hoves Bold"/>
                <a:cs typeface="TT Hoves Bold"/>
                <a:sym typeface="TT Hoves Bold"/>
              </a:rPr>
              <a:t>****Never add water above the bottom of the net pot or the plant will die.  *************</a:t>
            </a:r>
          </a:p>
        </p:txBody>
      </p:sp>
      <p:sp>
        <p:nvSpPr>
          <p:cNvPr id="15" name="TextBox 15"/>
          <p:cNvSpPr txBox="1"/>
          <p:nvPr/>
        </p:nvSpPr>
        <p:spPr>
          <a:xfrm>
            <a:off x="4728990" y="312769"/>
            <a:ext cx="7516513" cy="854076"/>
          </a:xfrm>
          <a:prstGeom prst="rect">
            <a:avLst/>
          </a:prstGeom>
        </p:spPr>
        <p:txBody>
          <a:bodyPr lIns="0" tIns="0" rIns="0" bIns="0" rtlCol="0" anchor="t">
            <a:spAutoFit/>
          </a:bodyPr>
          <a:lstStyle/>
          <a:p>
            <a:pPr algn="ctr">
              <a:lnSpc>
                <a:spcPts val="6999"/>
              </a:lnSpc>
            </a:pPr>
            <a:r>
              <a:rPr lang="en-US" sz="4999" b="1">
                <a:solidFill>
                  <a:srgbClr val="62B144"/>
                </a:solidFill>
                <a:latin typeface="Work Sans Bold"/>
                <a:ea typeface="Work Sans Bold"/>
                <a:cs typeface="Work Sans Bold"/>
                <a:sym typeface="Work Sans Bold"/>
              </a:rPr>
              <a:t>Expected results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47115" y="766159"/>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a:off x="12713314" y="6313410"/>
            <a:ext cx="0" cy="1908251"/>
          </a:xfrm>
          <a:prstGeom prst="line">
            <a:avLst/>
          </a:prstGeom>
          <a:ln w="9525" cap="flat">
            <a:solidFill>
              <a:srgbClr val="8DC63E"/>
            </a:solidFill>
            <a:prstDash val="solid"/>
            <a:headEnd type="none" w="sm" len="sm"/>
            <a:tailEnd type="none" w="sm" len="sm"/>
          </a:ln>
        </p:spPr>
        <p:txBody>
          <a:bodyPr/>
          <a:lstStyle/>
          <a:p>
            <a:endParaRPr lang="en-US"/>
          </a:p>
        </p:txBody>
      </p:sp>
      <p:sp>
        <p:nvSpPr>
          <p:cNvPr id="4" name="Freeform 4"/>
          <p:cNvSpPr/>
          <p:nvPr/>
        </p:nvSpPr>
        <p:spPr>
          <a:xfrm>
            <a:off x="6800412" y="822276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26851" y="2553569"/>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6737654" y="4957581"/>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0156050" y="654665"/>
            <a:ext cx="6849508" cy="8748490"/>
          </a:xfrm>
          <a:custGeom>
            <a:avLst/>
            <a:gdLst/>
            <a:ahLst/>
            <a:cxnLst/>
            <a:rect l="l" t="t" r="r" b="b"/>
            <a:pathLst>
              <a:path w="6849508" h="8748490">
                <a:moveTo>
                  <a:pt x="0" y="0"/>
                </a:moveTo>
                <a:lnTo>
                  <a:pt x="6849509" y="0"/>
                </a:lnTo>
                <a:lnTo>
                  <a:pt x="6849509" y="8748490"/>
                </a:lnTo>
                <a:lnTo>
                  <a:pt x="0" y="8748490"/>
                </a:lnTo>
                <a:lnTo>
                  <a:pt x="0" y="0"/>
                </a:lnTo>
                <a:close/>
              </a:path>
            </a:pathLst>
          </a:custGeom>
          <a:blipFill>
            <a:blip r:embed="rId11"/>
            <a:stretch>
              <a:fillRect/>
            </a:stretch>
          </a:blipFill>
        </p:spPr>
        <p:txBody>
          <a:bodyPr/>
          <a:lstStyle/>
          <a:p>
            <a:endParaRPr lang="en-US"/>
          </a:p>
        </p:txBody>
      </p:sp>
      <p:sp>
        <p:nvSpPr>
          <p:cNvPr id="11" name="Freeform 11"/>
          <p:cNvSpPr/>
          <p:nvPr/>
        </p:nvSpPr>
        <p:spPr>
          <a:xfrm>
            <a:off x="46432" y="146893"/>
            <a:ext cx="2746311" cy="1544800"/>
          </a:xfrm>
          <a:custGeom>
            <a:avLst/>
            <a:gdLst/>
            <a:ahLst/>
            <a:cxnLst/>
            <a:rect l="l" t="t" r="r" b="b"/>
            <a:pathLst>
              <a:path w="2746311" h="1544800">
                <a:moveTo>
                  <a:pt x="0" y="0"/>
                </a:moveTo>
                <a:lnTo>
                  <a:pt x="2746311" y="0"/>
                </a:lnTo>
                <a:lnTo>
                  <a:pt x="2746311" y="1544800"/>
                </a:lnTo>
                <a:lnTo>
                  <a:pt x="0" y="1544800"/>
                </a:lnTo>
                <a:lnTo>
                  <a:pt x="0" y="0"/>
                </a:lnTo>
                <a:close/>
              </a:path>
            </a:pathLst>
          </a:custGeom>
          <a:blipFill>
            <a:blip r:embed="rId12"/>
            <a:stretch>
              <a:fillRect t="-38888" b="-38888"/>
            </a:stretch>
          </a:blipFill>
        </p:spPr>
        <p:txBody>
          <a:bodyPr/>
          <a:lstStyle/>
          <a:p>
            <a:endParaRPr lang="en-US"/>
          </a:p>
        </p:txBody>
      </p:sp>
      <p:sp>
        <p:nvSpPr>
          <p:cNvPr id="12" name="TextBox 12"/>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
        <p:nvSpPr>
          <p:cNvPr id="13" name="TextBox 13"/>
          <p:cNvSpPr txBox="1"/>
          <p:nvPr/>
        </p:nvSpPr>
        <p:spPr>
          <a:xfrm>
            <a:off x="1137770" y="2866172"/>
            <a:ext cx="8771676" cy="4115435"/>
          </a:xfrm>
          <a:prstGeom prst="rect">
            <a:avLst/>
          </a:prstGeom>
        </p:spPr>
        <p:txBody>
          <a:bodyPr lIns="0" tIns="0" rIns="0" bIns="0" rtlCol="0" anchor="t">
            <a:spAutoFit/>
          </a:bodyPr>
          <a:lstStyle/>
          <a:p>
            <a:pPr algn="ctr">
              <a:lnSpc>
                <a:spcPts val="3640"/>
              </a:lnSpc>
            </a:pPr>
            <a:r>
              <a:rPr lang="en-US" sz="3200" dirty="0">
                <a:solidFill>
                  <a:srgbClr val="4E3732"/>
                </a:solidFill>
                <a:latin typeface="Archivo Black"/>
                <a:ea typeface="Archivo Black"/>
                <a:cs typeface="Archivo Black"/>
                <a:sym typeface="Archivo Black"/>
              </a:rPr>
              <a:t>This presentation is based on a book I co-authored with Dan </a:t>
            </a:r>
            <a:r>
              <a:rPr lang="en-US" sz="3200" dirty="0" err="1">
                <a:solidFill>
                  <a:srgbClr val="4E3732"/>
                </a:solidFill>
                <a:latin typeface="Archivo Black"/>
                <a:ea typeface="Archivo Black"/>
                <a:cs typeface="Archivo Black"/>
                <a:sym typeface="Archivo Black"/>
              </a:rPr>
              <a:t>Chiras</a:t>
            </a:r>
            <a:r>
              <a:rPr lang="en-US" sz="3200" dirty="0">
                <a:solidFill>
                  <a:srgbClr val="4E3732"/>
                </a:solidFill>
                <a:latin typeface="Archivo Black"/>
                <a:ea typeface="Archivo Black"/>
                <a:cs typeface="Archivo Black"/>
                <a:sym typeface="Archivo Black"/>
              </a:rPr>
              <a:t>, Grow Lettuce in Your Living Room.</a:t>
            </a:r>
          </a:p>
          <a:p>
            <a:pPr algn="ctr">
              <a:lnSpc>
                <a:spcPts val="3640"/>
              </a:lnSpc>
            </a:pPr>
            <a:endParaRPr lang="en-US" sz="3200" dirty="0">
              <a:solidFill>
                <a:srgbClr val="4E3732"/>
              </a:solidFill>
              <a:latin typeface="Archivo Black"/>
              <a:ea typeface="Archivo Black"/>
              <a:cs typeface="Archivo Black"/>
              <a:sym typeface="Archivo Black"/>
            </a:endParaRPr>
          </a:p>
          <a:p>
            <a:pPr algn="ctr">
              <a:lnSpc>
                <a:spcPts val="3640"/>
              </a:lnSpc>
              <a:spcBef>
                <a:spcPct val="0"/>
              </a:spcBef>
            </a:pPr>
            <a:r>
              <a:rPr lang="en-US" sz="3200" dirty="0">
                <a:solidFill>
                  <a:srgbClr val="4E3732"/>
                </a:solidFill>
                <a:latin typeface="Archivo Black"/>
                <a:ea typeface="Archivo Black"/>
                <a:cs typeface="Archivo Black"/>
                <a:sym typeface="Archivo Black"/>
              </a:rPr>
              <a:t>We also have a great library of videos on YouTube that demonstrate many of the topics I’m covering.</a:t>
            </a:r>
          </a:p>
          <a:p>
            <a:pPr algn="l">
              <a:lnSpc>
                <a:spcPts val="3640"/>
              </a:lnSpc>
              <a:spcBef>
                <a:spcPct val="0"/>
              </a:spcBef>
            </a:pPr>
            <a:endParaRPr lang="en-US" sz="2600" dirty="0">
              <a:solidFill>
                <a:srgbClr val="4E3732"/>
              </a:solidFill>
              <a:latin typeface="Archivo Black"/>
              <a:ea typeface="Archivo Black"/>
              <a:cs typeface="Archivo Black"/>
              <a:sym typeface="Archivo Black"/>
            </a:endParaRPr>
          </a:p>
          <a:p>
            <a:pPr algn="l">
              <a:lnSpc>
                <a:spcPts val="3640"/>
              </a:lnSpc>
              <a:spcBef>
                <a:spcPct val="0"/>
              </a:spcBef>
            </a:pPr>
            <a:endParaRPr lang="en-US" sz="2600" dirty="0">
              <a:solidFill>
                <a:srgbClr val="4E3732"/>
              </a:solidFill>
              <a:latin typeface="Archivo Black"/>
              <a:ea typeface="Archivo Black"/>
              <a:cs typeface="Archivo Black"/>
              <a:sym typeface="Archiv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sp>
        <p:nvSpPr>
          <p:cNvPr id="6" name="Freeform 6"/>
          <p:cNvSpPr/>
          <p:nvPr/>
        </p:nvSpPr>
        <p:spPr>
          <a:xfrm>
            <a:off x="2341683" y="1935585"/>
            <a:ext cx="13686816" cy="7512648"/>
          </a:xfrm>
          <a:custGeom>
            <a:avLst/>
            <a:gdLst/>
            <a:ahLst/>
            <a:cxnLst/>
            <a:rect l="l" t="t" r="r" b="b"/>
            <a:pathLst>
              <a:path w="13686816" h="7512648">
                <a:moveTo>
                  <a:pt x="0" y="0"/>
                </a:moveTo>
                <a:lnTo>
                  <a:pt x="13686816" y="0"/>
                </a:lnTo>
                <a:lnTo>
                  <a:pt x="13686816" y="7512648"/>
                </a:lnTo>
                <a:lnTo>
                  <a:pt x="0" y="7512648"/>
                </a:lnTo>
                <a:lnTo>
                  <a:pt x="0" y="0"/>
                </a:lnTo>
                <a:close/>
              </a:path>
            </a:pathLst>
          </a:custGeom>
          <a:blipFill>
            <a:blip r:embed="rId6"/>
            <a:stretch>
              <a:fillRect t="-18318" b="-18318"/>
            </a:stretch>
          </a:blipFill>
        </p:spPr>
        <p:txBody>
          <a:bodyPr/>
          <a:lstStyle/>
          <a:p>
            <a:endParaRPr lang="en-US"/>
          </a:p>
        </p:txBody>
      </p:sp>
      <p:sp>
        <p:nvSpPr>
          <p:cNvPr id="7" name="TextBox 7"/>
          <p:cNvSpPr txBox="1"/>
          <p:nvPr/>
        </p:nvSpPr>
        <p:spPr>
          <a:xfrm>
            <a:off x="5867028" y="680060"/>
            <a:ext cx="6553944" cy="854077"/>
          </a:xfrm>
          <a:prstGeom prst="rect">
            <a:avLst/>
          </a:prstGeom>
        </p:spPr>
        <p:txBody>
          <a:bodyPr lIns="0" tIns="0" rIns="0" bIns="0" rtlCol="0" anchor="t">
            <a:spAutoFit/>
          </a:bodyPr>
          <a:lstStyle/>
          <a:p>
            <a:pPr algn="ctr">
              <a:lnSpc>
                <a:spcPts val="6999"/>
              </a:lnSpc>
              <a:spcBef>
                <a:spcPct val="0"/>
              </a:spcBef>
            </a:pPr>
            <a:r>
              <a:rPr lang="en-US" sz="4999" b="1">
                <a:solidFill>
                  <a:srgbClr val="62B144"/>
                </a:solidFill>
                <a:latin typeface="TT Hoves Bold"/>
                <a:ea typeface="TT Hoves Bold"/>
                <a:cs typeface="TT Hoves Bold"/>
                <a:sym typeface="TT Hoves Bold"/>
              </a:rPr>
              <a:t>Microgreens at home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743170" y="18426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315800" y="2480672"/>
            <a:ext cx="4384615" cy="3820096"/>
          </a:xfrm>
          <a:custGeom>
            <a:avLst/>
            <a:gdLst/>
            <a:ahLst/>
            <a:cxnLst/>
            <a:rect l="l" t="t" r="r" b="b"/>
            <a:pathLst>
              <a:path w="4384615" h="3820096">
                <a:moveTo>
                  <a:pt x="0" y="0"/>
                </a:moveTo>
                <a:lnTo>
                  <a:pt x="4384615" y="0"/>
                </a:lnTo>
                <a:lnTo>
                  <a:pt x="4384615" y="3820096"/>
                </a:lnTo>
                <a:lnTo>
                  <a:pt x="0" y="3820096"/>
                </a:lnTo>
                <a:lnTo>
                  <a:pt x="0" y="0"/>
                </a:lnTo>
                <a:close/>
              </a:path>
            </a:pathLst>
          </a:custGeom>
          <a:blipFill>
            <a:blip r:embed="rId13"/>
            <a:stretch>
              <a:fillRect/>
            </a:stretch>
          </a:blipFill>
        </p:spPr>
        <p:txBody>
          <a:bodyPr/>
          <a:lstStyle/>
          <a:p>
            <a:endParaRPr lang="en-US"/>
          </a:p>
        </p:txBody>
      </p:sp>
      <p:sp>
        <p:nvSpPr>
          <p:cNvPr id="13" name="Freeform 13"/>
          <p:cNvSpPr/>
          <p:nvPr/>
        </p:nvSpPr>
        <p:spPr>
          <a:xfrm>
            <a:off x="4643265" y="2111571"/>
            <a:ext cx="3010985" cy="4189197"/>
          </a:xfrm>
          <a:custGeom>
            <a:avLst/>
            <a:gdLst/>
            <a:ahLst/>
            <a:cxnLst/>
            <a:rect l="l" t="t" r="r" b="b"/>
            <a:pathLst>
              <a:path w="3010985" h="4189197">
                <a:moveTo>
                  <a:pt x="0" y="0"/>
                </a:moveTo>
                <a:lnTo>
                  <a:pt x="3010985" y="0"/>
                </a:lnTo>
                <a:lnTo>
                  <a:pt x="3010985" y="4189197"/>
                </a:lnTo>
                <a:lnTo>
                  <a:pt x="0" y="4189197"/>
                </a:lnTo>
                <a:lnTo>
                  <a:pt x="0" y="0"/>
                </a:lnTo>
                <a:close/>
              </a:path>
            </a:pathLst>
          </a:custGeom>
          <a:blipFill>
            <a:blip r:embed="rId14"/>
            <a:stretch>
              <a:fillRect/>
            </a:stretch>
          </a:blipFill>
        </p:spPr>
        <p:txBody>
          <a:bodyPr/>
          <a:lstStyle/>
          <a:p>
            <a:endParaRPr lang="en-US"/>
          </a:p>
        </p:txBody>
      </p:sp>
      <p:sp>
        <p:nvSpPr>
          <p:cNvPr id="14" name="Freeform 14"/>
          <p:cNvSpPr/>
          <p:nvPr/>
        </p:nvSpPr>
        <p:spPr>
          <a:xfrm>
            <a:off x="8075965" y="2614962"/>
            <a:ext cx="3318379" cy="4070802"/>
          </a:xfrm>
          <a:custGeom>
            <a:avLst/>
            <a:gdLst/>
            <a:ahLst/>
            <a:cxnLst/>
            <a:rect l="l" t="t" r="r" b="b"/>
            <a:pathLst>
              <a:path w="3318379" h="4070802">
                <a:moveTo>
                  <a:pt x="0" y="0"/>
                </a:moveTo>
                <a:lnTo>
                  <a:pt x="3318379" y="0"/>
                </a:lnTo>
                <a:lnTo>
                  <a:pt x="3318379" y="4070801"/>
                </a:lnTo>
                <a:lnTo>
                  <a:pt x="0" y="4070801"/>
                </a:lnTo>
                <a:lnTo>
                  <a:pt x="0" y="0"/>
                </a:lnTo>
                <a:close/>
              </a:path>
            </a:pathLst>
          </a:custGeom>
          <a:blipFill>
            <a:blip r:embed="rId15"/>
            <a:stretch>
              <a:fillRect/>
            </a:stretch>
          </a:blipFill>
        </p:spPr>
        <p:txBody>
          <a:bodyPr/>
          <a:lstStyle/>
          <a:p>
            <a:endParaRPr lang="en-US"/>
          </a:p>
        </p:txBody>
      </p:sp>
      <p:sp>
        <p:nvSpPr>
          <p:cNvPr id="15" name="Freeform 15"/>
          <p:cNvSpPr/>
          <p:nvPr/>
        </p:nvSpPr>
        <p:spPr>
          <a:xfrm>
            <a:off x="12355361" y="1690059"/>
            <a:ext cx="5681531" cy="6356958"/>
          </a:xfrm>
          <a:custGeom>
            <a:avLst/>
            <a:gdLst/>
            <a:ahLst/>
            <a:cxnLst/>
            <a:rect l="l" t="t" r="r" b="b"/>
            <a:pathLst>
              <a:path w="5681531" h="6356958">
                <a:moveTo>
                  <a:pt x="0" y="0"/>
                </a:moveTo>
                <a:lnTo>
                  <a:pt x="5681531" y="0"/>
                </a:lnTo>
                <a:lnTo>
                  <a:pt x="5681531" y="6356958"/>
                </a:lnTo>
                <a:lnTo>
                  <a:pt x="0" y="6356958"/>
                </a:lnTo>
                <a:lnTo>
                  <a:pt x="0" y="0"/>
                </a:lnTo>
                <a:close/>
              </a:path>
            </a:pathLst>
          </a:custGeom>
          <a:blipFill>
            <a:blip r:embed="rId16"/>
            <a:stretch>
              <a:fillRect/>
            </a:stretch>
          </a:blipFill>
        </p:spPr>
        <p:txBody>
          <a:bodyPr/>
          <a:lstStyle/>
          <a:p>
            <a:endParaRPr lang="en-US"/>
          </a:p>
        </p:txBody>
      </p:sp>
      <p:sp>
        <p:nvSpPr>
          <p:cNvPr id="16" name="TextBox 16"/>
          <p:cNvSpPr txBox="1"/>
          <p:nvPr/>
        </p:nvSpPr>
        <p:spPr>
          <a:xfrm>
            <a:off x="3259279" y="451558"/>
            <a:ext cx="8320980" cy="854077"/>
          </a:xfrm>
          <a:prstGeom prst="rect">
            <a:avLst/>
          </a:prstGeom>
        </p:spPr>
        <p:txBody>
          <a:bodyPr lIns="0" tIns="0" rIns="0" bIns="0" rtlCol="0" anchor="t">
            <a:spAutoFit/>
          </a:bodyPr>
          <a:lstStyle/>
          <a:p>
            <a:pPr algn="ctr">
              <a:lnSpc>
                <a:spcPts val="6999"/>
              </a:lnSpc>
              <a:spcBef>
                <a:spcPct val="0"/>
              </a:spcBef>
            </a:pPr>
            <a:r>
              <a:rPr lang="en-US" sz="4999" b="1">
                <a:solidFill>
                  <a:srgbClr val="62B144"/>
                </a:solidFill>
                <a:latin typeface="TT Hoves Bold"/>
                <a:ea typeface="TT Hoves Bold"/>
                <a:cs typeface="TT Hoves Bold"/>
                <a:sym typeface="TT Hoves Bold"/>
              </a:rPr>
              <a:t>Grow microgreens at home</a:t>
            </a:r>
          </a:p>
        </p:txBody>
      </p:sp>
      <p:sp>
        <p:nvSpPr>
          <p:cNvPr id="17" name="TextBox 17"/>
          <p:cNvSpPr txBox="1"/>
          <p:nvPr/>
        </p:nvSpPr>
        <p:spPr>
          <a:xfrm>
            <a:off x="305920" y="7424369"/>
            <a:ext cx="4071526" cy="14719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A microgreen tray with a lid.</a:t>
            </a:r>
          </a:p>
          <a:p>
            <a:pPr algn="ctr">
              <a:lnSpc>
                <a:spcPts val="3919"/>
              </a:lnSpc>
              <a:spcBef>
                <a:spcPct val="0"/>
              </a:spcBef>
            </a:pPr>
            <a:r>
              <a:rPr lang="en-US" sz="2799" b="1">
                <a:solidFill>
                  <a:srgbClr val="12430B"/>
                </a:solidFill>
                <a:latin typeface="TT Hoves Bold"/>
                <a:ea typeface="TT Hoves Bold"/>
                <a:cs typeface="TT Hoves Bold"/>
                <a:sym typeface="TT Hoves Bold"/>
              </a:rPr>
              <a:t>(Amazon)</a:t>
            </a:r>
          </a:p>
        </p:txBody>
      </p:sp>
      <p:sp>
        <p:nvSpPr>
          <p:cNvPr id="18" name="TextBox 18"/>
          <p:cNvSpPr txBox="1"/>
          <p:nvPr/>
        </p:nvSpPr>
        <p:spPr>
          <a:xfrm>
            <a:off x="4700415" y="7415193"/>
            <a:ext cx="3100543" cy="14719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Nutrients</a:t>
            </a:r>
          </a:p>
          <a:p>
            <a:pPr algn="ctr">
              <a:lnSpc>
                <a:spcPts val="3919"/>
              </a:lnSpc>
              <a:spcBef>
                <a:spcPct val="0"/>
              </a:spcBef>
            </a:pPr>
            <a:r>
              <a:rPr lang="en-US" sz="2799" b="1">
                <a:solidFill>
                  <a:srgbClr val="12430B"/>
                </a:solidFill>
                <a:latin typeface="TT Hoves Bold"/>
                <a:ea typeface="TT Hoves Bold"/>
                <a:cs typeface="TT Hoves Bold"/>
                <a:sym typeface="TT Hoves Bold"/>
              </a:rPr>
              <a:t>(Amazon or Happy Leaf)</a:t>
            </a:r>
          </a:p>
        </p:txBody>
      </p:sp>
      <p:sp>
        <p:nvSpPr>
          <p:cNvPr id="19" name="TextBox 19"/>
          <p:cNvSpPr txBox="1"/>
          <p:nvPr/>
        </p:nvSpPr>
        <p:spPr>
          <a:xfrm>
            <a:off x="7858108" y="7679004"/>
            <a:ext cx="3423975" cy="481330"/>
          </a:xfrm>
          <a:prstGeom prst="rect">
            <a:avLst/>
          </a:prstGeom>
        </p:spPr>
        <p:txBody>
          <a:bodyPr lIns="0" tIns="0" rIns="0" bIns="0" rtlCol="0" anchor="t">
            <a:spAutoFit/>
          </a:bodyPr>
          <a:lstStyle/>
          <a:p>
            <a:pPr algn="ctr">
              <a:lnSpc>
                <a:spcPts val="3919"/>
              </a:lnSpc>
              <a:spcBef>
                <a:spcPct val="0"/>
              </a:spcBef>
            </a:pPr>
            <a:r>
              <a:rPr lang="en-US" sz="2799" b="1" dirty="0">
                <a:solidFill>
                  <a:srgbClr val="12430B"/>
                </a:solidFill>
                <a:latin typeface="TT Hoves Bold"/>
                <a:ea typeface="TT Hoves Bold"/>
                <a:cs typeface="TT Hoves Bold"/>
                <a:sym typeface="TT Hoves Bold"/>
              </a:rPr>
              <a:t>Paper Towel</a:t>
            </a:r>
          </a:p>
        </p:txBody>
      </p:sp>
      <p:sp>
        <p:nvSpPr>
          <p:cNvPr id="20" name="TextBox 20"/>
          <p:cNvSpPr txBox="1"/>
          <p:nvPr/>
        </p:nvSpPr>
        <p:spPr>
          <a:xfrm>
            <a:off x="13613617" y="8131759"/>
            <a:ext cx="3423975" cy="4813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Seeds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743170" y="18426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2882890" y="1702548"/>
            <a:ext cx="6186338" cy="8099951"/>
          </a:xfrm>
          <a:custGeom>
            <a:avLst/>
            <a:gdLst/>
            <a:ahLst/>
            <a:cxnLst/>
            <a:rect l="l" t="t" r="r" b="b"/>
            <a:pathLst>
              <a:path w="6186338" h="8099951">
                <a:moveTo>
                  <a:pt x="0" y="0"/>
                </a:moveTo>
                <a:lnTo>
                  <a:pt x="6186338" y="0"/>
                </a:lnTo>
                <a:lnTo>
                  <a:pt x="6186338" y="8099951"/>
                </a:lnTo>
                <a:lnTo>
                  <a:pt x="0" y="8099951"/>
                </a:lnTo>
                <a:lnTo>
                  <a:pt x="0" y="0"/>
                </a:lnTo>
                <a:close/>
              </a:path>
            </a:pathLst>
          </a:custGeom>
          <a:blipFill>
            <a:blip r:embed="rId13"/>
            <a:stretch>
              <a:fillRect/>
            </a:stretch>
          </a:blipFill>
        </p:spPr>
        <p:txBody>
          <a:bodyPr/>
          <a:lstStyle/>
          <a:p>
            <a:endParaRPr lang="en-US"/>
          </a:p>
        </p:txBody>
      </p:sp>
      <p:sp>
        <p:nvSpPr>
          <p:cNvPr id="13" name="Freeform 13"/>
          <p:cNvSpPr/>
          <p:nvPr/>
        </p:nvSpPr>
        <p:spPr>
          <a:xfrm>
            <a:off x="10260763" y="2038217"/>
            <a:ext cx="7428612" cy="7428612"/>
          </a:xfrm>
          <a:custGeom>
            <a:avLst/>
            <a:gdLst/>
            <a:ahLst/>
            <a:cxnLst/>
            <a:rect l="l" t="t" r="r" b="b"/>
            <a:pathLst>
              <a:path w="7428612" h="7428612">
                <a:moveTo>
                  <a:pt x="0" y="0"/>
                </a:moveTo>
                <a:lnTo>
                  <a:pt x="7428611" y="0"/>
                </a:lnTo>
                <a:lnTo>
                  <a:pt x="7428611" y="7428612"/>
                </a:lnTo>
                <a:lnTo>
                  <a:pt x="0" y="7428612"/>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7380470" y="557274"/>
            <a:ext cx="2546251" cy="1045213"/>
          </a:xfrm>
          <a:prstGeom prst="rect">
            <a:avLst/>
          </a:prstGeom>
        </p:spPr>
        <p:txBody>
          <a:bodyPr lIns="0" tIns="0" rIns="0" bIns="0" rtlCol="0" anchor="t">
            <a:spAutoFit/>
          </a:bodyPr>
          <a:lstStyle/>
          <a:p>
            <a:pPr algn="ctr">
              <a:lnSpc>
                <a:spcPts val="8539"/>
              </a:lnSpc>
              <a:spcBef>
                <a:spcPct val="0"/>
              </a:spcBef>
            </a:pPr>
            <a:r>
              <a:rPr lang="en-US" sz="6099" b="1">
                <a:solidFill>
                  <a:srgbClr val="62B144"/>
                </a:solidFill>
                <a:latin typeface="TT Hoves Bold"/>
                <a:ea typeface="TT Hoves Bold"/>
                <a:cs typeface="TT Hoves Bold"/>
                <a:sym typeface="TT Hoves Bold"/>
              </a:rPr>
              <a:t>Seeds!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885128" y="0"/>
            <a:ext cx="2402872" cy="2402872"/>
          </a:xfrm>
          <a:custGeom>
            <a:avLst/>
            <a:gdLst/>
            <a:ahLst/>
            <a:cxnLst/>
            <a:rect l="l" t="t" r="r" b="b"/>
            <a:pathLst>
              <a:path w="2402872" h="2402872">
                <a:moveTo>
                  <a:pt x="0" y="0"/>
                </a:moveTo>
                <a:lnTo>
                  <a:pt x="2402872" y="0"/>
                </a:lnTo>
                <a:lnTo>
                  <a:pt x="2402872" y="2402872"/>
                </a:lnTo>
                <a:lnTo>
                  <a:pt x="0" y="2402872"/>
                </a:lnTo>
                <a:lnTo>
                  <a:pt x="0" y="0"/>
                </a:lnTo>
                <a:close/>
              </a:path>
            </a:pathLst>
          </a:custGeom>
          <a:blipFill>
            <a:blip r:embed="rId5"/>
            <a:stretch>
              <a:fillRect/>
            </a:stretch>
          </a:blipFill>
        </p:spPr>
        <p:txBody>
          <a:bodyPr/>
          <a:lstStyle/>
          <a:p>
            <a:endParaRPr lang="en-US"/>
          </a:p>
        </p:txBody>
      </p:sp>
      <p:sp>
        <p:nvSpPr>
          <p:cNvPr id="7" name="Freeform 7"/>
          <p:cNvSpPr/>
          <p:nvPr/>
        </p:nvSpPr>
        <p:spPr>
          <a:xfrm>
            <a:off x="584570" y="1259883"/>
            <a:ext cx="4962412" cy="3721809"/>
          </a:xfrm>
          <a:custGeom>
            <a:avLst/>
            <a:gdLst/>
            <a:ahLst/>
            <a:cxnLst/>
            <a:rect l="l" t="t" r="r" b="b"/>
            <a:pathLst>
              <a:path w="4962412" h="3721809">
                <a:moveTo>
                  <a:pt x="0" y="0"/>
                </a:moveTo>
                <a:lnTo>
                  <a:pt x="4962412" y="0"/>
                </a:lnTo>
                <a:lnTo>
                  <a:pt x="4962412" y="3721809"/>
                </a:lnTo>
                <a:lnTo>
                  <a:pt x="0" y="3721809"/>
                </a:lnTo>
                <a:lnTo>
                  <a:pt x="0" y="0"/>
                </a:lnTo>
                <a:close/>
              </a:path>
            </a:pathLst>
          </a:custGeom>
          <a:blipFill>
            <a:blip r:embed="rId6"/>
            <a:stretch>
              <a:fillRect/>
            </a:stretch>
          </a:blipFill>
        </p:spPr>
        <p:txBody>
          <a:bodyPr/>
          <a:lstStyle/>
          <a:p>
            <a:endParaRPr lang="en-US"/>
          </a:p>
        </p:txBody>
      </p:sp>
      <p:sp>
        <p:nvSpPr>
          <p:cNvPr id="8" name="Freeform 8"/>
          <p:cNvSpPr/>
          <p:nvPr/>
        </p:nvSpPr>
        <p:spPr>
          <a:xfrm>
            <a:off x="11603561" y="1259883"/>
            <a:ext cx="2834634" cy="3787070"/>
          </a:xfrm>
          <a:custGeom>
            <a:avLst/>
            <a:gdLst/>
            <a:ahLst/>
            <a:cxnLst/>
            <a:rect l="l" t="t" r="r" b="b"/>
            <a:pathLst>
              <a:path w="2834634" h="3787070">
                <a:moveTo>
                  <a:pt x="0" y="0"/>
                </a:moveTo>
                <a:lnTo>
                  <a:pt x="2834634" y="0"/>
                </a:lnTo>
                <a:lnTo>
                  <a:pt x="2834634" y="3787070"/>
                </a:lnTo>
                <a:lnTo>
                  <a:pt x="0" y="3787070"/>
                </a:lnTo>
                <a:lnTo>
                  <a:pt x="0" y="0"/>
                </a:lnTo>
                <a:close/>
              </a:path>
            </a:pathLst>
          </a:custGeom>
          <a:blipFill>
            <a:blip r:embed="rId7"/>
            <a:stretch>
              <a:fillRect/>
            </a:stretch>
          </a:blipFill>
        </p:spPr>
        <p:txBody>
          <a:bodyPr/>
          <a:lstStyle/>
          <a:p>
            <a:endParaRPr lang="en-US"/>
          </a:p>
        </p:txBody>
      </p:sp>
      <p:sp>
        <p:nvSpPr>
          <p:cNvPr id="9" name="Freeform 9"/>
          <p:cNvSpPr/>
          <p:nvPr/>
        </p:nvSpPr>
        <p:spPr>
          <a:xfrm>
            <a:off x="7471546" y="1250358"/>
            <a:ext cx="2785785" cy="3721809"/>
          </a:xfrm>
          <a:custGeom>
            <a:avLst/>
            <a:gdLst/>
            <a:ahLst/>
            <a:cxnLst/>
            <a:rect l="l" t="t" r="r" b="b"/>
            <a:pathLst>
              <a:path w="2785785" h="3721809">
                <a:moveTo>
                  <a:pt x="0" y="0"/>
                </a:moveTo>
                <a:lnTo>
                  <a:pt x="2785785" y="0"/>
                </a:lnTo>
                <a:lnTo>
                  <a:pt x="2785785" y="3721809"/>
                </a:lnTo>
                <a:lnTo>
                  <a:pt x="0" y="3721809"/>
                </a:lnTo>
                <a:lnTo>
                  <a:pt x="0" y="0"/>
                </a:lnTo>
                <a:close/>
              </a:path>
            </a:pathLst>
          </a:custGeom>
          <a:blipFill>
            <a:blip r:embed="rId8"/>
            <a:stretch>
              <a:fillRect/>
            </a:stretch>
          </a:blipFill>
        </p:spPr>
        <p:txBody>
          <a:bodyPr/>
          <a:lstStyle/>
          <a:p>
            <a:endParaRPr lang="en-US"/>
          </a:p>
        </p:txBody>
      </p:sp>
      <p:sp>
        <p:nvSpPr>
          <p:cNvPr id="10" name="Freeform 10"/>
          <p:cNvSpPr/>
          <p:nvPr/>
        </p:nvSpPr>
        <p:spPr>
          <a:xfrm>
            <a:off x="1779791" y="6070470"/>
            <a:ext cx="2648425" cy="3311655"/>
          </a:xfrm>
          <a:custGeom>
            <a:avLst/>
            <a:gdLst/>
            <a:ahLst/>
            <a:cxnLst/>
            <a:rect l="l" t="t" r="r" b="b"/>
            <a:pathLst>
              <a:path w="2648425" h="3311655">
                <a:moveTo>
                  <a:pt x="0" y="0"/>
                </a:moveTo>
                <a:lnTo>
                  <a:pt x="2648425" y="0"/>
                </a:lnTo>
                <a:lnTo>
                  <a:pt x="2648425" y="3311655"/>
                </a:lnTo>
                <a:lnTo>
                  <a:pt x="0" y="3311655"/>
                </a:lnTo>
                <a:lnTo>
                  <a:pt x="0" y="0"/>
                </a:lnTo>
                <a:close/>
              </a:path>
            </a:pathLst>
          </a:custGeom>
          <a:blipFill>
            <a:blip r:embed="rId9"/>
            <a:stretch>
              <a:fillRect l="-1759" t="-4361" b="-4361"/>
            </a:stretch>
          </a:blipFill>
        </p:spPr>
        <p:txBody>
          <a:bodyPr/>
          <a:lstStyle/>
          <a:p>
            <a:endParaRPr lang="en-US"/>
          </a:p>
        </p:txBody>
      </p:sp>
      <p:sp>
        <p:nvSpPr>
          <p:cNvPr id="11" name="Freeform 11"/>
          <p:cNvSpPr/>
          <p:nvPr/>
        </p:nvSpPr>
        <p:spPr>
          <a:xfrm>
            <a:off x="7471546" y="6070470"/>
            <a:ext cx="2785785" cy="3311655"/>
          </a:xfrm>
          <a:custGeom>
            <a:avLst/>
            <a:gdLst/>
            <a:ahLst/>
            <a:cxnLst/>
            <a:rect l="l" t="t" r="r" b="b"/>
            <a:pathLst>
              <a:path w="2785785" h="3311655">
                <a:moveTo>
                  <a:pt x="0" y="0"/>
                </a:moveTo>
                <a:lnTo>
                  <a:pt x="2785785" y="0"/>
                </a:lnTo>
                <a:lnTo>
                  <a:pt x="2785785" y="3311655"/>
                </a:lnTo>
                <a:lnTo>
                  <a:pt x="0" y="3311655"/>
                </a:lnTo>
                <a:lnTo>
                  <a:pt x="0" y="0"/>
                </a:lnTo>
                <a:close/>
              </a:path>
            </a:pathLst>
          </a:custGeom>
          <a:blipFill>
            <a:blip r:embed="rId10"/>
            <a:stretch>
              <a:fillRect t="-6192" b="-6192"/>
            </a:stretch>
          </a:blipFill>
        </p:spPr>
        <p:txBody>
          <a:bodyPr/>
          <a:lstStyle/>
          <a:p>
            <a:endParaRPr lang="en-US"/>
          </a:p>
        </p:txBody>
      </p:sp>
      <p:sp>
        <p:nvSpPr>
          <p:cNvPr id="12" name="Freeform 12"/>
          <p:cNvSpPr/>
          <p:nvPr/>
        </p:nvSpPr>
        <p:spPr>
          <a:xfrm>
            <a:off x="11750244" y="5946645"/>
            <a:ext cx="2687951" cy="3435480"/>
          </a:xfrm>
          <a:custGeom>
            <a:avLst/>
            <a:gdLst/>
            <a:ahLst/>
            <a:cxnLst/>
            <a:rect l="l" t="t" r="r" b="b"/>
            <a:pathLst>
              <a:path w="2687951" h="3435480">
                <a:moveTo>
                  <a:pt x="0" y="0"/>
                </a:moveTo>
                <a:lnTo>
                  <a:pt x="2687951" y="0"/>
                </a:lnTo>
                <a:lnTo>
                  <a:pt x="2687951" y="3435480"/>
                </a:lnTo>
                <a:lnTo>
                  <a:pt x="0" y="3435480"/>
                </a:lnTo>
                <a:lnTo>
                  <a:pt x="0" y="0"/>
                </a:lnTo>
                <a:close/>
              </a:path>
            </a:pathLst>
          </a:custGeom>
          <a:blipFill>
            <a:blip r:embed="rId11"/>
            <a:stretch>
              <a:fillRect t="-2264" b="-2264"/>
            </a:stretch>
          </a:blipFill>
        </p:spPr>
        <p:txBody>
          <a:bodyPr/>
          <a:lstStyle/>
          <a:p>
            <a:endParaRPr lang="en-US"/>
          </a:p>
        </p:txBody>
      </p:sp>
      <p:sp>
        <p:nvSpPr>
          <p:cNvPr id="13" name="TextBox 13"/>
          <p:cNvSpPr txBox="1"/>
          <p:nvPr/>
        </p:nvSpPr>
        <p:spPr>
          <a:xfrm>
            <a:off x="5525554" y="297180"/>
            <a:ext cx="8038046" cy="854076"/>
          </a:xfrm>
          <a:prstGeom prst="rect">
            <a:avLst/>
          </a:prstGeom>
        </p:spPr>
        <p:txBody>
          <a:bodyPr wrap="square" lIns="0" tIns="0" rIns="0" bIns="0" rtlCol="0" anchor="t">
            <a:spAutoFit/>
          </a:bodyPr>
          <a:lstStyle/>
          <a:p>
            <a:pPr algn="ctr">
              <a:lnSpc>
                <a:spcPts val="6999"/>
              </a:lnSpc>
            </a:pPr>
            <a:r>
              <a:rPr lang="en-US" sz="4999" b="1" dirty="0">
                <a:solidFill>
                  <a:srgbClr val="62B144"/>
                </a:solidFill>
                <a:latin typeface="Work Sans Bold"/>
                <a:ea typeface="Work Sans Bold"/>
                <a:cs typeface="Work Sans Bold"/>
                <a:sym typeface="Work Sans Bold"/>
              </a:rPr>
              <a:t>Planting microgreens</a:t>
            </a:r>
          </a:p>
        </p:txBody>
      </p:sp>
      <p:sp>
        <p:nvSpPr>
          <p:cNvPr id="14" name="TextBox 14"/>
          <p:cNvSpPr txBox="1"/>
          <p:nvPr/>
        </p:nvSpPr>
        <p:spPr>
          <a:xfrm>
            <a:off x="741974" y="5012302"/>
            <a:ext cx="4647605" cy="9766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Place tray on a flat surface</a:t>
            </a:r>
          </a:p>
          <a:p>
            <a:pPr algn="ctr">
              <a:lnSpc>
                <a:spcPts val="3919"/>
              </a:lnSpc>
              <a:spcBef>
                <a:spcPct val="0"/>
              </a:spcBef>
            </a:pPr>
            <a:endParaRPr lang="en-US" sz="2799" b="1">
              <a:solidFill>
                <a:srgbClr val="12430B"/>
              </a:solidFill>
              <a:latin typeface="TT Hoves Bold"/>
              <a:ea typeface="TT Hoves Bold"/>
              <a:cs typeface="TT Hoves Bold"/>
              <a:sym typeface="TT Hoves Bold"/>
            </a:endParaRPr>
          </a:p>
        </p:txBody>
      </p:sp>
      <p:sp>
        <p:nvSpPr>
          <p:cNvPr id="15" name="TextBox 15"/>
          <p:cNvSpPr txBox="1"/>
          <p:nvPr/>
        </p:nvSpPr>
        <p:spPr>
          <a:xfrm>
            <a:off x="6715849" y="5098027"/>
            <a:ext cx="4297178" cy="1157097"/>
          </a:xfrm>
          <a:prstGeom prst="rect">
            <a:avLst/>
          </a:prstGeom>
        </p:spPr>
        <p:txBody>
          <a:bodyPr lIns="0" tIns="0" rIns="0" bIns="0" rtlCol="0" anchor="t">
            <a:spAutoFit/>
          </a:bodyPr>
          <a:lstStyle/>
          <a:p>
            <a:pPr algn="ctr">
              <a:lnSpc>
                <a:spcPts val="3023"/>
              </a:lnSpc>
            </a:pPr>
            <a:r>
              <a:rPr lang="en-US" sz="2799" b="1">
                <a:solidFill>
                  <a:srgbClr val="12430B"/>
                </a:solidFill>
                <a:latin typeface="TT Hoves Bold"/>
                <a:ea typeface="TT Hoves Bold"/>
                <a:cs typeface="TT Hoves Bold"/>
                <a:sym typeface="TT Hoves Bold"/>
              </a:rPr>
              <a:t>Place the paper towel inside</a:t>
            </a:r>
          </a:p>
          <a:p>
            <a:pPr algn="ctr">
              <a:lnSpc>
                <a:spcPts val="3023"/>
              </a:lnSpc>
            </a:pPr>
            <a:endParaRPr lang="en-US" sz="2799" b="1">
              <a:solidFill>
                <a:srgbClr val="12430B"/>
              </a:solidFill>
              <a:latin typeface="TT Hoves Bold"/>
              <a:ea typeface="TT Hoves Bold"/>
              <a:cs typeface="TT Hoves Bold"/>
              <a:sym typeface="TT Hoves Bold"/>
            </a:endParaRPr>
          </a:p>
        </p:txBody>
      </p:sp>
      <p:sp>
        <p:nvSpPr>
          <p:cNvPr id="16" name="TextBox 16"/>
          <p:cNvSpPr txBox="1"/>
          <p:nvPr/>
        </p:nvSpPr>
        <p:spPr>
          <a:xfrm>
            <a:off x="10846780" y="5093840"/>
            <a:ext cx="5038348" cy="718820"/>
          </a:xfrm>
          <a:prstGeom prst="rect">
            <a:avLst/>
          </a:prstGeom>
        </p:spPr>
        <p:txBody>
          <a:bodyPr lIns="0" tIns="0" rIns="0" bIns="0" rtlCol="0" anchor="t">
            <a:spAutoFit/>
          </a:bodyPr>
          <a:lstStyle/>
          <a:p>
            <a:pPr algn="ctr">
              <a:lnSpc>
                <a:spcPts val="2799"/>
              </a:lnSpc>
            </a:pPr>
            <a:r>
              <a:rPr lang="en-US" sz="2799" b="1">
                <a:solidFill>
                  <a:srgbClr val="12430B"/>
                </a:solidFill>
                <a:latin typeface="TT Hoves Bold"/>
                <a:ea typeface="TT Hoves Bold"/>
                <a:cs typeface="TT Hoves Bold"/>
                <a:sym typeface="TT Hoves Bold"/>
              </a:rPr>
              <a:t>Fill tray with nutrient water to top of paper</a:t>
            </a:r>
          </a:p>
        </p:txBody>
      </p:sp>
      <p:sp>
        <p:nvSpPr>
          <p:cNvPr id="17" name="TextBox 17"/>
          <p:cNvSpPr txBox="1"/>
          <p:nvPr/>
        </p:nvSpPr>
        <p:spPr>
          <a:xfrm>
            <a:off x="173082" y="9467612"/>
            <a:ext cx="5888170" cy="976630"/>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12430B"/>
                </a:solidFill>
                <a:latin typeface="TT Hoves Bold"/>
                <a:ea typeface="TT Hoves Bold"/>
                <a:cs typeface="TT Hoves Bold"/>
                <a:sym typeface="TT Hoves Bold"/>
              </a:rPr>
              <a:t>Sprinkle seeds onto paper towel</a:t>
            </a:r>
          </a:p>
          <a:p>
            <a:pPr algn="ctr">
              <a:lnSpc>
                <a:spcPts val="3919"/>
              </a:lnSpc>
              <a:spcBef>
                <a:spcPct val="0"/>
              </a:spcBef>
            </a:pPr>
            <a:endParaRPr lang="en-US" sz="2799" b="1" dirty="0">
              <a:solidFill>
                <a:srgbClr val="12430B"/>
              </a:solidFill>
              <a:latin typeface="TT Hoves Bold"/>
              <a:ea typeface="TT Hoves Bold"/>
              <a:cs typeface="TT Hoves Bold"/>
              <a:sym typeface="TT Hoves Bold"/>
            </a:endParaRPr>
          </a:p>
        </p:txBody>
      </p:sp>
      <p:sp>
        <p:nvSpPr>
          <p:cNvPr id="18" name="TextBox 18"/>
          <p:cNvSpPr txBox="1"/>
          <p:nvPr/>
        </p:nvSpPr>
        <p:spPr>
          <a:xfrm>
            <a:off x="7280857" y="9321169"/>
            <a:ext cx="3167162" cy="4813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Cover tray with lid</a:t>
            </a:r>
          </a:p>
        </p:txBody>
      </p:sp>
      <p:sp>
        <p:nvSpPr>
          <p:cNvPr id="19" name="TextBox 19"/>
          <p:cNvSpPr txBox="1"/>
          <p:nvPr/>
        </p:nvSpPr>
        <p:spPr>
          <a:xfrm>
            <a:off x="11017606" y="9410700"/>
            <a:ext cx="4153227" cy="795089"/>
          </a:xfrm>
          <a:prstGeom prst="rect">
            <a:avLst/>
          </a:prstGeom>
        </p:spPr>
        <p:txBody>
          <a:bodyPr lIns="0" tIns="0" rIns="0" bIns="0" rtlCol="0" anchor="t">
            <a:spAutoFit/>
          </a:bodyPr>
          <a:lstStyle/>
          <a:p>
            <a:pPr algn="ctr">
              <a:lnSpc>
                <a:spcPts val="3051"/>
              </a:lnSpc>
            </a:pPr>
            <a:r>
              <a:rPr lang="en-US" sz="2799" b="1" dirty="0">
                <a:solidFill>
                  <a:srgbClr val="12430B"/>
                </a:solidFill>
                <a:latin typeface="TT Hoves Bold"/>
                <a:ea typeface="TT Hoves Bold"/>
                <a:cs typeface="TT Hoves Bold"/>
                <a:sym typeface="TT Hoves Bold"/>
              </a:rPr>
              <a:t>Place tray 8-14" under a high quality light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885128" y="98841"/>
            <a:ext cx="2402872" cy="1994852"/>
          </a:xfrm>
          <a:custGeom>
            <a:avLst/>
            <a:gdLst/>
            <a:ahLst/>
            <a:cxnLst/>
            <a:rect l="l" t="t" r="r" b="b"/>
            <a:pathLst>
              <a:path w="2402872" h="1994852">
                <a:moveTo>
                  <a:pt x="0" y="0"/>
                </a:moveTo>
                <a:lnTo>
                  <a:pt x="2402872" y="0"/>
                </a:lnTo>
                <a:lnTo>
                  <a:pt x="2402872" y="1994852"/>
                </a:lnTo>
                <a:lnTo>
                  <a:pt x="0" y="1994852"/>
                </a:lnTo>
                <a:lnTo>
                  <a:pt x="0" y="0"/>
                </a:lnTo>
                <a:close/>
              </a:path>
            </a:pathLst>
          </a:custGeom>
          <a:blipFill>
            <a:blip r:embed="rId5"/>
            <a:stretch>
              <a:fillRect t="-20453"/>
            </a:stretch>
          </a:blipFill>
        </p:spPr>
        <p:txBody>
          <a:bodyPr/>
          <a:lstStyle/>
          <a:p>
            <a:endParaRPr lang="en-US"/>
          </a:p>
        </p:txBody>
      </p:sp>
      <p:grpSp>
        <p:nvGrpSpPr>
          <p:cNvPr id="7" name="Group 7"/>
          <p:cNvGrpSpPr/>
          <p:nvPr/>
        </p:nvGrpSpPr>
        <p:grpSpPr>
          <a:xfrm>
            <a:off x="0" y="23551"/>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4374107" y="1733749"/>
            <a:ext cx="9539787" cy="7154840"/>
          </a:xfrm>
          <a:custGeom>
            <a:avLst/>
            <a:gdLst/>
            <a:ahLst/>
            <a:cxnLst/>
            <a:rect l="l" t="t" r="r" b="b"/>
            <a:pathLst>
              <a:path w="9539787" h="7154840">
                <a:moveTo>
                  <a:pt x="0" y="0"/>
                </a:moveTo>
                <a:lnTo>
                  <a:pt x="9539786" y="0"/>
                </a:lnTo>
                <a:lnTo>
                  <a:pt x="9539786" y="7154840"/>
                </a:lnTo>
                <a:lnTo>
                  <a:pt x="0" y="7154840"/>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5518931" y="297180"/>
            <a:ext cx="7435069" cy="854076"/>
          </a:xfrm>
          <a:prstGeom prst="rect">
            <a:avLst/>
          </a:prstGeom>
        </p:spPr>
        <p:txBody>
          <a:bodyPr wrap="square" lIns="0" tIns="0" rIns="0" bIns="0" rtlCol="0" anchor="t">
            <a:spAutoFit/>
          </a:bodyPr>
          <a:lstStyle/>
          <a:p>
            <a:pPr algn="ctr">
              <a:lnSpc>
                <a:spcPts val="6999"/>
              </a:lnSpc>
            </a:pPr>
            <a:r>
              <a:rPr lang="en-US" sz="4999" b="1" dirty="0">
                <a:solidFill>
                  <a:srgbClr val="62B144"/>
                </a:solidFill>
                <a:latin typeface="Work Sans Bold"/>
                <a:ea typeface="Work Sans Bold"/>
                <a:cs typeface="Work Sans Bold"/>
                <a:sym typeface="Work Sans Bold"/>
              </a:rPr>
              <a:t>Growing microgreens</a:t>
            </a:r>
          </a:p>
        </p:txBody>
      </p:sp>
      <p:sp>
        <p:nvSpPr>
          <p:cNvPr id="14" name="TextBox 13">
            <a:extLst>
              <a:ext uri="{FF2B5EF4-FFF2-40B4-BE49-F238E27FC236}">
                <a16:creationId xmlns:a16="http://schemas.microsoft.com/office/drawing/2014/main" id="{8D849499-C348-775A-DFF2-8F30153943AD}"/>
              </a:ext>
            </a:extLst>
          </p:cNvPr>
          <p:cNvSpPr txBox="1"/>
          <p:nvPr/>
        </p:nvSpPr>
        <p:spPr>
          <a:xfrm>
            <a:off x="4775310" y="9068726"/>
            <a:ext cx="10439400" cy="584775"/>
          </a:xfrm>
          <a:prstGeom prst="rect">
            <a:avLst/>
          </a:prstGeom>
          <a:noFill/>
        </p:spPr>
        <p:txBody>
          <a:bodyPr wrap="square" rtlCol="0">
            <a:spAutoFit/>
          </a:bodyPr>
          <a:lstStyle/>
          <a:p>
            <a:r>
              <a:rPr lang="en-US" sz="3200" dirty="0"/>
              <a:t>Kale microgreens			Radish microgreens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42617" y="9469486"/>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137233" y="8031321"/>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sp>
        <p:nvSpPr>
          <p:cNvPr id="7" name="Freeform 7"/>
          <p:cNvSpPr/>
          <p:nvPr/>
        </p:nvSpPr>
        <p:spPr>
          <a:xfrm>
            <a:off x="2222795" y="1946059"/>
            <a:ext cx="5382816" cy="7177088"/>
          </a:xfrm>
          <a:custGeom>
            <a:avLst/>
            <a:gdLst/>
            <a:ahLst/>
            <a:cxnLst/>
            <a:rect l="l" t="t" r="r" b="b"/>
            <a:pathLst>
              <a:path w="5382816" h="7177088">
                <a:moveTo>
                  <a:pt x="0" y="0"/>
                </a:moveTo>
                <a:lnTo>
                  <a:pt x="5382815" y="0"/>
                </a:lnTo>
                <a:lnTo>
                  <a:pt x="5382815" y="7177087"/>
                </a:lnTo>
                <a:lnTo>
                  <a:pt x="0" y="7177087"/>
                </a:lnTo>
                <a:lnTo>
                  <a:pt x="0" y="0"/>
                </a:lnTo>
                <a:close/>
              </a:path>
            </a:pathLst>
          </a:custGeom>
          <a:blipFill>
            <a:blip r:embed="rId6"/>
            <a:stretch>
              <a:fillRect/>
            </a:stretch>
          </a:blipFill>
        </p:spPr>
        <p:txBody>
          <a:bodyPr/>
          <a:lstStyle/>
          <a:p>
            <a:endParaRPr lang="en-US"/>
          </a:p>
        </p:txBody>
      </p:sp>
      <p:sp>
        <p:nvSpPr>
          <p:cNvPr id="8" name="Freeform 8"/>
          <p:cNvSpPr/>
          <p:nvPr/>
        </p:nvSpPr>
        <p:spPr>
          <a:xfrm>
            <a:off x="10845698" y="1628743"/>
            <a:ext cx="4982630" cy="3736972"/>
          </a:xfrm>
          <a:custGeom>
            <a:avLst/>
            <a:gdLst/>
            <a:ahLst/>
            <a:cxnLst/>
            <a:rect l="l" t="t" r="r" b="b"/>
            <a:pathLst>
              <a:path w="4982630" h="3736972">
                <a:moveTo>
                  <a:pt x="0" y="0"/>
                </a:moveTo>
                <a:lnTo>
                  <a:pt x="4982630" y="0"/>
                </a:lnTo>
                <a:lnTo>
                  <a:pt x="4982630" y="3736972"/>
                </a:lnTo>
                <a:lnTo>
                  <a:pt x="0" y="3736972"/>
                </a:lnTo>
                <a:lnTo>
                  <a:pt x="0" y="0"/>
                </a:lnTo>
                <a:close/>
              </a:path>
            </a:pathLst>
          </a:custGeom>
          <a:blipFill>
            <a:blip r:embed="rId7"/>
            <a:stretch>
              <a:fillRect/>
            </a:stretch>
          </a:blipFill>
        </p:spPr>
        <p:txBody>
          <a:bodyPr/>
          <a:lstStyle/>
          <a:p>
            <a:endParaRPr lang="en-US"/>
          </a:p>
        </p:txBody>
      </p:sp>
      <p:sp>
        <p:nvSpPr>
          <p:cNvPr id="9" name="Freeform 9"/>
          <p:cNvSpPr/>
          <p:nvPr/>
        </p:nvSpPr>
        <p:spPr>
          <a:xfrm>
            <a:off x="10845698" y="5365715"/>
            <a:ext cx="4982630" cy="3736972"/>
          </a:xfrm>
          <a:custGeom>
            <a:avLst/>
            <a:gdLst/>
            <a:ahLst/>
            <a:cxnLst/>
            <a:rect l="l" t="t" r="r" b="b"/>
            <a:pathLst>
              <a:path w="4982630" h="3736972">
                <a:moveTo>
                  <a:pt x="0" y="0"/>
                </a:moveTo>
                <a:lnTo>
                  <a:pt x="4982630" y="0"/>
                </a:lnTo>
                <a:lnTo>
                  <a:pt x="4982630" y="3736972"/>
                </a:lnTo>
                <a:lnTo>
                  <a:pt x="0" y="3736972"/>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0" y="331819"/>
            <a:ext cx="18288000" cy="1358129"/>
          </a:xfrm>
          <a:prstGeom prst="rect">
            <a:avLst/>
          </a:prstGeom>
        </p:spPr>
        <p:txBody>
          <a:bodyPr lIns="0" tIns="0" rIns="0" bIns="0" rtlCol="0" anchor="t">
            <a:spAutoFit/>
          </a:bodyPr>
          <a:lstStyle/>
          <a:p>
            <a:pPr algn="ctr">
              <a:lnSpc>
                <a:spcPts val="5459"/>
              </a:lnSpc>
              <a:spcBef>
                <a:spcPct val="0"/>
              </a:spcBef>
            </a:pPr>
            <a:r>
              <a:rPr lang="en-US" sz="3899" b="1" dirty="0">
                <a:solidFill>
                  <a:srgbClr val="62B144"/>
                </a:solidFill>
                <a:latin typeface="TT Hoves Bold"/>
                <a:ea typeface="TT Hoves Bold"/>
                <a:cs typeface="TT Hoves Bold"/>
                <a:sym typeface="TT Hoves Bold"/>
              </a:rPr>
              <a:t>Growing root plants, tomatoes, peppers, spinach, kale, and cucumbers!</a:t>
            </a:r>
          </a:p>
          <a:p>
            <a:pPr algn="ctr">
              <a:lnSpc>
                <a:spcPts val="5459"/>
              </a:lnSpc>
              <a:spcBef>
                <a:spcPct val="0"/>
              </a:spcBef>
            </a:pPr>
            <a:endParaRPr lang="en-US" sz="3899" b="1" dirty="0">
              <a:solidFill>
                <a:srgbClr val="62B144"/>
              </a:solidFill>
              <a:latin typeface="TT Hoves Bold"/>
              <a:ea typeface="TT Hoves Bold"/>
              <a:cs typeface="TT Hoves Bold"/>
              <a:sym typeface="TT Hoves Bold"/>
            </a:endParaRPr>
          </a:p>
        </p:txBody>
      </p:sp>
      <p:sp>
        <p:nvSpPr>
          <p:cNvPr id="11" name="TextBox 11"/>
          <p:cNvSpPr txBox="1"/>
          <p:nvPr/>
        </p:nvSpPr>
        <p:spPr>
          <a:xfrm>
            <a:off x="2222795" y="9321169"/>
            <a:ext cx="5270897" cy="4813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Tomato Trellis from Hydrofarm</a:t>
            </a:r>
          </a:p>
        </p:txBody>
      </p:sp>
      <p:sp>
        <p:nvSpPr>
          <p:cNvPr id="12" name="TextBox 12"/>
          <p:cNvSpPr txBox="1"/>
          <p:nvPr/>
        </p:nvSpPr>
        <p:spPr>
          <a:xfrm>
            <a:off x="10845698" y="9258203"/>
            <a:ext cx="5038725" cy="481330"/>
          </a:xfrm>
          <a:prstGeom prst="rect">
            <a:avLst/>
          </a:prstGeom>
        </p:spPr>
        <p:txBody>
          <a:bodyPr lIns="0" tIns="0" rIns="0" bIns="0" rtlCol="0" anchor="t">
            <a:spAutoFit/>
          </a:bodyPr>
          <a:lstStyle/>
          <a:p>
            <a:pPr algn="ctr">
              <a:lnSpc>
                <a:spcPts val="3919"/>
              </a:lnSpc>
              <a:spcBef>
                <a:spcPct val="0"/>
              </a:spcBef>
            </a:pPr>
            <a:r>
              <a:rPr lang="en-US" sz="2799" b="1" dirty="0">
                <a:solidFill>
                  <a:srgbClr val="000000"/>
                </a:solidFill>
                <a:latin typeface="TT Hoves Bold"/>
                <a:ea typeface="TT Hoves Bold"/>
                <a:cs typeface="TT Hoves Bold"/>
                <a:sym typeface="TT Hoves Bold"/>
              </a:rPr>
              <a:t>Lucca containers from Bloem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9843041" y="1722538"/>
            <a:ext cx="4767719" cy="5819021"/>
          </a:xfrm>
          <a:custGeom>
            <a:avLst/>
            <a:gdLst/>
            <a:ahLst/>
            <a:cxnLst/>
            <a:rect l="l" t="t" r="r" b="b"/>
            <a:pathLst>
              <a:path w="4767719" h="5819021">
                <a:moveTo>
                  <a:pt x="0" y="0"/>
                </a:moveTo>
                <a:lnTo>
                  <a:pt x="4767719" y="0"/>
                </a:lnTo>
                <a:lnTo>
                  <a:pt x="4767719" y="5819021"/>
                </a:lnTo>
                <a:lnTo>
                  <a:pt x="0" y="5819021"/>
                </a:lnTo>
                <a:lnTo>
                  <a:pt x="0" y="0"/>
                </a:lnTo>
                <a:close/>
              </a:path>
            </a:pathLst>
          </a:custGeom>
          <a:blipFill>
            <a:blip r:embed="rId13"/>
            <a:stretch>
              <a:fillRect b="-9244"/>
            </a:stretch>
          </a:blipFill>
        </p:spPr>
        <p:txBody>
          <a:bodyPr/>
          <a:lstStyle/>
          <a:p>
            <a:endParaRPr lang="en-US"/>
          </a:p>
        </p:txBody>
      </p:sp>
      <p:sp>
        <p:nvSpPr>
          <p:cNvPr id="13" name="Freeform 13"/>
          <p:cNvSpPr/>
          <p:nvPr/>
        </p:nvSpPr>
        <p:spPr>
          <a:xfrm>
            <a:off x="3677240" y="1722538"/>
            <a:ext cx="5097182" cy="5819021"/>
          </a:xfrm>
          <a:custGeom>
            <a:avLst/>
            <a:gdLst/>
            <a:ahLst/>
            <a:cxnLst/>
            <a:rect l="l" t="t" r="r" b="b"/>
            <a:pathLst>
              <a:path w="5097182" h="5819021">
                <a:moveTo>
                  <a:pt x="0" y="0"/>
                </a:moveTo>
                <a:lnTo>
                  <a:pt x="5097182" y="0"/>
                </a:lnTo>
                <a:lnTo>
                  <a:pt x="5097182" y="5819021"/>
                </a:lnTo>
                <a:lnTo>
                  <a:pt x="0" y="5819021"/>
                </a:lnTo>
                <a:lnTo>
                  <a:pt x="0" y="0"/>
                </a:lnTo>
                <a:close/>
              </a:path>
            </a:pathLst>
          </a:custGeom>
          <a:blipFill>
            <a:blip r:embed="rId14"/>
            <a:stretch>
              <a:fillRect t="-16793"/>
            </a:stretch>
          </a:blipFill>
        </p:spPr>
        <p:txBody>
          <a:bodyPr/>
          <a:lstStyle/>
          <a:p>
            <a:endParaRPr lang="en-US"/>
          </a:p>
        </p:txBody>
      </p:sp>
      <p:sp>
        <p:nvSpPr>
          <p:cNvPr id="14" name="TextBox 14"/>
          <p:cNvSpPr txBox="1"/>
          <p:nvPr/>
        </p:nvSpPr>
        <p:spPr>
          <a:xfrm>
            <a:off x="2839831" y="7777777"/>
            <a:ext cx="13416955" cy="4813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Use a mix of 70% Coco Coir and 30% Vermiculite for self-watering containers.</a:t>
            </a:r>
          </a:p>
        </p:txBody>
      </p:sp>
      <p:sp>
        <p:nvSpPr>
          <p:cNvPr id="15" name="TextBox 15"/>
          <p:cNvSpPr txBox="1"/>
          <p:nvPr/>
        </p:nvSpPr>
        <p:spPr>
          <a:xfrm>
            <a:off x="2560000" y="438852"/>
            <a:ext cx="12929294" cy="762002"/>
          </a:xfrm>
          <a:prstGeom prst="rect">
            <a:avLst/>
          </a:prstGeom>
        </p:spPr>
        <p:txBody>
          <a:bodyPr wrap="square" lIns="0" tIns="0" rIns="0" bIns="0" rtlCol="0" anchor="t">
            <a:spAutoFit/>
          </a:bodyPr>
          <a:lstStyle/>
          <a:p>
            <a:pPr algn="ctr">
              <a:lnSpc>
                <a:spcPts val="6299"/>
              </a:lnSpc>
              <a:spcBef>
                <a:spcPct val="0"/>
              </a:spcBef>
            </a:pPr>
            <a:r>
              <a:rPr lang="en-US" sz="4499" b="1" dirty="0">
                <a:solidFill>
                  <a:srgbClr val="62B144"/>
                </a:solidFill>
                <a:latin typeface="TT Hoves Bold"/>
                <a:ea typeface="TT Hoves Bold"/>
                <a:cs typeface="TT Hoves Bold"/>
                <a:sym typeface="TT Hoves Bold"/>
              </a:rPr>
              <a:t>Grow media for self-watering containers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9231683" y="1783905"/>
            <a:ext cx="8302249" cy="6233073"/>
          </a:xfrm>
          <a:custGeom>
            <a:avLst/>
            <a:gdLst/>
            <a:ahLst/>
            <a:cxnLst/>
            <a:rect l="l" t="t" r="r" b="b"/>
            <a:pathLst>
              <a:path w="8302249" h="6233073">
                <a:moveTo>
                  <a:pt x="0" y="0"/>
                </a:moveTo>
                <a:lnTo>
                  <a:pt x="8302249" y="0"/>
                </a:lnTo>
                <a:lnTo>
                  <a:pt x="8302249" y="6233073"/>
                </a:lnTo>
                <a:lnTo>
                  <a:pt x="0" y="6233073"/>
                </a:lnTo>
                <a:lnTo>
                  <a:pt x="0" y="0"/>
                </a:lnTo>
                <a:close/>
              </a:path>
            </a:pathLst>
          </a:custGeom>
          <a:blipFill>
            <a:blip r:embed="rId13"/>
            <a:stretch>
              <a:fillRect/>
            </a:stretch>
          </a:blipFill>
        </p:spPr>
        <p:txBody>
          <a:bodyPr/>
          <a:lstStyle/>
          <a:p>
            <a:endParaRPr lang="en-US"/>
          </a:p>
        </p:txBody>
      </p:sp>
      <p:sp>
        <p:nvSpPr>
          <p:cNvPr id="13" name="Freeform 13"/>
          <p:cNvSpPr/>
          <p:nvPr/>
        </p:nvSpPr>
        <p:spPr>
          <a:xfrm>
            <a:off x="754068" y="1775897"/>
            <a:ext cx="8311103" cy="6231196"/>
          </a:xfrm>
          <a:custGeom>
            <a:avLst/>
            <a:gdLst/>
            <a:ahLst/>
            <a:cxnLst/>
            <a:rect l="l" t="t" r="r" b="b"/>
            <a:pathLst>
              <a:path w="8311103" h="6231196">
                <a:moveTo>
                  <a:pt x="0" y="0"/>
                </a:moveTo>
                <a:lnTo>
                  <a:pt x="8311104" y="0"/>
                </a:lnTo>
                <a:lnTo>
                  <a:pt x="8311104" y="6231196"/>
                </a:lnTo>
                <a:lnTo>
                  <a:pt x="0" y="6231196"/>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2209800" y="518795"/>
            <a:ext cx="12371710" cy="762002"/>
          </a:xfrm>
          <a:prstGeom prst="rect">
            <a:avLst/>
          </a:prstGeom>
        </p:spPr>
        <p:txBody>
          <a:bodyPr wrap="square" lIns="0" tIns="0" rIns="0" bIns="0" rtlCol="0" anchor="t">
            <a:spAutoFit/>
          </a:bodyPr>
          <a:lstStyle/>
          <a:p>
            <a:pPr algn="ctr">
              <a:lnSpc>
                <a:spcPts val="6299"/>
              </a:lnSpc>
              <a:spcBef>
                <a:spcPct val="0"/>
              </a:spcBef>
            </a:pPr>
            <a:r>
              <a:rPr lang="en-US" sz="4499" b="1" dirty="0">
                <a:solidFill>
                  <a:srgbClr val="62B144"/>
                </a:solidFill>
                <a:latin typeface="TT Hoves Bold"/>
                <a:ea typeface="TT Hoves Bold"/>
                <a:cs typeface="TT Hoves Bold"/>
                <a:sym typeface="TT Hoves Bold"/>
              </a:rPr>
              <a:t>Harvests from self-watering containers</a:t>
            </a:r>
          </a:p>
        </p:txBody>
      </p:sp>
      <p:sp>
        <p:nvSpPr>
          <p:cNvPr id="15" name="TextBox 15"/>
          <p:cNvSpPr txBox="1"/>
          <p:nvPr/>
        </p:nvSpPr>
        <p:spPr>
          <a:xfrm>
            <a:off x="7779196" y="8383340"/>
            <a:ext cx="2729607" cy="712470"/>
          </a:xfrm>
          <a:prstGeom prst="rect">
            <a:avLst/>
          </a:prstGeom>
        </p:spPr>
        <p:txBody>
          <a:bodyPr wrap="square" lIns="0" tIns="0" rIns="0" bIns="0" rtlCol="0" anchor="t">
            <a:spAutoFit/>
          </a:bodyPr>
          <a:lstStyle/>
          <a:p>
            <a:pPr algn="ctr">
              <a:lnSpc>
                <a:spcPts val="5880"/>
              </a:lnSpc>
            </a:pPr>
            <a:r>
              <a:rPr lang="en-US" sz="4200" b="1" dirty="0">
                <a:solidFill>
                  <a:srgbClr val="12430B"/>
                </a:solidFill>
                <a:latin typeface="Work Sans Bold"/>
                <a:ea typeface="Work Sans Bold"/>
                <a:cs typeface="Work Sans Bold"/>
                <a:sym typeface="Work Sans Bold"/>
              </a:rPr>
              <a:t>Spinach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39521" y="1771044"/>
            <a:ext cx="8302249" cy="6233073"/>
          </a:xfrm>
          <a:custGeom>
            <a:avLst/>
            <a:gdLst/>
            <a:ahLst/>
            <a:cxnLst/>
            <a:rect l="l" t="t" r="r" b="b"/>
            <a:pathLst>
              <a:path w="8302249" h="6233073">
                <a:moveTo>
                  <a:pt x="0" y="0"/>
                </a:moveTo>
                <a:lnTo>
                  <a:pt x="8302249" y="0"/>
                </a:lnTo>
                <a:lnTo>
                  <a:pt x="8302249" y="6233073"/>
                </a:lnTo>
                <a:lnTo>
                  <a:pt x="0" y="6233073"/>
                </a:lnTo>
                <a:lnTo>
                  <a:pt x="0" y="0"/>
                </a:lnTo>
                <a:close/>
              </a:path>
            </a:pathLst>
          </a:custGeom>
          <a:blipFill>
            <a:blip r:embed="rId13"/>
            <a:stretch>
              <a:fillRect/>
            </a:stretch>
          </a:blipFill>
        </p:spPr>
        <p:txBody>
          <a:bodyPr/>
          <a:lstStyle/>
          <a:p>
            <a:endParaRPr lang="en-US"/>
          </a:p>
        </p:txBody>
      </p:sp>
      <p:sp>
        <p:nvSpPr>
          <p:cNvPr id="13" name="Freeform 13"/>
          <p:cNvSpPr/>
          <p:nvPr/>
        </p:nvSpPr>
        <p:spPr>
          <a:xfrm>
            <a:off x="8518018" y="1724450"/>
            <a:ext cx="4672974" cy="6322567"/>
          </a:xfrm>
          <a:custGeom>
            <a:avLst/>
            <a:gdLst/>
            <a:ahLst/>
            <a:cxnLst/>
            <a:rect l="l" t="t" r="r" b="b"/>
            <a:pathLst>
              <a:path w="4672974" h="6322567">
                <a:moveTo>
                  <a:pt x="0" y="0"/>
                </a:moveTo>
                <a:lnTo>
                  <a:pt x="4672975" y="0"/>
                </a:lnTo>
                <a:lnTo>
                  <a:pt x="4672975" y="6322567"/>
                </a:lnTo>
                <a:lnTo>
                  <a:pt x="0" y="6322567"/>
                </a:lnTo>
                <a:lnTo>
                  <a:pt x="0" y="0"/>
                </a:lnTo>
                <a:close/>
              </a:path>
            </a:pathLst>
          </a:custGeom>
          <a:blipFill>
            <a:blip r:embed="rId14"/>
            <a:stretch>
              <a:fillRect l="-718" r="-718"/>
            </a:stretch>
          </a:blipFill>
        </p:spPr>
        <p:txBody>
          <a:bodyPr/>
          <a:lstStyle/>
          <a:p>
            <a:endParaRPr lang="en-US"/>
          </a:p>
        </p:txBody>
      </p:sp>
      <p:sp>
        <p:nvSpPr>
          <p:cNvPr id="14" name="Freeform 14"/>
          <p:cNvSpPr/>
          <p:nvPr/>
        </p:nvSpPr>
        <p:spPr>
          <a:xfrm>
            <a:off x="13367241" y="1698241"/>
            <a:ext cx="4862188" cy="6348776"/>
          </a:xfrm>
          <a:custGeom>
            <a:avLst/>
            <a:gdLst/>
            <a:ahLst/>
            <a:cxnLst/>
            <a:rect l="l" t="t" r="r" b="b"/>
            <a:pathLst>
              <a:path w="4862188" h="6348776">
                <a:moveTo>
                  <a:pt x="0" y="0"/>
                </a:moveTo>
                <a:lnTo>
                  <a:pt x="4862188" y="0"/>
                </a:lnTo>
                <a:lnTo>
                  <a:pt x="4862188" y="6348776"/>
                </a:lnTo>
                <a:lnTo>
                  <a:pt x="0" y="6348776"/>
                </a:lnTo>
                <a:lnTo>
                  <a:pt x="0" y="0"/>
                </a:lnTo>
                <a:close/>
              </a:path>
            </a:pathLst>
          </a:custGeom>
          <a:blipFill>
            <a:blip r:embed="rId15"/>
            <a:stretch>
              <a:fillRect b="-2151"/>
            </a:stretch>
          </a:blipFill>
        </p:spPr>
        <p:txBody>
          <a:bodyPr/>
          <a:lstStyle/>
          <a:p>
            <a:endParaRPr lang="en-US"/>
          </a:p>
        </p:txBody>
      </p:sp>
      <p:sp>
        <p:nvSpPr>
          <p:cNvPr id="15" name="TextBox 15"/>
          <p:cNvSpPr txBox="1"/>
          <p:nvPr/>
        </p:nvSpPr>
        <p:spPr>
          <a:xfrm>
            <a:off x="2590800" y="462676"/>
            <a:ext cx="12015561" cy="762002"/>
          </a:xfrm>
          <a:prstGeom prst="rect">
            <a:avLst/>
          </a:prstGeom>
        </p:spPr>
        <p:txBody>
          <a:bodyPr wrap="square" lIns="0" tIns="0" rIns="0" bIns="0" rtlCol="0" anchor="t">
            <a:spAutoFit/>
          </a:bodyPr>
          <a:lstStyle/>
          <a:p>
            <a:pPr algn="ctr">
              <a:lnSpc>
                <a:spcPts val="6299"/>
              </a:lnSpc>
              <a:spcBef>
                <a:spcPct val="0"/>
              </a:spcBef>
            </a:pPr>
            <a:r>
              <a:rPr lang="en-US" sz="4499" b="1" dirty="0">
                <a:solidFill>
                  <a:srgbClr val="62B144"/>
                </a:solidFill>
                <a:latin typeface="TT Hoves Bold"/>
                <a:ea typeface="TT Hoves Bold"/>
                <a:cs typeface="TT Hoves Bold"/>
                <a:sym typeface="TT Hoves Bold"/>
              </a:rPr>
              <a:t>Harvests from self-watering containers</a:t>
            </a:r>
          </a:p>
        </p:txBody>
      </p:sp>
      <p:sp>
        <p:nvSpPr>
          <p:cNvPr id="16" name="TextBox 16"/>
          <p:cNvSpPr txBox="1"/>
          <p:nvPr/>
        </p:nvSpPr>
        <p:spPr>
          <a:xfrm>
            <a:off x="3397137" y="8056195"/>
            <a:ext cx="1587016" cy="596317"/>
          </a:xfrm>
          <a:prstGeom prst="rect">
            <a:avLst/>
          </a:prstGeom>
        </p:spPr>
        <p:txBody>
          <a:bodyPr wrap="square" lIns="0" tIns="0" rIns="0" bIns="0" rtlCol="0" anchor="t">
            <a:spAutoFit/>
          </a:bodyPr>
          <a:lstStyle/>
          <a:p>
            <a:pPr algn="ctr">
              <a:lnSpc>
                <a:spcPts val="5040"/>
              </a:lnSpc>
            </a:pPr>
            <a:r>
              <a:rPr lang="en-US" sz="3600" b="1" dirty="0">
                <a:solidFill>
                  <a:srgbClr val="12430B"/>
                </a:solidFill>
                <a:latin typeface="Roboto Bold"/>
                <a:ea typeface="Roboto Bold"/>
                <a:cs typeface="Roboto Bold"/>
                <a:sym typeface="Roboto Bold"/>
              </a:rPr>
              <a:t>Beets</a:t>
            </a:r>
          </a:p>
        </p:txBody>
      </p:sp>
      <p:sp>
        <p:nvSpPr>
          <p:cNvPr id="17" name="TextBox 17"/>
          <p:cNvSpPr txBox="1"/>
          <p:nvPr/>
        </p:nvSpPr>
        <p:spPr>
          <a:xfrm>
            <a:off x="10091563" y="8037307"/>
            <a:ext cx="1525885" cy="622935"/>
          </a:xfrm>
          <a:prstGeom prst="rect">
            <a:avLst/>
          </a:prstGeom>
        </p:spPr>
        <p:txBody>
          <a:bodyPr lIns="0" tIns="0" rIns="0" bIns="0" rtlCol="0" anchor="t">
            <a:spAutoFit/>
          </a:bodyPr>
          <a:lstStyle/>
          <a:p>
            <a:pPr algn="ctr">
              <a:lnSpc>
                <a:spcPts val="5040"/>
              </a:lnSpc>
            </a:pPr>
            <a:r>
              <a:rPr lang="en-US" sz="3600" b="1">
                <a:solidFill>
                  <a:srgbClr val="12430B"/>
                </a:solidFill>
                <a:latin typeface="Roboto Bold"/>
                <a:ea typeface="Roboto Bold"/>
                <a:cs typeface="Roboto Bold"/>
                <a:sym typeface="Roboto Bold"/>
              </a:rPr>
              <a:t>Carrots</a:t>
            </a:r>
          </a:p>
        </p:txBody>
      </p:sp>
      <p:sp>
        <p:nvSpPr>
          <p:cNvPr id="18" name="TextBox 18"/>
          <p:cNvSpPr txBox="1"/>
          <p:nvPr/>
        </p:nvSpPr>
        <p:spPr>
          <a:xfrm>
            <a:off x="14945626" y="7997190"/>
            <a:ext cx="2108009" cy="622935"/>
          </a:xfrm>
          <a:prstGeom prst="rect">
            <a:avLst/>
          </a:prstGeom>
        </p:spPr>
        <p:txBody>
          <a:bodyPr lIns="0" tIns="0" rIns="0" bIns="0" rtlCol="0" anchor="t">
            <a:spAutoFit/>
          </a:bodyPr>
          <a:lstStyle/>
          <a:p>
            <a:pPr algn="ctr">
              <a:lnSpc>
                <a:spcPts val="5040"/>
              </a:lnSpc>
            </a:pPr>
            <a:r>
              <a:rPr lang="en-US" sz="3600" b="1">
                <a:solidFill>
                  <a:srgbClr val="12430B"/>
                </a:solidFill>
                <a:latin typeface="Roboto Bold"/>
                <a:ea typeface="Roboto Bold"/>
                <a:cs typeface="Roboto Bold"/>
                <a:sym typeface="Roboto Bold"/>
              </a:rPr>
              <a:t>Radishes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584183" y="1340660"/>
            <a:ext cx="5266742" cy="7024183"/>
          </a:xfrm>
          <a:custGeom>
            <a:avLst/>
            <a:gdLst/>
            <a:ahLst/>
            <a:cxnLst/>
            <a:rect l="l" t="t" r="r" b="b"/>
            <a:pathLst>
              <a:path w="5266742" h="7024183">
                <a:moveTo>
                  <a:pt x="0" y="0"/>
                </a:moveTo>
                <a:lnTo>
                  <a:pt x="5266743" y="0"/>
                </a:lnTo>
                <a:lnTo>
                  <a:pt x="5266743" y="7024182"/>
                </a:lnTo>
                <a:lnTo>
                  <a:pt x="0" y="7024182"/>
                </a:lnTo>
                <a:lnTo>
                  <a:pt x="0" y="0"/>
                </a:lnTo>
                <a:close/>
              </a:path>
            </a:pathLst>
          </a:custGeom>
          <a:blipFill>
            <a:blip r:embed="rId13"/>
            <a:stretch>
              <a:fillRect/>
            </a:stretch>
          </a:blipFill>
        </p:spPr>
        <p:txBody>
          <a:bodyPr/>
          <a:lstStyle/>
          <a:p>
            <a:endParaRPr lang="en-US"/>
          </a:p>
        </p:txBody>
      </p:sp>
      <p:sp>
        <p:nvSpPr>
          <p:cNvPr id="13" name="Freeform 13"/>
          <p:cNvSpPr/>
          <p:nvPr/>
        </p:nvSpPr>
        <p:spPr>
          <a:xfrm>
            <a:off x="7020424" y="1340660"/>
            <a:ext cx="9365577" cy="7024183"/>
          </a:xfrm>
          <a:custGeom>
            <a:avLst/>
            <a:gdLst/>
            <a:ahLst/>
            <a:cxnLst/>
            <a:rect l="l" t="t" r="r" b="b"/>
            <a:pathLst>
              <a:path w="9365577" h="7024183">
                <a:moveTo>
                  <a:pt x="0" y="0"/>
                </a:moveTo>
                <a:lnTo>
                  <a:pt x="9365577" y="0"/>
                </a:lnTo>
                <a:lnTo>
                  <a:pt x="9365577" y="7024182"/>
                </a:lnTo>
                <a:lnTo>
                  <a:pt x="0" y="7024182"/>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3706490" y="347345"/>
            <a:ext cx="10875020" cy="762002"/>
          </a:xfrm>
          <a:prstGeom prst="rect">
            <a:avLst/>
          </a:prstGeom>
        </p:spPr>
        <p:txBody>
          <a:bodyPr lIns="0" tIns="0" rIns="0" bIns="0" rtlCol="0" anchor="t">
            <a:spAutoFit/>
          </a:bodyPr>
          <a:lstStyle/>
          <a:p>
            <a:pPr algn="ctr">
              <a:lnSpc>
                <a:spcPts val="6299"/>
              </a:lnSpc>
              <a:spcBef>
                <a:spcPct val="0"/>
              </a:spcBef>
            </a:pPr>
            <a:r>
              <a:rPr lang="en-US" sz="4499" b="1">
                <a:solidFill>
                  <a:srgbClr val="62B144"/>
                </a:solidFill>
                <a:latin typeface="TT Hoves Bold"/>
                <a:ea typeface="TT Hoves Bold"/>
                <a:cs typeface="TT Hoves Bold"/>
                <a:sym typeface="TT Hoves Bold"/>
              </a:rPr>
              <a:t>Harvests from self-watering containers</a:t>
            </a:r>
          </a:p>
        </p:txBody>
      </p:sp>
      <p:sp>
        <p:nvSpPr>
          <p:cNvPr id="15" name="TextBox 15"/>
          <p:cNvSpPr txBox="1"/>
          <p:nvPr/>
        </p:nvSpPr>
        <p:spPr>
          <a:xfrm>
            <a:off x="2233668" y="8508647"/>
            <a:ext cx="4389096" cy="596317"/>
          </a:xfrm>
          <a:prstGeom prst="rect">
            <a:avLst/>
          </a:prstGeom>
        </p:spPr>
        <p:txBody>
          <a:bodyPr wrap="square" lIns="0" tIns="0" rIns="0" bIns="0" rtlCol="0" anchor="t">
            <a:spAutoFit/>
          </a:bodyPr>
          <a:lstStyle/>
          <a:p>
            <a:pPr algn="ctr">
              <a:lnSpc>
                <a:spcPts val="5040"/>
              </a:lnSpc>
            </a:pPr>
            <a:r>
              <a:rPr lang="en-US" sz="3600" b="1" dirty="0">
                <a:solidFill>
                  <a:srgbClr val="12430B"/>
                </a:solidFill>
                <a:latin typeface="Roboto Bold"/>
                <a:ea typeface="Roboto Bold"/>
                <a:cs typeface="Roboto Bold"/>
                <a:sym typeface="Roboto Bold"/>
              </a:rPr>
              <a:t>Poblano Peppers</a:t>
            </a:r>
          </a:p>
        </p:txBody>
      </p:sp>
      <p:sp>
        <p:nvSpPr>
          <p:cNvPr id="16" name="TextBox 16"/>
          <p:cNvSpPr txBox="1"/>
          <p:nvPr/>
        </p:nvSpPr>
        <p:spPr>
          <a:xfrm>
            <a:off x="9027263" y="8445791"/>
            <a:ext cx="5351899" cy="1261110"/>
          </a:xfrm>
          <a:prstGeom prst="rect">
            <a:avLst/>
          </a:prstGeom>
        </p:spPr>
        <p:txBody>
          <a:bodyPr lIns="0" tIns="0" rIns="0" bIns="0" rtlCol="0" anchor="t">
            <a:spAutoFit/>
          </a:bodyPr>
          <a:lstStyle/>
          <a:p>
            <a:pPr algn="ctr">
              <a:lnSpc>
                <a:spcPts val="5040"/>
              </a:lnSpc>
            </a:pPr>
            <a:r>
              <a:rPr lang="en-US" sz="3600" b="1" dirty="0" err="1">
                <a:solidFill>
                  <a:srgbClr val="12430B"/>
                </a:solidFill>
                <a:latin typeface="Roboto Bold"/>
                <a:ea typeface="Roboto Bold"/>
                <a:cs typeface="Roboto Bold"/>
                <a:sym typeface="Roboto Bold"/>
              </a:rPr>
              <a:t>Kosara</a:t>
            </a:r>
            <a:r>
              <a:rPr lang="en-US" sz="3600" b="1" dirty="0">
                <a:solidFill>
                  <a:srgbClr val="12430B"/>
                </a:solidFill>
                <a:latin typeface="Roboto Bold"/>
                <a:ea typeface="Roboto Bold"/>
                <a:cs typeface="Roboto Bold"/>
                <a:sym typeface="Roboto Bold"/>
              </a:rPr>
              <a:t> Hybrid Cucumber from Totally Tomatoes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92" y="279181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0989" y="-320609"/>
            <a:ext cx="2630913" cy="3221203"/>
          </a:xfrm>
          <a:custGeom>
            <a:avLst/>
            <a:gdLst/>
            <a:ahLst/>
            <a:cxnLst/>
            <a:rect l="l" t="t" r="r" b="b"/>
            <a:pathLst>
              <a:path w="2630913" h="3221203">
                <a:moveTo>
                  <a:pt x="0" y="0"/>
                </a:moveTo>
                <a:lnTo>
                  <a:pt x="2630913" y="0"/>
                </a:lnTo>
                <a:lnTo>
                  <a:pt x="2630913" y="3221203"/>
                </a:lnTo>
                <a:lnTo>
                  <a:pt x="0" y="3221203"/>
                </a:lnTo>
                <a:lnTo>
                  <a:pt x="0" y="0"/>
                </a:lnTo>
                <a:close/>
              </a:path>
            </a:pathLst>
          </a:custGeom>
          <a:blipFill>
            <a:blip r:embed="rId5"/>
            <a:stretch>
              <a:fillRect l="-64298" r="-69656"/>
            </a:stretch>
          </a:blipFill>
        </p:spPr>
        <p:txBody>
          <a:bodyPr/>
          <a:lstStyle/>
          <a:p>
            <a:endParaRPr lang="en-US"/>
          </a:p>
        </p:txBody>
      </p:sp>
      <p:grpSp>
        <p:nvGrpSpPr>
          <p:cNvPr id="4" name="Group 4"/>
          <p:cNvGrpSpPr/>
          <p:nvPr/>
        </p:nvGrpSpPr>
        <p:grpSpPr>
          <a:xfrm>
            <a:off x="3059422" y="916478"/>
            <a:ext cx="13616739" cy="1570951"/>
            <a:chOff x="0" y="0"/>
            <a:chExt cx="3586302" cy="413749"/>
          </a:xfrm>
        </p:grpSpPr>
        <p:sp>
          <p:nvSpPr>
            <p:cNvPr id="5" name="Freeform 5"/>
            <p:cNvSpPr/>
            <p:nvPr/>
          </p:nvSpPr>
          <p:spPr>
            <a:xfrm>
              <a:off x="0" y="0"/>
              <a:ext cx="3586302" cy="413749"/>
            </a:xfrm>
            <a:custGeom>
              <a:avLst/>
              <a:gdLst/>
              <a:ahLst/>
              <a:cxnLst/>
              <a:rect l="l" t="t" r="r" b="b"/>
              <a:pathLst>
                <a:path w="3586302" h="413749">
                  <a:moveTo>
                    <a:pt x="14214" y="0"/>
                  </a:moveTo>
                  <a:lnTo>
                    <a:pt x="3572088" y="0"/>
                  </a:lnTo>
                  <a:cubicBezTo>
                    <a:pt x="3579938" y="0"/>
                    <a:pt x="3586302" y="6364"/>
                    <a:pt x="3586302" y="14214"/>
                  </a:cubicBezTo>
                  <a:lnTo>
                    <a:pt x="3586302" y="399535"/>
                  </a:lnTo>
                  <a:cubicBezTo>
                    <a:pt x="3586302" y="403304"/>
                    <a:pt x="3584804" y="406920"/>
                    <a:pt x="3582138" y="409585"/>
                  </a:cubicBezTo>
                  <a:cubicBezTo>
                    <a:pt x="3579473" y="412251"/>
                    <a:pt x="3575857" y="413749"/>
                    <a:pt x="3572088" y="413749"/>
                  </a:cubicBezTo>
                  <a:lnTo>
                    <a:pt x="14214" y="413749"/>
                  </a:lnTo>
                  <a:cubicBezTo>
                    <a:pt x="6364" y="413749"/>
                    <a:pt x="0" y="407385"/>
                    <a:pt x="0" y="399535"/>
                  </a:cubicBezTo>
                  <a:lnTo>
                    <a:pt x="0" y="14214"/>
                  </a:lnTo>
                  <a:cubicBezTo>
                    <a:pt x="0" y="6364"/>
                    <a:pt x="6364" y="0"/>
                    <a:pt x="14214" y="0"/>
                  </a:cubicBezTo>
                  <a:close/>
                </a:path>
              </a:pathLst>
            </a:custGeom>
            <a:solidFill>
              <a:srgbClr val="0C4B16"/>
            </a:solidFill>
          </p:spPr>
          <p:txBody>
            <a:bodyPr/>
            <a:lstStyle/>
            <a:p>
              <a:endParaRPr lang="en-US"/>
            </a:p>
          </p:txBody>
        </p:sp>
        <p:sp>
          <p:nvSpPr>
            <p:cNvPr id="6" name="TextBox 6"/>
            <p:cNvSpPr txBox="1"/>
            <p:nvPr/>
          </p:nvSpPr>
          <p:spPr>
            <a:xfrm>
              <a:off x="0" y="-95250"/>
              <a:ext cx="3586302" cy="508999"/>
            </a:xfrm>
            <a:prstGeom prst="rect">
              <a:avLst/>
            </a:prstGeom>
          </p:spPr>
          <p:txBody>
            <a:bodyPr lIns="50800" tIns="50800" rIns="50800" bIns="50800" rtlCol="0" anchor="ctr"/>
            <a:lstStyle/>
            <a:p>
              <a:pPr algn="ctr">
                <a:lnSpc>
                  <a:spcPts val="6439"/>
                </a:lnSpc>
              </a:pPr>
              <a:r>
                <a:rPr lang="en-US" sz="4599" b="1">
                  <a:solidFill>
                    <a:srgbClr val="FFFFFF"/>
                  </a:solidFill>
                  <a:latin typeface="Roboto Bold"/>
                  <a:ea typeface="Roboto Bold"/>
                  <a:cs typeface="Roboto Bold"/>
                  <a:sym typeface="Roboto Bold"/>
                </a:rPr>
                <a:t>What food can you grow indoors?</a:t>
              </a:r>
            </a:p>
          </p:txBody>
        </p:sp>
      </p:grpSp>
      <p:grpSp>
        <p:nvGrpSpPr>
          <p:cNvPr id="7" name="Group 7"/>
          <p:cNvGrpSpPr/>
          <p:nvPr/>
        </p:nvGrpSpPr>
        <p:grpSpPr>
          <a:xfrm>
            <a:off x="1659416" y="3132353"/>
            <a:ext cx="5422028" cy="2745140"/>
            <a:chOff x="0" y="0"/>
            <a:chExt cx="1451154" cy="734711"/>
          </a:xfrm>
        </p:grpSpPr>
        <p:sp>
          <p:nvSpPr>
            <p:cNvPr id="8" name="Freeform 8"/>
            <p:cNvSpPr/>
            <p:nvPr/>
          </p:nvSpPr>
          <p:spPr>
            <a:xfrm>
              <a:off x="0" y="0"/>
              <a:ext cx="1451154" cy="734711"/>
            </a:xfrm>
            <a:custGeom>
              <a:avLst/>
              <a:gdLst/>
              <a:ahLst/>
              <a:cxnLst/>
              <a:rect l="l" t="t" r="r" b="b"/>
              <a:pathLst>
                <a:path w="1451154" h="734711">
                  <a:moveTo>
                    <a:pt x="35697" y="0"/>
                  </a:moveTo>
                  <a:lnTo>
                    <a:pt x="1415457" y="0"/>
                  </a:lnTo>
                  <a:cubicBezTo>
                    <a:pt x="1424925" y="0"/>
                    <a:pt x="1434004" y="3761"/>
                    <a:pt x="1440699" y="10455"/>
                  </a:cubicBezTo>
                  <a:cubicBezTo>
                    <a:pt x="1447393" y="17150"/>
                    <a:pt x="1451154" y="26229"/>
                    <a:pt x="1451154" y="35697"/>
                  </a:cubicBezTo>
                  <a:lnTo>
                    <a:pt x="1451154" y="699014"/>
                  </a:lnTo>
                  <a:cubicBezTo>
                    <a:pt x="1451154" y="708481"/>
                    <a:pt x="1447393" y="717561"/>
                    <a:pt x="1440699" y="724255"/>
                  </a:cubicBezTo>
                  <a:cubicBezTo>
                    <a:pt x="1434004" y="730950"/>
                    <a:pt x="1424925" y="734711"/>
                    <a:pt x="1415457" y="734711"/>
                  </a:cubicBezTo>
                  <a:lnTo>
                    <a:pt x="35697" y="734711"/>
                  </a:lnTo>
                  <a:cubicBezTo>
                    <a:pt x="26229" y="734711"/>
                    <a:pt x="17150" y="730950"/>
                    <a:pt x="10455" y="724255"/>
                  </a:cubicBezTo>
                  <a:cubicBezTo>
                    <a:pt x="3761" y="717561"/>
                    <a:pt x="0" y="708481"/>
                    <a:pt x="0" y="699014"/>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9" name="TextBox 9"/>
            <p:cNvSpPr txBox="1"/>
            <p:nvPr/>
          </p:nvSpPr>
          <p:spPr>
            <a:xfrm>
              <a:off x="0" y="-76200"/>
              <a:ext cx="1451154" cy="810911"/>
            </a:xfrm>
            <a:prstGeom prst="rect">
              <a:avLst/>
            </a:prstGeom>
          </p:spPr>
          <p:txBody>
            <a:bodyPr lIns="50800" tIns="50800" rIns="50800" bIns="50800" rtlCol="0" anchor="ctr"/>
            <a:lstStyle/>
            <a:p>
              <a:pPr algn="ctr">
                <a:lnSpc>
                  <a:spcPts val="3919"/>
                </a:lnSpc>
              </a:pPr>
              <a:r>
                <a:rPr lang="en-US" sz="2799" b="1">
                  <a:solidFill>
                    <a:srgbClr val="135807"/>
                  </a:solidFill>
                  <a:latin typeface="Roboto Bold"/>
                  <a:ea typeface="Roboto Bold"/>
                  <a:cs typeface="Roboto Bold"/>
                  <a:sym typeface="Roboto Bold"/>
                </a:rPr>
                <a:t>START HERE:  Endless varieties of leafy lettuce greens and herbs</a:t>
              </a:r>
            </a:p>
            <a:p>
              <a:pPr algn="ctr">
                <a:lnSpc>
                  <a:spcPts val="3919"/>
                </a:lnSpc>
              </a:pPr>
              <a:r>
                <a:rPr lang="en-US" sz="2799" b="1">
                  <a:solidFill>
                    <a:srgbClr val="135807"/>
                  </a:solidFill>
                  <a:latin typeface="Roboto Bold"/>
                  <a:ea typeface="Roboto Bold"/>
                  <a:cs typeface="Roboto Bold"/>
                  <a:sym typeface="Roboto Bold"/>
                </a:rPr>
                <a:t>(e.g., basil, dill, arugula, thyme, rosemary, etc.)</a:t>
              </a:r>
            </a:p>
            <a:p>
              <a:pPr algn="ctr">
                <a:lnSpc>
                  <a:spcPts val="3359"/>
                </a:lnSpc>
              </a:pPr>
              <a:endParaRPr lang="en-US" sz="2799" b="1">
                <a:solidFill>
                  <a:srgbClr val="135807"/>
                </a:solidFill>
                <a:latin typeface="Roboto Bold"/>
                <a:ea typeface="Roboto Bold"/>
                <a:cs typeface="Roboto Bold"/>
                <a:sym typeface="Roboto Bold"/>
              </a:endParaRPr>
            </a:p>
          </p:txBody>
        </p:sp>
      </p:grpSp>
      <p:sp>
        <p:nvSpPr>
          <p:cNvPr id="10" name="Freeform 10"/>
          <p:cNvSpPr/>
          <p:nvPr/>
        </p:nvSpPr>
        <p:spPr>
          <a:xfrm>
            <a:off x="17592583" y="834133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9995064" y="3132353"/>
            <a:ext cx="5422028" cy="3013784"/>
            <a:chOff x="0" y="0"/>
            <a:chExt cx="1451154" cy="806611"/>
          </a:xfrm>
        </p:grpSpPr>
        <p:sp>
          <p:nvSpPr>
            <p:cNvPr id="12" name="Freeform 12"/>
            <p:cNvSpPr/>
            <p:nvPr/>
          </p:nvSpPr>
          <p:spPr>
            <a:xfrm>
              <a:off x="0" y="0"/>
              <a:ext cx="1451154" cy="806611"/>
            </a:xfrm>
            <a:custGeom>
              <a:avLst/>
              <a:gdLst/>
              <a:ahLst/>
              <a:cxnLst/>
              <a:rect l="l" t="t" r="r" b="b"/>
              <a:pathLst>
                <a:path w="1451154" h="806611">
                  <a:moveTo>
                    <a:pt x="35697" y="0"/>
                  </a:moveTo>
                  <a:lnTo>
                    <a:pt x="1415457" y="0"/>
                  </a:lnTo>
                  <a:cubicBezTo>
                    <a:pt x="1424925" y="0"/>
                    <a:pt x="1434004" y="3761"/>
                    <a:pt x="1440699" y="10455"/>
                  </a:cubicBezTo>
                  <a:cubicBezTo>
                    <a:pt x="1447393" y="17150"/>
                    <a:pt x="1451154" y="26229"/>
                    <a:pt x="1451154" y="35697"/>
                  </a:cubicBezTo>
                  <a:lnTo>
                    <a:pt x="1451154" y="770914"/>
                  </a:lnTo>
                  <a:cubicBezTo>
                    <a:pt x="1451154" y="780381"/>
                    <a:pt x="1447393" y="789461"/>
                    <a:pt x="1440699" y="796155"/>
                  </a:cubicBezTo>
                  <a:cubicBezTo>
                    <a:pt x="1434004" y="802850"/>
                    <a:pt x="1424925" y="806611"/>
                    <a:pt x="1415457" y="806611"/>
                  </a:cubicBezTo>
                  <a:lnTo>
                    <a:pt x="35697" y="806611"/>
                  </a:lnTo>
                  <a:cubicBezTo>
                    <a:pt x="26229" y="806611"/>
                    <a:pt x="17150" y="802850"/>
                    <a:pt x="10455" y="796155"/>
                  </a:cubicBezTo>
                  <a:cubicBezTo>
                    <a:pt x="3761" y="789461"/>
                    <a:pt x="0" y="780381"/>
                    <a:pt x="0" y="770914"/>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3" name="TextBox 13"/>
            <p:cNvSpPr txBox="1"/>
            <p:nvPr/>
          </p:nvSpPr>
          <p:spPr>
            <a:xfrm>
              <a:off x="0" y="-76200"/>
              <a:ext cx="1451154" cy="882811"/>
            </a:xfrm>
            <a:prstGeom prst="rect">
              <a:avLst/>
            </a:prstGeom>
          </p:spPr>
          <p:txBody>
            <a:bodyPr lIns="50800" tIns="50800" rIns="50800" bIns="50800" rtlCol="0" anchor="ctr"/>
            <a:lstStyle/>
            <a:p>
              <a:pPr algn="ctr">
                <a:lnSpc>
                  <a:spcPts val="3919"/>
                </a:lnSpc>
              </a:pPr>
              <a:r>
                <a:rPr lang="en-US" sz="2799" b="1" dirty="0">
                  <a:solidFill>
                    <a:srgbClr val="135807"/>
                  </a:solidFill>
                  <a:latin typeface="Roboto Bold"/>
                  <a:ea typeface="Roboto Bold"/>
                  <a:cs typeface="Roboto Bold"/>
                  <a:sym typeface="Roboto Bold"/>
                </a:rPr>
                <a:t>OR, START WITH MICROGREENS:</a:t>
              </a:r>
              <a:r>
                <a:rPr lang="en-US" sz="2799" dirty="0">
                  <a:solidFill>
                    <a:srgbClr val="135807"/>
                  </a:solidFill>
                  <a:latin typeface="Roboto"/>
                  <a:ea typeface="Roboto"/>
                  <a:cs typeface="Roboto"/>
                  <a:sym typeface="Roboto"/>
                </a:rPr>
                <a:t> Endless varieties/flavors of this superfood.  Fast and easy to grow.</a:t>
              </a:r>
            </a:p>
            <a:p>
              <a:pPr algn="ctr">
                <a:lnSpc>
                  <a:spcPts val="3359"/>
                </a:lnSpc>
              </a:pPr>
              <a:endParaRPr lang="en-US" sz="2799" dirty="0">
                <a:solidFill>
                  <a:srgbClr val="135807"/>
                </a:solidFill>
                <a:latin typeface="Roboto"/>
                <a:ea typeface="Roboto"/>
                <a:cs typeface="Roboto"/>
                <a:sym typeface="Roboto"/>
              </a:endParaRPr>
            </a:p>
          </p:txBody>
        </p:sp>
      </p:grpSp>
      <p:grpSp>
        <p:nvGrpSpPr>
          <p:cNvPr id="14" name="Group 14"/>
          <p:cNvGrpSpPr/>
          <p:nvPr/>
        </p:nvGrpSpPr>
        <p:grpSpPr>
          <a:xfrm>
            <a:off x="1659415" y="6228450"/>
            <a:ext cx="5450402" cy="3298494"/>
            <a:chOff x="-7594" y="-4300"/>
            <a:chExt cx="1458748" cy="882811"/>
          </a:xfrm>
        </p:grpSpPr>
        <p:sp>
          <p:nvSpPr>
            <p:cNvPr id="15" name="Freeform 15"/>
            <p:cNvSpPr/>
            <p:nvPr/>
          </p:nvSpPr>
          <p:spPr>
            <a:xfrm>
              <a:off x="0" y="0"/>
              <a:ext cx="1451154" cy="806611"/>
            </a:xfrm>
            <a:custGeom>
              <a:avLst/>
              <a:gdLst/>
              <a:ahLst/>
              <a:cxnLst/>
              <a:rect l="l" t="t" r="r" b="b"/>
              <a:pathLst>
                <a:path w="1451154" h="806611">
                  <a:moveTo>
                    <a:pt x="35697" y="0"/>
                  </a:moveTo>
                  <a:lnTo>
                    <a:pt x="1415457" y="0"/>
                  </a:lnTo>
                  <a:cubicBezTo>
                    <a:pt x="1424925" y="0"/>
                    <a:pt x="1434004" y="3761"/>
                    <a:pt x="1440699" y="10455"/>
                  </a:cubicBezTo>
                  <a:cubicBezTo>
                    <a:pt x="1447393" y="17150"/>
                    <a:pt x="1451154" y="26229"/>
                    <a:pt x="1451154" y="35697"/>
                  </a:cubicBezTo>
                  <a:lnTo>
                    <a:pt x="1451154" y="770914"/>
                  </a:lnTo>
                  <a:cubicBezTo>
                    <a:pt x="1451154" y="780381"/>
                    <a:pt x="1447393" y="789461"/>
                    <a:pt x="1440699" y="796155"/>
                  </a:cubicBezTo>
                  <a:cubicBezTo>
                    <a:pt x="1434004" y="802850"/>
                    <a:pt x="1424925" y="806611"/>
                    <a:pt x="1415457" y="806611"/>
                  </a:cubicBezTo>
                  <a:lnTo>
                    <a:pt x="35697" y="806611"/>
                  </a:lnTo>
                  <a:cubicBezTo>
                    <a:pt x="26229" y="806611"/>
                    <a:pt x="17150" y="802850"/>
                    <a:pt x="10455" y="796155"/>
                  </a:cubicBezTo>
                  <a:cubicBezTo>
                    <a:pt x="3761" y="789461"/>
                    <a:pt x="0" y="780381"/>
                    <a:pt x="0" y="770914"/>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6" name="TextBox 16"/>
            <p:cNvSpPr txBox="1"/>
            <p:nvPr/>
          </p:nvSpPr>
          <p:spPr>
            <a:xfrm>
              <a:off x="-7594" y="-4300"/>
              <a:ext cx="1451154" cy="882811"/>
            </a:xfrm>
            <a:prstGeom prst="rect">
              <a:avLst/>
            </a:prstGeom>
          </p:spPr>
          <p:txBody>
            <a:bodyPr lIns="50800" tIns="50800" rIns="50800" bIns="50800" rtlCol="0" anchor="ctr"/>
            <a:lstStyle/>
            <a:p>
              <a:pPr algn="ctr">
                <a:lnSpc>
                  <a:spcPts val="3919"/>
                </a:lnSpc>
              </a:pPr>
              <a:r>
                <a:rPr lang="en-US" sz="2799" b="1" dirty="0">
                  <a:solidFill>
                    <a:srgbClr val="135807"/>
                  </a:solidFill>
                  <a:latin typeface="Roboto Bold"/>
                  <a:ea typeface="Roboto Bold"/>
                  <a:cs typeface="Roboto Bold"/>
                  <a:sym typeface="Roboto Bold"/>
                </a:rPr>
                <a:t>NEXT LEVEL GREENS AND VEGGIES:</a:t>
              </a:r>
              <a:r>
                <a:rPr lang="en-US" sz="2799" dirty="0">
                  <a:solidFill>
                    <a:srgbClr val="135807"/>
                  </a:solidFill>
                  <a:latin typeface="Roboto"/>
                  <a:ea typeface="Roboto"/>
                  <a:cs typeface="Roboto"/>
                  <a:sym typeface="Roboto"/>
                </a:rPr>
                <a:t>  Spinach, kale, Bok choy, collard greens, radishes, carrots, eggplant, peppers, beets, tomatoes, cucumbers</a:t>
              </a:r>
            </a:p>
            <a:p>
              <a:pPr algn="ctr">
                <a:lnSpc>
                  <a:spcPts val="3359"/>
                </a:lnSpc>
              </a:pPr>
              <a:endParaRPr lang="en-US" sz="2799" dirty="0">
                <a:solidFill>
                  <a:srgbClr val="135807"/>
                </a:solidFill>
                <a:latin typeface="Roboto"/>
                <a:ea typeface="Roboto"/>
                <a:cs typeface="Roboto"/>
                <a:sym typeface="Roboto"/>
              </a:endParaRPr>
            </a:p>
          </p:txBody>
        </p:sp>
      </p:grpSp>
      <p:grpSp>
        <p:nvGrpSpPr>
          <p:cNvPr id="17" name="Group 17"/>
          <p:cNvGrpSpPr/>
          <p:nvPr/>
        </p:nvGrpSpPr>
        <p:grpSpPr>
          <a:xfrm>
            <a:off x="9995064" y="6513160"/>
            <a:ext cx="5422028" cy="2745140"/>
            <a:chOff x="0" y="0"/>
            <a:chExt cx="1451154" cy="734711"/>
          </a:xfrm>
        </p:grpSpPr>
        <p:sp>
          <p:nvSpPr>
            <p:cNvPr id="18" name="Freeform 18"/>
            <p:cNvSpPr/>
            <p:nvPr/>
          </p:nvSpPr>
          <p:spPr>
            <a:xfrm>
              <a:off x="0" y="0"/>
              <a:ext cx="1451154" cy="734711"/>
            </a:xfrm>
            <a:custGeom>
              <a:avLst/>
              <a:gdLst/>
              <a:ahLst/>
              <a:cxnLst/>
              <a:rect l="l" t="t" r="r" b="b"/>
              <a:pathLst>
                <a:path w="1451154" h="734711">
                  <a:moveTo>
                    <a:pt x="35697" y="0"/>
                  </a:moveTo>
                  <a:lnTo>
                    <a:pt x="1415457" y="0"/>
                  </a:lnTo>
                  <a:cubicBezTo>
                    <a:pt x="1424925" y="0"/>
                    <a:pt x="1434004" y="3761"/>
                    <a:pt x="1440699" y="10455"/>
                  </a:cubicBezTo>
                  <a:cubicBezTo>
                    <a:pt x="1447393" y="17150"/>
                    <a:pt x="1451154" y="26229"/>
                    <a:pt x="1451154" y="35697"/>
                  </a:cubicBezTo>
                  <a:lnTo>
                    <a:pt x="1451154" y="699014"/>
                  </a:lnTo>
                  <a:cubicBezTo>
                    <a:pt x="1451154" y="708481"/>
                    <a:pt x="1447393" y="717561"/>
                    <a:pt x="1440699" y="724255"/>
                  </a:cubicBezTo>
                  <a:cubicBezTo>
                    <a:pt x="1434004" y="730950"/>
                    <a:pt x="1424925" y="734711"/>
                    <a:pt x="1415457" y="734711"/>
                  </a:cubicBezTo>
                  <a:lnTo>
                    <a:pt x="35697" y="734711"/>
                  </a:lnTo>
                  <a:cubicBezTo>
                    <a:pt x="26229" y="734711"/>
                    <a:pt x="17150" y="730950"/>
                    <a:pt x="10455" y="724255"/>
                  </a:cubicBezTo>
                  <a:cubicBezTo>
                    <a:pt x="3761" y="717561"/>
                    <a:pt x="0" y="708481"/>
                    <a:pt x="0" y="699014"/>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9" name="TextBox 19"/>
            <p:cNvSpPr txBox="1"/>
            <p:nvPr/>
          </p:nvSpPr>
          <p:spPr>
            <a:xfrm>
              <a:off x="0" y="-76200"/>
              <a:ext cx="1451154" cy="810911"/>
            </a:xfrm>
            <a:prstGeom prst="rect">
              <a:avLst/>
            </a:prstGeom>
          </p:spPr>
          <p:txBody>
            <a:bodyPr lIns="50800" tIns="50800" rIns="50800" bIns="50800" rtlCol="0" anchor="ctr"/>
            <a:lstStyle/>
            <a:p>
              <a:pPr algn="ctr">
                <a:lnSpc>
                  <a:spcPts val="3919"/>
                </a:lnSpc>
              </a:pPr>
              <a:r>
                <a:rPr lang="en-US" sz="2799" b="1">
                  <a:solidFill>
                    <a:srgbClr val="135807"/>
                  </a:solidFill>
                  <a:latin typeface="Roboto Bold"/>
                  <a:ea typeface="Roboto Bold"/>
                  <a:cs typeface="Roboto Bold"/>
                  <a:sym typeface="Roboto Bold"/>
                </a:rPr>
                <a:t>CHALLENGING, YET POSSIBLE:</a:t>
              </a:r>
              <a:r>
                <a:rPr lang="en-US" sz="2799">
                  <a:solidFill>
                    <a:srgbClr val="135807"/>
                  </a:solidFill>
                  <a:latin typeface="Roboto"/>
                  <a:ea typeface="Roboto"/>
                  <a:cs typeface="Roboto"/>
                  <a:sym typeface="Roboto"/>
                </a:rPr>
                <a:t>  Edible flowers, fruit trees, strawberries</a:t>
              </a:r>
            </a:p>
            <a:p>
              <a:pPr algn="ctr">
                <a:lnSpc>
                  <a:spcPts val="3359"/>
                </a:lnSpc>
              </a:pPr>
              <a:endParaRPr lang="en-US" sz="2799">
                <a:solidFill>
                  <a:srgbClr val="135807"/>
                </a:solidFill>
                <a:latin typeface="Roboto"/>
                <a:ea typeface="Roboto"/>
                <a:cs typeface="Roboto"/>
                <a:sym typeface="Roboto"/>
              </a:endParaRPr>
            </a:p>
          </p:txBody>
        </p:sp>
      </p:grpSp>
      <p:sp>
        <p:nvSpPr>
          <p:cNvPr id="20" name="Freeform 20"/>
          <p:cNvSpPr/>
          <p:nvPr/>
        </p:nvSpPr>
        <p:spPr>
          <a:xfrm>
            <a:off x="7435733" y="3132353"/>
            <a:ext cx="2205042" cy="2227315"/>
          </a:xfrm>
          <a:custGeom>
            <a:avLst/>
            <a:gdLst/>
            <a:ahLst/>
            <a:cxnLst/>
            <a:rect l="l" t="t" r="r" b="b"/>
            <a:pathLst>
              <a:path w="2205042" h="2227315">
                <a:moveTo>
                  <a:pt x="0" y="0"/>
                </a:moveTo>
                <a:lnTo>
                  <a:pt x="2205042" y="0"/>
                </a:lnTo>
                <a:lnTo>
                  <a:pt x="2205042" y="2227315"/>
                </a:lnTo>
                <a:lnTo>
                  <a:pt x="0" y="2227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15948611" y="3132353"/>
            <a:ext cx="1466741" cy="2666802"/>
          </a:xfrm>
          <a:custGeom>
            <a:avLst/>
            <a:gdLst/>
            <a:ahLst/>
            <a:cxnLst/>
            <a:rect l="l" t="t" r="r" b="b"/>
            <a:pathLst>
              <a:path w="1466741" h="2666802">
                <a:moveTo>
                  <a:pt x="0" y="0"/>
                </a:moveTo>
                <a:lnTo>
                  <a:pt x="1466742" y="0"/>
                </a:lnTo>
                <a:lnTo>
                  <a:pt x="1466742" y="2666802"/>
                </a:lnTo>
                <a:lnTo>
                  <a:pt x="0" y="26668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7578905" y="6995271"/>
            <a:ext cx="1565095" cy="1512273"/>
          </a:xfrm>
          <a:custGeom>
            <a:avLst/>
            <a:gdLst/>
            <a:ahLst/>
            <a:cxnLst/>
            <a:rect l="l" t="t" r="r" b="b"/>
            <a:pathLst>
              <a:path w="1565095" h="1512273">
                <a:moveTo>
                  <a:pt x="0" y="0"/>
                </a:moveTo>
                <a:lnTo>
                  <a:pt x="1565095" y="0"/>
                </a:lnTo>
                <a:lnTo>
                  <a:pt x="1565095" y="1512273"/>
                </a:lnTo>
                <a:lnTo>
                  <a:pt x="0" y="15122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765559" y="7194002"/>
            <a:ext cx="1821203" cy="1313542"/>
          </a:xfrm>
          <a:custGeom>
            <a:avLst/>
            <a:gdLst/>
            <a:ahLst/>
            <a:cxnLst/>
            <a:rect l="l" t="t" r="r" b="b"/>
            <a:pathLst>
              <a:path w="1821203" h="1313542">
                <a:moveTo>
                  <a:pt x="0" y="0"/>
                </a:moveTo>
                <a:lnTo>
                  <a:pt x="1821203" y="0"/>
                </a:lnTo>
                <a:lnTo>
                  <a:pt x="1821203" y="1313542"/>
                </a:lnTo>
                <a:lnTo>
                  <a:pt x="0" y="1313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917662" y="1336007"/>
            <a:ext cx="5301682" cy="7068909"/>
          </a:xfrm>
          <a:custGeom>
            <a:avLst/>
            <a:gdLst/>
            <a:ahLst/>
            <a:cxnLst/>
            <a:rect l="l" t="t" r="r" b="b"/>
            <a:pathLst>
              <a:path w="5301682" h="7068909">
                <a:moveTo>
                  <a:pt x="0" y="0"/>
                </a:moveTo>
                <a:lnTo>
                  <a:pt x="5301682" y="0"/>
                </a:lnTo>
                <a:lnTo>
                  <a:pt x="5301682" y="7068909"/>
                </a:lnTo>
                <a:lnTo>
                  <a:pt x="0" y="7068909"/>
                </a:lnTo>
                <a:lnTo>
                  <a:pt x="0" y="0"/>
                </a:lnTo>
                <a:close/>
              </a:path>
            </a:pathLst>
          </a:custGeom>
          <a:blipFill>
            <a:blip r:embed="rId13"/>
            <a:stretch>
              <a:fillRect/>
            </a:stretch>
          </a:blipFill>
        </p:spPr>
        <p:txBody>
          <a:bodyPr/>
          <a:lstStyle/>
          <a:p>
            <a:endParaRPr lang="en-US"/>
          </a:p>
        </p:txBody>
      </p:sp>
      <p:sp>
        <p:nvSpPr>
          <p:cNvPr id="13" name="Freeform 13"/>
          <p:cNvSpPr/>
          <p:nvPr/>
        </p:nvSpPr>
        <p:spPr>
          <a:xfrm>
            <a:off x="7686689" y="6319687"/>
            <a:ext cx="3989856" cy="3911860"/>
          </a:xfrm>
          <a:custGeom>
            <a:avLst/>
            <a:gdLst/>
            <a:ahLst/>
            <a:cxnLst/>
            <a:rect l="l" t="t" r="r" b="b"/>
            <a:pathLst>
              <a:path w="3989856" h="3911860">
                <a:moveTo>
                  <a:pt x="0" y="0"/>
                </a:moveTo>
                <a:lnTo>
                  <a:pt x="3989856" y="0"/>
                </a:lnTo>
                <a:lnTo>
                  <a:pt x="3989856" y="3911861"/>
                </a:lnTo>
                <a:lnTo>
                  <a:pt x="0" y="3911861"/>
                </a:lnTo>
                <a:lnTo>
                  <a:pt x="0" y="0"/>
                </a:lnTo>
                <a:close/>
              </a:path>
            </a:pathLst>
          </a:custGeom>
          <a:blipFill>
            <a:blip r:embed="rId14"/>
            <a:stretch>
              <a:fillRect l="-17337" r="-13389"/>
            </a:stretch>
          </a:blipFill>
        </p:spPr>
        <p:txBody>
          <a:bodyPr/>
          <a:lstStyle/>
          <a:p>
            <a:endParaRPr lang="en-US"/>
          </a:p>
        </p:txBody>
      </p:sp>
      <p:sp>
        <p:nvSpPr>
          <p:cNvPr id="14" name="Freeform 14"/>
          <p:cNvSpPr/>
          <p:nvPr/>
        </p:nvSpPr>
        <p:spPr>
          <a:xfrm>
            <a:off x="13143891" y="1336007"/>
            <a:ext cx="4767719" cy="7068909"/>
          </a:xfrm>
          <a:custGeom>
            <a:avLst/>
            <a:gdLst/>
            <a:ahLst/>
            <a:cxnLst/>
            <a:rect l="l" t="t" r="r" b="b"/>
            <a:pathLst>
              <a:path w="4767719" h="7068909">
                <a:moveTo>
                  <a:pt x="0" y="0"/>
                </a:moveTo>
                <a:lnTo>
                  <a:pt x="4767718" y="0"/>
                </a:lnTo>
                <a:lnTo>
                  <a:pt x="4767718" y="7068909"/>
                </a:lnTo>
                <a:lnTo>
                  <a:pt x="0" y="7068909"/>
                </a:lnTo>
                <a:lnTo>
                  <a:pt x="0" y="0"/>
                </a:lnTo>
                <a:close/>
              </a:path>
            </a:pathLst>
          </a:custGeom>
          <a:blipFill>
            <a:blip r:embed="rId15"/>
            <a:stretch>
              <a:fillRect l="-5599" r="-5599"/>
            </a:stretch>
          </a:blipFill>
        </p:spPr>
        <p:txBody>
          <a:bodyPr/>
          <a:lstStyle/>
          <a:p>
            <a:endParaRPr lang="en-US"/>
          </a:p>
        </p:txBody>
      </p:sp>
      <p:sp>
        <p:nvSpPr>
          <p:cNvPr id="15" name="TextBox 15"/>
          <p:cNvSpPr txBox="1"/>
          <p:nvPr/>
        </p:nvSpPr>
        <p:spPr>
          <a:xfrm>
            <a:off x="2286000" y="242100"/>
            <a:ext cx="11821260" cy="762002"/>
          </a:xfrm>
          <a:prstGeom prst="rect">
            <a:avLst/>
          </a:prstGeom>
        </p:spPr>
        <p:txBody>
          <a:bodyPr wrap="square" lIns="0" tIns="0" rIns="0" bIns="0" rtlCol="0" anchor="t">
            <a:spAutoFit/>
          </a:bodyPr>
          <a:lstStyle/>
          <a:p>
            <a:pPr algn="ctr">
              <a:lnSpc>
                <a:spcPts val="6299"/>
              </a:lnSpc>
              <a:spcBef>
                <a:spcPct val="0"/>
              </a:spcBef>
            </a:pPr>
            <a:r>
              <a:rPr lang="en-US" sz="4499" b="1" dirty="0">
                <a:solidFill>
                  <a:srgbClr val="62B144"/>
                </a:solidFill>
                <a:latin typeface="TT Hoves Bold"/>
                <a:ea typeface="TT Hoves Bold"/>
                <a:cs typeface="TT Hoves Bold"/>
                <a:sym typeface="TT Hoves Bold"/>
              </a:rPr>
              <a:t>Harvests from self-watering containers</a:t>
            </a:r>
          </a:p>
        </p:txBody>
      </p:sp>
      <p:sp>
        <p:nvSpPr>
          <p:cNvPr id="16" name="TextBox 16"/>
          <p:cNvSpPr txBox="1"/>
          <p:nvPr/>
        </p:nvSpPr>
        <p:spPr>
          <a:xfrm>
            <a:off x="6400800" y="1806813"/>
            <a:ext cx="6743091" cy="3964932"/>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12430B"/>
                </a:solidFill>
                <a:latin typeface="TT Hoves Bold"/>
                <a:ea typeface="TT Hoves Bold"/>
                <a:cs typeface="TT Hoves Bold"/>
                <a:sym typeface="TT Hoves Bold"/>
              </a:rPr>
              <a:t>Tomato Options for Indoor Gardening:</a:t>
            </a:r>
          </a:p>
          <a:p>
            <a:pPr algn="l">
              <a:lnSpc>
                <a:spcPts val="3919"/>
              </a:lnSpc>
              <a:spcBef>
                <a:spcPct val="0"/>
              </a:spcBef>
            </a:pPr>
            <a:endParaRPr lang="en-US" sz="2799" b="1" dirty="0">
              <a:solidFill>
                <a:srgbClr val="12430B"/>
              </a:solidFill>
              <a:latin typeface="TT Hoves Bold"/>
              <a:ea typeface="TT Hoves Bold"/>
              <a:cs typeface="TT Hoves Bold"/>
              <a:sym typeface="TT Hoves Bold"/>
            </a:endParaRPr>
          </a:p>
          <a:p>
            <a:pPr algn="l">
              <a:lnSpc>
                <a:spcPts val="3919"/>
              </a:lnSpc>
              <a:spcBef>
                <a:spcPct val="0"/>
              </a:spcBef>
            </a:pPr>
            <a:r>
              <a:rPr lang="en-US" sz="2799" b="1" dirty="0">
                <a:solidFill>
                  <a:srgbClr val="12430B"/>
                </a:solidFill>
                <a:latin typeface="TT Hoves Bold"/>
                <a:ea typeface="TT Hoves Bold"/>
                <a:cs typeface="TT Hoves Bold"/>
                <a:sym typeface="TT Hoves Bold"/>
              </a:rPr>
              <a:t>Little Red Robin (Totally Tomatoes -These are grown on the Space Station)</a:t>
            </a:r>
          </a:p>
          <a:p>
            <a:pPr algn="l">
              <a:lnSpc>
                <a:spcPts val="3919"/>
              </a:lnSpc>
              <a:spcBef>
                <a:spcPct val="0"/>
              </a:spcBef>
            </a:pPr>
            <a:endParaRPr lang="en-US" sz="2799" b="1" dirty="0">
              <a:solidFill>
                <a:srgbClr val="12430B"/>
              </a:solidFill>
              <a:latin typeface="TT Hoves Bold"/>
              <a:ea typeface="TT Hoves Bold"/>
              <a:cs typeface="TT Hoves Bold"/>
              <a:sym typeface="TT Hoves Bold"/>
            </a:endParaRPr>
          </a:p>
          <a:p>
            <a:pPr algn="l">
              <a:lnSpc>
                <a:spcPts val="3919"/>
              </a:lnSpc>
              <a:spcBef>
                <a:spcPct val="0"/>
              </a:spcBef>
            </a:pPr>
            <a:r>
              <a:rPr lang="en-US" sz="2799" b="1" dirty="0">
                <a:solidFill>
                  <a:srgbClr val="12430B"/>
                </a:solidFill>
                <a:latin typeface="TT Hoves Bold"/>
                <a:ea typeface="TT Hoves Bold"/>
                <a:cs typeface="TT Hoves Bold"/>
                <a:sym typeface="TT Hoves Bold"/>
              </a:rPr>
              <a:t>Tiny Tim (RDR Seeds)</a:t>
            </a:r>
          </a:p>
          <a:p>
            <a:pPr algn="l">
              <a:lnSpc>
                <a:spcPts val="3919"/>
              </a:lnSpc>
              <a:spcBef>
                <a:spcPct val="0"/>
              </a:spcBef>
            </a:pPr>
            <a:endParaRPr lang="en-US" sz="2799" b="1" dirty="0">
              <a:solidFill>
                <a:srgbClr val="12430B"/>
              </a:solidFill>
              <a:latin typeface="TT Hoves Bold"/>
              <a:ea typeface="TT Hoves Bold"/>
              <a:cs typeface="TT Hoves Bold"/>
              <a:sym typeface="TT Hoves Bold"/>
            </a:endParaRPr>
          </a:p>
          <a:p>
            <a:pPr algn="l">
              <a:lnSpc>
                <a:spcPts val="3919"/>
              </a:lnSpc>
              <a:spcBef>
                <a:spcPct val="0"/>
              </a:spcBef>
            </a:pPr>
            <a:r>
              <a:rPr lang="en-US" sz="2799" b="1" dirty="0">
                <a:solidFill>
                  <a:srgbClr val="12430B"/>
                </a:solidFill>
                <a:latin typeface="TT Hoves Bold"/>
                <a:ea typeface="TT Hoves Bold"/>
                <a:cs typeface="TT Hoves Bold"/>
                <a:sym typeface="TT Hoves Bold"/>
              </a:rPr>
              <a:t>Sweet N Neat (Totally Tomatoes)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1188" y="-46712"/>
            <a:ext cx="2402872" cy="2402872"/>
          </a:xfrm>
          <a:custGeom>
            <a:avLst/>
            <a:gdLst/>
            <a:ahLst/>
            <a:cxnLst/>
            <a:rect l="l" t="t" r="r" b="b"/>
            <a:pathLst>
              <a:path w="2402872" h="2402872">
                <a:moveTo>
                  <a:pt x="0" y="0"/>
                </a:moveTo>
                <a:lnTo>
                  <a:pt x="2402871" y="0"/>
                </a:lnTo>
                <a:lnTo>
                  <a:pt x="2402871" y="2402872"/>
                </a:lnTo>
                <a:lnTo>
                  <a:pt x="0" y="2402872"/>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3743170" y="8780791"/>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2148724" y="188157"/>
            <a:ext cx="7099912" cy="9461834"/>
          </a:xfrm>
          <a:custGeom>
            <a:avLst/>
            <a:gdLst/>
            <a:ahLst/>
            <a:cxnLst/>
            <a:rect l="l" t="t" r="r" b="b"/>
            <a:pathLst>
              <a:path w="7099912" h="9461834">
                <a:moveTo>
                  <a:pt x="0" y="0"/>
                </a:moveTo>
                <a:lnTo>
                  <a:pt x="7099911" y="0"/>
                </a:lnTo>
                <a:lnTo>
                  <a:pt x="7099911" y="9461835"/>
                </a:lnTo>
                <a:lnTo>
                  <a:pt x="0" y="9461835"/>
                </a:lnTo>
                <a:lnTo>
                  <a:pt x="0" y="0"/>
                </a:lnTo>
                <a:close/>
              </a:path>
            </a:pathLst>
          </a:custGeom>
          <a:blipFill>
            <a:blip r:embed="rId13"/>
            <a:stretch>
              <a:fillRect/>
            </a:stretch>
          </a:blipFill>
        </p:spPr>
        <p:txBody>
          <a:bodyPr/>
          <a:lstStyle/>
          <a:p>
            <a:endParaRPr lang="en-US"/>
          </a:p>
        </p:txBody>
      </p:sp>
      <p:sp>
        <p:nvSpPr>
          <p:cNvPr id="13" name="Freeform 13"/>
          <p:cNvSpPr/>
          <p:nvPr/>
        </p:nvSpPr>
        <p:spPr>
          <a:xfrm>
            <a:off x="9880591" y="2623073"/>
            <a:ext cx="7725158" cy="5793868"/>
          </a:xfrm>
          <a:custGeom>
            <a:avLst/>
            <a:gdLst/>
            <a:ahLst/>
            <a:cxnLst/>
            <a:rect l="l" t="t" r="r" b="b"/>
            <a:pathLst>
              <a:path w="7725158" h="5793868">
                <a:moveTo>
                  <a:pt x="0" y="0"/>
                </a:moveTo>
                <a:lnTo>
                  <a:pt x="7725158" y="0"/>
                </a:lnTo>
                <a:lnTo>
                  <a:pt x="7725158" y="5793868"/>
                </a:lnTo>
                <a:lnTo>
                  <a:pt x="0" y="5793868"/>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10134600" y="535614"/>
            <a:ext cx="7071901" cy="1820546"/>
          </a:xfrm>
          <a:prstGeom prst="rect">
            <a:avLst/>
          </a:prstGeom>
        </p:spPr>
        <p:txBody>
          <a:bodyPr lIns="0" tIns="0" rIns="0" bIns="0" rtlCol="0" anchor="t">
            <a:spAutoFit/>
          </a:bodyPr>
          <a:lstStyle/>
          <a:p>
            <a:pPr algn="ctr">
              <a:lnSpc>
                <a:spcPts val="7279"/>
              </a:lnSpc>
            </a:pPr>
            <a:r>
              <a:rPr lang="en-US" sz="5199" b="1" dirty="0">
                <a:solidFill>
                  <a:srgbClr val="62B144"/>
                </a:solidFill>
                <a:latin typeface="Work Sans Bold"/>
                <a:ea typeface="Work Sans Bold"/>
                <a:cs typeface="Work Sans Bold"/>
                <a:sym typeface="Work Sans Bold"/>
              </a:rPr>
              <a:t>An indoor garden In your home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124" y="290059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045" y="-694124"/>
            <a:ext cx="2630913" cy="3221203"/>
          </a:xfrm>
          <a:custGeom>
            <a:avLst/>
            <a:gdLst/>
            <a:ahLst/>
            <a:cxnLst/>
            <a:rect l="l" t="t" r="r" b="b"/>
            <a:pathLst>
              <a:path w="2630913" h="3221203">
                <a:moveTo>
                  <a:pt x="0" y="0"/>
                </a:moveTo>
                <a:lnTo>
                  <a:pt x="2630913" y="0"/>
                </a:lnTo>
                <a:lnTo>
                  <a:pt x="2630913" y="3221203"/>
                </a:lnTo>
                <a:lnTo>
                  <a:pt x="0" y="3221203"/>
                </a:lnTo>
                <a:lnTo>
                  <a:pt x="0" y="0"/>
                </a:lnTo>
                <a:close/>
              </a:path>
            </a:pathLst>
          </a:custGeom>
          <a:blipFill>
            <a:blip r:embed="rId5"/>
            <a:stretch>
              <a:fillRect l="-64298" r="-69656"/>
            </a:stretch>
          </a:blipFill>
        </p:spPr>
        <p:txBody>
          <a:bodyPr/>
          <a:lstStyle/>
          <a:p>
            <a:endParaRPr lang="en-US"/>
          </a:p>
        </p:txBody>
      </p:sp>
      <p:sp>
        <p:nvSpPr>
          <p:cNvPr id="4" name="Freeform 4"/>
          <p:cNvSpPr/>
          <p:nvPr/>
        </p:nvSpPr>
        <p:spPr>
          <a:xfrm>
            <a:off x="15754119" y="1753656"/>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143001" y="554826"/>
            <a:ext cx="14858999" cy="2131381"/>
            <a:chOff x="-263907" y="-95250"/>
            <a:chExt cx="3869853" cy="561352"/>
          </a:xfrm>
        </p:grpSpPr>
        <p:sp>
          <p:nvSpPr>
            <p:cNvPr id="6" name="Freeform 6"/>
            <p:cNvSpPr/>
            <p:nvPr/>
          </p:nvSpPr>
          <p:spPr>
            <a:xfrm>
              <a:off x="0" y="0"/>
              <a:ext cx="3605946" cy="466102"/>
            </a:xfrm>
            <a:custGeom>
              <a:avLst/>
              <a:gdLst/>
              <a:ahLst/>
              <a:cxnLst/>
              <a:rect l="l" t="t" r="r" b="b"/>
              <a:pathLst>
                <a:path w="3586302" h="466102">
                  <a:moveTo>
                    <a:pt x="14214" y="0"/>
                  </a:moveTo>
                  <a:lnTo>
                    <a:pt x="3572088" y="0"/>
                  </a:lnTo>
                  <a:cubicBezTo>
                    <a:pt x="3579938" y="0"/>
                    <a:pt x="3586302" y="6364"/>
                    <a:pt x="3586302" y="14214"/>
                  </a:cubicBezTo>
                  <a:lnTo>
                    <a:pt x="3586302" y="451888"/>
                  </a:lnTo>
                  <a:cubicBezTo>
                    <a:pt x="3586302" y="459738"/>
                    <a:pt x="3579938" y="466102"/>
                    <a:pt x="3572088" y="466102"/>
                  </a:cubicBezTo>
                  <a:lnTo>
                    <a:pt x="14214" y="466102"/>
                  </a:lnTo>
                  <a:cubicBezTo>
                    <a:pt x="6364" y="466102"/>
                    <a:pt x="0" y="459738"/>
                    <a:pt x="0" y="451888"/>
                  </a:cubicBezTo>
                  <a:lnTo>
                    <a:pt x="0" y="14214"/>
                  </a:lnTo>
                  <a:cubicBezTo>
                    <a:pt x="0" y="6364"/>
                    <a:pt x="6364" y="0"/>
                    <a:pt x="14214" y="0"/>
                  </a:cubicBezTo>
                  <a:close/>
                </a:path>
              </a:pathLst>
            </a:custGeom>
            <a:solidFill>
              <a:srgbClr val="0C4B16"/>
            </a:solidFill>
          </p:spPr>
          <p:txBody>
            <a:bodyPr/>
            <a:lstStyle/>
            <a:p>
              <a:endParaRPr lang="en-US"/>
            </a:p>
          </p:txBody>
        </p:sp>
        <p:sp>
          <p:nvSpPr>
            <p:cNvPr id="7" name="TextBox 7"/>
            <p:cNvSpPr txBox="1"/>
            <p:nvPr/>
          </p:nvSpPr>
          <p:spPr>
            <a:xfrm>
              <a:off x="-263907" y="-95250"/>
              <a:ext cx="3850209" cy="561352"/>
            </a:xfrm>
            <a:prstGeom prst="rect">
              <a:avLst/>
            </a:prstGeom>
          </p:spPr>
          <p:txBody>
            <a:bodyPr lIns="50800" tIns="50800" rIns="50800" bIns="50800" rtlCol="0" anchor="ctr"/>
            <a:lstStyle/>
            <a:p>
              <a:pPr algn="ctr">
                <a:lnSpc>
                  <a:spcPts val="6439"/>
                </a:lnSpc>
              </a:pPr>
              <a:r>
                <a:rPr lang="en-US" sz="4599" b="1" dirty="0">
                  <a:solidFill>
                    <a:srgbClr val="FFFFFF"/>
                  </a:solidFill>
                  <a:latin typeface="Roboto Bold"/>
                  <a:ea typeface="Roboto Bold"/>
                  <a:cs typeface="Roboto Bold"/>
                  <a:sym typeface="Roboto Bold"/>
                </a:rPr>
                <a:t>All three grow methods </a:t>
              </a:r>
            </a:p>
            <a:p>
              <a:pPr algn="ctr">
                <a:lnSpc>
                  <a:spcPts val="6439"/>
                </a:lnSpc>
              </a:pPr>
              <a:r>
                <a:rPr lang="en-US" sz="4599" b="1" dirty="0">
                  <a:solidFill>
                    <a:srgbClr val="FFFFFF"/>
                  </a:solidFill>
                  <a:latin typeface="Roboto Bold"/>
                  <a:ea typeface="Roboto Bold"/>
                  <a:cs typeface="Roboto Bold"/>
                  <a:sym typeface="Roboto Bold"/>
                </a:rPr>
                <a:t>require effective light</a:t>
              </a:r>
            </a:p>
          </p:txBody>
        </p:sp>
      </p:grpSp>
      <p:sp>
        <p:nvSpPr>
          <p:cNvPr id="8" name="Freeform 8"/>
          <p:cNvSpPr/>
          <p:nvPr/>
        </p:nvSpPr>
        <p:spPr>
          <a:xfrm>
            <a:off x="17592583" y="834133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3556862" y="6512028"/>
            <a:ext cx="5422028" cy="3013784"/>
            <a:chOff x="0" y="0"/>
            <a:chExt cx="1451154" cy="806611"/>
          </a:xfrm>
        </p:grpSpPr>
        <p:sp>
          <p:nvSpPr>
            <p:cNvPr id="10" name="Freeform 10"/>
            <p:cNvSpPr/>
            <p:nvPr/>
          </p:nvSpPr>
          <p:spPr>
            <a:xfrm>
              <a:off x="0" y="0"/>
              <a:ext cx="1451154" cy="806611"/>
            </a:xfrm>
            <a:custGeom>
              <a:avLst/>
              <a:gdLst/>
              <a:ahLst/>
              <a:cxnLst/>
              <a:rect l="l" t="t" r="r" b="b"/>
              <a:pathLst>
                <a:path w="1451154" h="806611">
                  <a:moveTo>
                    <a:pt x="35697" y="0"/>
                  </a:moveTo>
                  <a:lnTo>
                    <a:pt x="1415457" y="0"/>
                  </a:lnTo>
                  <a:cubicBezTo>
                    <a:pt x="1424925" y="0"/>
                    <a:pt x="1434004" y="3761"/>
                    <a:pt x="1440699" y="10455"/>
                  </a:cubicBezTo>
                  <a:cubicBezTo>
                    <a:pt x="1447393" y="17150"/>
                    <a:pt x="1451154" y="26229"/>
                    <a:pt x="1451154" y="35697"/>
                  </a:cubicBezTo>
                  <a:lnTo>
                    <a:pt x="1451154" y="770914"/>
                  </a:lnTo>
                  <a:cubicBezTo>
                    <a:pt x="1451154" y="780381"/>
                    <a:pt x="1447393" y="789461"/>
                    <a:pt x="1440699" y="796155"/>
                  </a:cubicBezTo>
                  <a:cubicBezTo>
                    <a:pt x="1434004" y="802850"/>
                    <a:pt x="1424925" y="806611"/>
                    <a:pt x="1415457" y="806611"/>
                  </a:cubicBezTo>
                  <a:lnTo>
                    <a:pt x="35697" y="806611"/>
                  </a:lnTo>
                  <a:cubicBezTo>
                    <a:pt x="26229" y="806611"/>
                    <a:pt x="17150" y="802850"/>
                    <a:pt x="10455" y="796155"/>
                  </a:cubicBezTo>
                  <a:cubicBezTo>
                    <a:pt x="3761" y="789461"/>
                    <a:pt x="0" y="780381"/>
                    <a:pt x="0" y="770914"/>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1" name="TextBox 11"/>
            <p:cNvSpPr txBox="1"/>
            <p:nvPr/>
          </p:nvSpPr>
          <p:spPr>
            <a:xfrm>
              <a:off x="0" y="-76200"/>
              <a:ext cx="1451154" cy="882811"/>
            </a:xfrm>
            <a:prstGeom prst="rect">
              <a:avLst/>
            </a:prstGeom>
          </p:spPr>
          <p:txBody>
            <a:bodyPr lIns="50800" tIns="50800" rIns="50800" bIns="50800" rtlCol="0" anchor="ctr"/>
            <a:lstStyle/>
            <a:p>
              <a:pPr algn="ctr">
                <a:lnSpc>
                  <a:spcPts val="3919"/>
                </a:lnSpc>
              </a:pPr>
              <a:r>
                <a:rPr lang="en-US" sz="2799" b="1">
                  <a:solidFill>
                    <a:srgbClr val="135807"/>
                  </a:solidFill>
                  <a:latin typeface="Roboto Bold"/>
                  <a:ea typeface="Roboto Bold"/>
                  <a:cs typeface="Roboto Bold"/>
                  <a:sym typeface="Roboto Bold"/>
                </a:rPr>
                <a:t>South-facing windows and shop lights will not produce the results we are talking about</a:t>
              </a:r>
            </a:p>
            <a:p>
              <a:pPr algn="ctr">
                <a:lnSpc>
                  <a:spcPts val="3359"/>
                </a:lnSpc>
              </a:pPr>
              <a:endParaRPr lang="en-US" sz="2799" b="1">
                <a:solidFill>
                  <a:srgbClr val="135807"/>
                </a:solidFill>
                <a:latin typeface="Roboto Bold"/>
                <a:ea typeface="Roboto Bold"/>
                <a:cs typeface="Roboto Bold"/>
                <a:sym typeface="Roboto Bold"/>
              </a:endParaRPr>
            </a:p>
          </p:txBody>
        </p:sp>
      </p:grpSp>
      <p:sp>
        <p:nvSpPr>
          <p:cNvPr id="12" name="Freeform 12"/>
          <p:cNvSpPr/>
          <p:nvPr/>
        </p:nvSpPr>
        <p:spPr>
          <a:xfrm rot="-426000">
            <a:off x="10996674" y="2605737"/>
            <a:ext cx="5961263" cy="7214933"/>
          </a:xfrm>
          <a:custGeom>
            <a:avLst/>
            <a:gdLst/>
            <a:ahLst/>
            <a:cxnLst/>
            <a:rect l="l" t="t" r="r" b="b"/>
            <a:pathLst>
              <a:path w="5961263" h="7214933">
                <a:moveTo>
                  <a:pt x="818886" y="0"/>
                </a:moveTo>
                <a:lnTo>
                  <a:pt x="5961263" y="640517"/>
                </a:lnTo>
                <a:lnTo>
                  <a:pt x="5142376" y="7214932"/>
                </a:lnTo>
                <a:lnTo>
                  <a:pt x="0" y="6574415"/>
                </a:lnTo>
                <a:lnTo>
                  <a:pt x="818886" y="0"/>
                </a:lnTo>
                <a:close/>
              </a:path>
            </a:pathLst>
          </a:custGeom>
          <a:blipFill>
            <a:blip r:embed="rId6"/>
            <a:stretch>
              <a:fillRect t="-14706" r="-8850" b="-5209"/>
            </a:stretch>
          </a:blipFill>
        </p:spPr>
        <p:txBody>
          <a:bodyPr/>
          <a:lstStyle/>
          <a:p>
            <a:endParaRPr lang="en-US"/>
          </a:p>
        </p:txBody>
      </p:sp>
      <p:grpSp>
        <p:nvGrpSpPr>
          <p:cNvPr id="13" name="Group 13"/>
          <p:cNvGrpSpPr/>
          <p:nvPr/>
        </p:nvGrpSpPr>
        <p:grpSpPr>
          <a:xfrm>
            <a:off x="1659416" y="3072432"/>
            <a:ext cx="9549178" cy="2859786"/>
            <a:chOff x="0" y="0"/>
            <a:chExt cx="2555746" cy="765394"/>
          </a:xfrm>
        </p:grpSpPr>
        <p:sp>
          <p:nvSpPr>
            <p:cNvPr id="14" name="Freeform 14"/>
            <p:cNvSpPr/>
            <p:nvPr/>
          </p:nvSpPr>
          <p:spPr>
            <a:xfrm>
              <a:off x="0" y="0"/>
              <a:ext cx="2555746" cy="765394"/>
            </a:xfrm>
            <a:custGeom>
              <a:avLst/>
              <a:gdLst/>
              <a:ahLst/>
              <a:cxnLst/>
              <a:rect l="l" t="t" r="r" b="b"/>
              <a:pathLst>
                <a:path w="2555746" h="765394">
                  <a:moveTo>
                    <a:pt x="20269" y="0"/>
                  </a:moveTo>
                  <a:lnTo>
                    <a:pt x="2535478" y="0"/>
                  </a:lnTo>
                  <a:cubicBezTo>
                    <a:pt x="2540853" y="0"/>
                    <a:pt x="2546009" y="2135"/>
                    <a:pt x="2549810" y="5937"/>
                  </a:cubicBezTo>
                  <a:cubicBezTo>
                    <a:pt x="2553611" y="9738"/>
                    <a:pt x="2555746" y="14893"/>
                    <a:pt x="2555746" y="20269"/>
                  </a:cubicBezTo>
                  <a:lnTo>
                    <a:pt x="2555746" y="745126"/>
                  </a:lnTo>
                  <a:cubicBezTo>
                    <a:pt x="2555746" y="750501"/>
                    <a:pt x="2553611" y="755657"/>
                    <a:pt x="2549810" y="759458"/>
                  </a:cubicBezTo>
                  <a:cubicBezTo>
                    <a:pt x="2546009" y="763259"/>
                    <a:pt x="2540853" y="765394"/>
                    <a:pt x="2535478" y="765394"/>
                  </a:cubicBezTo>
                  <a:lnTo>
                    <a:pt x="20269" y="765394"/>
                  </a:lnTo>
                  <a:cubicBezTo>
                    <a:pt x="14893" y="765394"/>
                    <a:pt x="9738" y="763259"/>
                    <a:pt x="5937" y="759458"/>
                  </a:cubicBezTo>
                  <a:cubicBezTo>
                    <a:pt x="2135" y="755657"/>
                    <a:pt x="0" y="750501"/>
                    <a:pt x="0" y="745126"/>
                  </a:cubicBezTo>
                  <a:lnTo>
                    <a:pt x="0" y="20269"/>
                  </a:lnTo>
                  <a:cubicBezTo>
                    <a:pt x="0" y="14893"/>
                    <a:pt x="2135" y="9738"/>
                    <a:pt x="5937" y="5937"/>
                  </a:cubicBezTo>
                  <a:cubicBezTo>
                    <a:pt x="9738" y="2135"/>
                    <a:pt x="14893" y="0"/>
                    <a:pt x="20269" y="0"/>
                  </a:cubicBezTo>
                  <a:close/>
                </a:path>
              </a:pathLst>
            </a:custGeom>
            <a:solidFill>
              <a:srgbClr val="8DC63E"/>
            </a:solidFill>
          </p:spPr>
          <p:txBody>
            <a:bodyPr/>
            <a:lstStyle/>
            <a:p>
              <a:endParaRPr lang="en-US"/>
            </a:p>
          </p:txBody>
        </p:sp>
        <p:sp>
          <p:nvSpPr>
            <p:cNvPr id="15" name="TextBox 15"/>
            <p:cNvSpPr txBox="1"/>
            <p:nvPr/>
          </p:nvSpPr>
          <p:spPr>
            <a:xfrm>
              <a:off x="0" y="-76200"/>
              <a:ext cx="2555746" cy="841594"/>
            </a:xfrm>
            <a:prstGeom prst="rect">
              <a:avLst/>
            </a:prstGeom>
          </p:spPr>
          <p:txBody>
            <a:bodyPr lIns="50800" tIns="50800" rIns="50800" bIns="50800" rtlCol="0" anchor="ctr"/>
            <a:lstStyle/>
            <a:p>
              <a:pPr algn="ctr">
                <a:lnSpc>
                  <a:spcPts val="3919"/>
                </a:lnSpc>
              </a:pPr>
              <a:r>
                <a:rPr lang="en-US" sz="2799" b="1">
                  <a:solidFill>
                    <a:srgbClr val="135807"/>
                  </a:solidFill>
                  <a:latin typeface="Roboto Bold"/>
                  <a:ea typeface="Roboto Bold"/>
                  <a:cs typeface="Roboto Bold"/>
                  <a:sym typeface="Roboto Bold"/>
                </a:rPr>
                <a:t>Plant on left grown under shop light (48w)</a:t>
              </a:r>
            </a:p>
            <a:p>
              <a:pPr algn="ctr">
                <a:lnSpc>
                  <a:spcPts val="3919"/>
                </a:lnSpc>
              </a:pPr>
              <a:r>
                <a:rPr lang="en-US" sz="2799" b="1">
                  <a:solidFill>
                    <a:srgbClr val="135807"/>
                  </a:solidFill>
                  <a:latin typeface="Roboto Bold"/>
                  <a:ea typeface="Roboto Bold"/>
                  <a:cs typeface="Roboto Bold"/>
                  <a:sym typeface="Roboto Bold"/>
                </a:rPr>
                <a:t>Plant on right grown under Happy Leaf Procyon 2.0 (46W)</a:t>
              </a:r>
            </a:p>
            <a:p>
              <a:pPr algn="ctr">
                <a:lnSpc>
                  <a:spcPts val="3919"/>
                </a:lnSpc>
              </a:pPr>
              <a:r>
                <a:rPr lang="en-US" sz="2799" b="1">
                  <a:solidFill>
                    <a:srgbClr val="135807"/>
                  </a:solidFill>
                  <a:latin typeface="Roboto Bold"/>
                  <a:ea typeface="Roboto Bold"/>
                  <a:cs typeface="Roboto Bold"/>
                  <a:sym typeface="Roboto Bold"/>
                </a:rPr>
                <a:t>(4 weeks of growth)</a:t>
              </a:r>
            </a:p>
            <a:p>
              <a:pPr algn="ctr">
                <a:lnSpc>
                  <a:spcPts val="3359"/>
                </a:lnSpc>
              </a:pPr>
              <a:endParaRPr lang="en-US" sz="2799" b="1">
                <a:solidFill>
                  <a:srgbClr val="135807"/>
                </a:solidFill>
                <a:latin typeface="Roboto Bold"/>
                <a:ea typeface="Roboto Bold"/>
                <a:cs typeface="Roboto Bold"/>
                <a:sym typeface="Roboto Bold"/>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342790" y="585099"/>
            <a:ext cx="16145110" cy="8075143"/>
          </a:xfrm>
          <a:custGeom>
            <a:avLst/>
            <a:gdLst/>
            <a:ahLst/>
            <a:cxnLst/>
            <a:rect l="l" t="t" r="r" b="b"/>
            <a:pathLst>
              <a:path w="16145110" h="8075143">
                <a:moveTo>
                  <a:pt x="0" y="0"/>
                </a:moveTo>
                <a:lnTo>
                  <a:pt x="16145110" y="0"/>
                </a:lnTo>
                <a:lnTo>
                  <a:pt x="16145110" y="8075143"/>
                </a:lnTo>
                <a:lnTo>
                  <a:pt x="0" y="8075143"/>
                </a:lnTo>
                <a:lnTo>
                  <a:pt x="0" y="0"/>
                </a:lnTo>
                <a:close/>
              </a:path>
            </a:pathLst>
          </a:custGeom>
          <a:blipFill>
            <a:blip r:embed="rId13"/>
            <a:stretch>
              <a:fillRect l="-8093" r="-7379" b="-6489"/>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6022213" y="8780791"/>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683707" y="1527080"/>
            <a:ext cx="15296836" cy="7516164"/>
          </a:xfrm>
          <a:custGeom>
            <a:avLst/>
            <a:gdLst/>
            <a:ahLst/>
            <a:cxnLst/>
            <a:rect l="l" t="t" r="r" b="b"/>
            <a:pathLst>
              <a:path w="15876964" h="8056967">
                <a:moveTo>
                  <a:pt x="0" y="0"/>
                </a:moveTo>
                <a:lnTo>
                  <a:pt x="15876963" y="0"/>
                </a:lnTo>
                <a:lnTo>
                  <a:pt x="15876963" y="8056967"/>
                </a:lnTo>
                <a:lnTo>
                  <a:pt x="0" y="8056967"/>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1205518" y="507924"/>
            <a:ext cx="15876964" cy="755016"/>
          </a:xfrm>
          <a:prstGeom prst="rect">
            <a:avLst/>
          </a:prstGeom>
        </p:spPr>
        <p:txBody>
          <a:bodyPr lIns="0" tIns="0" rIns="0" bIns="0" rtlCol="0" anchor="t">
            <a:spAutoFit/>
          </a:bodyPr>
          <a:lstStyle/>
          <a:p>
            <a:pPr algn="ctr">
              <a:lnSpc>
                <a:spcPts val="6159"/>
              </a:lnSpc>
              <a:spcBef>
                <a:spcPct val="0"/>
              </a:spcBef>
            </a:pPr>
            <a:r>
              <a:rPr lang="en-US" sz="4399" b="1">
                <a:solidFill>
                  <a:srgbClr val="62B144"/>
                </a:solidFill>
                <a:latin typeface="TT Hoves Bold"/>
                <a:ea typeface="TT Hoves Bold"/>
                <a:cs typeface="TT Hoves Bold"/>
                <a:sym typeface="TT Hoves Bold"/>
              </a:rPr>
              <a:t>Plants “see” light differently than we do!</a:t>
            </a:r>
          </a:p>
        </p:txBody>
      </p:sp>
      <p:sp>
        <p:nvSpPr>
          <p:cNvPr id="14" name="TextBox 14"/>
          <p:cNvSpPr txBox="1"/>
          <p:nvPr/>
        </p:nvSpPr>
        <p:spPr>
          <a:xfrm>
            <a:off x="15548479" y="2603495"/>
            <a:ext cx="1675170" cy="500379"/>
          </a:xfrm>
          <a:prstGeom prst="rect">
            <a:avLst/>
          </a:prstGeom>
        </p:spPr>
        <p:txBody>
          <a:bodyPr lIns="0" tIns="0" rIns="0" bIns="0" rtlCol="0" anchor="t">
            <a:spAutoFit/>
          </a:bodyPr>
          <a:lstStyle/>
          <a:p>
            <a:pPr algn="ctr">
              <a:lnSpc>
                <a:spcPts val="3920"/>
              </a:lnSpc>
            </a:pPr>
            <a:r>
              <a:rPr lang="en-US" sz="2800" b="1" dirty="0">
                <a:solidFill>
                  <a:srgbClr val="12430B"/>
                </a:solidFill>
                <a:latin typeface="Roboto Bold"/>
                <a:ea typeface="Roboto Bold"/>
                <a:cs typeface="Roboto Bold"/>
                <a:sym typeface="Roboto Bold"/>
              </a:rPr>
              <a:t>(Plants)</a:t>
            </a:r>
          </a:p>
        </p:txBody>
      </p:sp>
      <p:sp>
        <p:nvSpPr>
          <p:cNvPr id="15" name="TextBox 15"/>
          <p:cNvSpPr txBox="1"/>
          <p:nvPr/>
        </p:nvSpPr>
        <p:spPr>
          <a:xfrm>
            <a:off x="12801600" y="1785150"/>
            <a:ext cx="1288445" cy="622935"/>
          </a:xfrm>
          <a:prstGeom prst="rect">
            <a:avLst/>
          </a:prstGeom>
        </p:spPr>
        <p:txBody>
          <a:bodyPr lIns="0" tIns="0" rIns="0" bIns="0" rtlCol="0" anchor="t">
            <a:spAutoFit/>
          </a:bodyPr>
          <a:lstStyle/>
          <a:p>
            <a:pPr algn="ctr">
              <a:lnSpc>
                <a:spcPts val="5040"/>
              </a:lnSpc>
            </a:pPr>
            <a:r>
              <a:rPr lang="en-US" sz="3600" b="1" dirty="0">
                <a:solidFill>
                  <a:srgbClr val="12430B"/>
                </a:solidFill>
                <a:latin typeface="Roboto Bold"/>
                <a:ea typeface="Roboto Bold"/>
                <a:cs typeface="Roboto Bold"/>
                <a:sym typeface="Roboto Bold"/>
              </a:rPr>
              <a:t>PAR</a:t>
            </a:r>
          </a:p>
        </p:txBody>
      </p:sp>
      <p:sp>
        <p:nvSpPr>
          <p:cNvPr id="16" name="TextBox 16"/>
          <p:cNvSpPr txBox="1"/>
          <p:nvPr/>
        </p:nvSpPr>
        <p:spPr>
          <a:xfrm>
            <a:off x="11155125" y="3965232"/>
            <a:ext cx="4022830" cy="622935"/>
          </a:xfrm>
          <a:prstGeom prst="rect">
            <a:avLst/>
          </a:prstGeom>
        </p:spPr>
        <p:txBody>
          <a:bodyPr lIns="0" tIns="0" rIns="0" bIns="0" rtlCol="0" anchor="t">
            <a:spAutoFit/>
          </a:bodyPr>
          <a:lstStyle/>
          <a:p>
            <a:pPr algn="ctr">
              <a:lnSpc>
                <a:spcPts val="5040"/>
              </a:lnSpc>
            </a:pPr>
            <a:r>
              <a:rPr lang="en-US" sz="3600" b="1" dirty="0">
                <a:solidFill>
                  <a:srgbClr val="12430B"/>
                </a:solidFill>
                <a:latin typeface="Roboto Bold"/>
                <a:ea typeface="Roboto Bold"/>
                <a:cs typeface="Roboto Bold"/>
                <a:sym typeface="Roboto Bold"/>
              </a:rPr>
              <a:t>Lumens</a:t>
            </a:r>
          </a:p>
        </p:txBody>
      </p:sp>
      <p:sp>
        <p:nvSpPr>
          <p:cNvPr id="17" name="TextBox 14">
            <a:extLst>
              <a:ext uri="{FF2B5EF4-FFF2-40B4-BE49-F238E27FC236}">
                <a16:creationId xmlns:a16="http://schemas.microsoft.com/office/drawing/2014/main" id="{E3AE6C6F-7D7B-295F-01B3-DFEA6182656A}"/>
              </a:ext>
            </a:extLst>
          </p:cNvPr>
          <p:cNvSpPr txBox="1"/>
          <p:nvPr/>
        </p:nvSpPr>
        <p:spPr>
          <a:xfrm>
            <a:off x="15029238" y="4588167"/>
            <a:ext cx="1675170" cy="464871"/>
          </a:xfrm>
          <a:prstGeom prst="rect">
            <a:avLst/>
          </a:prstGeom>
        </p:spPr>
        <p:txBody>
          <a:bodyPr lIns="0" tIns="0" rIns="0" bIns="0" rtlCol="0" anchor="t">
            <a:spAutoFit/>
          </a:bodyPr>
          <a:lstStyle/>
          <a:p>
            <a:pPr algn="ctr">
              <a:lnSpc>
                <a:spcPts val="3920"/>
              </a:lnSpc>
            </a:pPr>
            <a:r>
              <a:rPr lang="en-US" sz="2800" b="1" dirty="0">
                <a:solidFill>
                  <a:srgbClr val="12430B"/>
                </a:solidFill>
                <a:latin typeface="Roboto Bold"/>
                <a:ea typeface="Roboto Bold"/>
                <a:cs typeface="Roboto Bold"/>
                <a:sym typeface="Roboto Bold"/>
              </a:rPr>
              <a:t>(Humans)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737753" y="1614183"/>
            <a:ext cx="16873604" cy="6849084"/>
          </a:xfrm>
          <a:custGeom>
            <a:avLst/>
            <a:gdLst/>
            <a:ahLst/>
            <a:cxnLst/>
            <a:rect l="l" t="t" r="r" b="b"/>
            <a:pathLst>
              <a:path w="16873604" h="6849084">
                <a:moveTo>
                  <a:pt x="0" y="0"/>
                </a:moveTo>
                <a:lnTo>
                  <a:pt x="16873603" y="0"/>
                </a:lnTo>
                <a:lnTo>
                  <a:pt x="16873603" y="6849084"/>
                </a:lnTo>
                <a:lnTo>
                  <a:pt x="0" y="6849084"/>
                </a:lnTo>
                <a:lnTo>
                  <a:pt x="0" y="0"/>
                </a:lnTo>
                <a:close/>
              </a:path>
            </a:pathLst>
          </a:custGeom>
          <a:blipFill>
            <a:blip r:embed="rId13"/>
            <a:stretch>
              <a:fillRect l="-22967" t="-47200" r="-46931" b="-45863"/>
            </a:stretch>
          </a:blipFill>
        </p:spPr>
        <p:txBody>
          <a:bodyPr/>
          <a:lstStyle/>
          <a:p>
            <a:endParaRPr lang="en-US" dirty="0"/>
          </a:p>
        </p:txBody>
      </p:sp>
      <p:sp>
        <p:nvSpPr>
          <p:cNvPr id="13" name="TextBox 13"/>
          <p:cNvSpPr txBox="1"/>
          <p:nvPr/>
        </p:nvSpPr>
        <p:spPr>
          <a:xfrm>
            <a:off x="1205518" y="507924"/>
            <a:ext cx="15876964" cy="755016"/>
          </a:xfrm>
          <a:prstGeom prst="rect">
            <a:avLst/>
          </a:prstGeom>
        </p:spPr>
        <p:txBody>
          <a:bodyPr lIns="0" tIns="0" rIns="0" bIns="0" rtlCol="0" anchor="t">
            <a:spAutoFit/>
          </a:bodyPr>
          <a:lstStyle/>
          <a:p>
            <a:pPr algn="ctr">
              <a:lnSpc>
                <a:spcPts val="6159"/>
              </a:lnSpc>
              <a:spcBef>
                <a:spcPct val="0"/>
              </a:spcBef>
            </a:pPr>
            <a:r>
              <a:rPr lang="en-US" sz="4399" b="1">
                <a:solidFill>
                  <a:srgbClr val="62B144"/>
                </a:solidFill>
                <a:latin typeface="TT Hoves Bold"/>
                <a:ea typeface="TT Hoves Bold"/>
                <a:cs typeface="TT Hoves Bold"/>
                <a:sym typeface="TT Hoves Bold"/>
              </a:rPr>
              <a:t>The PAR energy plants need to grow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5694945" y="1352713"/>
            <a:ext cx="10354451" cy="7626239"/>
          </a:xfrm>
          <a:custGeom>
            <a:avLst/>
            <a:gdLst/>
            <a:ahLst/>
            <a:cxnLst/>
            <a:rect l="l" t="t" r="r" b="b"/>
            <a:pathLst>
              <a:path w="10354451" h="7626239">
                <a:moveTo>
                  <a:pt x="0" y="0"/>
                </a:moveTo>
                <a:lnTo>
                  <a:pt x="10354451" y="0"/>
                </a:lnTo>
                <a:lnTo>
                  <a:pt x="10354451" y="7626240"/>
                </a:lnTo>
                <a:lnTo>
                  <a:pt x="0" y="7626240"/>
                </a:lnTo>
                <a:lnTo>
                  <a:pt x="0" y="0"/>
                </a:lnTo>
                <a:close/>
              </a:path>
            </a:pathLst>
          </a:custGeom>
          <a:blipFill>
            <a:blip r:embed="rId13"/>
            <a:stretch>
              <a:fillRect t="-915" b="-915"/>
            </a:stretch>
          </a:blipFill>
        </p:spPr>
        <p:txBody>
          <a:bodyPr/>
          <a:lstStyle/>
          <a:p>
            <a:endParaRPr lang="en-US"/>
          </a:p>
        </p:txBody>
      </p:sp>
      <p:sp>
        <p:nvSpPr>
          <p:cNvPr id="13" name="TextBox 13"/>
          <p:cNvSpPr txBox="1"/>
          <p:nvPr/>
        </p:nvSpPr>
        <p:spPr>
          <a:xfrm>
            <a:off x="812887" y="2379979"/>
            <a:ext cx="4595339" cy="5441316"/>
          </a:xfrm>
          <a:prstGeom prst="rect">
            <a:avLst/>
          </a:prstGeom>
        </p:spPr>
        <p:txBody>
          <a:bodyPr lIns="0" tIns="0" rIns="0" bIns="0" rtlCol="0" anchor="t">
            <a:spAutoFit/>
          </a:bodyPr>
          <a:lstStyle/>
          <a:p>
            <a:pPr algn="ctr">
              <a:lnSpc>
                <a:spcPts val="6159"/>
              </a:lnSpc>
              <a:spcBef>
                <a:spcPct val="0"/>
              </a:spcBef>
            </a:pPr>
            <a:r>
              <a:rPr lang="en-US" sz="4399" b="1">
                <a:solidFill>
                  <a:srgbClr val="62B144"/>
                </a:solidFill>
                <a:latin typeface="TT Hoves Bold"/>
                <a:ea typeface="TT Hoves Bold"/>
                <a:cs typeface="TT Hoves Bold"/>
                <a:sym typeface="TT Hoves Bold"/>
              </a:rPr>
              <a:t>Why spectrum or the ratio of red to blue to green light is so important for robust plant growth</a:t>
            </a:r>
          </a:p>
        </p:txBody>
      </p:sp>
      <p:sp>
        <p:nvSpPr>
          <p:cNvPr id="14" name="TextBox 14"/>
          <p:cNvSpPr txBox="1"/>
          <p:nvPr/>
        </p:nvSpPr>
        <p:spPr>
          <a:xfrm>
            <a:off x="8300442" y="8584042"/>
            <a:ext cx="1610916" cy="622935"/>
          </a:xfrm>
          <a:prstGeom prst="rect">
            <a:avLst/>
          </a:prstGeom>
        </p:spPr>
        <p:txBody>
          <a:bodyPr lIns="0" tIns="0" rIns="0" bIns="0" rtlCol="0" anchor="t">
            <a:spAutoFit/>
          </a:bodyPr>
          <a:lstStyle/>
          <a:p>
            <a:pPr algn="ctr">
              <a:lnSpc>
                <a:spcPts val="5040"/>
              </a:lnSpc>
            </a:pPr>
            <a:r>
              <a:rPr lang="en-US" sz="3600" b="1">
                <a:solidFill>
                  <a:srgbClr val="12430B"/>
                </a:solidFill>
                <a:latin typeface="Roboto Bold"/>
                <a:ea typeface="Roboto Bold"/>
                <a:cs typeface="Roboto Bold"/>
                <a:sym typeface="Roboto Bold"/>
              </a:rPr>
              <a:t>Optimal</a:t>
            </a:r>
          </a:p>
        </p:txBody>
      </p:sp>
      <p:sp>
        <p:nvSpPr>
          <p:cNvPr id="15" name="TextBox 15"/>
          <p:cNvSpPr txBox="1"/>
          <p:nvPr/>
        </p:nvSpPr>
        <p:spPr>
          <a:xfrm>
            <a:off x="11908934" y="8315528"/>
            <a:ext cx="2256757" cy="1237518"/>
          </a:xfrm>
          <a:prstGeom prst="rect">
            <a:avLst/>
          </a:prstGeom>
        </p:spPr>
        <p:txBody>
          <a:bodyPr wrap="square" lIns="0" tIns="0" rIns="0" bIns="0" rtlCol="0" anchor="t">
            <a:spAutoFit/>
          </a:bodyPr>
          <a:lstStyle/>
          <a:p>
            <a:pPr algn="ctr">
              <a:lnSpc>
                <a:spcPts val="5040"/>
              </a:lnSpc>
            </a:pPr>
            <a:r>
              <a:rPr lang="en-US" sz="3600" b="1" dirty="0">
                <a:solidFill>
                  <a:srgbClr val="12430B"/>
                </a:solidFill>
                <a:latin typeface="Roboto Bold"/>
                <a:ea typeface="Roboto Bold"/>
                <a:cs typeface="Roboto Bold"/>
                <a:sym typeface="Roboto Bold"/>
              </a:rPr>
              <a:t>Typical White LED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83774" y="8949904"/>
            <a:ext cx="2402872" cy="1586369"/>
          </a:xfrm>
          <a:custGeom>
            <a:avLst/>
            <a:gdLst/>
            <a:ahLst/>
            <a:cxnLst/>
            <a:rect l="l" t="t" r="r" b="b"/>
            <a:pathLst>
              <a:path w="2402872" h="1586369">
                <a:moveTo>
                  <a:pt x="0" y="0"/>
                </a:moveTo>
                <a:lnTo>
                  <a:pt x="2402872" y="0"/>
                </a:lnTo>
                <a:lnTo>
                  <a:pt x="2402872" y="1586368"/>
                </a:lnTo>
                <a:lnTo>
                  <a:pt x="0" y="1586368"/>
                </a:lnTo>
                <a:lnTo>
                  <a:pt x="0" y="0"/>
                </a:lnTo>
                <a:close/>
              </a:path>
            </a:pathLst>
          </a:custGeom>
          <a:blipFill>
            <a:blip r:embed="rId5"/>
            <a:stretch>
              <a:fillRect t="-25720" b="-25749"/>
            </a:stretch>
          </a:blipFill>
        </p:spPr>
        <p:txBody>
          <a:bodyPr/>
          <a:lstStyle/>
          <a:p>
            <a:endParaRPr lang="en-US"/>
          </a:p>
        </p:txBody>
      </p:sp>
      <p:sp>
        <p:nvSpPr>
          <p:cNvPr id="7" name="Freeform 7"/>
          <p:cNvSpPr/>
          <p:nvPr/>
        </p:nvSpPr>
        <p:spPr>
          <a:xfrm>
            <a:off x="12397564" y="1428015"/>
            <a:ext cx="5615652" cy="4715587"/>
          </a:xfrm>
          <a:custGeom>
            <a:avLst/>
            <a:gdLst/>
            <a:ahLst/>
            <a:cxnLst/>
            <a:rect l="l" t="t" r="r" b="b"/>
            <a:pathLst>
              <a:path w="5615652" h="4715587">
                <a:moveTo>
                  <a:pt x="0" y="0"/>
                </a:moveTo>
                <a:lnTo>
                  <a:pt x="5615652" y="0"/>
                </a:lnTo>
                <a:lnTo>
                  <a:pt x="5615652" y="4715587"/>
                </a:lnTo>
                <a:lnTo>
                  <a:pt x="0" y="4715587"/>
                </a:lnTo>
                <a:lnTo>
                  <a:pt x="0" y="0"/>
                </a:lnTo>
                <a:close/>
              </a:path>
            </a:pathLst>
          </a:custGeom>
          <a:blipFill>
            <a:blip r:embed="rId6"/>
            <a:stretch>
              <a:fillRect l="-1024" t="-10039" b="-10039"/>
            </a:stretch>
          </a:blipFill>
        </p:spPr>
        <p:txBody>
          <a:bodyPr/>
          <a:lstStyle/>
          <a:p>
            <a:endParaRPr lang="en-US"/>
          </a:p>
        </p:txBody>
      </p:sp>
      <p:sp>
        <p:nvSpPr>
          <p:cNvPr id="8" name="Freeform 8"/>
          <p:cNvSpPr/>
          <p:nvPr/>
        </p:nvSpPr>
        <p:spPr>
          <a:xfrm>
            <a:off x="236684" y="1794178"/>
            <a:ext cx="11912440" cy="4508461"/>
          </a:xfrm>
          <a:custGeom>
            <a:avLst/>
            <a:gdLst/>
            <a:ahLst/>
            <a:cxnLst/>
            <a:rect l="l" t="t" r="r" b="b"/>
            <a:pathLst>
              <a:path w="11912440" h="4508461">
                <a:moveTo>
                  <a:pt x="0" y="0"/>
                </a:moveTo>
                <a:lnTo>
                  <a:pt x="11912441" y="0"/>
                </a:lnTo>
                <a:lnTo>
                  <a:pt x="11912441" y="4508461"/>
                </a:lnTo>
                <a:lnTo>
                  <a:pt x="0" y="4508461"/>
                </a:lnTo>
                <a:lnTo>
                  <a:pt x="0" y="0"/>
                </a:lnTo>
                <a:close/>
              </a:path>
            </a:pathLst>
          </a:custGeom>
          <a:blipFill>
            <a:blip r:embed="rId7"/>
            <a:stretch>
              <a:fillRect l="-3681" r="-4451"/>
            </a:stretch>
          </a:blipFill>
        </p:spPr>
        <p:txBody>
          <a:bodyPr/>
          <a:lstStyle/>
          <a:p>
            <a:endParaRPr lang="en-US"/>
          </a:p>
        </p:txBody>
      </p:sp>
      <p:sp>
        <p:nvSpPr>
          <p:cNvPr id="9" name="TextBox 9"/>
          <p:cNvSpPr txBox="1"/>
          <p:nvPr/>
        </p:nvSpPr>
        <p:spPr>
          <a:xfrm>
            <a:off x="1028700" y="6368692"/>
            <a:ext cx="10779145" cy="2462530"/>
          </a:xfrm>
          <a:prstGeom prst="rect">
            <a:avLst/>
          </a:prstGeom>
        </p:spPr>
        <p:txBody>
          <a:bodyPr lIns="0" tIns="0" rIns="0" bIns="0" rtlCol="0" anchor="t">
            <a:spAutoFit/>
          </a:bodyPr>
          <a:lstStyle/>
          <a:p>
            <a:pPr algn="l">
              <a:lnSpc>
                <a:spcPts val="3919"/>
              </a:lnSpc>
              <a:spcBef>
                <a:spcPct val="0"/>
              </a:spcBef>
            </a:pPr>
            <a:r>
              <a:rPr lang="en-US" sz="2799" b="1">
                <a:solidFill>
                  <a:srgbClr val="12430B"/>
                </a:solidFill>
                <a:latin typeface="TT Hoves Bold"/>
                <a:ea typeface="TT Hoves Bold"/>
                <a:cs typeface="TT Hoves Bold"/>
                <a:sym typeface="TT Hoves Bold"/>
              </a:rPr>
              <a:t>This is the Optimal Spectrum shown on the previous slide. This spectrum will produce 2.5 times bigger plants than a typical spectrum like the one shown on the right for the same amount of energy. The optimal ratio of Red to Green to Blue (RGB) is 70%:20%:10%. </a:t>
            </a:r>
          </a:p>
        </p:txBody>
      </p:sp>
      <p:sp>
        <p:nvSpPr>
          <p:cNvPr id="10" name="TextBox 10"/>
          <p:cNvSpPr txBox="1"/>
          <p:nvPr/>
        </p:nvSpPr>
        <p:spPr>
          <a:xfrm>
            <a:off x="609600" y="490093"/>
            <a:ext cx="15483490" cy="662941"/>
          </a:xfrm>
          <a:prstGeom prst="rect">
            <a:avLst/>
          </a:prstGeom>
        </p:spPr>
        <p:txBody>
          <a:bodyPr wrap="square" lIns="0" tIns="0" rIns="0" bIns="0" rtlCol="0" anchor="t">
            <a:spAutoFit/>
          </a:bodyPr>
          <a:lstStyle/>
          <a:p>
            <a:pPr algn="ctr">
              <a:lnSpc>
                <a:spcPts val="5459"/>
              </a:lnSpc>
              <a:spcBef>
                <a:spcPct val="0"/>
              </a:spcBef>
            </a:pPr>
            <a:r>
              <a:rPr lang="en-US" sz="3899" b="1" dirty="0">
                <a:solidFill>
                  <a:srgbClr val="62B144"/>
                </a:solidFill>
                <a:latin typeface="TT Hoves Bold"/>
                <a:ea typeface="TT Hoves Bold"/>
                <a:cs typeface="TT Hoves Bold"/>
                <a:sym typeface="TT Hoves Bold"/>
              </a:rPr>
              <a:t>Look for a spectral graph that includes 60 to 70% red light!</a:t>
            </a:r>
          </a:p>
        </p:txBody>
      </p:sp>
      <p:sp>
        <p:nvSpPr>
          <p:cNvPr id="11" name="TextBox 11"/>
          <p:cNvSpPr txBox="1"/>
          <p:nvPr/>
        </p:nvSpPr>
        <p:spPr>
          <a:xfrm>
            <a:off x="12634732" y="6159142"/>
            <a:ext cx="5141316" cy="2957830"/>
          </a:xfrm>
          <a:prstGeom prst="rect">
            <a:avLst/>
          </a:prstGeom>
        </p:spPr>
        <p:txBody>
          <a:bodyPr lIns="0" tIns="0" rIns="0" bIns="0" rtlCol="0" anchor="t">
            <a:spAutoFit/>
          </a:bodyPr>
          <a:lstStyle/>
          <a:p>
            <a:pPr algn="ctr">
              <a:lnSpc>
                <a:spcPts val="3919"/>
              </a:lnSpc>
              <a:spcBef>
                <a:spcPct val="0"/>
              </a:spcBef>
            </a:pPr>
            <a:r>
              <a:rPr lang="en-US" sz="2799" b="1">
                <a:solidFill>
                  <a:srgbClr val="12430B"/>
                </a:solidFill>
                <a:latin typeface="TT Hoves Bold"/>
                <a:ea typeface="TT Hoves Bold"/>
                <a:cs typeface="TT Hoves Bold"/>
                <a:sym typeface="TT Hoves Bold"/>
              </a:rPr>
              <a:t>This is a Typical Spectrum used by most low cost LED grow lights. This is called a phosphor converted white spectrum with a ratio of RGB in the 25%:50%:25% range.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885128" y="8660242"/>
            <a:ext cx="2402872" cy="1586369"/>
          </a:xfrm>
          <a:custGeom>
            <a:avLst/>
            <a:gdLst/>
            <a:ahLst/>
            <a:cxnLst/>
            <a:rect l="l" t="t" r="r" b="b"/>
            <a:pathLst>
              <a:path w="2402872" h="1586369">
                <a:moveTo>
                  <a:pt x="0" y="0"/>
                </a:moveTo>
                <a:lnTo>
                  <a:pt x="2402872" y="0"/>
                </a:lnTo>
                <a:lnTo>
                  <a:pt x="2402872"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2147433" y="1370052"/>
            <a:ext cx="14045579" cy="7410738"/>
          </a:xfrm>
          <a:custGeom>
            <a:avLst/>
            <a:gdLst/>
            <a:ahLst/>
            <a:cxnLst/>
            <a:rect l="l" t="t" r="r" b="b"/>
            <a:pathLst>
              <a:path w="14045579" h="7410738">
                <a:moveTo>
                  <a:pt x="0" y="0"/>
                </a:moveTo>
                <a:lnTo>
                  <a:pt x="14045579" y="0"/>
                </a:lnTo>
                <a:lnTo>
                  <a:pt x="14045579" y="7410739"/>
                </a:lnTo>
                <a:lnTo>
                  <a:pt x="0" y="7410739"/>
                </a:lnTo>
                <a:lnTo>
                  <a:pt x="0" y="0"/>
                </a:lnTo>
                <a:close/>
              </a:path>
            </a:pathLst>
          </a:custGeom>
          <a:blipFill>
            <a:blip r:embed="rId13"/>
            <a:stretch>
              <a:fillRect t="-4912" b="-750"/>
            </a:stretch>
          </a:blipFill>
        </p:spPr>
        <p:txBody>
          <a:bodyPr/>
          <a:lstStyle/>
          <a:p>
            <a:endParaRPr lang="en-US"/>
          </a:p>
        </p:txBody>
      </p:sp>
      <p:sp>
        <p:nvSpPr>
          <p:cNvPr id="13" name="TextBox 13"/>
          <p:cNvSpPr txBox="1"/>
          <p:nvPr/>
        </p:nvSpPr>
        <p:spPr>
          <a:xfrm>
            <a:off x="2583785" y="287655"/>
            <a:ext cx="14045579" cy="830580"/>
          </a:xfrm>
          <a:prstGeom prst="rect">
            <a:avLst/>
          </a:prstGeom>
        </p:spPr>
        <p:txBody>
          <a:bodyPr lIns="0" tIns="0" rIns="0" bIns="0" rtlCol="0" anchor="t">
            <a:spAutoFit/>
          </a:bodyPr>
          <a:lstStyle/>
          <a:p>
            <a:pPr algn="ctr">
              <a:lnSpc>
                <a:spcPts val="6719"/>
              </a:lnSpc>
            </a:pPr>
            <a:r>
              <a:rPr lang="en-US" sz="4799" b="1">
                <a:solidFill>
                  <a:srgbClr val="62B144"/>
                </a:solidFill>
                <a:latin typeface="Work Sans Bold"/>
                <a:ea typeface="Work Sans Bold"/>
                <a:cs typeface="Work Sans Bold"/>
                <a:sym typeface="Work Sans Bold"/>
              </a:rPr>
              <a:t>Grow light efficiency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885128" y="8660242"/>
            <a:ext cx="2402872" cy="1586369"/>
          </a:xfrm>
          <a:custGeom>
            <a:avLst/>
            <a:gdLst/>
            <a:ahLst/>
            <a:cxnLst/>
            <a:rect l="l" t="t" r="r" b="b"/>
            <a:pathLst>
              <a:path w="2402872" h="1586369">
                <a:moveTo>
                  <a:pt x="0" y="0"/>
                </a:moveTo>
                <a:lnTo>
                  <a:pt x="2402872" y="0"/>
                </a:lnTo>
                <a:lnTo>
                  <a:pt x="2402872"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579086" y="2856041"/>
            <a:ext cx="5525368" cy="5525368"/>
          </a:xfrm>
          <a:custGeom>
            <a:avLst/>
            <a:gdLst/>
            <a:ahLst/>
            <a:cxnLst/>
            <a:rect l="l" t="t" r="r" b="b"/>
            <a:pathLst>
              <a:path w="5525368" h="5525368">
                <a:moveTo>
                  <a:pt x="0" y="0"/>
                </a:moveTo>
                <a:lnTo>
                  <a:pt x="5525368" y="0"/>
                </a:lnTo>
                <a:lnTo>
                  <a:pt x="5525368" y="5525369"/>
                </a:lnTo>
                <a:lnTo>
                  <a:pt x="0" y="5525369"/>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2639020" y="641350"/>
            <a:ext cx="13009959" cy="1623697"/>
          </a:xfrm>
          <a:prstGeom prst="rect">
            <a:avLst/>
          </a:prstGeom>
        </p:spPr>
        <p:txBody>
          <a:bodyPr lIns="0" tIns="0" rIns="0" bIns="0" rtlCol="0" anchor="t">
            <a:spAutoFit/>
          </a:bodyPr>
          <a:lstStyle/>
          <a:p>
            <a:pPr algn="ctr">
              <a:lnSpc>
                <a:spcPts val="6579"/>
              </a:lnSpc>
            </a:pPr>
            <a:r>
              <a:rPr lang="en-US" sz="4699" b="1">
                <a:solidFill>
                  <a:srgbClr val="62B144"/>
                </a:solidFill>
                <a:latin typeface="TT Hoves Bold"/>
                <a:ea typeface="TT Hoves Bold"/>
                <a:cs typeface="TT Hoves Bold"/>
                <a:sym typeface="TT Hoves Bold"/>
              </a:rPr>
              <a:t>Minimum requirement </a:t>
            </a:r>
          </a:p>
          <a:p>
            <a:pPr algn="ctr">
              <a:lnSpc>
                <a:spcPts val="6579"/>
              </a:lnSpc>
              <a:spcBef>
                <a:spcPct val="0"/>
              </a:spcBef>
            </a:pPr>
            <a:r>
              <a:rPr lang="en-US" sz="4699" b="1">
                <a:solidFill>
                  <a:srgbClr val="62B144"/>
                </a:solidFill>
                <a:latin typeface="TT Hoves Bold"/>
                <a:ea typeface="TT Hoves Bold"/>
                <a:cs typeface="TT Hoves Bold"/>
                <a:sym typeface="TT Hoves Bold"/>
              </a:rPr>
              <a:t>specs and features of an effective grow light</a:t>
            </a:r>
          </a:p>
        </p:txBody>
      </p:sp>
      <p:grpSp>
        <p:nvGrpSpPr>
          <p:cNvPr id="14" name="Group 14"/>
          <p:cNvGrpSpPr/>
          <p:nvPr/>
        </p:nvGrpSpPr>
        <p:grpSpPr>
          <a:xfrm>
            <a:off x="8131978" y="3368883"/>
            <a:ext cx="5422028" cy="4896896"/>
            <a:chOff x="0" y="0"/>
            <a:chExt cx="1451154" cy="1310607"/>
          </a:xfrm>
        </p:grpSpPr>
        <p:sp>
          <p:nvSpPr>
            <p:cNvPr id="15" name="Freeform 15"/>
            <p:cNvSpPr/>
            <p:nvPr/>
          </p:nvSpPr>
          <p:spPr>
            <a:xfrm>
              <a:off x="0" y="0"/>
              <a:ext cx="1451154" cy="1204297"/>
            </a:xfrm>
            <a:custGeom>
              <a:avLst/>
              <a:gdLst/>
              <a:ahLst/>
              <a:cxnLst/>
              <a:rect l="l" t="t" r="r" b="b"/>
              <a:pathLst>
                <a:path w="1451154" h="1204297">
                  <a:moveTo>
                    <a:pt x="35697" y="0"/>
                  </a:moveTo>
                  <a:lnTo>
                    <a:pt x="1415457" y="0"/>
                  </a:lnTo>
                  <a:cubicBezTo>
                    <a:pt x="1424925" y="0"/>
                    <a:pt x="1434004" y="3761"/>
                    <a:pt x="1440699" y="10455"/>
                  </a:cubicBezTo>
                  <a:cubicBezTo>
                    <a:pt x="1447393" y="17150"/>
                    <a:pt x="1451154" y="26229"/>
                    <a:pt x="1451154" y="35697"/>
                  </a:cubicBezTo>
                  <a:lnTo>
                    <a:pt x="1451154" y="1168601"/>
                  </a:lnTo>
                  <a:cubicBezTo>
                    <a:pt x="1451154" y="1178068"/>
                    <a:pt x="1447393" y="1187148"/>
                    <a:pt x="1440699" y="1193842"/>
                  </a:cubicBezTo>
                  <a:cubicBezTo>
                    <a:pt x="1434004" y="1200537"/>
                    <a:pt x="1424925" y="1204297"/>
                    <a:pt x="1415457" y="1204297"/>
                  </a:cubicBezTo>
                  <a:lnTo>
                    <a:pt x="35697" y="1204297"/>
                  </a:lnTo>
                  <a:cubicBezTo>
                    <a:pt x="26229" y="1204297"/>
                    <a:pt x="17150" y="1200537"/>
                    <a:pt x="10455" y="1193842"/>
                  </a:cubicBezTo>
                  <a:cubicBezTo>
                    <a:pt x="3761" y="1187148"/>
                    <a:pt x="0" y="1178068"/>
                    <a:pt x="0" y="1168601"/>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6" name="TextBox 16"/>
            <p:cNvSpPr txBox="1"/>
            <p:nvPr/>
          </p:nvSpPr>
          <p:spPr>
            <a:xfrm>
              <a:off x="0" y="30110"/>
              <a:ext cx="1451154" cy="1280497"/>
            </a:xfrm>
            <a:prstGeom prst="rect">
              <a:avLst/>
            </a:prstGeom>
          </p:spPr>
          <p:txBody>
            <a:bodyPr lIns="50800" tIns="50800" rIns="50800" bIns="50800" rtlCol="0" anchor="ctr"/>
            <a:lstStyle/>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PAR Reading = &gt;200 PPFD</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Blue light of 10-15%</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Spectral graph includes 60- 70% red light</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Minimize energy use</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PAR map- how much area</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Accessible customer service</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5 year warranty</a:t>
              </a: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6894915" cy="10287000"/>
          </a:xfrm>
          <a:custGeom>
            <a:avLst/>
            <a:gdLst/>
            <a:ahLst/>
            <a:cxnLst/>
            <a:rect l="l" t="t" r="r" b="b"/>
            <a:pathLst>
              <a:path w="6894915" h="10287000">
                <a:moveTo>
                  <a:pt x="0" y="0"/>
                </a:moveTo>
                <a:lnTo>
                  <a:pt x="6894915" y="0"/>
                </a:lnTo>
                <a:lnTo>
                  <a:pt x="6894915" y="10287000"/>
                </a:lnTo>
                <a:lnTo>
                  <a:pt x="0" y="10287000"/>
                </a:lnTo>
                <a:lnTo>
                  <a:pt x="0" y="0"/>
                </a:lnTo>
                <a:close/>
              </a:path>
            </a:pathLst>
          </a:custGeom>
          <a:blipFill>
            <a:blip r:embed="rId2"/>
            <a:stretch>
              <a:fillRect r="-49196"/>
            </a:stretch>
          </a:blipFill>
        </p:spPr>
        <p:txBody>
          <a:bodyPr/>
          <a:lstStyle/>
          <a:p>
            <a:endParaRPr lang="en-US"/>
          </a:p>
        </p:txBody>
      </p:sp>
      <p:grpSp>
        <p:nvGrpSpPr>
          <p:cNvPr id="3" name="Group 3"/>
          <p:cNvGrpSpPr/>
          <p:nvPr/>
        </p:nvGrpSpPr>
        <p:grpSpPr>
          <a:xfrm>
            <a:off x="381001" y="1382061"/>
            <a:ext cx="8440340" cy="1685776"/>
            <a:chOff x="-532000" y="-47625"/>
            <a:chExt cx="2222970" cy="443990"/>
          </a:xfrm>
        </p:grpSpPr>
        <p:sp>
          <p:nvSpPr>
            <p:cNvPr id="4" name="Freeform 4"/>
            <p:cNvSpPr/>
            <p:nvPr/>
          </p:nvSpPr>
          <p:spPr>
            <a:xfrm>
              <a:off x="-532000" y="0"/>
              <a:ext cx="2222970" cy="396365"/>
            </a:xfrm>
            <a:custGeom>
              <a:avLst/>
              <a:gdLst/>
              <a:ahLst/>
              <a:cxnLst/>
              <a:rect l="l" t="t" r="r" b="b"/>
              <a:pathLst>
                <a:path w="1690970" h="396365">
                  <a:moveTo>
                    <a:pt x="30146" y="0"/>
                  </a:moveTo>
                  <a:lnTo>
                    <a:pt x="1660824" y="0"/>
                  </a:lnTo>
                  <a:cubicBezTo>
                    <a:pt x="1668819" y="0"/>
                    <a:pt x="1676487" y="3176"/>
                    <a:pt x="1682140" y="8829"/>
                  </a:cubicBezTo>
                  <a:cubicBezTo>
                    <a:pt x="1687794" y="14483"/>
                    <a:pt x="1690970" y="22151"/>
                    <a:pt x="1690970" y="30146"/>
                  </a:cubicBezTo>
                  <a:lnTo>
                    <a:pt x="1690970" y="366220"/>
                  </a:lnTo>
                  <a:cubicBezTo>
                    <a:pt x="1690970" y="382869"/>
                    <a:pt x="1677473" y="396365"/>
                    <a:pt x="1660824" y="396365"/>
                  </a:cubicBezTo>
                  <a:lnTo>
                    <a:pt x="30146" y="396365"/>
                  </a:lnTo>
                  <a:cubicBezTo>
                    <a:pt x="13497" y="396365"/>
                    <a:pt x="0" y="382869"/>
                    <a:pt x="0" y="366220"/>
                  </a:cubicBezTo>
                  <a:lnTo>
                    <a:pt x="0" y="30146"/>
                  </a:lnTo>
                  <a:cubicBezTo>
                    <a:pt x="0" y="13497"/>
                    <a:pt x="13497" y="0"/>
                    <a:pt x="30146" y="0"/>
                  </a:cubicBezTo>
                  <a:close/>
                </a:path>
              </a:pathLst>
            </a:custGeom>
            <a:solidFill>
              <a:srgbClr val="0C4B16"/>
            </a:solidFill>
          </p:spPr>
          <p:txBody>
            <a:bodyPr/>
            <a:lstStyle/>
            <a:p>
              <a:endParaRPr lang="en-US"/>
            </a:p>
          </p:txBody>
        </p:sp>
        <p:sp>
          <p:nvSpPr>
            <p:cNvPr id="5" name="TextBox 5"/>
            <p:cNvSpPr txBox="1"/>
            <p:nvPr/>
          </p:nvSpPr>
          <p:spPr>
            <a:xfrm>
              <a:off x="-238499" y="-47625"/>
              <a:ext cx="1914104" cy="443990"/>
            </a:xfrm>
            <a:prstGeom prst="rect">
              <a:avLst/>
            </a:prstGeom>
          </p:spPr>
          <p:txBody>
            <a:bodyPr lIns="50800" tIns="50800" rIns="50800" bIns="50800" rtlCol="0" anchor="ctr"/>
            <a:lstStyle/>
            <a:p>
              <a:pPr algn="ctr">
                <a:lnSpc>
                  <a:spcPts val="3359"/>
                </a:lnSpc>
              </a:pPr>
              <a:r>
                <a:rPr lang="en-US" sz="2400" dirty="0">
                  <a:solidFill>
                    <a:srgbClr val="FFFFFF"/>
                  </a:solidFill>
                  <a:latin typeface="Archivo Black"/>
                  <a:ea typeface="Archivo Black"/>
                  <a:cs typeface="Archivo Black"/>
                  <a:sym typeface="Archivo Black"/>
                </a:rPr>
                <a:t>  Healthy Food </a:t>
              </a:r>
            </a:p>
            <a:p>
              <a:pPr algn="ctr">
                <a:lnSpc>
                  <a:spcPts val="3359"/>
                </a:lnSpc>
              </a:pPr>
              <a:r>
                <a:rPr lang="en-US" sz="2400" dirty="0">
                  <a:solidFill>
                    <a:srgbClr val="FFFFFF"/>
                  </a:solidFill>
                  <a:latin typeface="Archivo Black"/>
                  <a:ea typeface="Archivo Black"/>
                  <a:cs typeface="Archivo Black"/>
                  <a:sym typeface="Archivo Black"/>
                </a:rPr>
                <a:t>(No pesticides or herbicides)</a:t>
              </a:r>
            </a:p>
            <a:p>
              <a:pPr algn="ctr">
                <a:lnSpc>
                  <a:spcPts val="3359"/>
                </a:lnSpc>
              </a:pPr>
              <a:endParaRPr lang="en-US" sz="2400" dirty="0">
                <a:solidFill>
                  <a:srgbClr val="FFFFFF"/>
                </a:solidFill>
                <a:latin typeface="Archivo Black"/>
                <a:ea typeface="Archivo Black"/>
                <a:cs typeface="Archivo Black"/>
                <a:sym typeface="Archivo Black"/>
              </a:endParaRPr>
            </a:p>
          </p:txBody>
        </p:sp>
      </p:grpSp>
      <p:grpSp>
        <p:nvGrpSpPr>
          <p:cNvPr id="6" name="Group 6"/>
          <p:cNvGrpSpPr/>
          <p:nvPr/>
        </p:nvGrpSpPr>
        <p:grpSpPr>
          <a:xfrm>
            <a:off x="2400940" y="3420262"/>
            <a:ext cx="6420401" cy="1608151"/>
            <a:chOff x="0" y="0"/>
            <a:chExt cx="1690970" cy="423546"/>
          </a:xfrm>
        </p:grpSpPr>
        <p:sp>
          <p:nvSpPr>
            <p:cNvPr id="7" name="Freeform 7"/>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p:spPr>
          <p:txBody>
            <a:bodyPr/>
            <a:lstStyle/>
            <a:p>
              <a:endParaRPr lang="en-US"/>
            </a:p>
          </p:txBody>
        </p:sp>
        <p:sp>
          <p:nvSpPr>
            <p:cNvPr id="8" name="TextBox 8"/>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Fresh and Tasty </a:t>
              </a:r>
            </a:p>
            <a:p>
              <a:pPr algn="ctr">
                <a:lnSpc>
                  <a:spcPts val="3359"/>
                </a:lnSpc>
              </a:pPr>
              <a:r>
                <a:rPr lang="en-US" sz="2400">
                  <a:solidFill>
                    <a:srgbClr val="FFFFFF"/>
                  </a:solidFill>
                  <a:latin typeface="Archivo Black"/>
                  <a:ea typeface="Archivo Black"/>
                  <a:cs typeface="Archivo Black"/>
                  <a:sym typeface="Archivo Black"/>
                </a:rPr>
                <a:t>(Grow what is wanted and needed)</a:t>
              </a:r>
            </a:p>
          </p:txBody>
        </p:sp>
      </p:grpSp>
      <p:sp>
        <p:nvSpPr>
          <p:cNvPr id="9" name="Freeform 9"/>
          <p:cNvSpPr/>
          <p:nvPr/>
        </p:nvSpPr>
        <p:spPr>
          <a:xfrm>
            <a:off x="8299695" y="5837053"/>
            <a:ext cx="1043292" cy="1467547"/>
          </a:xfrm>
          <a:custGeom>
            <a:avLst/>
            <a:gdLst/>
            <a:ahLst/>
            <a:cxnLst/>
            <a:rect l="l" t="t" r="r" b="b"/>
            <a:pathLst>
              <a:path w="1043292" h="1467547">
                <a:moveTo>
                  <a:pt x="0" y="0"/>
                </a:moveTo>
                <a:lnTo>
                  <a:pt x="1043293" y="0"/>
                </a:lnTo>
                <a:lnTo>
                  <a:pt x="1043293"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2400940" y="5258587"/>
            <a:ext cx="6420401" cy="1608151"/>
            <a:chOff x="0" y="0"/>
            <a:chExt cx="1690970" cy="423546"/>
          </a:xfrm>
        </p:grpSpPr>
        <p:sp>
          <p:nvSpPr>
            <p:cNvPr id="11" name="Freeform 11"/>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a:ln w="57150" cap="rnd">
              <a:solidFill>
                <a:srgbClr val="8DC63E"/>
              </a:solidFill>
              <a:prstDash val="solid"/>
              <a:round/>
            </a:ln>
          </p:spPr>
          <p:txBody>
            <a:bodyPr/>
            <a:lstStyle/>
            <a:p>
              <a:endParaRPr lang="en-US"/>
            </a:p>
          </p:txBody>
        </p:sp>
        <p:sp>
          <p:nvSpPr>
            <p:cNvPr id="12" name="TextBox 12"/>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Grown Locally </a:t>
              </a:r>
            </a:p>
            <a:p>
              <a:pPr algn="ctr">
                <a:lnSpc>
                  <a:spcPts val="3359"/>
                </a:lnSpc>
              </a:pPr>
              <a:r>
                <a:rPr lang="en-US" sz="2400">
                  <a:solidFill>
                    <a:srgbClr val="FFFFFF"/>
                  </a:solidFill>
                  <a:latin typeface="Archivo Black"/>
                  <a:ea typeface="Archivo Black"/>
                  <a:cs typeface="Archivo Black"/>
                  <a:sym typeface="Archivo Black"/>
                </a:rPr>
                <a:t>(In your own home)</a:t>
              </a:r>
            </a:p>
          </p:txBody>
        </p:sp>
      </p:grpSp>
      <p:grpSp>
        <p:nvGrpSpPr>
          <p:cNvPr id="13" name="Group 13"/>
          <p:cNvGrpSpPr/>
          <p:nvPr/>
        </p:nvGrpSpPr>
        <p:grpSpPr>
          <a:xfrm>
            <a:off x="2400940" y="7096912"/>
            <a:ext cx="6420401" cy="1608151"/>
            <a:chOff x="0" y="0"/>
            <a:chExt cx="1690970" cy="423546"/>
          </a:xfrm>
        </p:grpSpPr>
        <p:sp>
          <p:nvSpPr>
            <p:cNvPr id="14" name="Freeform 14"/>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p:spPr>
          <p:txBody>
            <a:bodyPr/>
            <a:lstStyle/>
            <a:p>
              <a:endParaRPr lang="en-US"/>
            </a:p>
          </p:txBody>
        </p:sp>
        <p:sp>
          <p:nvSpPr>
            <p:cNvPr id="15" name="TextBox 15"/>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dirty="0">
                  <a:solidFill>
                    <a:srgbClr val="FFFFFF"/>
                  </a:solidFill>
                  <a:latin typeface="Archivo Black"/>
                  <a:ea typeface="Archivo Black"/>
                  <a:cs typeface="Archivo Black"/>
                  <a:sym typeface="Archivo Black"/>
                </a:rPr>
                <a:t>Food Security/Shortages</a:t>
              </a:r>
            </a:p>
            <a:p>
              <a:pPr algn="ctr">
                <a:lnSpc>
                  <a:spcPts val="3359"/>
                </a:lnSpc>
              </a:pPr>
              <a:r>
                <a:rPr lang="en-US" sz="2400" dirty="0">
                  <a:solidFill>
                    <a:srgbClr val="FFFFFF"/>
                  </a:solidFill>
                  <a:latin typeface="Archivo Black"/>
                  <a:ea typeface="Archivo Black"/>
                  <a:cs typeface="Archivo Black"/>
                  <a:sym typeface="Archivo Black"/>
                </a:rPr>
                <a:t>(Remember COVID shelves) </a:t>
              </a:r>
            </a:p>
          </p:txBody>
        </p:sp>
      </p:grpSp>
      <p:grpSp>
        <p:nvGrpSpPr>
          <p:cNvPr id="16" name="Group 16"/>
          <p:cNvGrpSpPr/>
          <p:nvPr/>
        </p:nvGrpSpPr>
        <p:grpSpPr>
          <a:xfrm>
            <a:off x="1495389" y="1880926"/>
            <a:ext cx="1237555" cy="1088836"/>
            <a:chOff x="0" y="0"/>
            <a:chExt cx="325940" cy="286772"/>
          </a:xfrm>
        </p:grpSpPr>
        <p:sp>
          <p:nvSpPr>
            <p:cNvPr id="17" name="Freeform 17"/>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18" name="TextBox 18"/>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1495389" y="3679919"/>
            <a:ext cx="1237555" cy="1088836"/>
            <a:chOff x="0" y="0"/>
            <a:chExt cx="325940" cy="286772"/>
          </a:xfrm>
        </p:grpSpPr>
        <p:sp>
          <p:nvSpPr>
            <p:cNvPr id="20" name="Freeform 20"/>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21" name="TextBox 21"/>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495389" y="5518244"/>
            <a:ext cx="1237555" cy="1088836"/>
            <a:chOff x="0" y="0"/>
            <a:chExt cx="325940" cy="286772"/>
          </a:xfrm>
        </p:grpSpPr>
        <p:sp>
          <p:nvSpPr>
            <p:cNvPr id="23" name="Freeform 23"/>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a:ln w="57150" cap="rnd">
              <a:solidFill>
                <a:srgbClr val="0C4B16"/>
              </a:solidFill>
              <a:prstDash val="solid"/>
              <a:round/>
            </a:ln>
          </p:spPr>
          <p:txBody>
            <a:bodyPr/>
            <a:lstStyle/>
            <a:p>
              <a:endParaRPr lang="en-US"/>
            </a:p>
          </p:txBody>
        </p:sp>
        <p:sp>
          <p:nvSpPr>
            <p:cNvPr id="24" name="TextBox 24"/>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495389" y="7356569"/>
            <a:ext cx="1237555" cy="1088836"/>
            <a:chOff x="0" y="0"/>
            <a:chExt cx="325940" cy="286772"/>
          </a:xfrm>
        </p:grpSpPr>
        <p:sp>
          <p:nvSpPr>
            <p:cNvPr id="26" name="Freeform 26"/>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27" name="TextBox 27"/>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sp>
        <p:nvSpPr>
          <p:cNvPr id="28" name="Freeform 28"/>
          <p:cNvSpPr/>
          <p:nvPr/>
        </p:nvSpPr>
        <p:spPr>
          <a:xfrm>
            <a:off x="16862820" y="7971290"/>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9704659" y="513786"/>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30"/>
          <p:cNvSpPr/>
          <p:nvPr/>
        </p:nvSpPr>
        <p:spPr>
          <a:xfrm>
            <a:off x="16172966" y="156195"/>
            <a:ext cx="2229817" cy="2229817"/>
          </a:xfrm>
          <a:custGeom>
            <a:avLst/>
            <a:gdLst/>
            <a:ahLst/>
            <a:cxnLst/>
            <a:rect l="l" t="t" r="r" b="b"/>
            <a:pathLst>
              <a:path w="2229817" h="2229817">
                <a:moveTo>
                  <a:pt x="0" y="0"/>
                </a:moveTo>
                <a:lnTo>
                  <a:pt x="2229818" y="0"/>
                </a:lnTo>
                <a:lnTo>
                  <a:pt x="2229818" y="2229818"/>
                </a:lnTo>
                <a:lnTo>
                  <a:pt x="0" y="2229818"/>
                </a:lnTo>
                <a:lnTo>
                  <a:pt x="0" y="0"/>
                </a:lnTo>
                <a:close/>
              </a:path>
            </a:pathLst>
          </a:custGeom>
          <a:blipFill>
            <a:blip r:embed="rId5"/>
            <a:stretch>
              <a:fillRect/>
            </a:stretch>
          </a:blipFill>
        </p:spPr>
        <p:txBody>
          <a:bodyPr/>
          <a:lstStyle/>
          <a:p>
            <a:endParaRPr lang="en-US"/>
          </a:p>
        </p:txBody>
      </p:sp>
      <p:sp>
        <p:nvSpPr>
          <p:cNvPr id="31" name="TextBox 31"/>
          <p:cNvSpPr txBox="1"/>
          <p:nvPr/>
        </p:nvSpPr>
        <p:spPr>
          <a:xfrm>
            <a:off x="6959321" y="294238"/>
            <a:ext cx="10119004" cy="662939"/>
          </a:xfrm>
          <a:prstGeom prst="rect">
            <a:avLst/>
          </a:prstGeom>
        </p:spPr>
        <p:txBody>
          <a:bodyPr lIns="0" tIns="0" rIns="0" bIns="0" rtlCol="0" anchor="t">
            <a:spAutoFit/>
          </a:bodyPr>
          <a:lstStyle/>
          <a:p>
            <a:pPr marL="0" lvl="0" indent="0" algn="l">
              <a:lnSpc>
                <a:spcPts val="5460"/>
              </a:lnSpc>
              <a:spcBef>
                <a:spcPct val="0"/>
              </a:spcBef>
            </a:pPr>
            <a:r>
              <a:rPr lang="en-US" sz="3900">
                <a:solidFill>
                  <a:srgbClr val="8DC63E"/>
                </a:solidFill>
                <a:latin typeface="Archivo Black"/>
                <a:ea typeface="Archivo Black"/>
                <a:cs typeface="Archivo Black"/>
                <a:sym typeface="Archivo Black"/>
              </a:rPr>
              <a:t>Why Grow Your Food Indoors?</a:t>
            </a:r>
          </a:p>
        </p:txBody>
      </p:sp>
      <p:sp>
        <p:nvSpPr>
          <p:cNvPr id="32" name="TextBox 32"/>
          <p:cNvSpPr txBox="1"/>
          <p:nvPr/>
        </p:nvSpPr>
        <p:spPr>
          <a:xfrm>
            <a:off x="1776285" y="7593965"/>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04</a:t>
            </a:r>
          </a:p>
        </p:txBody>
      </p:sp>
      <p:sp>
        <p:nvSpPr>
          <p:cNvPr id="33" name="TextBox 33"/>
          <p:cNvSpPr txBox="1"/>
          <p:nvPr/>
        </p:nvSpPr>
        <p:spPr>
          <a:xfrm>
            <a:off x="1776285" y="5755640"/>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03</a:t>
            </a:r>
          </a:p>
        </p:txBody>
      </p:sp>
      <p:sp>
        <p:nvSpPr>
          <p:cNvPr id="34" name="TextBox 34"/>
          <p:cNvSpPr txBox="1"/>
          <p:nvPr/>
        </p:nvSpPr>
        <p:spPr>
          <a:xfrm>
            <a:off x="1776285" y="3917315"/>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02</a:t>
            </a:r>
          </a:p>
        </p:txBody>
      </p:sp>
      <p:sp>
        <p:nvSpPr>
          <p:cNvPr id="35" name="TextBox 35"/>
          <p:cNvSpPr txBox="1"/>
          <p:nvPr/>
        </p:nvSpPr>
        <p:spPr>
          <a:xfrm>
            <a:off x="1776285" y="2118322"/>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01</a:t>
            </a:r>
          </a:p>
        </p:txBody>
      </p:sp>
      <p:grpSp>
        <p:nvGrpSpPr>
          <p:cNvPr id="36" name="Group 36"/>
          <p:cNvGrpSpPr/>
          <p:nvPr/>
        </p:nvGrpSpPr>
        <p:grpSpPr>
          <a:xfrm>
            <a:off x="10113230" y="1562887"/>
            <a:ext cx="6420401" cy="1608151"/>
            <a:chOff x="0" y="0"/>
            <a:chExt cx="1690970" cy="423546"/>
          </a:xfrm>
        </p:grpSpPr>
        <p:sp>
          <p:nvSpPr>
            <p:cNvPr id="37" name="Freeform 37"/>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p:spPr>
          <p:txBody>
            <a:bodyPr/>
            <a:lstStyle/>
            <a:p>
              <a:endParaRPr lang="en-US"/>
            </a:p>
          </p:txBody>
        </p:sp>
        <p:sp>
          <p:nvSpPr>
            <p:cNvPr id="38" name="TextBox 38"/>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No food recalls  </a:t>
              </a:r>
            </a:p>
            <a:p>
              <a:pPr algn="ctr">
                <a:lnSpc>
                  <a:spcPts val="3359"/>
                </a:lnSpc>
              </a:pPr>
              <a:r>
                <a:rPr lang="en-US" sz="2400">
                  <a:solidFill>
                    <a:srgbClr val="FFFFFF"/>
                  </a:solidFill>
                  <a:latin typeface="Archivo Black"/>
                  <a:ea typeface="Archivo Black"/>
                  <a:cs typeface="Archivo Black"/>
                  <a:sym typeface="Archivo Black"/>
                </a:rPr>
                <a:t>(E.coli or Salmonella)</a:t>
              </a:r>
            </a:p>
          </p:txBody>
        </p:sp>
      </p:grpSp>
      <p:grpSp>
        <p:nvGrpSpPr>
          <p:cNvPr id="39" name="Group 39"/>
          <p:cNvGrpSpPr/>
          <p:nvPr/>
        </p:nvGrpSpPr>
        <p:grpSpPr>
          <a:xfrm>
            <a:off x="10113230" y="3401212"/>
            <a:ext cx="6420401" cy="1608151"/>
            <a:chOff x="0" y="0"/>
            <a:chExt cx="1690970" cy="423546"/>
          </a:xfrm>
        </p:grpSpPr>
        <p:sp>
          <p:nvSpPr>
            <p:cNvPr id="40" name="Freeform 40"/>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p:spPr>
          <p:txBody>
            <a:bodyPr/>
            <a:lstStyle/>
            <a:p>
              <a:endParaRPr lang="en-US"/>
            </a:p>
          </p:txBody>
        </p:sp>
        <p:sp>
          <p:nvSpPr>
            <p:cNvPr id="41" name="TextBox 41"/>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A more sustainable future </a:t>
              </a:r>
            </a:p>
            <a:p>
              <a:pPr algn="ctr">
                <a:lnSpc>
                  <a:spcPts val="3359"/>
                </a:lnSpc>
              </a:pPr>
              <a:r>
                <a:rPr lang="en-US" sz="2400">
                  <a:solidFill>
                    <a:srgbClr val="FFFFFF"/>
                  </a:solidFill>
                  <a:latin typeface="Archivo Black"/>
                  <a:ea typeface="Archivo Black"/>
                  <a:cs typeface="Archivo Black"/>
                  <a:sym typeface="Archivo Black"/>
                </a:rPr>
                <a:t>(90% less water, no packaging/shipping)</a:t>
              </a:r>
            </a:p>
          </p:txBody>
        </p:sp>
      </p:grpSp>
      <p:grpSp>
        <p:nvGrpSpPr>
          <p:cNvPr id="42" name="Group 42"/>
          <p:cNvGrpSpPr/>
          <p:nvPr/>
        </p:nvGrpSpPr>
        <p:grpSpPr>
          <a:xfrm>
            <a:off x="10113230" y="5239537"/>
            <a:ext cx="6420401" cy="1608151"/>
            <a:chOff x="0" y="0"/>
            <a:chExt cx="1690970" cy="423546"/>
          </a:xfrm>
        </p:grpSpPr>
        <p:sp>
          <p:nvSpPr>
            <p:cNvPr id="43" name="Freeform 43"/>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a:ln w="57150" cap="rnd">
              <a:solidFill>
                <a:srgbClr val="8DC63E"/>
              </a:solidFill>
              <a:prstDash val="solid"/>
              <a:round/>
            </a:ln>
          </p:spPr>
          <p:txBody>
            <a:bodyPr/>
            <a:lstStyle/>
            <a:p>
              <a:endParaRPr lang="en-US"/>
            </a:p>
          </p:txBody>
        </p:sp>
        <p:sp>
          <p:nvSpPr>
            <p:cNvPr id="44" name="TextBox 44"/>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Save money (90% less expensive than purchasing in a store)</a:t>
              </a:r>
            </a:p>
          </p:txBody>
        </p:sp>
      </p:grpSp>
      <p:grpSp>
        <p:nvGrpSpPr>
          <p:cNvPr id="45" name="Group 45"/>
          <p:cNvGrpSpPr/>
          <p:nvPr/>
        </p:nvGrpSpPr>
        <p:grpSpPr>
          <a:xfrm>
            <a:off x="10113230" y="7077862"/>
            <a:ext cx="6420401" cy="1608151"/>
            <a:chOff x="0" y="0"/>
            <a:chExt cx="1690970" cy="423546"/>
          </a:xfrm>
        </p:grpSpPr>
        <p:sp>
          <p:nvSpPr>
            <p:cNvPr id="46" name="Freeform 46"/>
            <p:cNvSpPr/>
            <p:nvPr/>
          </p:nvSpPr>
          <p:spPr>
            <a:xfrm>
              <a:off x="0" y="0"/>
              <a:ext cx="1690970" cy="423546"/>
            </a:xfrm>
            <a:custGeom>
              <a:avLst/>
              <a:gdLst/>
              <a:ahLst/>
              <a:cxnLst/>
              <a:rect l="l" t="t" r="r" b="b"/>
              <a:pathLst>
                <a:path w="1690970" h="423546">
                  <a:moveTo>
                    <a:pt x="30146" y="0"/>
                  </a:moveTo>
                  <a:lnTo>
                    <a:pt x="1660824" y="0"/>
                  </a:lnTo>
                  <a:cubicBezTo>
                    <a:pt x="1668819" y="0"/>
                    <a:pt x="1676487" y="3176"/>
                    <a:pt x="1682140" y="8829"/>
                  </a:cubicBezTo>
                  <a:cubicBezTo>
                    <a:pt x="1687794" y="14483"/>
                    <a:pt x="1690970" y="22151"/>
                    <a:pt x="1690970" y="30146"/>
                  </a:cubicBezTo>
                  <a:lnTo>
                    <a:pt x="1690970" y="393400"/>
                  </a:lnTo>
                  <a:cubicBezTo>
                    <a:pt x="1690970" y="410049"/>
                    <a:pt x="1677473" y="423546"/>
                    <a:pt x="1660824" y="423546"/>
                  </a:cubicBezTo>
                  <a:lnTo>
                    <a:pt x="30146" y="423546"/>
                  </a:lnTo>
                  <a:cubicBezTo>
                    <a:pt x="22151" y="423546"/>
                    <a:pt x="14483" y="420370"/>
                    <a:pt x="8829" y="414716"/>
                  </a:cubicBezTo>
                  <a:cubicBezTo>
                    <a:pt x="3176" y="409063"/>
                    <a:pt x="0" y="401395"/>
                    <a:pt x="0" y="393400"/>
                  </a:cubicBezTo>
                  <a:lnTo>
                    <a:pt x="0" y="30146"/>
                  </a:lnTo>
                  <a:cubicBezTo>
                    <a:pt x="0" y="13497"/>
                    <a:pt x="13497" y="0"/>
                    <a:pt x="30146" y="0"/>
                  </a:cubicBezTo>
                  <a:close/>
                </a:path>
              </a:pathLst>
            </a:custGeom>
            <a:solidFill>
              <a:srgbClr val="0C4B16"/>
            </a:solidFill>
          </p:spPr>
          <p:txBody>
            <a:bodyPr/>
            <a:lstStyle/>
            <a:p>
              <a:endParaRPr lang="en-US"/>
            </a:p>
          </p:txBody>
        </p:sp>
        <p:sp>
          <p:nvSpPr>
            <p:cNvPr id="47" name="TextBox 47"/>
            <p:cNvSpPr txBox="1"/>
            <p:nvPr/>
          </p:nvSpPr>
          <p:spPr>
            <a:xfrm>
              <a:off x="0" y="-47625"/>
              <a:ext cx="1690970" cy="471171"/>
            </a:xfrm>
            <a:prstGeom prst="rect">
              <a:avLst/>
            </a:prstGeom>
          </p:spPr>
          <p:txBody>
            <a:bodyPr lIns="50800" tIns="50800" rIns="50800" bIns="50800" rtlCol="0" anchor="ctr"/>
            <a:lstStyle/>
            <a:p>
              <a:pPr algn="ctr">
                <a:lnSpc>
                  <a:spcPts val="3359"/>
                </a:lnSpc>
              </a:pPr>
              <a:r>
                <a:rPr lang="en-US" sz="2400">
                  <a:solidFill>
                    <a:srgbClr val="FFFFFF"/>
                  </a:solidFill>
                  <a:latin typeface="Archivo Black"/>
                  <a:ea typeface="Archivo Black"/>
                  <a:cs typeface="Archivo Black"/>
                  <a:sym typeface="Archivo Black"/>
                </a:rPr>
                <a:t>Fun! </a:t>
              </a:r>
            </a:p>
            <a:p>
              <a:pPr algn="ctr">
                <a:lnSpc>
                  <a:spcPts val="3359"/>
                </a:lnSpc>
              </a:pPr>
              <a:r>
                <a:rPr lang="en-US" sz="2400">
                  <a:solidFill>
                    <a:srgbClr val="FFFFFF"/>
                  </a:solidFill>
                  <a:latin typeface="Archivo Black"/>
                  <a:ea typeface="Archivo Black"/>
                  <a:cs typeface="Archivo Black"/>
                  <a:sym typeface="Archivo Black"/>
                </a:rPr>
                <a:t>(You will really appreciate indoor gardening during the winter!)</a:t>
              </a:r>
            </a:p>
          </p:txBody>
        </p:sp>
      </p:grpSp>
      <p:grpSp>
        <p:nvGrpSpPr>
          <p:cNvPr id="48" name="Group 48"/>
          <p:cNvGrpSpPr/>
          <p:nvPr/>
        </p:nvGrpSpPr>
        <p:grpSpPr>
          <a:xfrm>
            <a:off x="9207679" y="1861876"/>
            <a:ext cx="1237555" cy="1088836"/>
            <a:chOff x="0" y="0"/>
            <a:chExt cx="325940" cy="286772"/>
          </a:xfrm>
        </p:grpSpPr>
        <p:sp>
          <p:nvSpPr>
            <p:cNvPr id="49" name="Freeform 49"/>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50" name="TextBox 50"/>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51" name="Group 51"/>
          <p:cNvGrpSpPr/>
          <p:nvPr/>
        </p:nvGrpSpPr>
        <p:grpSpPr>
          <a:xfrm>
            <a:off x="9207679" y="3660869"/>
            <a:ext cx="1237555" cy="1088836"/>
            <a:chOff x="0" y="0"/>
            <a:chExt cx="325940" cy="286772"/>
          </a:xfrm>
        </p:grpSpPr>
        <p:sp>
          <p:nvSpPr>
            <p:cNvPr id="52" name="Freeform 52"/>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53" name="TextBox 53"/>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54" name="Group 54"/>
          <p:cNvGrpSpPr/>
          <p:nvPr/>
        </p:nvGrpSpPr>
        <p:grpSpPr>
          <a:xfrm>
            <a:off x="9207679" y="5499194"/>
            <a:ext cx="1237555" cy="1088836"/>
            <a:chOff x="0" y="0"/>
            <a:chExt cx="325940" cy="286772"/>
          </a:xfrm>
        </p:grpSpPr>
        <p:sp>
          <p:nvSpPr>
            <p:cNvPr id="55" name="Freeform 55"/>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a:ln w="57150" cap="rnd">
              <a:solidFill>
                <a:srgbClr val="0C4B16"/>
              </a:solidFill>
              <a:prstDash val="solid"/>
              <a:round/>
            </a:ln>
          </p:spPr>
          <p:txBody>
            <a:bodyPr/>
            <a:lstStyle/>
            <a:p>
              <a:endParaRPr lang="en-US"/>
            </a:p>
          </p:txBody>
        </p:sp>
        <p:sp>
          <p:nvSpPr>
            <p:cNvPr id="56" name="TextBox 56"/>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grpSp>
        <p:nvGrpSpPr>
          <p:cNvPr id="57" name="Group 57"/>
          <p:cNvGrpSpPr/>
          <p:nvPr/>
        </p:nvGrpSpPr>
        <p:grpSpPr>
          <a:xfrm>
            <a:off x="9207679" y="7337519"/>
            <a:ext cx="1237555" cy="1088836"/>
            <a:chOff x="0" y="0"/>
            <a:chExt cx="325940" cy="286772"/>
          </a:xfrm>
        </p:grpSpPr>
        <p:sp>
          <p:nvSpPr>
            <p:cNvPr id="58" name="Freeform 58"/>
            <p:cNvSpPr/>
            <p:nvPr/>
          </p:nvSpPr>
          <p:spPr>
            <a:xfrm>
              <a:off x="0" y="0"/>
              <a:ext cx="325940" cy="286772"/>
            </a:xfrm>
            <a:custGeom>
              <a:avLst/>
              <a:gdLst/>
              <a:ahLst/>
              <a:cxnLst/>
              <a:rect l="l" t="t" r="r" b="b"/>
              <a:pathLst>
                <a:path w="325940" h="286772">
                  <a:moveTo>
                    <a:pt x="143386" y="0"/>
                  </a:moveTo>
                  <a:lnTo>
                    <a:pt x="182555" y="0"/>
                  </a:lnTo>
                  <a:cubicBezTo>
                    <a:pt x="220583" y="0"/>
                    <a:pt x="257054" y="15107"/>
                    <a:pt x="283944" y="41997"/>
                  </a:cubicBezTo>
                  <a:cubicBezTo>
                    <a:pt x="310834" y="68887"/>
                    <a:pt x="325940" y="105358"/>
                    <a:pt x="325940" y="143386"/>
                  </a:cubicBezTo>
                  <a:lnTo>
                    <a:pt x="325940" y="143386"/>
                  </a:lnTo>
                  <a:cubicBezTo>
                    <a:pt x="325940" y="222576"/>
                    <a:pt x="261744" y="286772"/>
                    <a:pt x="182555" y="286772"/>
                  </a:cubicBezTo>
                  <a:lnTo>
                    <a:pt x="143386" y="286772"/>
                  </a:lnTo>
                  <a:cubicBezTo>
                    <a:pt x="105358" y="286772"/>
                    <a:pt x="68887" y="271665"/>
                    <a:pt x="41997" y="244775"/>
                  </a:cubicBezTo>
                  <a:cubicBezTo>
                    <a:pt x="15107" y="217885"/>
                    <a:pt x="0" y="181414"/>
                    <a:pt x="0" y="143386"/>
                  </a:cubicBezTo>
                  <a:lnTo>
                    <a:pt x="0" y="143386"/>
                  </a:lnTo>
                  <a:cubicBezTo>
                    <a:pt x="0" y="105358"/>
                    <a:pt x="15107" y="68887"/>
                    <a:pt x="41997" y="41997"/>
                  </a:cubicBezTo>
                  <a:cubicBezTo>
                    <a:pt x="68887" y="15107"/>
                    <a:pt x="105358" y="0"/>
                    <a:pt x="143386" y="0"/>
                  </a:cubicBezTo>
                  <a:close/>
                </a:path>
              </a:pathLst>
            </a:custGeom>
            <a:solidFill>
              <a:srgbClr val="8DC63E"/>
            </a:solidFill>
          </p:spPr>
          <p:txBody>
            <a:bodyPr/>
            <a:lstStyle/>
            <a:p>
              <a:endParaRPr lang="en-US"/>
            </a:p>
          </p:txBody>
        </p:sp>
        <p:sp>
          <p:nvSpPr>
            <p:cNvPr id="59" name="TextBox 59"/>
            <p:cNvSpPr txBox="1"/>
            <p:nvPr/>
          </p:nvSpPr>
          <p:spPr>
            <a:xfrm>
              <a:off x="0" y="-47625"/>
              <a:ext cx="325940" cy="334397"/>
            </a:xfrm>
            <a:prstGeom prst="rect">
              <a:avLst/>
            </a:prstGeom>
          </p:spPr>
          <p:txBody>
            <a:bodyPr lIns="50800" tIns="50800" rIns="50800" bIns="50800" rtlCol="0" anchor="ctr"/>
            <a:lstStyle/>
            <a:p>
              <a:pPr algn="ctr">
                <a:lnSpc>
                  <a:spcPts val="3359"/>
                </a:lnSpc>
              </a:pPr>
              <a:endParaRPr/>
            </a:p>
          </p:txBody>
        </p:sp>
      </p:grpSp>
      <p:sp>
        <p:nvSpPr>
          <p:cNvPr id="60" name="TextBox 60"/>
          <p:cNvSpPr txBox="1"/>
          <p:nvPr/>
        </p:nvSpPr>
        <p:spPr>
          <a:xfrm>
            <a:off x="9488576" y="7574915"/>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08</a:t>
            </a:r>
          </a:p>
        </p:txBody>
      </p:sp>
      <p:sp>
        <p:nvSpPr>
          <p:cNvPr id="61" name="TextBox 61"/>
          <p:cNvSpPr txBox="1"/>
          <p:nvPr/>
        </p:nvSpPr>
        <p:spPr>
          <a:xfrm>
            <a:off x="9488576" y="5736590"/>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07</a:t>
            </a:r>
          </a:p>
        </p:txBody>
      </p:sp>
      <p:sp>
        <p:nvSpPr>
          <p:cNvPr id="62" name="TextBox 62"/>
          <p:cNvSpPr txBox="1"/>
          <p:nvPr/>
        </p:nvSpPr>
        <p:spPr>
          <a:xfrm>
            <a:off x="9488576" y="3898265"/>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06</a:t>
            </a:r>
          </a:p>
        </p:txBody>
      </p:sp>
      <p:sp>
        <p:nvSpPr>
          <p:cNvPr id="63" name="TextBox 63"/>
          <p:cNvSpPr txBox="1"/>
          <p:nvPr/>
        </p:nvSpPr>
        <p:spPr>
          <a:xfrm>
            <a:off x="9488576" y="2099272"/>
            <a:ext cx="675762" cy="547370"/>
          </a:xfrm>
          <a:prstGeom prst="rect">
            <a:avLst/>
          </a:prstGeom>
        </p:spPr>
        <p:txBody>
          <a:bodyPr lIns="0" tIns="0" rIns="0" bIns="0" rtlCol="0" anchor="t">
            <a:spAutoFit/>
          </a:bodyPr>
          <a:lstStyle/>
          <a:p>
            <a:pPr marL="0" lvl="0" indent="0" algn="ctr">
              <a:lnSpc>
                <a:spcPts val="4479"/>
              </a:lnSpc>
              <a:spcBef>
                <a:spcPct val="0"/>
              </a:spcBef>
            </a:pPr>
            <a:r>
              <a:rPr lang="en-US" sz="3199">
                <a:solidFill>
                  <a:srgbClr val="0C4B16"/>
                </a:solidFill>
                <a:latin typeface="Archivo Black"/>
                <a:ea typeface="Archivo Black"/>
                <a:cs typeface="Archivo Black"/>
                <a:sym typeface="Archivo Black"/>
              </a:rPr>
              <a:t>05</a:t>
            </a:r>
          </a:p>
        </p:txBody>
      </p:sp>
      <p:sp>
        <p:nvSpPr>
          <p:cNvPr id="64" name="Freeform 64"/>
          <p:cNvSpPr/>
          <p:nvPr/>
        </p:nvSpPr>
        <p:spPr>
          <a:xfrm>
            <a:off x="13619239" y="8906071"/>
            <a:ext cx="3951897" cy="933636"/>
          </a:xfrm>
          <a:custGeom>
            <a:avLst/>
            <a:gdLst/>
            <a:ahLst/>
            <a:cxnLst/>
            <a:rect l="l" t="t" r="r" b="b"/>
            <a:pathLst>
              <a:path w="3951897" h="933636">
                <a:moveTo>
                  <a:pt x="0" y="0"/>
                </a:moveTo>
                <a:lnTo>
                  <a:pt x="3951896" y="0"/>
                </a:lnTo>
                <a:lnTo>
                  <a:pt x="3951896"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5" name="Freeform 65"/>
          <p:cNvSpPr/>
          <p:nvPr/>
        </p:nvSpPr>
        <p:spPr>
          <a:xfrm>
            <a:off x="13142919" y="870506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6" name="Freeform 66"/>
          <p:cNvSpPr/>
          <p:nvPr/>
        </p:nvSpPr>
        <p:spPr>
          <a:xfrm>
            <a:off x="13362796" y="892494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7" name="TextBox 67"/>
          <p:cNvSpPr txBox="1"/>
          <p:nvPr/>
        </p:nvSpPr>
        <p:spPr>
          <a:xfrm>
            <a:off x="14469819" y="931382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885128" y="8660242"/>
            <a:ext cx="2402872" cy="1586369"/>
          </a:xfrm>
          <a:custGeom>
            <a:avLst/>
            <a:gdLst/>
            <a:ahLst/>
            <a:cxnLst/>
            <a:rect l="l" t="t" r="r" b="b"/>
            <a:pathLst>
              <a:path w="2402872" h="1586369">
                <a:moveTo>
                  <a:pt x="0" y="0"/>
                </a:moveTo>
                <a:lnTo>
                  <a:pt x="2402872" y="0"/>
                </a:lnTo>
                <a:lnTo>
                  <a:pt x="2402872"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1524000" y="1506209"/>
            <a:ext cx="14859000" cy="8139441"/>
          </a:xfrm>
          <a:custGeom>
            <a:avLst/>
            <a:gdLst/>
            <a:ahLst/>
            <a:cxnLst/>
            <a:rect l="l" t="t" r="r" b="b"/>
            <a:pathLst>
              <a:path w="11817237" h="7350768">
                <a:moveTo>
                  <a:pt x="0" y="0"/>
                </a:moveTo>
                <a:lnTo>
                  <a:pt x="11817237" y="0"/>
                </a:lnTo>
                <a:lnTo>
                  <a:pt x="11817237" y="7350768"/>
                </a:lnTo>
                <a:lnTo>
                  <a:pt x="0" y="7350768"/>
                </a:lnTo>
                <a:lnTo>
                  <a:pt x="0" y="0"/>
                </a:lnTo>
                <a:close/>
              </a:path>
            </a:pathLst>
          </a:custGeom>
          <a:blipFill>
            <a:blip r:embed="rId13"/>
            <a:stretch>
              <a:fillRect t="-3587" b="-3587"/>
            </a:stretch>
          </a:blipFill>
        </p:spPr>
        <p:txBody>
          <a:bodyPr/>
          <a:lstStyle/>
          <a:p>
            <a:endParaRPr lang="en-US" dirty="0"/>
          </a:p>
        </p:txBody>
      </p:sp>
      <p:sp>
        <p:nvSpPr>
          <p:cNvPr id="13" name="TextBox 13"/>
          <p:cNvSpPr txBox="1"/>
          <p:nvPr/>
        </p:nvSpPr>
        <p:spPr>
          <a:xfrm>
            <a:off x="1223962" y="641350"/>
            <a:ext cx="15840075" cy="795022"/>
          </a:xfrm>
          <a:prstGeom prst="rect">
            <a:avLst/>
          </a:prstGeom>
        </p:spPr>
        <p:txBody>
          <a:bodyPr lIns="0" tIns="0" rIns="0" bIns="0" rtlCol="0" anchor="t">
            <a:spAutoFit/>
          </a:bodyPr>
          <a:lstStyle/>
          <a:p>
            <a:pPr algn="ctr">
              <a:lnSpc>
                <a:spcPts val="6579"/>
              </a:lnSpc>
              <a:spcBef>
                <a:spcPct val="0"/>
              </a:spcBef>
            </a:pPr>
            <a:r>
              <a:rPr lang="en-US" sz="4699" b="1">
                <a:solidFill>
                  <a:srgbClr val="62B144"/>
                </a:solidFill>
                <a:latin typeface="TT Hoves Bold"/>
                <a:ea typeface="TT Hoves Bold"/>
                <a:cs typeface="TT Hoves Bold"/>
                <a:sym typeface="TT Hoves Bold"/>
              </a:rPr>
              <a:t>How to select the right grow light for indoor gardening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2675881" cy="1505183"/>
          </a:xfrm>
          <a:custGeom>
            <a:avLst/>
            <a:gdLst/>
            <a:ahLst/>
            <a:cxnLst/>
            <a:rect l="l" t="t" r="r" b="b"/>
            <a:pathLst>
              <a:path w="2675881" h="1505183">
                <a:moveTo>
                  <a:pt x="0" y="0"/>
                </a:moveTo>
                <a:lnTo>
                  <a:pt x="2675881" y="0"/>
                </a:lnTo>
                <a:lnTo>
                  <a:pt x="2675881" y="1505183"/>
                </a:lnTo>
                <a:lnTo>
                  <a:pt x="0" y="1505183"/>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3854828" y="3545929"/>
            <a:ext cx="6258858" cy="4623259"/>
            <a:chOff x="-26386" y="0"/>
            <a:chExt cx="1675124" cy="1237371"/>
          </a:xfrm>
        </p:grpSpPr>
        <p:sp>
          <p:nvSpPr>
            <p:cNvPr id="10" name="Freeform 10"/>
            <p:cNvSpPr/>
            <p:nvPr/>
          </p:nvSpPr>
          <p:spPr>
            <a:xfrm>
              <a:off x="0" y="0"/>
              <a:ext cx="1648738" cy="1011417"/>
            </a:xfrm>
            <a:custGeom>
              <a:avLst/>
              <a:gdLst/>
              <a:ahLst/>
              <a:cxnLst/>
              <a:rect l="l" t="t" r="r" b="b"/>
              <a:pathLst>
                <a:path w="1648738" h="1011417">
                  <a:moveTo>
                    <a:pt x="31419" y="0"/>
                  </a:moveTo>
                  <a:lnTo>
                    <a:pt x="1617319" y="0"/>
                  </a:lnTo>
                  <a:cubicBezTo>
                    <a:pt x="1625652" y="0"/>
                    <a:pt x="1633643" y="3310"/>
                    <a:pt x="1639535" y="9202"/>
                  </a:cubicBezTo>
                  <a:cubicBezTo>
                    <a:pt x="1645427" y="15094"/>
                    <a:pt x="1648738" y="23086"/>
                    <a:pt x="1648738" y="31419"/>
                  </a:cubicBezTo>
                  <a:lnTo>
                    <a:pt x="1648738" y="979998"/>
                  </a:lnTo>
                  <a:cubicBezTo>
                    <a:pt x="1648738" y="997350"/>
                    <a:pt x="1634671" y="1011417"/>
                    <a:pt x="1617319" y="1011417"/>
                  </a:cubicBezTo>
                  <a:lnTo>
                    <a:pt x="31419" y="1011417"/>
                  </a:lnTo>
                  <a:cubicBezTo>
                    <a:pt x="14067" y="1011417"/>
                    <a:pt x="0" y="997350"/>
                    <a:pt x="0" y="979998"/>
                  </a:cubicBezTo>
                  <a:lnTo>
                    <a:pt x="0" y="31419"/>
                  </a:lnTo>
                  <a:cubicBezTo>
                    <a:pt x="0" y="23086"/>
                    <a:pt x="3310" y="15094"/>
                    <a:pt x="9202" y="9202"/>
                  </a:cubicBezTo>
                  <a:cubicBezTo>
                    <a:pt x="15094" y="3310"/>
                    <a:pt x="23086" y="0"/>
                    <a:pt x="31419" y="0"/>
                  </a:cubicBezTo>
                  <a:close/>
                </a:path>
              </a:pathLst>
            </a:custGeom>
            <a:solidFill>
              <a:srgbClr val="8DC63E"/>
            </a:solidFill>
          </p:spPr>
          <p:txBody>
            <a:bodyPr/>
            <a:lstStyle/>
            <a:p>
              <a:endParaRPr lang="en-US"/>
            </a:p>
          </p:txBody>
        </p:sp>
        <p:sp>
          <p:nvSpPr>
            <p:cNvPr id="11" name="TextBox 11"/>
            <p:cNvSpPr txBox="1"/>
            <p:nvPr/>
          </p:nvSpPr>
          <p:spPr>
            <a:xfrm>
              <a:off x="-26386" y="149754"/>
              <a:ext cx="1648738" cy="1087617"/>
            </a:xfrm>
            <a:prstGeom prst="rect">
              <a:avLst/>
            </a:prstGeom>
          </p:spPr>
          <p:txBody>
            <a:bodyPr lIns="50800" tIns="50800" rIns="50800" bIns="50800" rtlCol="0" anchor="ctr"/>
            <a:lstStyle/>
            <a:p>
              <a:pPr marL="690876" lvl="1" indent="-345438" algn="l">
                <a:lnSpc>
                  <a:spcPts val="4479"/>
                </a:lnSpc>
                <a:buFont typeface="Arial"/>
                <a:buChar char="•"/>
              </a:pPr>
              <a:r>
                <a:rPr lang="en-US" sz="3199" b="1" dirty="0">
                  <a:solidFill>
                    <a:srgbClr val="135807"/>
                  </a:solidFill>
                  <a:latin typeface="Roboto Bold"/>
                  <a:ea typeface="Roboto Bold"/>
                  <a:cs typeface="Roboto Bold"/>
                  <a:sym typeface="Roboto Bold"/>
                </a:rPr>
                <a:t>Big Money Savings!</a:t>
              </a:r>
            </a:p>
            <a:p>
              <a:pPr algn="l">
                <a:lnSpc>
                  <a:spcPts val="4479"/>
                </a:lnSpc>
              </a:pPr>
              <a:endParaRPr lang="en-US" sz="3199" b="1" dirty="0">
                <a:solidFill>
                  <a:srgbClr val="135807"/>
                </a:solidFill>
                <a:latin typeface="Roboto Bold"/>
                <a:ea typeface="Roboto Bold"/>
                <a:cs typeface="Roboto Bold"/>
                <a:sym typeface="Roboto Bold"/>
              </a:endParaRPr>
            </a:p>
            <a:p>
              <a:pPr marL="690876" lvl="1" indent="-345438" algn="l">
                <a:lnSpc>
                  <a:spcPts val="4479"/>
                </a:lnSpc>
                <a:buFont typeface="Arial"/>
                <a:buChar char="•"/>
              </a:pPr>
              <a:r>
                <a:rPr lang="en-US" sz="3199" b="1" dirty="0">
                  <a:solidFill>
                    <a:srgbClr val="135807"/>
                  </a:solidFill>
                  <a:latin typeface="Roboto Bold"/>
                  <a:ea typeface="Roboto Bold"/>
                  <a:cs typeface="Roboto Bold"/>
                  <a:sym typeface="Roboto Bold"/>
                </a:rPr>
                <a:t>More control over timing and availability of plants</a:t>
              </a:r>
            </a:p>
            <a:p>
              <a:pPr algn="l">
                <a:lnSpc>
                  <a:spcPts val="3919"/>
                </a:lnSpc>
              </a:pPr>
              <a:endParaRPr lang="en-US" sz="3199" b="1" dirty="0">
                <a:solidFill>
                  <a:srgbClr val="135807"/>
                </a:solidFill>
                <a:latin typeface="Roboto Bold"/>
                <a:ea typeface="Roboto Bold"/>
                <a:cs typeface="Roboto Bold"/>
                <a:sym typeface="Roboto Bold"/>
              </a:endParaRPr>
            </a:p>
            <a:p>
              <a:pPr algn="ctr">
                <a:lnSpc>
                  <a:spcPts val="3919"/>
                </a:lnSpc>
              </a:pPr>
              <a:endParaRPr lang="en-US" sz="3199" b="1" dirty="0">
                <a:solidFill>
                  <a:srgbClr val="135807"/>
                </a:solidFill>
                <a:latin typeface="Roboto Bold"/>
                <a:ea typeface="Roboto Bold"/>
                <a:cs typeface="Roboto Bold"/>
                <a:sym typeface="Roboto Bold"/>
              </a:endParaRPr>
            </a:p>
            <a:p>
              <a:pPr algn="ctr">
                <a:lnSpc>
                  <a:spcPts val="3359"/>
                </a:lnSpc>
              </a:pPr>
              <a:endParaRPr lang="en-US" sz="3199" b="1" dirty="0">
                <a:solidFill>
                  <a:srgbClr val="135807"/>
                </a:solidFill>
                <a:latin typeface="Roboto Bold"/>
                <a:ea typeface="Roboto Bold"/>
                <a:cs typeface="Roboto Bold"/>
                <a:sym typeface="Roboto Bold"/>
              </a:endParaRPr>
            </a:p>
          </p:txBody>
        </p:sp>
      </p:grpSp>
      <p:sp>
        <p:nvSpPr>
          <p:cNvPr id="12" name="Freeform 12"/>
          <p:cNvSpPr/>
          <p:nvPr/>
        </p:nvSpPr>
        <p:spPr>
          <a:xfrm>
            <a:off x="11932935" y="624325"/>
            <a:ext cx="5969619" cy="9292202"/>
          </a:xfrm>
          <a:custGeom>
            <a:avLst/>
            <a:gdLst/>
            <a:ahLst/>
            <a:cxnLst/>
            <a:rect l="l" t="t" r="r" b="b"/>
            <a:pathLst>
              <a:path w="5969619" h="9292202">
                <a:moveTo>
                  <a:pt x="0" y="0"/>
                </a:moveTo>
                <a:lnTo>
                  <a:pt x="5969620" y="0"/>
                </a:lnTo>
                <a:lnTo>
                  <a:pt x="5969620" y="9292202"/>
                </a:lnTo>
                <a:lnTo>
                  <a:pt x="0" y="9292202"/>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1614089" y="1409933"/>
            <a:ext cx="10043565" cy="2303561"/>
          </a:xfrm>
          <a:prstGeom prst="rect">
            <a:avLst/>
          </a:prstGeom>
        </p:spPr>
        <p:txBody>
          <a:bodyPr lIns="0" tIns="0" rIns="0" bIns="0" rtlCol="0" anchor="t">
            <a:spAutoFit/>
          </a:bodyPr>
          <a:lstStyle/>
          <a:p>
            <a:pPr algn="ctr">
              <a:lnSpc>
                <a:spcPts val="6104"/>
              </a:lnSpc>
            </a:pPr>
            <a:r>
              <a:rPr lang="en-US" sz="4360">
                <a:solidFill>
                  <a:srgbClr val="62B144"/>
                </a:solidFill>
                <a:latin typeface="Archivo Black"/>
                <a:ea typeface="Archivo Black"/>
                <a:cs typeface="Archivo Black"/>
                <a:sym typeface="Archivo Black"/>
              </a:rPr>
              <a:t>Seed starting is a super-power for sustainable living</a:t>
            </a:r>
          </a:p>
          <a:p>
            <a:pPr algn="ctr">
              <a:lnSpc>
                <a:spcPts val="6104"/>
              </a:lnSpc>
              <a:spcBef>
                <a:spcPct val="0"/>
              </a:spcBef>
            </a:pPr>
            <a:r>
              <a:rPr lang="en-US" sz="4360">
                <a:solidFill>
                  <a:srgbClr val="62B144"/>
                </a:solidFill>
                <a:latin typeface="Archivo Black"/>
                <a:ea typeface="Archivo Black"/>
                <a:cs typeface="Archivo Black"/>
                <a:sym typeface="Archivo Black"/>
              </a:rPr>
              <a:t> </a:t>
            </a:r>
          </a:p>
        </p:txBody>
      </p:sp>
      <p:sp>
        <p:nvSpPr>
          <p:cNvPr id="14" name="TextBox 14"/>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2671898" y="3736717"/>
            <a:ext cx="5710523" cy="4057577"/>
            <a:chOff x="0" y="0"/>
            <a:chExt cx="1528367" cy="1085972"/>
          </a:xfrm>
        </p:grpSpPr>
        <p:sp>
          <p:nvSpPr>
            <p:cNvPr id="10" name="Freeform 10"/>
            <p:cNvSpPr/>
            <p:nvPr/>
          </p:nvSpPr>
          <p:spPr>
            <a:xfrm>
              <a:off x="0" y="0"/>
              <a:ext cx="1451154" cy="939173"/>
            </a:xfrm>
            <a:custGeom>
              <a:avLst/>
              <a:gdLst/>
              <a:ahLst/>
              <a:cxnLst/>
              <a:rect l="l" t="t" r="r" b="b"/>
              <a:pathLst>
                <a:path w="1451154" h="939173">
                  <a:moveTo>
                    <a:pt x="35697" y="0"/>
                  </a:moveTo>
                  <a:lnTo>
                    <a:pt x="1415457" y="0"/>
                  </a:lnTo>
                  <a:cubicBezTo>
                    <a:pt x="1424925" y="0"/>
                    <a:pt x="1434004" y="3761"/>
                    <a:pt x="1440699" y="10455"/>
                  </a:cubicBezTo>
                  <a:cubicBezTo>
                    <a:pt x="1447393" y="17150"/>
                    <a:pt x="1451154" y="26229"/>
                    <a:pt x="1451154" y="35697"/>
                  </a:cubicBezTo>
                  <a:lnTo>
                    <a:pt x="1451154" y="903476"/>
                  </a:lnTo>
                  <a:cubicBezTo>
                    <a:pt x="1451154" y="912943"/>
                    <a:pt x="1447393" y="922023"/>
                    <a:pt x="1440699" y="928718"/>
                  </a:cubicBezTo>
                  <a:cubicBezTo>
                    <a:pt x="1434004" y="935412"/>
                    <a:pt x="1424925" y="939173"/>
                    <a:pt x="1415457" y="939173"/>
                  </a:cubicBezTo>
                  <a:lnTo>
                    <a:pt x="35697" y="939173"/>
                  </a:lnTo>
                  <a:cubicBezTo>
                    <a:pt x="26229" y="939173"/>
                    <a:pt x="17150" y="935412"/>
                    <a:pt x="10455" y="928718"/>
                  </a:cubicBezTo>
                  <a:cubicBezTo>
                    <a:pt x="3761" y="922023"/>
                    <a:pt x="0" y="912943"/>
                    <a:pt x="0" y="903476"/>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1" name="TextBox 11"/>
            <p:cNvSpPr txBox="1"/>
            <p:nvPr/>
          </p:nvSpPr>
          <p:spPr>
            <a:xfrm>
              <a:off x="77213" y="70599"/>
              <a:ext cx="1451154" cy="1015373"/>
            </a:xfrm>
            <a:prstGeom prst="rect">
              <a:avLst/>
            </a:prstGeom>
          </p:spPr>
          <p:txBody>
            <a:bodyPr lIns="50800" tIns="50800" rIns="50800" bIns="50800" rtlCol="0" anchor="ctr"/>
            <a:lstStyle/>
            <a:p>
              <a:pPr algn="l">
                <a:lnSpc>
                  <a:spcPts val="3919"/>
                </a:lnSpc>
              </a:pPr>
              <a:r>
                <a:rPr lang="en-US" sz="2799" b="1" dirty="0">
                  <a:solidFill>
                    <a:srgbClr val="135807"/>
                  </a:solidFill>
                  <a:latin typeface="Roboto Bold"/>
                  <a:ea typeface="Roboto Bold"/>
                  <a:cs typeface="Roboto Bold"/>
                  <a:sym typeface="Roboto Bold"/>
                </a:rPr>
                <a:t>Quality lighting can make a big difference for seed starting</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Faster growth</a:t>
              </a:r>
            </a:p>
            <a:p>
              <a:pPr marL="604518" lvl="1" indent="-302259" algn="l">
                <a:lnSpc>
                  <a:spcPts val="3919"/>
                </a:lnSpc>
                <a:buFont typeface="Arial"/>
                <a:buChar char="•"/>
              </a:pPr>
              <a:r>
                <a:rPr lang="en-US" sz="2799" b="1" dirty="0">
                  <a:solidFill>
                    <a:srgbClr val="135807"/>
                  </a:solidFill>
                  <a:latin typeface="Roboto Bold"/>
                  <a:ea typeface="Roboto Bold"/>
                  <a:cs typeface="Roboto Bold"/>
                  <a:sym typeface="Roboto Bold"/>
                </a:rPr>
                <a:t>Healthier plants</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Freeform 12"/>
          <p:cNvSpPr/>
          <p:nvPr/>
        </p:nvSpPr>
        <p:spPr>
          <a:xfrm>
            <a:off x="8670920" y="3083430"/>
            <a:ext cx="7619109" cy="5085755"/>
          </a:xfrm>
          <a:custGeom>
            <a:avLst/>
            <a:gdLst/>
            <a:ahLst/>
            <a:cxnLst/>
            <a:rect l="l" t="t" r="r" b="b"/>
            <a:pathLst>
              <a:path w="7619109" h="5085755">
                <a:moveTo>
                  <a:pt x="0" y="0"/>
                </a:moveTo>
                <a:lnTo>
                  <a:pt x="7619109" y="0"/>
                </a:lnTo>
                <a:lnTo>
                  <a:pt x="7619109" y="5085756"/>
                </a:lnTo>
                <a:lnTo>
                  <a:pt x="0" y="5085756"/>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3048000" y="1979852"/>
            <a:ext cx="13242029"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Quality lighting makes a big difference</a:t>
            </a:r>
          </a:p>
        </p:txBody>
      </p:sp>
      <p:sp>
        <p:nvSpPr>
          <p:cNvPr id="14" name="TextBox 14"/>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451226" y="3461934"/>
            <a:ext cx="6549773" cy="3509084"/>
            <a:chOff x="0" y="0"/>
            <a:chExt cx="1451154" cy="939173"/>
          </a:xfrm>
        </p:grpSpPr>
        <p:sp>
          <p:nvSpPr>
            <p:cNvPr id="10" name="Freeform 10"/>
            <p:cNvSpPr/>
            <p:nvPr/>
          </p:nvSpPr>
          <p:spPr>
            <a:xfrm>
              <a:off x="0" y="0"/>
              <a:ext cx="1451154" cy="939173"/>
            </a:xfrm>
            <a:custGeom>
              <a:avLst/>
              <a:gdLst/>
              <a:ahLst/>
              <a:cxnLst/>
              <a:rect l="l" t="t" r="r" b="b"/>
              <a:pathLst>
                <a:path w="1451154" h="939173">
                  <a:moveTo>
                    <a:pt x="35697" y="0"/>
                  </a:moveTo>
                  <a:lnTo>
                    <a:pt x="1415457" y="0"/>
                  </a:lnTo>
                  <a:cubicBezTo>
                    <a:pt x="1424925" y="0"/>
                    <a:pt x="1434004" y="3761"/>
                    <a:pt x="1440699" y="10455"/>
                  </a:cubicBezTo>
                  <a:cubicBezTo>
                    <a:pt x="1447393" y="17150"/>
                    <a:pt x="1451154" y="26229"/>
                    <a:pt x="1451154" y="35697"/>
                  </a:cubicBezTo>
                  <a:lnTo>
                    <a:pt x="1451154" y="903476"/>
                  </a:lnTo>
                  <a:cubicBezTo>
                    <a:pt x="1451154" y="912943"/>
                    <a:pt x="1447393" y="922023"/>
                    <a:pt x="1440699" y="928718"/>
                  </a:cubicBezTo>
                  <a:cubicBezTo>
                    <a:pt x="1434004" y="935412"/>
                    <a:pt x="1424925" y="939173"/>
                    <a:pt x="1415457" y="939173"/>
                  </a:cubicBezTo>
                  <a:lnTo>
                    <a:pt x="35697" y="939173"/>
                  </a:lnTo>
                  <a:cubicBezTo>
                    <a:pt x="26229" y="939173"/>
                    <a:pt x="17150" y="935412"/>
                    <a:pt x="10455" y="928718"/>
                  </a:cubicBezTo>
                  <a:cubicBezTo>
                    <a:pt x="3761" y="922023"/>
                    <a:pt x="0" y="912943"/>
                    <a:pt x="0" y="903476"/>
                  </a:cubicBezTo>
                  <a:lnTo>
                    <a:pt x="0" y="35697"/>
                  </a:lnTo>
                  <a:cubicBezTo>
                    <a:pt x="0" y="26229"/>
                    <a:pt x="3761" y="17150"/>
                    <a:pt x="10455" y="10455"/>
                  </a:cubicBezTo>
                  <a:cubicBezTo>
                    <a:pt x="17150" y="3761"/>
                    <a:pt x="26229" y="0"/>
                    <a:pt x="35697" y="0"/>
                  </a:cubicBezTo>
                  <a:close/>
                </a:path>
              </a:pathLst>
            </a:custGeom>
            <a:solidFill>
              <a:srgbClr val="8DC63E"/>
            </a:solidFill>
          </p:spPr>
          <p:txBody>
            <a:bodyPr/>
            <a:lstStyle/>
            <a:p>
              <a:endParaRPr lang="en-US"/>
            </a:p>
          </p:txBody>
        </p:sp>
        <p:sp>
          <p:nvSpPr>
            <p:cNvPr id="11" name="TextBox 11"/>
            <p:cNvSpPr txBox="1"/>
            <p:nvPr/>
          </p:nvSpPr>
          <p:spPr>
            <a:xfrm>
              <a:off x="0" y="270537"/>
              <a:ext cx="1451154" cy="668636"/>
            </a:xfrm>
            <a:prstGeom prst="rect">
              <a:avLst/>
            </a:prstGeom>
          </p:spPr>
          <p:txBody>
            <a:bodyPr lIns="50800" tIns="50800" rIns="50800" bIns="50800" rtlCol="0" anchor="ctr"/>
            <a:lstStyle/>
            <a:p>
              <a:pPr algn="l">
                <a:lnSpc>
                  <a:spcPts val="3919"/>
                </a:lnSpc>
              </a:pPr>
              <a:r>
                <a:rPr lang="en-US" sz="2799" b="1" dirty="0">
                  <a:solidFill>
                    <a:srgbClr val="135807"/>
                  </a:solidFill>
                  <a:latin typeface="Roboto Bold"/>
                  <a:ea typeface="Roboto Bold"/>
                  <a:cs typeface="Roboto Bold"/>
                  <a:sym typeface="Roboto Bold"/>
                </a:rPr>
                <a:t>Contain mercury - disposal issues</a:t>
              </a:r>
            </a:p>
            <a:p>
              <a:pPr algn="l">
                <a:lnSpc>
                  <a:spcPts val="3919"/>
                </a:lnSpc>
              </a:pPr>
              <a:endParaRPr lang="en-US" sz="2799" b="1" dirty="0">
                <a:solidFill>
                  <a:srgbClr val="135807"/>
                </a:solidFill>
                <a:latin typeface="Roboto Bold"/>
                <a:ea typeface="Roboto Bold"/>
                <a:cs typeface="Roboto Bold"/>
                <a:sym typeface="Roboto Bold"/>
              </a:endParaRPr>
            </a:p>
            <a:p>
              <a:pPr algn="l">
                <a:lnSpc>
                  <a:spcPts val="3919"/>
                </a:lnSpc>
              </a:pPr>
              <a:r>
                <a:rPr lang="en-US" sz="2799" b="1" dirty="0">
                  <a:solidFill>
                    <a:srgbClr val="135807"/>
                  </a:solidFill>
                  <a:latin typeface="Roboto Bold"/>
                  <a:ea typeface="Roboto Bold"/>
                  <a:cs typeface="Roboto Bold"/>
                  <a:sym typeface="Roboto Bold"/>
                </a:rPr>
                <a:t>Very limited capabilities</a:t>
              </a:r>
            </a:p>
            <a:p>
              <a:pPr algn="l">
                <a:lnSpc>
                  <a:spcPts val="3919"/>
                </a:lnSpc>
              </a:pPr>
              <a:endParaRPr lang="en-US" sz="2799" b="1" dirty="0">
                <a:solidFill>
                  <a:srgbClr val="135807"/>
                </a:solidFill>
                <a:latin typeface="Roboto Bold"/>
                <a:ea typeface="Roboto Bold"/>
                <a:cs typeface="Roboto Bold"/>
                <a:sym typeface="Roboto Bold"/>
              </a:endParaRPr>
            </a:p>
            <a:p>
              <a:pPr algn="l">
                <a:lnSpc>
                  <a:spcPts val="3919"/>
                </a:lnSpc>
              </a:pPr>
              <a:r>
                <a:rPr lang="en-US" sz="2799" b="1" dirty="0">
                  <a:solidFill>
                    <a:srgbClr val="135807"/>
                  </a:solidFill>
                  <a:latin typeface="Roboto Bold"/>
                  <a:ea typeface="Roboto Bold"/>
                  <a:cs typeface="Roboto Bold"/>
                  <a:sym typeface="Roboto Bold"/>
                </a:rPr>
                <a:t>They need to placed close to the plants</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Freeform 12"/>
          <p:cNvSpPr/>
          <p:nvPr/>
        </p:nvSpPr>
        <p:spPr>
          <a:xfrm>
            <a:off x="9144000" y="3036151"/>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2315655" y="2049796"/>
            <a:ext cx="11927064" cy="757514"/>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Start saying good-bye to fluorescents</a:t>
            </a:r>
          </a:p>
        </p:txBody>
      </p:sp>
      <p:sp>
        <p:nvSpPr>
          <p:cNvPr id="14" name="TextBox 14"/>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2560014" y="3600532"/>
            <a:ext cx="7470207" cy="4054005"/>
            <a:chOff x="0" y="0"/>
            <a:chExt cx="1999329" cy="1085016"/>
          </a:xfrm>
        </p:grpSpPr>
        <p:sp>
          <p:nvSpPr>
            <p:cNvPr id="10" name="Freeform 10"/>
            <p:cNvSpPr/>
            <p:nvPr/>
          </p:nvSpPr>
          <p:spPr>
            <a:xfrm>
              <a:off x="0" y="0"/>
              <a:ext cx="1991085" cy="939173"/>
            </a:xfrm>
            <a:custGeom>
              <a:avLst/>
              <a:gdLst/>
              <a:ahLst/>
              <a:cxnLst/>
              <a:rect l="l" t="t" r="r" b="b"/>
              <a:pathLst>
                <a:path w="1991085" h="939173">
                  <a:moveTo>
                    <a:pt x="26017" y="0"/>
                  </a:moveTo>
                  <a:lnTo>
                    <a:pt x="1965069" y="0"/>
                  </a:lnTo>
                  <a:cubicBezTo>
                    <a:pt x="1971969" y="0"/>
                    <a:pt x="1978586" y="2741"/>
                    <a:pt x="1983465" y="7620"/>
                  </a:cubicBezTo>
                  <a:cubicBezTo>
                    <a:pt x="1988344" y="12499"/>
                    <a:pt x="1991085" y="19117"/>
                    <a:pt x="1991085" y="26017"/>
                  </a:cubicBezTo>
                  <a:lnTo>
                    <a:pt x="1991085" y="913156"/>
                  </a:lnTo>
                  <a:cubicBezTo>
                    <a:pt x="1991085" y="920056"/>
                    <a:pt x="1988344" y="926674"/>
                    <a:pt x="1983465" y="931553"/>
                  </a:cubicBezTo>
                  <a:cubicBezTo>
                    <a:pt x="1978586" y="936432"/>
                    <a:pt x="1971969" y="939173"/>
                    <a:pt x="1965069" y="939173"/>
                  </a:cubicBezTo>
                  <a:lnTo>
                    <a:pt x="26017" y="939173"/>
                  </a:lnTo>
                  <a:cubicBezTo>
                    <a:pt x="19117" y="939173"/>
                    <a:pt x="12499" y="936432"/>
                    <a:pt x="7620" y="931553"/>
                  </a:cubicBezTo>
                  <a:cubicBezTo>
                    <a:pt x="2741" y="926674"/>
                    <a:pt x="0" y="920056"/>
                    <a:pt x="0" y="913156"/>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1" name="TextBox 11"/>
            <p:cNvSpPr txBox="1"/>
            <p:nvPr/>
          </p:nvSpPr>
          <p:spPr>
            <a:xfrm>
              <a:off x="8244" y="69643"/>
              <a:ext cx="1991085" cy="1015373"/>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Jung Seeds/Totally Tomatoes (WI)</a:t>
              </a:r>
            </a:p>
            <a:p>
              <a:pPr algn="l">
                <a:lnSpc>
                  <a:spcPts val="3919"/>
                </a:lnSpc>
              </a:pPr>
              <a:r>
                <a:rPr lang="en-US" sz="3200" b="1" dirty="0">
                  <a:solidFill>
                    <a:srgbClr val="135807"/>
                  </a:solidFill>
                  <a:latin typeface="Roboto Bold"/>
                  <a:ea typeface="Roboto Bold"/>
                  <a:cs typeface="Roboto Bold"/>
                  <a:sym typeface="Roboto Bold"/>
                </a:rPr>
                <a:t>Seed Savers Exchange (IA)</a:t>
              </a:r>
            </a:p>
            <a:p>
              <a:pPr algn="l">
                <a:lnSpc>
                  <a:spcPts val="3919"/>
                </a:lnSpc>
              </a:pPr>
              <a:r>
                <a:rPr lang="en-US" sz="3200" b="1" dirty="0">
                  <a:solidFill>
                    <a:srgbClr val="135807"/>
                  </a:solidFill>
                  <a:latin typeface="Roboto Bold"/>
                  <a:ea typeface="Roboto Bold"/>
                  <a:cs typeface="Roboto Bold"/>
                  <a:sym typeface="Roboto Bold"/>
                </a:rPr>
                <a:t>Johnny’s Seeds (ME)</a:t>
              </a:r>
            </a:p>
            <a:p>
              <a:pPr algn="l">
                <a:lnSpc>
                  <a:spcPts val="3919"/>
                </a:lnSpc>
              </a:pPr>
              <a:r>
                <a:rPr lang="en-US" sz="3200" b="1" dirty="0">
                  <a:solidFill>
                    <a:srgbClr val="135807"/>
                  </a:solidFill>
                  <a:latin typeface="Roboto Bold"/>
                  <a:ea typeface="Roboto Bold"/>
                  <a:cs typeface="Roboto Bold"/>
                  <a:sym typeface="Roboto Bold"/>
                </a:rPr>
                <a:t>Baker Creek Seeds (MO)</a:t>
              </a:r>
            </a:p>
            <a:p>
              <a:pPr algn="l">
                <a:lnSpc>
                  <a:spcPts val="3919"/>
                </a:lnSpc>
              </a:pPr>
              <a:r>
                <a:rPr lang="en-US" sz="3200" b="1" dirty="0">
                  <a:solidFill>
                    <a:srgbClr val="135807"/>
                  </a:solidFill>
                  <a:latin typeface="Roboto Bold"/>
                  <a:ea typeface="Roboto Bold"/>
                  <a:cs typeface="Roboto Bold"/>
                  <a:sym typeface="Roboto Bold"/>
                </a:rPr>
                <a:t>NE Seed (CT)</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grpSp>
        <p:nvGrpSpPr>
          <p:cNvPr id="12" name="Group 12"/>
          <p:cNvGrpSpPr/>
          <p:nvPr/>
        </p:nvGrpSpPr>
        <p:grpSpPr>
          <a:xfrm>
            <a:off x="10814478" y="3739520"/>
            <a:ext cx="5241475" cy="4707252"/>
            <a:chOff x="0" y="0"/>
            <a:chExt cx="1380471" cy="1239770"/>
          </a:xfrm>
        </p:grpSpPr>
        <p:sp>
          <p:nvSpPr>
            <p:cNvPr id="13" name="Freeform 13"/>
            <p:cNvSpPr/>
            <p:nvPr/>
          </p:nvSpPr>
          <p:spPr>
            <a:xfrm>
              <a:off x="0" y="0"/>
              <a:ext cx="1380471" cy="1239770"/>
            </a:xfrm>
            <a:custGeom>
              <a:avLst/>
              <a:gdLst/>
              <a:ahLst/>
              <a:cxnLst/>
              <a:rect l="l" t="t" r="r" b="b"/>
              <a:pathLst>
                <a:path w="1380471" h="1239770">
                  <a:moveTo>
                    <a:pt x="0" y="0"/>
                  </a:moveTo>
                  <a:lnTo>
                    <a:pt x="1380471" y="0"/>
                  </a:lnTo>
                  <a:lnTo>
                    <a:pt x="1380471" y="1239770"/>
                  </a:lnTo>
                  <a:lnTo>
                    <a:pt x="0" y="1239770"/>
                  </a:lnTo>
                  <a:close/>
                </a:path>
              </a:pathLst>
            </a:custGeom>
            <a:solidFill>
              <a:srgbClr val="62B144"/>
            </a:solidFill>
          </p:spPr>
          <p:txBody>
            <a:bodyPr/>
            <a:lstStyle/>
            <a:p>
              <a:endParaRPr lang="en-US"/>
            </a:p>
          </p:txBody>
        </p:sp>
        <p:sp>
          <p:nvSpPr>
            <p:cNvPr id="14" name="TextBox 14"/>
            <p:cNvSpPr txBox="1"/>
            <p:nvPr/>
          </p:nvSpPr>
          <p:spPr>
            <a:xfrm>
              <a:off x="0" y="-47625"/>
              <a:ext cx="1380471" cy="1287395"/>
            </a:xfrm>
            <a:prstGeom prst="rect">
              <a:avLst/>
            </a:prstGeom>
          </p:spPr>
          <p:txBody>
            <a:bodyPr lIns="50800" tIns="50800" rIns="50800" bIns="50800" rtlCol="0" anchor="ctr"/>
            <a:lstStyle/>
            <a:p>
              <a:pPr algn="l">
                <a:lnSpc>
                  <a:spcPts val="3779"/>
                </a:lnSpc>
              </a:pPr>
              <a:r>
                <a:rPr lang="en-US" sz="2699">
                  <a:solidFill>
                    <a:srgbClr val="000000"/>
                  </a:solidFill>
                  <a:latin typeface="TT Hoves"/>
                  <a:ea typeface="TT Hoves"/>
                  <a:cs typeface="TT Hoves"/>
                  <a:sym typeface="TT Hoves"/>
                </a:rPr>
                <a:t>Store in paper envelopes.</a:t>
              </a:r>
            </a:p>
            <a:p>
              <a:pPr algn="l">
                <a:lnSpc>
                  <a:spcPts val="3779"/>
                </a:lnSpc>
              </a:pPr>
              <a:endParaRPr lang="en-US" sz="2699">
                <a:solidFill>
                  <a:srgbClr val="000000"/>
                </a:solidFill>
                <a:latin typeface="TT Hoves"/>
                <a:ea typeface="TT Hoves"/>
                <a:cs typeface="TT Hoves"/>
                <a:sym typeface="TT Hoves"/>
              </a:endParaRPr>
            </a:p>
            <a:p>
              <a:pPr algn="l">
                <a:lnSpc>
                  <a:spcPts val="3779"/>
                </a:lnSpc>
              </a:pPr>
              <a:r>
                <a:rPr lang="en-US" sz="2699">
                  <a:solidFill>
                    <a:srgbClr val="000000"/>
                  </a:solidFill>
                  <a:latin typeface="TT Hoves"/>
                  <a:ea typeface="TT Hoves"/>
                  <a:cs typeface="TT Hoves"/>
                  <a:sym typeface="TT Hoves"/>
                </a:rPr>
                <a:t>Room temperature and/or in a refrigerator is optimal.  Heat will permanently dry out seeds</a:t>
              </a:r>
            </a:p>
            <a:p>
              <a:pPr algn="l">
                <a:lnSpc>
                  <a:spcPts val="3779"/>
                </a:lnSpc>
              </a:pPr>
              <a:endParaRPr lang="en-US" sz="2699">
                <a:solidFill>
                  <a:srgbClr val="000000"/>
                </a:solidFill>
                <a:latin typeface="TT Hoves"/>
                <a:ea typeface="TT Hoves"/>
                <a:cs typeface="TT Hoves"/>
                <a:sym typeface="TT Hoves"/>
              </a:endParaRPr>
            </a:p>
            <a:p>
              <a:pPr algn="l">
                <a:lnSpc>
                  <a:spcPts val="3779"/>
                </a:lnSpc>
              </a:pPr>
              <a:r>
                <a:rPr lang="en-US" sz="2699">
                  <a:solidFill>
                    <a:srgbClr val="000000"/>
                  </a:solidFill>
                  <a:latin typeface="TT Hoves"/>
                  <a:ea typeface="TT Hoves"/>
                  <a:cs typeface="TT Hoves"/>
                  <a:sym typeface="TT Hoves"/>
                </a:rPr>
                <a:t>Protect seeds from humidity!</a:t>
              </a:r>
            </a:p>
          </p:txBody>
        </p:sp>
      </p:grpSp>
      <p:sp>
        <p:nvSpPr>
          <p:cNvPr id="15" name="TextBox 15"/>
          <p:cNvSpPr txBox="1"/>
          <p:nvPr/>
        </p:nvSpPr>
        <p:spPr>
          <a:xfrm>
            <a:off x="4502006" y="1872048"/>
            <a:ext cx="9671194"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Seed sources/storing seeds</a:t>
            </a:r>
          </a:p>
        </p:txBody>
      </p:sp>
      <p:sp>
        <p:nvSpPr>
          <p:cNvPr id="16" name="TextBox 16"/>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371799" y="2249276"/>
            <a:ext cx="6022122" cy="7387456"/>
          </a:xfrm>
          <a:custGeom>
            <a:avLst/>
            <a:gdLst/>
            <a:ahLst/>
            <a:cxnLst/>
            <a:rect l="l" t="t" r="r" b="b"/>
            <a:pathLst>
              <a:path w="6022122" h="7387456">
                <a:moveTo>
                  <a:pt x="0" y="0"/>
                </a:moveTo>
                <a:lnTo>
                  <a:pt x="6022122" y="0"/>
                </a:lnTo>
                <a:lnTo>
                  <a:pt x="6022122" y="7387456"/>
                </a:lnTo>
                <a:lnTo>
                  <a:pt x="0" y="7387456"/>
                </a:lnTo>
                <a:lnTo>
                  <a:pt x="0" y="0"/>
                </a:lnTo>
                <a:close/>
              </a:path>
            </a:pathLst>
          </a:custGeom>
          <a:blipFill>
            <a:blip r:embed="rId8"/>
            <a:stretch>
              <a:fillRect t="-8690"/>
            </a:stretch>
          </a:blipFill>
        </p:spPr>
        <p:txBody>
          <a:bodyPr/>
          <a:lstStyle/>
          <a:p>
            <a:endParaRPr lang="en-US"/>
          </a:p>
        </p:txBody>
      </p:sp>
      <p:sp>
        <p:nvSpPr>
          <p:cNvPr id="8" name="TextBox 8"/>
          <p:cNvSpPr txBox="1"/>
          <p:nvPr/>
        </p:nvSpPr>
        <p:spPr>
          <a:xfrm>
            <a:off x="4925728" y="888398"/>
            <a:ext cx="8180672"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Read your seed packets!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grpSp>
        <p:nvGrpSpPr>
          <p:cNvPr id="6" name="Group 6"/>
          <p:cNvGrpSpPr/>
          <p:nvPr/>
        </p:nvGrpSpPr>
        <p:grpSpPr>
          <a:xfrm>
            <a:off x="1450553" y="2758281"/>
            <a:ext cx="7552809" cy="2817135"/>
            <a:chOff x="0" y="0"/>
            <a:chExt cx="2021437" cy="753979"/>
          </a:xfrm>
        </p:grpSpPr>
        <p:sp>
          <p:nvSpPr>
            <p:cNvPr id="7" name="Freeform 7"/>
            <p:cNvSpPr/>
            <p:nvPr/>
          </p:nvSpPr>
          <p:spPr>
            <a:xfrm>
              <a:off x="0" y="0"/>
              <a:ext cx="1935962" cy="674048"/>
            </a:xfrm>
            <a:custGeom>
              <a:avLst/>
              <a:gdLst/>
              <a:ahLst/>
              <a:cxnLst/>
              <a:rect l="l" t="t" r="r" b="b"/>
              <a:pathLst>
                <a:path w="1935962" h="674048">
                  <a:moveTo>
                    <a:pt x="26757" y="0"/>
                  </a:moveTo>
                  <a:lnTo>
                    <a:pt x="1909205" y="0"/>
                  </a:lnTo>
                  <a:cubicBezTo>
                    <a:pt x="1923982" y="0"/>
                    <a:pt x="1935962" y="11980"/>
                    <a:pt x="1935962" y="26757"/>
                  </a:cubicBezTo>
                  <a:lnTo>
                    <a:pt x="1935962" y="647291"/>
                  </a:lnTo>
                  <a:cubicBezTo>
                    <a:pt x="1935962" y="654387"/>
                    <a:pt x="1933143" y="661193"/>
                    <a:pt x="1928125" y="666211"/>
                  </a:cubicBezTo>
                  <a:cubicBezTo>
                    <a:pt x="1923107" y="671229"/>
                    <a:pt x="1916301" y="674048"/>
                    <a:pt x="1909205" y="674048"/>
                  </a:cubicBezTo>
                  <a:lnTo>
                    <a:pt x="26757" y="674048"/>
                  </a:lnTo>
                  <a:cubicBezTo>
                    <a:pt x="19661" y="674048"/>
                    <a:pt x="12855" y="671229"/>
                    <a:pt x="7837" y="666211"/>
                  </a:cubicBezTo>
                  <a:cubicBezTo>
                    <a:pt x="2819" y="661193"/>
                    <a:pt x="0" y="654387"/>
                    <a:pt x="0" y="647291"/>
                  </a:cubicBezTo>
                  <a:lnTo>
                    <a:pt x="0" y="26757"/>
                  </a:lnTo>
                  <a:cubicBezTo>
                    <a:pt x="0" y="19661"/>
                    <a:pt x="2819" y="12855"/>
                    <a:pt x="7837" y="7837"/>
                  </a:cubicBezTo>
                  <a:cubicBezTo>
                    <a:pt x="12855" y="2819"/>
                    <a:pt x="19661" y="0"/>
                    <a:pt x="26757" y="0"/>
                  </a:cubicBezTo>
                  <a:close/>
                </a:path>
              </a:pathLst>
            </a:custGeom>
            <a:solidFill>
              <a:srgbClr val="8DC63E"/>
            </a:solidFill>
          </p:spPr>
          <p:txBody>
            <a:bodyPr/>
            <a:lstStyle/>
            <a:p>
              <a:endParaRPr lang="en-US"/>
            </a:p>
          </p:txBody>
        </p:sp>
        <p:sp>
          <p:nvSpPr>
            <p:cNvPr id="8" name="TextBox 8"/>
            <p:cNvSpPr txBox="1"/>
            <p:nvPr/>
          </p:nvSpPr>
          <p:spPr>
            <a:xfrm>
              <a:off x="85475" y="3731"/>
              <a:ext cx="1935962" cy="750248"/>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This organic seed starter potting mix includes nutrients and is sterilized.   </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grpSp>
        <p:nvGrpSpPr>
          <p:cNvPr id="9" name="Group 9"/>
          <p:cNvGrpSpPr/>
          <p:nvPr/>
        </p:nvGrpSpPr>
        <p:grpSpPr>
          <a:xfrm>
            <a:off x="8990699" y="2758281"/>
            <a:ext cx="8306702" cy="3425706"/>
            <a:chOff x="0" y="0"/>
            <a:chExt cx="2006722" cy="916858"/>
          </a:xfrm>
        </p:grpSpPr>
        <p:sp>
          <p:nvSpPr>
            <p:cNvPr id="10" name="Freeform 10"/>
            <p:cNvSpPr/>
            <p:nvPr/>
          </p:nvSpPr>
          <p:spPr>
            <a:xfrm>
              <a:off x="0" y="0"/>
              <a:ext cx="1991085" cy="806611"/>
            </a:xfrm>
            <a:custGeom>
              <a:avLst/>
              <a:gdLst/>
              <a:ahLst/>
              <a:cxnLst/>
              <a:rect l="l" t="t" r="r" b="b"/>
              <a:pathLst>
                <a:path w="1991085" h="806611">
                  <a:moveTo>
                    <a:pt x="26017" y="0"/>
                  </a:moveTo>
                  <a:lnTo>
                    <a:pt x="1965069" y="0"/>
                  </a:lnTo>
                  <a:cubicBezTo>
                    <a:pt x="1971969" y="0"/>
                    <a:pt x="1978586" y="2741"/>
                    <a:pt x="1983465" y="7620"/>
                  </a:cubicBezTo>
                  <a:cubicBezTo>
                    <a:pt x="1988344" y="12499"/>
                    <a:pt x="1991085" y="19117"/>
                    <a:pt x="1991085" y="26017"/>
                  </a:cubicBezTo>
                  <a:lnTo>
                    <a:pt x="1991085" y="780594"/>
                  </a:lnTo>
                  <a:cubicBezTo>
                    <a:pt x="1991085" y="787494"/>
                    <a:pt x="1988344" y="794111"/>
                    <a:pt x="1983465" y="798990"/>
                  </a:cubicBezTo>
                  <a:cubicBezTo>
                    <a:pt x="1978586" y="803870"/>
                    <a:pt x="1971969" y="806611"/>
                    <a:pt x="1965069" y="806611"/>
                  </a:cubicBezTo>
                  <a:lnTo>
                    <a:pt x="26017" y="806611"/>
                  </a:lnTo>
                  <a:cubicBezTo>
                    <a:pt x="19117" y="806611"/>
                    <a:pt x="12499" y="803870"/>
                    <a:pt x="7620" y="798990"/>
                  </a:cubicBezTo>
                  <a:cubicBezTo>
                    <a:pt x="2741" y="794111"/>
                    <a:pt x="0" y="787494"/>
                    <a:pt x="0" y="780594"/>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1" name="TextBox 11"/>
            <p:cNvSpPr txBox="1"/>
            <p:nvPr/>
          </p:nvSpPr>
          <p:spPr>
            <a:xfrm>
              <a:off x="15637" y="34047"/>
              <a:ext cx="1991085" cy="882811"/>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Coco coir and vermiculite does not have nutrients, so they need to be added.  But this mixture is safe in terms of sterilization</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Freeform 12"/>
          <p:cNvSpPr/>
          <p:nvPr/>
        </p:nvSpPr>
        <p:spPr>
          <a:xfrm>
            <a:off x="9928907" y="5360270"/>
            <a:ext cx="3482978" cy="4276462"/>
          </a:xfrm>
          <a:custGeom>
            <a:avLst/>
            <a:gdLst/>
            <a:ahLst/>
            <a:cxnLst/>
            <a:rect l="l" t="t" r="r" b="b"/>
            <a:pathLst>
              <a:path w="3482978" h="4276462">
                <a:moveTo>
                  <a:pt x="0" y="0"/>
                </a:moveTo>
                <a:lnTo>
                  <a:pt x="3482978" y="0"/>
                </a:lnTo>
                <a:lnTo>
                  <a:pt x="3482978" y="4276462"/>
                </a:lnTo>
                <a:lnTo>
                  <a:pt x="0" y="4276462"/>
                </a:lnTo>
                <a:lnTo>
                  <a:pt x="0" y="0"/>
                </a:lnTo>
                <a:close/>
              </a:path>
            </a:pathLst>
          </a:custGeom>
          <a:blipFill>
            <a:blip r:embed="rId6"/>
            <a:stretch>
              <a:fillRect/>
            </a:stretch>
          </a:blipFill>
        </p:spPr>
        <p:txBody>
          <a:bodyPr/>
          <a:lstStyle/>
          <a:p>
            <a:endParaRPr lang="en-US"/>
          </a:p>
        </p:txBody>
      </p:sp>
      <p:sp>
        <p:nvSpPr>
          <p:cNvPr id="13" name="Freeform 13"/>
          <p:cNvSpPr/>
          <p:nvPr/>
        </p:nvSpPr>
        <p:spPr>
          <a:xfrm>
            <a:off x="13763007" y="5276765"/>
            <a:ext cx="4639762" cy="4639762"/>
          </a:xfrm>
          <a:custGeom>
            <a:avLst/>
            <a:gdLst/>
            <a:ahLst/>
            <a:cxnLst/>
            <a:rect l="l" t="t" r="r" b="b"/>
            <a:pathLst>
              <a:path w="4639762" h="4639762">
                <a:moveTo>
                  <a:pt x="0" y="0"/>
                </a:moveTo>
                <a:lnTo>
                  <a:pt x="4639762" y="0"/>
                </a:lnTo>
                <a:lnTo>
                  <a:pt x="4639762" y="4639762"/>
                </a:lnTo>
                <a:lnTo>
                  <a:pt x="0" y="4639762"/>
                </a:lnTo>
                <a:lnTo>
                  <a:pt x="0" y="0"/>
                </a:lnTo>
                <a:close/>
              </a:path>
            </a:pathLst>
          </a:custGeom>
          <a:blipFill>
            <a:blip r:embed="rId7"/>
            <a:stretch>
              <a:fillRect/>
            </a:stretch>
          </a:blipFill>
        </p:spPr>
        <p:txBody>
          <a:bodyPr/>
          <a:lstStyle/>
          <a:p>
            <a:endParaRPr lang="en-US"/>
          </a:p>
        </p:txBody>
      </p:sp>
      <p:sp>
        <p:nvSpPr>
          <p:cNvPr id="14" name="Freeform 14"/>
          <p:cNvSpPr/>
          <p:nvPr/>
        </p:nvSpPr>
        <p:spPr>
          <a:xfrm>
            <a:off x="2315084" y="4643541"/>
            <a:ext cx="4993191" cy="4993191"/>
          </a:xfrm>
          <a:custGeom>
            <a:avLst/>
            <a:gdLst/>
            <a:ahLst/>
            <a:cxnLst/>
            <a:rect l="l" t="t" r="r" b="b"/>
            <a:pathLst>
              <a:path w="4993191" h="4993191">
                <a:moveTo>
                  <a:pt x="0" y="0"/>
                </a:moveTo>
                <a:lnTo>
                  <a:pt x="4993191" y="0"/>
                </a:lnTo>
                <a:lnTo>
                  <a:pt x="4993191" y="4993191"/>
                </a:lnTo>
                <a:lnTo>
                  <a:pt x="0" y="4993191"/>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5575344" y="1209784"/>
            <a:ext cx="7137312" cy="757514"/>
          </a:xfrm>
          <a:prstGeom prst="rect">
            <a:avLst/>
          </a:prstGeom>
        </p:spPr>
        <p:txBody>
          <a:bodyPr lIns="0" tIns="0" rIns="0" bIns="0" rtlCol="0" anchor="t">
            <a:spAutoFit/>
          </a:bodyPr>
          <a:lstStyle/>
          <a:p>
            <a:pPr algn="ctr">
              <a:lnSpc>
                <a:spcPts val="6104"/>
              </a:lnSpc>
              <a:spcBef>
                <a:spcPct val="0"/>
              </a:spcBef>
            </a:pPr>
            <a:r>
              <a:rPr lang="en-US" sz="4360">
                <a:solidFill>
                  <a:srgbClr val="62B144"/>
                </a:solidFill>
                <a:latin typeface="Archivo Black"/>
                <a:ea typeface="Archivo Black"/>
                <a:cs typeface="Archivo Black"/>
                <a:sym typeface="Archivo Black"/>
              </a:rPr>
              <a:t>Media options/nutrients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3361114" y="2124378"/>
            <a:ext cx="12352120" cy="6689835"/>
          </a:xfrm>
          <a:custGeom>
            <a:avLst/>
            <a:gdLst/>
            <a:ahLst/>
            <a:cxnLst/>
            <a:rect l="l" t="t" r="r" b="b"/>
            <a:pathLst>
              <a:path w="12352120" h="6689835">
                <a:moveTo>
                  <a:pt x="0" y="0"/>
                </a:moveTo>
                <a:lnTo>
                  <a:pt x="12352120" y="0"/>
                </a:lnTo>
                <a:lnTo>
                  <a:pt x="12352120" y="6689835"/>
                </a:lnTo>
                <a:lnTo>
                  <a:pt x="0" y="6689835"/>
                </a:lnTo>
                <a:lnTo>
                  <a:pt x="0" y="0"/>
                </a:lnTo>
                <a:close/>
              </a:path>
            </a:pathLst>
          </a:custGeom>
          <a:blipFill>
            <a:blip r:embed="rId12"/>
            <a:stretch>
              <a:fillRect t="-23016"/>
            </a:stretch>
          </a:blipFill>
        </p:spPr>
        <p:txBody>
          <a:bodyPr/>
          <a:lstStyle/>
          <a:p>
            <a:endParaRPr lang="en-US"/>
          </a:p>
        </p:txBody>
      </p:sp>
      <p:sp>
        <p:nvSpPr>
          <p:cNvPr id="10" name="TextBox 10"/>
          <p:cNvSpPr txBox="1"/>
          <p:nvPr/>
        </p:nvSpPr>
        <p:spPr>
          <a:xfrm>
            <a:off x="6605035" y="981570"/>
            <a:ext cx="5815565"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Moisture/watering</a:t>
            </a:r>
          </a:p>
        </p:txBody>
      </p:sp>
      <p:sp>
        <p:nvSpPr>
          <p:cNvPr id="11" name="TextBox 11"/>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
        <p:nvSpPr>
          <p:cNvPr id="12" name="TextBox 11">
            <a:extLst>
              <a:ext uri="{FF2B5EF4-FFF2-40B4-BE49-F238E27FC236}">
                <a16:creationId xmlns:a16="http://schemas.microsoft.com/office/drawing/2014/main" id="{B0E7D9B9-1778-D2FE-8857-9925410BD342}"/>
              </a:ext>
            </a:extLst>
          </p:cNvPr>
          <p:cNvSpPr txBox="1"/>
          <p:nvPr/>
        </p:nvSpPr>
        <p:spPr>
          <a:xfrm>
            <a:off x="5867399" y="8814213"/>
            <a:ext cx="9955931" cy="584775"/>
          </a:xfrm>
          <a:prstGeom prst="rect">
            <a:avLst/>
          </a:prstGeom>
          <a:noFill/>
        </p:spPr>
        <p:txBody>
          <a:bodyPr wrap="square" rtlCol="0">
            <a:spAutoFit/>
          </a:bodyPr>
          <a:lstStyle/>
          <a:p>
            <a:r>
              <a:rPr lang="en-US" sz="3200" dirty="0"/>
              <a:t>Humidity domes can be used to improve germination.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137771" y="3388958"/>
            <a:ext cx="7109721" cy="2907481"/>
            <a:chOff x="0" y="0"/>
            <a:chExt cx="1922479" cy="1381641"/>
          </a:xfrm>
        </p:grpSpPr>
        <p:sp>
          <p:nvSpPr>
            <p:cNvPr id="10" name="Freeform 10"/>
            <p:cNvSpPr/>
            <p:nvPr/>
          </p:nvSpPr>
          <p:spPr>
            <a:xfrm>
              <a:off x="0" y="0"/>
              <a:ext cx="1866890" cy="939173"/>
            </a:xfrm>
            <a:custGeom>
              <a:avLst/>
              <a:gdLst/>
              <a:ahLst/>
              <a:cxnLst/>
              <a:rect l="l" t="t" r="r" b="b"/>
              <a:pathLst>
                <a:path w="1866890" h="939173">
                  <a:moveTo>
                    <a:pt x="27747" y="0"/>
                  </a:moveTo>
                  <a:lnTo>
                    <a:pt x="1839142" y="0"/>
                  </a:lnTo>
                  <a:cubicBezTo>
                    <a:pt x="1854467" y="0"/>
                    <a:pt x="1866890" y="12423"/>
                    <a:pt x="1866890" y="27747"/>
                  </a:cubicBezTo>
                  <a:lnTo>
                    <a:pt x="1866890" y="911425"/>
                  </a:lnTo>
                  <a:cubicBezTo>
                    <a:pt x="1866890" y="926750"/>
                    <a:pt x="1854467" y="939173"/>
                    <a:pt x="1839142" y="939173"/>
                  </a:cubicBezTo>
                  <a:lnTo>
                    <a:pt x="27747" y="939173"/>
                  </a:lnTo>
                  <a:cubicBezTo>
                    <a:pt x="12423" y="939173"/>
                    <a:pt x="0" y="926750"/>
                    <a:pt x="0" y="911425"/>
                  </a:cubicBezTo>
                  <a:lnTo>
                    <a:pt x="0" y="27747"/>
                  </a:lnTo>
                  <a:cubicBezTo>
                    <a:pt x="0" y="12423"/>
                    <a:pt x="12423" y="0"/>
                    <a:pt x="27747" y="0"/>
                  </a:cubicBezTo>
                  <a:close/>
                </a:path>
              </a:pathLst>
            </a:custGeom>
            <a:solidFill>
              <a:srgbClr val="8DC63E"/>
            </a:solidFill>
          </p:spPr>
          <p:txBody>
            <a:bodyPr/>
            <a:lstStyle/>
            <a:p>
              <a:endParaRPr lang="en-US"/>
            </a:p>
          </p:txBody>
        </p:sp>
        <p:sp>
          <p:nvSpPr>
            <p:cNvPr id="11" name="TextBox 11"/>
            <p:cNvSpPr txBox="1"/>
            <p:nvPr/>
          </p:nvSpPr>
          <p:spPr>
            <a:xfrm>
              <a:off x="55589" y="366268"/>
              <a:ext cx="1866890" cy="1015373"/>
            </a:xfrm>
            <a:prstGeom prst="rect">
              <a:avLst/>
            </a:prstGeom>
          </p:spPr>
          <p:txBody>
            <a:bodyPr lIns="50800" tIns="50800" rIns="50800" bIns="50800" rtlCol="0" anchor="ctr"/>
            <a:lstStyle/>
            <a:p>
              <a:pPr algn="l">
                <a:lnSpc>
                  <a:spcPts val="3919"/>
                </a:lnSpc>
              </a:pPr>
              <a:r>
                <a:rPr lang="en-US" sz="4400" b="1" dirty="0">
                  <a:solidFill>
                    <a:srgbClr val="135807"/>
                  </a:solidFill>
                  <a:latin typeface="Roboto Bold"/>
                  <a:ea typeface="Roboto Bold"/>
                  <a:cs typeface="Roboto Bold"/>
                  <a:sym typeface="Roboto Bold"/>
                </a:rPr>
                <a:t>Beware of “Damping off”</a:t>
              </a:r>
            </a:p>
            <a:p>
              <a:pPr algn="l">
                <a:lnSpc>
                  <a:spcPts val="3919"/>
                </a:lnSpc>
              </a:pPr>
              <a:endParaRPr lang="en-US" sz="2799" b="1" dirty="0">
                <a:solidFill>
                  <a:srgbClr val="135807"/>
                </a:solidFill>
                <a:latin typeface="Roboto Bold"/>
                <a:ea typeface="Roboto Bold"/>
                <a:cs typeface="Roboto Bold"/>
                <a:sym typeface="Roboto Bold"/>
              </a:endParaRP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TextBox 12"/>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sp>
        <p:nvSpPr>
          <p:cNvPr id="13" name="Freeform 13"/>
          <p:cNvSpPr/>
          <p:nvPr/>
        </p:nvSpPr>
        <p:spPr>
          <a:xfrm>
            <a:off x="8577174" y="2229857"/>
            <a:ext cx="8764156" cy="6952897"/>
          </a:xfrm>
          <a:custGeom>
            <a:avLst/>
            <a:gdLst/>
            <a:ahLst/>
            <a:cxnLst/>
            <a:rect l="l" t="t" r="r" b="b"/>
            <a:pathLst>
              <a:path w="8764156" h="6952897">
                <a:moveTo>
                  <a:pt x="0" y="0"/>
                </a:moveTo>
                <a:lnTo>
                  <a:pt x="8764156" y="0"/>
                </a:lnTo>
                <a:lnTo>
                  <a:pt x="8764156" y="6952897"/>
                </a:lnTo>
                <a:lnTo>
                  <a:pt x="0" y="6952897"/>
                </a:lnTo>
                <a:lnTo>
                  <a:pt x="0" y="0"/>
                </a:lnTo>
                <a:close/>
              </a:path>
            </a:pathLst>
          </a:custGeom>
          <a:blipFill>
            <a:blip r:embed="rId13"/>
            <a:stretch>
              <a:fillRect/>
            </a:stretch>
          </a:blipFill>
        </p:spPr>
        <p:txBody>
          <a:bodyPr/>
          <a:lstStyle/>
          <a:p>
            <a:endParaRPr lang="en-US"/>
          </a:p>
        </p:txBody>
      </p:sp>
      <p:sp>
        <p:nvSpPr>
          <p:cNvPr id="14" name="TextBox 14"/>
          <p:cNvSpPr txBox="1"/>
          <p:nvPr/>
        </p:nvSpPr>
        <p:spPr>
          <a:xfrm>
            <a:off x="6067914" y="933450"/>
            <a:ext cx="6124086" cy="1524392"/>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Moisture</a:t>
            </a:r>
          </a:p>
          <a:p>
            <a:pPr algn="ctr">
              <a:lnSpc>
                <a:spcPts val="6104"/>
              </a:lnSpc>
              <a:spcBef>
                <a:spcPct val="0"/>
              </a:spcBef>
            </a:pPr>
            <a:r>
              <a:rPr lang="en-US" sz="4360" dirty="0">
                <a:solidFill>
                  <a:srgbClr val="62B144"/>
                </a:solidFill>
                <a:latin typeface="Archivo Black"/>
                <a:ea typeface="Archivo Black"/>
                <a:cs typeface="Archivo Black"/>
                <a:sym typeface="Archivo Black"/>
              </a:rPr>
              <a:t> Over-watering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782163" y="2559101"/>
            <a:ext cx="8060906" cy="3793794"/>
            <a:chOff x="0" y="0"/>
            <a:chExt cx="2157424" cy="1015373"/>
          </a:xfrm>
        </p:grpSpPr>
        <p:sp>
          <p:nvSpPr>
            <p:cNvPr id="10" name="Freeform 10"/>
            <p:cNvSpPr/>
            <p:nvPr/>
          </p:nvSpPr>
          <p:spPr>
            <a:xfrm>
              <a:off x="0" y="0"/>
              <a:ext cx="1991085" cy="939173"/>
            </a:xfrm>
            <a:custGeom>
              <a:avLst/>
              <a:gdLst/>
              <a:ahLst/>
              <a:cxnLst/>
              <a:rect l="l" t="t" r="r" b="b"/>
              <a:pathLst>
                <a:path w="1991085" h="939173">
                  <a:moveTo>
                    <a:pt x="26017" y="0"/>
                  </a:moveTo>
                  <a:lnTo>
                    <a:pt x="1965069" y="0"/>
                  </a:lnTo>
                  <a:cubicBezTo>
                    <a:pt x="1971969" y="0"/>
                    <a:pt x="1978586" y="2741"/>
                    <a:pt x="1983465" y="7620"/>
                  </a:cubicBezTo>
                  <a:cubicBezTo>
                    <a:pt x="1988344" y="12499"/>
                    <a:pt x="1991085" y="19117"/>
                    <a:pt x="1991085" y="26017"/>
                  </a:cubicBezTo>
                  <a:lnTo>
                    <a:pt x="1991085" y="913156"/>
                  </a:lnTo>
                  <a:cubicBezTo>
                    <a:pt x="1991085" y="920056"/>
                    <a:pt x="1988344" y="926674"/>
                    <a:pt x="1983465" y="931553"/>
                  </a:cubicBezTo>
                  <a:cubicBezTo>
                    <a:pt x="1978586" y="936432"/>
                    <a:pt x="1971969" y="939173"/>
                    <a:pt x="1965069" y="939173"/>
                  </a:cubicBezTo>
                  <a:lnTo>
                    <a:pt x="26017" y="939173"/>
                  </a:lnTo>
                  <a:cubicBezTo>
                    <a:pt x="19117" y="939173"/>
                    <a:pt x="12499" y="936432"/>
                    <a:pt x="7620" y="931553"/>
                  </a:cubicBezTo>
                  <a:cubicBezTo>
                    <a:pt x="2741" y="926674"/>
                    <a:pt x="0" y="920056"/>
                    <a:pt x="0" y="913156"/>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1" name="TextBox 11"/>
            <p:cNvSpPr txBox="1"/>
            <p:nvPr/>
          </p:nvSpPr>
          <p:spPr>
            <a:xfrm>
              <a:off x="166339" y="0"/>
              <a:ext cx="1991085" cy="1015373"/>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Lettuce will germinate at 40 F</a:t>
              </a:r>
            </a:p>
            <a:p>
              <a:pPr algn="l">
                <a:lnSpc>
                  <a:spcPts val="3919"/>
                </a:lnSpc>
              </a:pPr>
              <a:r>
                <a:rPr lang="en-US" sz="3200" b="1" dirty="0">
                  <a:solidFill>
                    <a:srgbClr val="135807"/>
                  </a:solidFill>
                  <a:latin typeface="Roboto Bold"/>
                  <a:ea typeface="Roboto Bold"/>
                  <a:cs typeface="Roboto Bold"/>
                  <a:sym typeface="Roboto Bold"/>
                </a:rPr>
                <a:t>Carrots prefer 55 - 65 F</a:t>
              </a:r>
            </a:p>
            <a:p>
              <a:pPr algn="l">
                <a:lnSpc>
                  <a:spcPts val="3919"/>
                </a:lnSpc>
              </a:pPr>
              <a:r>
                <a:rPr lang="en-US" sz="3200" b="1" dirty="0">
                  <a:solidFill>
                    <a:srgbClr val="135807"/>
                  </a:solidFill>
                  <a:latin typeface="Roboto Bold"/>
                  <a:ea typeface="Roboto Bold"/>
                  <a:cs typeface="Roboto Bold"/>
                  <a:sym typeface="Roboto Bold"/>
                </a:rPr>
                <a:t>Tomatoes and peppers like 70 F</a:t>
              </a:r>
            </a:p>
            <a:p>
              <a:pPr algn="l">
                <a:lnSpc>
                  <a:spcPts val="3919"/>
                </a:lnSpc>
              </a:pPr>
              <a:r>
                <a:rPr lang="en-US" sz="3200" b="1" dirty="0">
                  <a:solidFill>
                    <a:srgbClr val="135807"/>
                  </a:solidFill>
                  <a:latin typeface="Roboto Bold"/>
                  <a:ea typeface="Roboto Bold"/>
                  <a:cs typeface="Roboto Bold"/>
                  <a:sym typeface="Roboto Bold"/>
                </a:rPr>
                <a:t>Eggplants require 80 - 90 F</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TextBox 12"/>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nvGrpSpPr>
          <p:cNvPr id="13" name="Group 13"/>
          <p:cNvGrpSpPr/>
          <p:nvPr/>
        </p:nvGrpSpPr>
        <p:grpSpPr>
          <a:xfrm>
            <a:off x="2868929" y="4810016"/>
            <a:ext cx="7562464" cy="3793794"/>
            <a:chOff x="-76527" y="-52481"/>
            <a:chExt cx="2024021" cy="1015373"/>
          </a:xfrm>
        </p:grpSpPr>
        <p:sp>
          <p:nvSpPr>
            <p:cNvPr id="14" name="Freeform 14"/>
            <p:cNvSpPr/>
            <p:nvPr/>
          </p:nvSpPr>
          <p:spPr>
            <a:xfrm>
              <a:off x="-76527" y="17619"/>
              <a:ext cx="1991085" cy="939173"/>
            </a:xfrm>
            <a:custGeom>
              <a:avLst/>
              <a:gdLst/>
              <a:ahLst/>
              <a:cxnLst/>
              <a:rect l="l" t="t" r="r" b="b"/>
              <a:pathLst>
                <a:path w="1991085" h="939173">
                  <a:moveTo>
                    <a:pt x="26017" y="0"/>
                  </a:moveTo>
                  <a:lnTo>
                    <a:pt x="1965069" y="0"/>
                  </a:lnTo>
                  <a:cubicBezTo>
                    <a:pt x="1971969" y="0"/>
                    <a:pt x="1978586" y="2741"/>
                    <a:pt x="1983465" y="7620"/>
                  </a:cubicBezTo>
                  <a:cubicBezTo>
                    <a:pt x="1988344" y="12499"/>
                    <a:pt x="1991085" y="19117"/>
                    <a:pt x="1991085" y="26017"/>
                  </a:cubicBezTo>
                  <a:lnTo>
                    <a:pt x="1991085" y="913156"/>
                  </a:lnTo>
                  <a:cubicBezTo>
                    <a:pt x="1991085" y="920056"/>
                    <a:pt x="1988344" y="926674"/>
                    <a:pt x="1983465" y="931553"/>
                  </a:cubicBezTo>
                  <a:cubicBezTo>
                    <a:pt x="1978586" y="936432"/>
                    <a:pt x="1971969" y="939173"/>
                    <a:pt x="1965069" y="939173"/>
                  </a:cubicBezTo>
                  <a:lnTo>
                    <a:pt x="26017" y="939173"/>
                  </a:lnTo>
                  <a:cubicBezTo>
                    <a:pt x="19117" y="939173"/>
                    <a:pt x="12499" y="936432"/>
                    <a:pt x="7620" y="931553"/>
                  </a:cubicBezTo>
                  <a:cubicBezTo>
                    <a:pt x="2741" y="926674"/>
                    <a:pt x="0" y="920056"/>
                    <a:pt x="0" y="913156"/>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5" name="TextBox 15"/>
            <p:cNvSpPr txBox="1"/>
            <p:nvPr/>
          </p:nvSpPr>
          <p:spPr>
            <a:xfrm>
              <a:off x="-43591" y="-52481"/>
              <a:ext cx="1991085" cy="1015373"/>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The ideal humidity range is between 40 and 60% AFTER germination.</a:t>
              </a: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6" name="Freeform 16"/>
          <p:cNvSpPr/>
          <p:nvPr/>
        </p:nvSpPr>
        <p:spPr>
          <a:xfrm>
            <a:off x="11345461" y="2385129"/>
            <a:ext cx="6648961" cy="6648961"/>
          </a:xfrm>
          <a:custGeom>
            <a:avLst/>
            <a:gdLst/>
            <a:ahLst/>
            <a:cxnLst/>
            <a:rect l="l" t="t" r="r" b="b"/>
            <a:pathLst>
              <a:path w="6648961" h="6648961">
                <a:moveTo>
                  <a:pt x="0" y="0"/>
                </a:moveTo>
                <a:lnTo>
                  <a:pt x="6648962" y="0"/>
                </a:lnTo>
                <a:lnTo>
                  <a:pt x="6648962" y="6648961"/>
                </a:lnTo>
                <a:lnTo>
                  <a:pt x="0" y="6648961"/>
                </a:lnTo>
                <a:lnTo>
                  <a:pt x="0" y="0"/>
                </a:lnTo>
                <a:close/>
              </a:path>
            </a:pathLst>
          </a:custGeom>
          <a:blipFill>
            <a:blip r:embed="rId13"/>
            <a:stretch>
              <a:fillRect/>
            </a:stretch>
          </a:blipFill>
        </p:spPr>
        <p:txBody>
          <a:bodyPr/>
          <a:lstStyle/>
          <a:p>
            <a:endParaRPr lang="en-US"/>
          </a:p>
        </p:txBody>
      </p:sp>
      <p:sp>
        <p:nvSpPr>
          <p:cNvPr id="17" name="TextBox 17"/>
          <p:cNvSpPr txBox="1"/>
          <p:nvPr/>
        </p:nvSpPr>
        <p:spPr>
          <a:xfrm>
            <a:off x="5501865" y="963856"/>
            <a:ext cx="7267086"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Temperature/Humidity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39370" y="7186328"/>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622354" y="9284801"/>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259981" y="738885"/>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746922" cy="2107644"/>
          </a:xfrm>
          <a:custGeom>
            <a:avLst/>
            <a:gdLst/>
            <a:ahLst/>
            <a:cxnLst/>
            <a:rect l="l" t="t" r="r" b="b"/>
            <a:pathLst>
              <a:path w="3746922" h="2107644">
                <a:moveTo>
                  <a:pt x="0" y="0"/>
                </a:moveTo>
                <a:lnTo>
                  <a:pt x="3746922" y="0"/>
                </a:lnTo>
                <a:lnTo>
                  <a:pt x="3746922" y="2107644"/>
                </a:lnTo>
                <a:lnTo>
                  <a:pt x="0" y="2107644"/>
                </a:lnTo>
                <a:lnTo>
                  <a:pt x="0" y="0"/>
                </a:lnTo>
                <a:close/>
              </a:path>
            </a:pathLst>
          </a:custGeom>
          <a:blipFill>
            <a:blip r:embed="rId5"/>
            <a:stretch>
              <a:fillRect t="-38888" b="-38888"/>
            </a:stretch>
          </a:blipFill>
        </p:spPr>
        <p:txBody>
          <a:bodyPr/>
          <a:lstStyle/>
          <a:p>
            <a:endParaRPr lang="en-US"/>
          </a:p>
        </p:txBody>
      </p:sp>
      <p:grpSp>
        <p:nvGrpSpPr>
          <p:cNvPr id="6" name="Group 6"/>
          <p:cNvGrpSpPr/>
          <p:nvPr/>
        </p:nvGrpSpPr>
        <p:grpSpPr>
          <a:xfrm>
            <a:off x="329349" y="8780791"/>
            <a:ext cx="4428216" cy="1177885"/>
            <a:chOff x="0" y="0"/>
            <a:chExt cx="5904288" cy="1570513"/>
          </a:xfrm>
        </p:grpSpPr>
        <p:sp>
          <p:nvSpPr>
            <p:cNvPr id="7" name="Freeform 7"/>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1" name="TextBox 11"/>
          <p:cNvSpPr txBox="1"/>
          <p:nvPr/>
        </p:nvSpPr>
        <p:spPr>
          <a:xfrm>
            <a:off x="3365534" y="190593"/>
            <a:ext cx="13373833" cy="762001"/>
          </a:xfrm>
          <a:prstGeom prst="rect">
            <a:avLst/>
          </a:prstGeom>
        </p:spPr>
        <p:txBody>
          <a:bodyPr lIns="0" tIns="0" rIns="0" bIns="0" rtlCol="0" anchor="t">
            <a:spAutoFit/>
          </a:bodyPr>
          <a:lstStyle/>
          <a:p>
            <a:pPr algn="ctr">
              <a:lnSpc>
                <a:spcPts val="6299"/>
              </a:lnSpc>
              <a:spcBef>
                <a:spcPct val="0"/>
              </a:spcBef>
            </a:pPr>
            <a:r>
              <a:rPr lang="en-US" sz="4499">
                <a:solidFill>
                  <a:srgbClr val="91B829"/>
                </a:solidFill>
                <a:latin typeface="Archivo Black"/>
                <a:ea typeface="Archivo Black"/>
                <a:cs typeface="Archivo Black"/>
                <a:sym typeface="Archivo Black"/>
              </a:rPr>
              <a:t>What can you grow?</a:t>
            </a:r>
          </a:p>
        </p:txBody>
      </p:sp>
      <p:sp>
        <p:nvSpPr>
          <p:cNvPr id="12" name="Freeform 12"/>
          <p:cNvSpPr/>
          <p:nvPr/>
        </p:nvSpPr>
        <p:spPr>
          <a:xfrm>
            <a:off x="1001829" y="3237103"/>
            <a:ext cx="5490187" cy="5416772"/>
          </a:xfrm>
          <a:custGeom>
            <a:avLst/>
            <a:gdLst/>
            <a:ahLst/>
            <a:cxnLst/>
            <a:rect l="l" t="t" r="r" b="b"/>
            <a:pathLst>
              <a:path w="5490187" h="5416772">
                <a:moveTo>
                  <a:pt x="0" y="0"/>
                </a:moveTo>
                <a:lnTo>
                  <a:pt x="5490187" y="0"/>
                </a:lnTo>
                <a:lnTo>
                  <a:pt x="5490187" y="5416771"/>
                </a:lnTo>
                <a:lnTo>
                  <a:pt x="0" y="5416771"/>
                </a:lnTo>
                <a:lnTo>
                  <a:pt x="0" y="0"/>
                </a:lnTo>
                <a:close/>
              </a:path>
            </a:pathLst>
          </a:custGeom>
          <a:blipFill>
            <a:blip r:embed="rId13"/>
            <a:stretch>
              <a:fillRect t="-30418" r="-71565"/>
            </a:stretch>
          </a:blipFill>
        </p:spPr>
        <p:txBody>
          <a:bodyPr/>
          <a:lstStyle/>
          <a:p>
            <a:endParaRPr lang="en-US"/>
          </a:p>
        </p:txBody>
      </p:sp>
      <p:sp>
        <p:nvSpPr>
          <p:cNvPr id="13" name="Freeform 13"/>
          <p:cNvSpPr/>
          <p:nvPr/>
        </p:nvSpPr>
        <p:spPr>
          <a:xfrm>
            <a:off x="5216842" y="2206431"/>
            <a:ext cx="9152957" cy="5395493"/>
          </a:xfrm>
          <a:custGeom>
            <a:avLst/>
            <a:gdLst/>
            <a:ahLst/>
            <a:cxnLst/>
            <a:rect l="l" t="t" r="r" b="b"/>
            <a:pathLst>
              <a:path w="9152957" h="5395493">
                <a:moveTo>
                  <a:pt x="0" y="0"/>
                </a:moveTo>
                <a:lnTo>
                  <a:pt x="9152957" y="0"/>
                </a:lnTo>
                <a:lnTo>
                  <a:pt x="9152957" y="5395493"/>
                </a:lnTo>
                <a:lnTo>
                  <a:pt x="0" y="5395493"/>
                </a:lnTo>
                <a:lnTo>
                  <a:pt x="0" y="0"/>
                </a:lnTo>
                <a:close/>
              </a:path>
            </a:pathLst>
          </a:custGeom>
          <a:blipFill>
            <a:blip r:embed="rId14"/>
            <a:stretch>
              <a:fillRect t="-3804" r="-8783"/>
            </a:stretch>
          </a:blipFill>
        </p:spPr>
        <p:txBody>
          <a:bodyPr/>
          <a:lstStyle/>
          <a:p>
            <a:endParaRPr lang="en-US"/>
          </a:p>
        </p:txBody>
      </p:sp>
      <p:sp>
        <p:nvSpPr>
          <p:cNvPr id="14" name="Freeform 14"/>
          <p:cNvSpPr/>
          <p:nvPr/>
        </p:nvSpPr>
        <p:spPr>
          <a:xfrm>
            <a:off x="13610209" y="3432689"/>
            <a:ext cx="3929160" cy="5825611"/>
          </a:xfrm>
          <a:custGeom>
            <a:avLst/>
            <a:gdLst/>
            <a:ahLst/>
            <a:cxnLst/>
            <a:rect l="l" t="t" r="r" b="b"/>
            <a:pathLst>
              <a:path w="3929160" h="5825611">
                <a:moveTo>
                  <a:pt x="0" y="0"/>
                </a:moveTo>
                <a:lnTo>
                  <a:pt x="3929161" y="0"/>
                </a:lnTo>
                <a:lnTo>
                  <a:pt x="3929161" y="5825611"/>
                </a:lnTo>
                <a:lnTo>
                  <a:pt x="0" y="5825611"/>
                </a:lnTo>
                <a:lnTo>
                  <a:pt x="0" y="0"/>
                </a:lnTo>
                <a:close/>
              </a:path>
            </a:pathLst>
          </a:custGeom>
          <a:blipFill>
            <a:blip r:embed="rId15"/>
            <a:stretch>
              <a:fillRect l="-5599" r="-5599"/>
            </a:stretch>
          </a:blipFill>
        </p:spPr>
        <p:txBody>
          <a:bodyPr/>
          <a:lstStyle/>
          <a:p>
            <a:endParaRPr lang="en-US"/>
          </a:p>
        </p:txBody>
      </p:sp>
      <p:sp>
        <p:nvSpPr>
          <p:cNvPr id="15" name="TextBox 14">
            <a:extLst>
              <a:ext uri="{FF2B5EF4-FFF2-40B4-BE49-F238E27FC236}">
                <a16:creationId xmlns:a16="http://schemas.microsoft.com/office/drawing/2014/main" id="{51726E1C-A57E-D03B-55D8-9FF5D016D089}"/>
              </a:ext>
            </a:extLst>
          </p:cNvPr>
          <p:cNvSpPr txBox="1"/>
          <p:nvPr/>
        </p:nvSpPr>
        <p:spPr>
          <a:xfrm>
            <a:off x="1142623" y="2428713"/>
            <a:ext cx="3874971" cy="707886"/>
          </a:xfrm>
          <a:prstGeom prst="rect">
            <a:avLst/>
          </a:prstGeom>
          <a:noFill/>
        </p:spPr>
        <p:txBody>
          <a:bodyPr wrap="square" rtlCol="0">
            <a:spAutoFit/>
          </a:bodyPr>
          <a:lstStyle/>
          <a:p>
            <a:pPr algn="ctr"/>
            <a:r>
              <a:rPr lang="en-US" sz="4000" b="1" dirty="0"/>
              <a:t>Microgreens</a:t>
            </a:r>
          </a:p>
        </p:txBody>
      </p:sp>
      <p:sp>
        <p:nvSpPr>
          <p:cNvPr id="16" name="TextBox 15">
            <a:extLst>
              <a:ext uri="{FF2B5EF4-FFF2-40B4-BE49-F238E27FC236}">
                <a16:creationId xmlns:a16="http://schemas.microsoft.com/office/drawing/2014/main" id="{0B410639-EF88-7A28-7108-77A5C88D14B1}"/>
              </a:ext>
            </a:extLst>
          </p:cNvPr>
          <p:cNvSpPr txBox="1"/>
          <p:nvPr/>
        </p:nvSpPr>
        <p:spPr>
          <a:xfrm>
            <a:off x="7930526" y="1458565"/>
            <a:ext cx="4648200" cy="707886"/>
          </a:xfrm>
          <a:prstGeom prst="rect">
            <a:avLst/>
          </a:prstGeom>
          <a:noFill/>
        </p:spPr>
        <p:txBody>
          <a:bodyPr wrap="square" rtlCol="0">
            <a:spAutoFit/>
          </a:bodyPr>
          <a:lstStyle/>
          <a:p>
            <a:pPr algn="ctr"/>
            <a:r>
              <a:rPr lang="en-US" sz="4000" b="1" dirty="0"/>
              <a:t>Leafy Greens</a:t>
            </a:r>
          </a:p>
        </p:txBody>
      </p:sp>
      <p:sp>
        <p:nvSpPr>
          <p:cNvPr id="17" name="TextBox 16">
            <a:extLst>
              <a:ext uri="{FF2B5EF4-FFF2-40B4-BE49-F238E27FC236}">
                <a16:creationId xmlns:a16="http://schemas.microsoft.com/office/drawing/2014/main" id="{87EDC626-ED08-5C3E-C7B8-670595BD1F79}"/>
              </a:ext>
            </a:extLst>
          </p:cNvPr>
          <p:cNvSpPr txBox="1"/>
          <p:nvPr/>
        </p:nvSpPr>
        <p:spPr>
          <a:xfrm>
            <a:off x="14706600" y="2781300"/>
            <a:ext cx="2832769" cy="707886"/>
          </a:xfrm>
          <a:prstGeom prst="rect">
            <a:avLst/>
          </a:prstGeom>
          <a:noFill/>
        </p:spPr>
        <p:txBody>
          <a:bodyPr wrap="square" rtlCol="0">
            <a:spAutoFit/>
          </a:bodyPr>
          <a:lstStyle/>
          <a:p>
            <a:r>
              <a:rPr lang="en-US" sz="4000" b="1" dirty="0"/>
              <a:t>Tomatoes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846284" y="3883863"/>
            <a:ext cx="7890188" cy="3685988"/>
            <a:chOff x="0" y="0"/>
            <a:chExt cx="2111733" cy="986520"/>
          </a:xfrm>
        </p:grpSpPr>
        <p:sp>
          <p:nvSpPr>
            <p:cNvPr id="10" name="Freeform 10"/>
            <p:cNvSpPr/>
            <p:nvPr/>
          </p:nvSpPr>
          <p:spPr>
            <a:xfrm>
              <a:off x="0" y="0"/>
              <a:ext cx="1991085" cy="806611"/>
            </a:xfrm>
            <a:custGeom>
              <a:avLst/>
              <a:gdLst/>
              <a:ahLst/>
              <a:cxnLst/>
              <a:rect l="l" t="t" r="r" b="b"/>
              <a:pathLst>
                <a:path w="1991085" h="806611">
                  <a:moveTo>
                    <a:pt x="26017" y="0"/>
                  </a:moveTo>
                  <a:lnTo>
                    <a:pt x="1965069" y="0"/>
                  </a:lnTo>
                  <a:cubicBezTo>
                    <a:pt x="1971969" y="0"/>
                    <a:pt x="1978586" y="2741"/>
                    <a:pt x="1983465" y="7620"/>
                  </a:cubicBezTo>
                  <a:cubicBezTo>
                    <a:pt x="1988344" y="12499"/>
                    <a:pt x="1991085" y="19117"/>
                    <a:pt x="1991085" y="26017"/>
                  </a:cubicBezTo>
                  <a:lnTo>
                    <a:pt x="1991085" y="780594"/>
                  </a:lnTo>
                  <a:cubicBezTo>
                    <a:pt x="1991085" y="787494"/>
                    <a:pt x="1988344" y="794111"/>
                    <a:pt x="1983465" y="798990"/>
                  </a:cubicBezTo>
                  <a:cubicBezTo>
                    <a:pt x="1978586" y="803870"/>
                    <a:pt x="1971969" y="806611"/>
                    <a:pt x="1965069" y="806611"/>
                  </a:cubicBezTo>
                  <a:lnTo>
                    <a:pt x="26017" y="806611"/>
                  </a:lnTo>
                  <a:cubicBezTo>
                    <a:pt x="19117" y="806611"/>
                    <a:pt x="12499" y="803870"/>
                    <a:pt x="7620" y="798990"/>
                  </a:cubicBezTo>
                  <a:cubicBezTo>
                    <a:pt x="2741" y="794111"/>
                    <a:pt x="0" y="787494"/>
                    <a:pt x="0" y="780594"/>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1" name="TextBox 11"/>
            <p:cNvSpPr txBox="1"/>
            <p:nvPr/>
          </p:nvSpPr>
          <p:spPr>
            <a:xfrm>
              <a:off x="120648" y="103709"/>
              <a:ext cx="1991085" cy="882811"/>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70 - 80 F is ideal for seed starting</a:t>
              </a:r>
            </a:p>
            <a:p>
              <a:pPr algn="l">
                <a:lnSpc>
                  <a:spcPts val="3919"/>
                </a:lnSpc>
              </a:pPr>
              <a:endParaRPr lang="en-US" sz="3200" b="1" dirty="0">
                <a:solidFill>
                  <a:srgbClr val="135807"/>
                </a:solidFill>
                <a:latin typeface="Roboto Bold"/>
                <a:ea typeface="Roboto Bold"/>
                <a:cs typeface="Roboto Bold"/>
                <a:sym typeface="Roboto Bold"/>
              </a:endParaRPr>
            </a:p>
            <a:p>
              <a:pPr algn="l">
                <a:lnSpc>
                  <a:spcPts val="3919"/>
                </a:lnSpc>
              </a:pPr>
              <a:r>
                <a:rPr lang="en-US" sz="3200" b="1" dirty="0">
                  <a:solidFill>
                    <a:srgbClr val="135807"/>
                  </a:solidFill>
                  <a:latin typeface="Roboto Bold"/>
                  <a:ea typeface="Roboto Bold"/>
                  <a:cs typeface="Roboto Bold"/>
                  <a:sym typeface="Roboto Bold"/>
                </a:rPr>
                <a:t>Lower than 70 F will need a heat mat.</a:t>
              </a:r>
            </a:p>
            <a:p>
              <a:pPr algn="l">
                <a:lnSpc>
                  <a:spcPts val="3919"/>
                </a:lnSpc>
              </a:pPr>
              <a:endParaRPr lang="en-US" sz="2799" b="1" dirty="0">
                <a:solidFill>
                  <a:srgbClr val="135807"/>
                </a:solidFill>
                <a:latin typeface="Roboto Bold"/>
                <a:ea typeface="Roboto Bold"/>
                <a:cs typeface="Roboto Bold"/>
                <a:sym typeface="Roboto Bold"/>
              </a:endParaRP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Freeform 12"/>
          <p:cNvSpPr/>
          <p:nvPr/>
        </p:nvSpPr>
        <p:spPr>
          <a:xfrm>
            <a:off x="9755058" y="2298341"/>
            <a:ext cx="7055793" cy="6959959"/>
          </a:xfrm>
          <a:custGeom>
            <a:avLst/>
            <a:gdLst/>
            <a:ahLst/>
            <a:cxnLst/>
            <a:rect l="l" t="t" r="r" b="b"/>
            <a:pathLst>
              <a:path w="7055793" h="6959959">
                <a:moveTo>
                  <a:pt x="0" y="0"/>
                </a:moveTo>
                <a:lnTo>
                  <a:pt x="7055794" y="0"/>
                </a:lnTo>
                <a:lnTo>
                  <a:pt x="7055794" y="6959959"/>
                </a:lnTo>
                <a:lnTo>
                  <a:pt x="0" y="6959959"/>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3953415" y="514779"/>
            <a:ext cx="9557200" cy="1524392"/>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Heat Mats for Tomatoes, Peppers, and Eggplant</a:t>
            </a:r>
          </a:p>
        </p:txBody>
      </p:sp>
      <p:sp>
        <p:nvSpPr>
          <p:cNvPr id="14" name="TextBox 14"/>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981199" y="4032343"/>
            <a:ext cx="7553983" cy="4041238"/>
            <a:chOff x="-30666" y="17396"/>
            <a:chExt cx="2021751" cy="1081599"/>
          </a:xfrm>
        </p:grpSpPr>
        <p:sp>
          <p:nvSpPr>
            <p:cNvPr id="10" name="Freeform 10"/>
            <p:cNvSpPr/>
            <p:nvPr/>
          </p:nvSpPr>
          <p:spPr>
            <a:xfrm>
              <a:off x="-30666" y="17396"/>
              <a:ext cx="1991085" cy="939173"/>
            </a:xfrm>
            <a:custGeom>
              <a:avLst/>
              <a:gdLst/>
              <a:ahLst/>
              <a:cxnLst/>
              <a:rect l="l" t="t" r="r" b="b"/>
              <a:pathLst>
                <a:path w="1991085" h="939173">
                  <a:moveTo>
                    <a:pt x="26017" y="0"/>
                  </a:moveTo>
                  <a:lnTo>
                    <a:pt x="1965069" y="0"/>
                  </a:lnTo>
                  <a:cubicBezTo>
                    <a:pt x="1971969" y="0"/>
                    <a:pt x="1978586" y="2741"/>
                    <a:pt x="1983465" y="7620"/>
                  </a:cubicBezTo>
                  <a:cubicBezTo>
                    <a:pt x="1988344" y="12499"/>
                    <a:pt x="1991085" y="19117"/>
                    <a:pt x="1991085" y="26017"/>
                  </a:cubicBezTo>
                  <a:lnTo>
                    <a:pt x="1991085" y="913156"/>
                  </a:lnTo>
                  <a:cubicBezTo>
                    <a:pt x="1991085" y="920056"/>
                    <a:pt x="1988344" y="926674"/>
                    <a:pt x="1983465" y="931553"/>
                  </a:cubicBezTo>
                  <a:cubicBezTo>
                    <a:pt x="1978586" y="936432"/>
                    <a:pt x="1971969" y="939173"/>
                    <a:pt x="1965069" y="939173"/>
                  </a:cubicBezTo>
                  <a:lnTo>
                    <a:pt x="26017" y="939173"/>
                  </a:lnTo>
                  <a:cubicBezTo>
                    <a:pt x="19117" y="939173"/>
                    <a:pt x="12499" y="936432"/>
                    <a:pt x="7620" y="931553"/>
                  </a:cubicBezTo>
                  <a:cubicBezTo>
                    <a:pt x="2741" y="926674"/>
                    <a:pt x="0" y="920056"/>
                    <a:pt x="0" y="913156"/>
                  </a:cubicBezTo>
                  <a:lnTo>
                    <a:pt x="0" y="26017"/>
                  </a:lnTo>
                  <a:cubicBezTo>
                    <a:pt x="0" y="19117"/>
                    <a:pt x="2741" y="12499"/>
                    <a:pt x="7620" y="7620"/>
                  </a:cubicBezTo>
                  <a:cubicBezTo>
                    <a:pt x="12499" y="2741"/>
                    <a:pt x="19117" y="0"/>
                    <a:pt x="26017" y="0"/>
                  </a:cubicBezTo>
                  <a:close/>
                </a:path>
              </a:pathLst>
            </a:custGeom>
            <a:solidFill>
              <a:srgbClr val="8DC63E"/>
            </a:solidFill>
          </p:spPr>
          <p:txBody>
            <a:bodyPr/>
            <a:lstStyle/>
            <a:p>
              <a:endParaRPr lang="en-US"/>
            </a:p>
          </p:txBody>
        </p:sp>
        <p:sp>
          <p:nvSpPr>
            <p:cNvPr id="11" name="TextBox 11"/>
            <p:cNvSpPr txBox="1"/>
            <p:nvPr/>
          </p:nvSpPr>
          <p:spPr>
            <a:xfrm>
              <a:off x="0" y="83622"/>
              <a:ext cx="1991085" cy="1015373"/>
            </a:xfrm>
            <a:prstGeom prst="rect">
              <a:avLst/>
            </a:prstGeom>
          </p:spPr>
          <p:txBody>
            <a:bodyPr lIns="50800" tIns="50800" rIns="50800" bIns="50800" rtlCol="0" anchor="ctr"/>
            <a:lstStyle/>
            <a:p>
              <a:pPr algn="l">
                <a:lnSpc>
                  <a:spcPts val="3919"/>
                </a:lnSpc>
              </a:pPr>
              <a:r>
                <a:rPr lang="en-US" sz="3200" b="1" dirty="0">
                  <a:solidFill>
                    <a:srgbClr val="135807"/>
                  </a:solidFill>
                  <a:latin typeface="Roboto Bold"/>
                  <a:ea typeface="Roboto Bold"/>
                  <a:cs typeface="Roboto Bold"/>
                  <a:sym typeface="Roboto Bold"/>
                </a:rPr>
                <a:t>Seed packets typically estimate timing based on using fluorescent lighting.</a:t>
              </a:r>
            </a:p>
            <a:p>
              <a:pPr algn="l">
                <a:lnSpc>
                  <a:spcPts val="3919"/>
                </a:lnSpc>
              </a:pPr>
              <a:endParaRPr lang="en-US" sz="3200" b="1" dirty="0">
                <a:solidFill>
                  <a:srgbClr val="135807"/>
                </a:solidFill>
                <a:latin typeface="Roboto Bold"/>
                <a:ea typeface="Roboto Bold"/>
                <a:cs typeface="Roboto Bold"/>
                <a:sym typeface="Roboto Bold"/>
              </a:endParaRPr>
            </a:p>
            <a:p>
              <a:pPr algn="l">
                <a:lnSpc>
                  <a:spcPts val="3919"/>
                </a:lnSpc>
              </a:pPr>
              <a:r>
                <a:rPr lang="en-US" sz="3200" b="1" dirty="0">
                  <a:solidFill>
                    <a:srgbClr val="135807"/>
                  </a:solidFill>
                  <a:latin typeface="Roboto Bold"/>
                  <a:ea typeface="Roboto Bold"/>
                  <a:cs typeface="Roboto Bold"/>
                  <a:sym typeface="Roboto Bold"/>
                </a:rPr>
                <a:t>High quality LEDs will shorten the time- period needed to start plants by several weeks.</a:t>
              </a:r>
            </a:p>
            <a:p>
              <a:pPr algn="ctr">
                <a:lnSpc>
                  <a:spcPts val="3919"/>
                </a:lnSpc>
              </a:pPr>
              <a:endParaRPr lang="en-US" sz="2799" b="1" dirty="0">
                <a:solidFill>
                  <a:srgbClr val="135807"/>
                </a:solidFill>
                <a:latin typeface="Roboto Bold"/>
                <a:ea typeface="Roboto Bold"/>
                <a:cs typeface="Roboto Bold"/>
                <a:sym typeface="Roboto Bold"/>
              </a:endParaRPr>
            </a:p>
            <a:p>
              <a:pPr algn="ctr">
                <a:lnSpc>
                  <a:spcPts val="3359"/>
                </a:lnSpc>
              </a:pPr>
              <a:endParaRPr lang="en-US" sz="2799" b="1" dirty="0">
                <a:solidFill>
                  <a:srgbClr val="135807"/>
                </a:solidFill>
                <a:latin typeface="Roboto Bold"/>
                <a:ea typeface="Roboto Bold"/>
                <a:cs typeface="Roboto Bold"/>
                <a:sym typeface="Roboto Bold"/>
              </a:endParaRPr>
            </a:p>
          </p:txBody>
        </p:sp>
      </p:grpSp>
      <p:sp>
        <p:nvSpPr>
          <p:cNvPr id="12" name="Freeform 12"/>
          <p:cNvSpPr/>
          <p:nvPr/>
        </p:nvSpPr>
        <p:spPr>
          <a:xfrm>
            <a:off x="10314023" y="3523533"/>
            <a:ext cx="6473041" cy="4304572"/>
          </a:xfrm>
          <a:custGeom>
            <a:avLst/>
            <a:gdLst/>
            <a:ahLst/>
            <a:cxnLst/>
            <a:rect l="l" t="t" r="r" b="b"/>
            <a:pathLst>
              <a:path w="6473041" h="4304572">
                <a:moveTo>
                  <a:pt x="0" y="0"/>
                </a:moveTo>
                <a:lnTo>
                  <a:pt x="6473040" y="0"/>
                </a:lnTo>
                <a:lnTo>
                  <a:pt x="6473040" y="4304572"/>
                </a:lnTo>
                <a:lnTo>
                  <a:pt x="0" y="4304572"/>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3518496" y="1462394"/>
            <a:ext cx="8684819" cy="742126"/>
          </a:xfrm>
          <a:prstGeom prst="rect">
            <a:avLst/>
          </a:prstGeom>
        </p:spPr>
        <p:txBody>
          <a:bodyPr wrap="square" lIns="0" tIns="0" rIns="0" bIns="0" rtlCol="0" anchor="t">
            <a:spAutoFit/>
          </a:bodyPr>
          <a:lstStyle/>
          <a:p>
            <a:pPr algn="ctr">
              <a:lnSpc>
                <a:spcPts val="6104"/>
              </a:lnSpc>
              <a:spcBef>
                <a:spcPct val="0"/>
              </a:spcBef>
            </a:pPr>
            <a:r>
              <a:rPr lang="en-US" sz="4360" dirty="0">
                <a:solidFill>
                  <a:srgbClr val="62B144"/>
                </a:solidFill>
                <a:latin typeface="Archivo Black"/>
                <a:ea typeface="Archivo Black"/>
                <a:cs typeface="Archivo Black"/>
                <a:sym typeface="Archivo Black"/>
              </a:rPr>
              <a:t>When to start seeds?</a:t>
            </a:r>
          </a:p>
        </p:txBody>
      </p:sp>
      <p:sp>
        <p:nvSpPr>
          <p:cNvPr id="14" name="TextBox 14"/>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264816" y="7590517"/>
            <a:ext cx="4023184" cy="2656094"/>
          </a:xfrm>
          <a:custGeom>
            <a:avLst/>
            <a:gdLst/>
            <a:ahLst/>
            <a:cxnLst/>
            <a:rect l="l" t="t" r="r" b="b"/>
            <a:pathLst>
              <a:path w="4023184" h="2656094">
                <a:moveTo>
                  <a:pt x="0" y="0"/>
                </a:moveTo>
                <a:lnTo>
                  <a:pt x="4023184" y="0"/>
                </a:lnTo>
                <a:lnTo>
                  <a:pt x="4023184" y="2656094"/>
                </a:lnTo>
                <a:lnTo>
                  <a:pt x="0" y="2656094"/>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622879" y="8151840"/>
            <a:ext cx="6461539" cy="1718739"/>
            <a:chOff x="0" y="0"/>
            <a:chExt cx="8615385" cy="2291652"/>
          </a:xfrm>
        </p:grpSpPr>
        <p:sp>
          <p:nvSpPr>
            <p:cNvPr id="8" name="Freeform 8"/>
            <p:cNvSpPr/>
            <p:nvPr/>
          </p:nvSpPr>
          <p:spPr>
            <a:xfrm>
              <a:off x="926710" y="391075"/>
              <a:ext cx="7688674" cy="1816449"/>
            </a:xfrm>
            <a:custGeom>
              <a:avLst/>
              <a:gdLst/>
              <a:ahLst/>
              <a:cxnLst/>
              <a:rect l="l" t="t" r="r" b="b"/>
              <a:pathLst>
                <a:path w="7688674" h="1816449">
                  <a:moveTo>
                    <a:pt x="0" y="0"/>
                  </a:moveTo>
                  <a:lnTo>
                    <a:pt x="7688675" y="0"/>
                  </a:lnTo>
                  <a:lnTo>
                    <a:pt x="7688675" y="1816449"/>
                  </a:lnTo>
                  <a:lnTo>
                    <a:pt x="0" y="1816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2291652" cy="2291652"/>
            </a:xfrm>
            <a:custGeom>
              <a:avLst/>
              <a:gdLst/>
              <a:ahLst/>
              <a:cxnLst/>
              <a:rect l="l" t="t" r="r" b="b"/>
              <a:pathLst>
                <a:path w="2291652" h="2291652">
                  <a:moveTo>
                    <a:pt x="0" y="0"/>
                  </a:moveTo>
                  <a:lnTo>
                    <a:pt x="2291652" y="0"/>
                  </a:lnTo>
                  <a:lnTo>
                    <a:pt x="2291652" y="2291652"/>
                  </a:lnTo>
                  <a:lnTo>
                    <a:pt x="0" y="2291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427785" y="427785"/>
              <a:ext cx="1436082" cy="1436082"/>
            </a:xfrm>
            <a:custGeom>
              <a:avLst/>
              <a:gdLst/>
              <a:ahLst/>
              <a:cxnLst/>
              <a:rect l="l" t="t" r="r" b="b"/>
              <a:pathLst>
                <a:path w="1436082" h="1436082">
                  <a:moveTo>
                    <a:pt x="0" y="0"/>
                  </a:moveTo>
                  <a:lnTo>
                    <a:pt x="1436082" y="0"/>
                  </a:lnTo>
                  <a:lnTo>
                    <a:pt x="1436082" y="1436082"/>
                  </a:lnTo>
                  <a:lnTo>
                    <a:pt x="0" y="143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2581570" y="1229411"/>
              <a:ext cx="5792905" cy="698699"/>
            </a:xfrm>
            <a:prstGeom prst="rect">
              <a:avLst/>
            </a:prstGeom>
          </p:spPr>
          <p:txBody>
            <a:bodyPr lIns="0" tIns="0" rIns="0" bIns="0" rtlCol="0" anchor="t">
              <a:spAutoFit/>
            </a:bodyPr>
            <a:lstStyle/>
            <a:p>
              <a:pPr algn="l">
                <a:lnSpc>
                  <a:spcPts val="4494"/>
                </a:lnSpc>
              </a:pPr>
              <a:r>
                <a:rPr lang="en-US" sz="3210" u="sng">
                  <a:solidFill>
                    <a:srgbClr val="4E3732"/>
                  </a:solidFill>
                  <a:latin typeface="TT Hoves"/>
                  <a:ea typeface="TT Hoves"/>
                  <a:cs typeface="TT Hoves"/>
                  <a:sym typeface="TT Hoves"/>
                  <a:hlinkClick r:id="rId12" tooltip="http://happyleafled.com"/>
                </a:rPr>
                <a:t>www.happyleafled.com</a:t>
              </a:r>
            </a:p>
          </p:txBody>
        </p:sp>
      </p:grpSp>
      <p:sp>
        <p:nvSpPr>
          <p:cNvPr id="13" name="TextBox 13"/>
          <p:cNvSpPr txBox="1"/>
          <p:nvPr/>
        </p:nvSpPr>
        <p:spPr>
          <a:xfrm>
            <a:off x="7084416" y="848105"/>
            <a:ext cx="5107583" cy="1236348"/>
          </a:xfrm>
          <a:prstGeom prst="rect">
            <a:avLst/>
          </a:prstGeom>
        </p:spPr>
        <p:txBody>
          <a:bodyPr wrap="square" lIns="0" tIns="0" rIns="0" bIns="0" rtlCol="0" anchor="t">
            <a:spAutoFit/>
          </a:bodyPr>
          <a:lstStyle/>
          <a:p>
            <a:pPr algn="ctr">
              <a:lnSpc>
                <a:spcPts val="10079"/>
              </a:lnSpc>
              <a:spcBef>
                <a:spcPct val="0"/>
              </a:spcBef>
            </a:pPr>
            <a:r>
              <a:rPr lang="en-US" sz="7199" b="1" dirty="0">
                <a:solidFill>
                  <a:srgbClr val="62B144"/>
                </a:solidFill>
                <a:latin typeface="TT Hoves Bold"/>
                <a:ea typeface="TT Hoves Bold"/>
                <a:cs typeface="TT Hoves Bold"/>
                <a:sym typeface="TT Hoves Bold"/>
              </a:rPr>
              <a:t>Summary</a:t>
            </a:r>
          </a:p>
        </p:txBody>
      </p:sp>
      <p:sp>
        <p:nvSpPr>
          <p:cNvPr id="14" name="TextBox 13">
            <a:extLst>
              <a:ext uri="{FF2B5EF4-FFF2-40B4-BE49-F238E27FC236}">
                <a16:creationId xmlns:a16="http://schemas.microsoft.com/office/drawing/2014/main" id="{8F571C5E-5ADF-672C-7B68-21FE576F3FB7}"/>
              </a:ext>
            </a:extLst>
          </p:cNvPr>
          <p:cNvSpPr txBox="1"/>
          <p:nvPr/>
        </p:nvSpPr>
        <p:spPr>
          <a:xfrm>
            <a:off x="910404" y="3518978"/>
            <a:ext cx="17028242" cy="3170099"/>
          </a:xfrm>
          <a:prstGeom prst="rect">
            <a:avLst/>
          </a:prstGeom>
          <a:noFill/>
        </p:spPr>
        <p:txBody>
          <a:bodyPr wrap="square" rtlCol="0">
            <a:spAutoFit/>
          </a:bodyPr>
          <a:lstStyle/>
          <a:p>
            <a:pPr marL="285750" indent="-285750">
              <a:buFont typeface="Arial" panose="020B0604020202020204" pitchFamily="34" charset="0"/>
              <a:buChar char="•"/>
            </a:pPr>
            <a:r>
              <a:rPr lang="en-US" sz="4000" b="1" dirty="0"/>
              <a:t>You can grow your own food at home all year long!</a:t>
            </a:r>
          </a:p>
          <a:p>
            <a:pPr marL="285750" indent="-285750">
              <a:buFont typeface="Arial" panose="020B0604020202020204" pitchFamily="34" charset="0"/>
              <a:buChar char="•"/>
            </a:pPr>
            <a:r>
              <a:rPr lang="en-US" sz="4000" b="1" dirty="0"/>
              <a:t>Simple passive hydroponic methods make it easy and fun!</a:t>
            </a:r>
          </a:p>
          <a:p>
            <a:pPr marL="285750" indent="-285750">
              <a:buFont typeface="Arial" panose="020B0604020202020204" pitchFamily="34" charset="0"/>
              <a:buChar char="•"/>
            </a:pPr>
            <a:r>
              <a:rPr lang="en-US" sz="4000" b="1" dirty="0"/>
              <a:t>We guarantee anyone who wants to, can enjoy fresh veggies grown at home!</a:t>
            </a:r>
          </a:p>
          <a:p>
            <a:pPr marL="285750" indent="-285750">
              <a:buFont typeface="Arial" panose="020B0604020202020204" pitchFamily="34" charset="0"/>
              <a:buChar char="•"/>
            </a:pPr>
            <a:r>
              <a:rPr lang="en-US" sz="4000" b="1" dirty="0"/>
              <a:t>The key is high quality LED lighting!</a:t>
            </a:r>
          </a:p>
          <a:p>
            <a:pPr marL="285750" indent="-285750">
              <a:buFont typeface="Arial" panose="020B0604020202020204" pitchFamily="34" charset="0"/>
              <a:buChar char="•"/>
            </a:pPr>
            <a:r>
              <a:rPr lang="en-US" sz="4000" b="1" dirty="0"/>
              <a:t>The initial investment is very reasonable for a lifetime of “Food and Fun”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4AF7-CF5C-1C0A-DC88-4C60D848BE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0ABAA7-DC32-336C-9283-92372E2D3A42}"/>
              </a:ext>
            </a:extLst>
          </p:cNvPr>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859210D2-1F9D-EF8B-42CF-88F876A19E32}"/>
              </a:ext>
            </a:extLst>
          </p:cNvPr>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252B127-FFC3-B430-E679-E39B115BCB1C}"/>
              </a:ext>
            </a:extLst>
          </p:cNvPr>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D89C2288-B109-4FB3-CC1B-BF57EE9CCC4B}"/>
              </a:ext>
            </a:extLst>
          </p:cNvPr>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C703FEA5-6AEA-90CA-3BCF-9AFB9D7079F8}"/>
              </a:ext>
            </a:extLst>
          </p:cNvPr>
          <p:cNvSpPr/>
          <p:nvPr/>
        </p:nvSpPr>
        <p:spPr>
          <a:xfrm>
            <a:off x="14264816" y="7590517"/>
            <a:ext cx="4023184" cy="2656094"/>
          </a:xfrm>
          <a:custGeom>
            <a:avLst/>
            <a:gdLst/>
            <a:ahLst/>
            <a:cxnLst/>
            <a:rect l="l" t="t" r="r" b="b"/>
            <a:pathLst>
              <a:path w="4023184" h="2656094">
                <a:moveTo>
                  <a:pt x="0" y="0"/>
                </a:moveTo>
                <a:lnTo>
                  <a:pt x="4023184" y="0"/>
                </a:lnTo>
                <a:lnTo>
                  <a:pt x="4023184" y="2656094"/>
                </a:lnTo>
                <a:lnTo>
                  <a:pt x="0" y="2656094"/>
                </a:lnTo>
                <a:lnTo>
                  <a:pt x="0" y="0"/>
                </a:lnTo>
                <a:close/>
              </a:path>
            </a:pathLst>
          </a:custGeom>
          <a:blipFill>
            <a:blip r:embed="rId5"/>
            <a:stretch>
              <a:fillRect t="-25720" b="-25749"/>
            </a:stretch>
          </a:blipFill>
        </p:spPr>
        <p:txBody>
          <a:bodyPr/>
          <a:lstStyle/>
          <a:p>
            <a:endParaRPr lang="en-US"/>
          </a:p>
        </p:txBody>
      </p:sp>
      <p:grpSp>
        <p:nvGrpSpPr>
          <p:cNvPr id="7" name="Group 7">
            <a:extLst>
              <a:ext uri="{FF2B5EF4-FFF2-40B4-BE49-F238E27FC236}">
                <a16:creationId xmlns:a16="http://schemas.microsoft.com/office/drawing/2014/main" id="{82FFAE5D-7EDD-21E8-7C5F-98E8AC3822FE}"/>
              </a:ext>
            </a:extLst>
          </p:cNvPr>
          <p:cNvGrpSpPr/>
          <p:nvPr/>
        </p:nvGrpSpPr>
        <p:grpSpPr>
          <a:xfrm>
            <a:off x="622879" y="8151840"/>
            <a:ext cx="6461539" cy="1718739"/>
            <a:chOff x="0" y="0"/>
            <a:chExt cx="8615385" cy="2291652"/>
          </a:xfrm>
        </p:grpSpPr>
        <p:sp>
          <p:nvSpPr>
            <p:cNvPr id="8" name="Freeform 8">
              <a:extLst>
                <a:ext uri="{FF2B5EF4-FFF2-40B4-BE49-F238E27FC236}">
                  <a16:creationId xmlns:a16="http://schemas.microsoft.com/office/drawing/2014/main" id="{FCDCB4A7-8DFD-E3E8-A26A-97D5900A9597}"/>
                </a:ext>
              </a:extLst>
            </p:cNvPr>
            <p:cNvSpPr/>
            <p:nvPr/>
          </p:nvSpPr>
          <p:spPr>
            <a:xfrm>
              <a:off x="926710" y="391075"/>
              <a:ext cx="7688674" cy="1816449"/>
            </a:xfrm>
            <a:custGeom>
              <a:avLst/>
              <a:gdLst/>
              <a:ahLst/>
              <a:cxnLst/>
              <a:rect l="l" t="t" r="r" b="b"/>
              <a:pathLst>
                <a:path w="7688674" h="1816449">
                  <a:moveTo>
                    <a:pt x="0" y="0"/>
                  </a:moveTo>
                  <a:lnTo>
                    <a:pt x="7688675" y="0"/>
                  </a:lnTo>
                  <a:lnTo>
                    <a:pt x="7688675" y="1816449"/>
                  </a:lnTo>
                  <a:lnTo>
                    <a:pt x="0" y="1816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220E61DC-C848-62D8-2C8D-D96CFAB2E606}"/>
                </a:ext>
              </a:extLst>
            </p:cNvPr>
            <p:cNvSpPr/>
            <p:nvPr/>
          </p:nvSpPr>
          <p:spPr>
            <a:xfrm>
              <a:off x="0" y="0"/>
              <a:ext cx="2291652" cy="2291652"/>
            </a:xfrm>
            <a:custGeom>
              <a:avLst/>
              <a:gdLst/>
              <a:ahLst/>
              <a:cxnLst/>
              <a:rect l="l" t="t" r="r" b="b"/>
              <a:pathLst>
                <a:path w="2291652" h="2291652">
                  <a:moveTo>
                    <a:pt x="0" y="0"/>
                  </a:moveTo>
                  <a:lnTo>
                    <a:pt x="2291652" y="0"/>
                  </a:lnTo>
                  <a:lnTo>
                    <a:pt x="2291652" y="2291652"/>
                  </a:lnTo>
                  <a:lnTo>
                    <a:pt x="0" y="2291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4076F9C6-4B33-77DF-D7E8-388D6DD48634}"/>
                </a:ext>
              </a:extLst>
            </p:cNvPr>
            <p:cNvSpPr/>
            <p:nvPr/>
          </p:nvSpPr>
          <p:spPr>
            <a:xfrm>
              <a:off x="427785" y="427785"/>
              <a:ext cx="1436082" cy="1436082"/>
            </a:xfrm>
            <a:custGeom>
              <a:avLst/>
              <a:gdLst/>
              <a:ahLst/>
              <a:cxnLst/>
              <a:rect l="l" t="t" r="r" b="b"/>
              <a:pathLst>
                <a:path w="1436082" h="1436082">
                  <a:moveTo>
                    <a:pt x="0" y="0"/>
                  </a:moveTo>
                  <a:lnTo>
                    <a:pt x="1436082" y="0"/>
                  </a:lnTo>
                  <a:lnTo>
                    <a:pt x="1436082" y="1436082"/>
                  </a:lnTo>
                  <a:lnTo>
                    <a:pt x="0" y="143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5E633519-6145-E9CF-AC0D-C47A62FE7EDC}"/>
                </a:ext>
              </a:extLst>
            </p:cNvPr>
            <p:cNvSpPr txBox="1"/>
            <p:nvPr/>
          </p:nvSpPr>
          <p:spPr>
            <a:xfrm>
              <a:off x="2581570" y="1229411"/>
              <a:ext cx="5792905" cy="698699"/>
            </a:xfrm>
            <a:prstGeom prst="rect">
              <a:avLst/>
            </a:prstGeom>
          </p:spPr>
          <p:txBody>
            <a:bodyPr lIns="0" tIns="0" rIns="0" bIns="0" rtlCol="0" anchor="t">
              <a:spAutoFit/>
            </a:bodyPr>
            <a:lstStyle/>
            <a:p>
              <a:pPr algn="l">
                <a:lnSpc>
                  <a:spcPts val="4494"/>
                </a:lnSpc>
              </a:pPr>
              <a:r>
                <a:rPr lang="en-US" sz="3210" u="sng">
                  <a:solidFill>
                    <a:srgbClr val="4E3732"/>
                  </a:solidFill>
                  <a:latin typeface="TT Hoves"/>
                  <a:ea typeface="TT Hoves"/>
                  <a:cs typeface="TT Hoves"/>
                  <a:sym typeface="TT Hoves"/>
                  <a:hlinkClick r:id="rId12" tooltip="http://happyleafled.com"/>
                </a:rPr>
                <a:t>www.happyleafled.com</a:t>
              </a:r>
            </a:p>
          </p:txBody>
        </p:sp>
      </p:grpSp>
      <p:sp>
        <p:nvSpPr>
          <p:cNvPr id="12" name="Freeform 12">
            <a:extLst>
              <a:ext uri="{FF2B5EF4-FFF2-40B4-BE49-F238E27FC236}">
                <a16:creationId xmlns:a16="http://schemas.microsoft.com/office/drawing/2014/main" id="{542FEB5B-7C34-57DD-203C-40AEF68E9C4F}"/>
              </a:ext>
            </a:extLst>
          </p:cNvPr>
          <p:cNvSpPr/>
          <p:nvPr/>
        </p:nvSpPr>
        <p:spPr>
          <a:xfrm>
            <a:off x="622879" y="2436593"/>
            <a:ext cx="17136161" cy="4905226"/>
          </a:xfrm>
          <a:custGeom>
            <a:avLst/>
            <a:gdLst/>
            <a:ahLst/>
            <a:cxnLst/>
            <a:rect l="l" t="t" r="r" b="b"/>
            <a:pathLst>
              <a:path w="17136161" h="4905226">
                <a:moveTo>
                  <a:pt x="0" y="0"/>
                </a:moveTo>
                <a:lnTo>
                  <a:pt x="17136160" y="0"/>
                </a:lnTo>
                <a:lnTo>
                  <a:pt x="17136160" y="4905226"/>
                </a:lnTo>
                <a:lnTo>
                  <a:pt x="0" y="4905226"/>
                </a:lnTo>
                <a:lnTo>
                  <a:pt x="0" y="0"/>
                </a:lnTo>
                <a:close/>
              </a:path>
            </a:pathLst>
          </a:custGeom>
          <a:blipFill>
            <a:blip r:embed="rId13"/>
            <a:stretch>
              <a:fillRect/>
            </a:stretch>
          </a:blipFill>
        </p:spPr>
        <p:txBody>
          <a:bodyPr/>
          <a:lstStyle/>
          <a:p>
            <a:endParaRPr lang="en-US"/>
          </a:p>
        </p:txBody>
      </p:sp>
      <p:sp>
        <p:nvSpPr>
          <p:cNvPr id="13" name="TextBox 13">
            <a:extLst>
              <a:ext uri="{FF2B5EF4-FFF2-40B4-BE49-F238E27FC236}">
                <a16:creationId xmlns:a16="http://schemas.microsoft.com/office/drawing/2014/main" id="{E26F153C-64DC-9A1B-30FD-9F2A0A11056D}"/>
              </a:ext>
            </a:extLst>
          </p:cNvPr>
          <p:cNvSpPr txBox="1"/>
          <p:nvPr/>
        </p:nvSpPr>
        <p:spPr>
          <a:xfrm>
            <a:off x="7084416" y="848105"/>
            <a:ext cx="5107583" cy="1236348"/>
          </a:xfrm>
          <a:prstGeom prst="rect">
            <a:avLst/>
          </a:prstGeom>
        </p:spPr>
        <p:txBody>
          <a:bodyPr wrap="square" lIns="0" tIns="0" rIns="0" bIns="0" rtlCol="0" anchor="t">
            <a:spAutoFit/>
          </a:bodyPr>
          <a:lstStyle/>
          <a:p>
            <a:pPr algn="ctr">
              <a:lnSpc>
                <a:spcPts val="10079"/>
              </a:lnSpc>
              <a:spcBef>
                <a:spcPct val="0"/>
              </a:spcBef>
            </a:pPr>
            <a:r>
              <a:rPr lang="en-US" sz="7199" b="1" dirty="0">
                <a:solidFill>
                  <a:srgbClr val="62B144"/>
                </a:solidFill>
                <a:latin typeface="TT Hoves Bold"/>
                <a:ea typeface="TT Hoves Bold"/>
                <a:cs typeface="TT Hoves Bold"/>
                <a:sym typeface="TT Hoves Bold"/>
              </a:rPr>
              <a:t>Questions</a:t>
            </a:r>
          </a:p>
        </p:txBody>
      </p:sp>
    </p:spTree>
    <p:extLst>
      <p:ext uri="{BB962C8B-B14F-4D97-AF65-F5344CB8AC3E}">
        <p14:creationId xmlns:p14="http://schemas.microsoft.com/office/powerpoint/2010/main" val="2249157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124" y="290059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4011930"/>
            <a:ext cx="16230600" cy="6466292"/>
            <a:chOff x="0" y="0"/>
            <a:chExt cx="2514545" cy="1001798"/>
          </a:xfrm>
        </p:grpSpPr>
        <p:sp>
          <p:nvSpPr>
            <p:cNvPr id="4" name="Freeform 4"/>
            <p:cNvSpPr/>
            <p:nvPr/>
          </p:nvSpPr>
          <p:spPr>
            <a:xfrm>
              <a:off x="0" y="0"/>
              <a:ext cx="2514545" cy="1001798"/>
            </a:xfrm>
            <a:custGeom>
              <a:avLst/>
              <a:gdLst/>
              <a:ahLst/>
              <a:cxnLst/>
              <a:rect l="l" t="t" r="r" b="b"/>
              <a:pathLst>
                <a:path w="2514545" h="1001798">
                  <a:moveTo>
                    <a:pt x="11925" y="0"/>
                  </a:moveTo>
                  <a:lnTo>
                    <a:pt x="2502620" y="0"/>
                  </a:lnTo>
                  <a:cubicBezTo>
                    <a:pt x="2509206" y="0"/>
                    <a:pt x="2514545" y="5339"/>
                    <a:pt x="2514545" y="11925"/>
                  </a:cubicBezTo>
                  <a:lnTo>
                    <a:pt x="2514545" y="989873"/>
                  </a:lnTo>
                  <a:cubicBezTo>
                    <a:pt x="2514545" y="996459"/>
                    <a:pt x="2509206" y="1001798"/>
                    <a:pt x="2502620" y="1001798"/>
                  </a:cubicBezTo>
                  <a:lnTo>
                    <a:pt x="11925" y="1001798"/>
                  </a:lnTo>
                  <a:cubicBezTo>
                    <a:pt x="5339" y="1001798"/>
                    <a:pt x="0" y="996459"/>
                    <a:pt x="0" y="989873"/>
                  </a:cubicBezTo>
                  <a:lnTo>
                    <a:pt x="0" y="11925"/>
                  </a:lnTo>
                  <a:cubicBezTo>
                    <a:pt x="0" y="5339"/>
                    <a:pt x="5339" y="0"/>
                    <a:pt x="11925" y="0"/>
                  </a:cubicBezTo>
                  <a:close/>
                </a:path>
              </a:pathLst>
            </a:custGeom>
            <a:blipFill>
              <a:blip r:embed="rId4"/>
              <a:stretch>
                <a:fillRect l="-26083" r="-26083"/>
              </a:stretch>
            </a:blipFill>
          </p:spPr>
          <p:txBody>
            <a:bodyPr/>
            <a:lstStyle/>
            <a:p>
              <a:endParaRPr lang="en-US"/>
            </a:p>
          </p:txBody>
        </p:sp>
      </p:grpSp>
      <p:sp>
        <p:nvSpPr>
          <p:cNvPr id="5" name="Freeform 5"/>
          <p:cNvSpPr/>
          <p:nvPr/>
        </p:nvSpPr>
        <p:spPr>
          <a:xfrm>
            <a:off x="15754119" y="1753656"/>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21779" y="-339659"/>
            <a:ext cx="2630913" cy="3221203"/>
          </a:xfrm>
          <a:custGeom>
            <a:avLst/>
            <a:gdLst/>
            <a:ahLst/>
            <a:cxnLst/>
            <a:rect l="l" t="t" r="r" b="b"/>
            <a:pathLst>
              <a:path w="2630913" h="3221203">
                <a:moveTo>
                  <a:pt x="0" y="0"/>
                </a:moveTo>
                <a:lnTo>
                  <a:pt x="2630913" y="0"/>
                </a:lnTo>
                <a:lnTo>
                  <a:pt x="2630913" y="3221203"/>
                </a:lnTo>
                <a:lnTo>
                  <a:pt x="0" y="3221203"/>
                </a:lnTo>
                <a:lnTo>
                  <a:pt x="0" y="0"/>
                </a:lnTo>
                <a:close/>
              </a:path>
            </a:pathLst>
          </a:custGeom>
          <a:blipFill>
            <a:blip r:embed="rId5"/>
            <a:stretch>
              <a:fillRect l="-64298" r="-69656"/>
            </a:stretch>
          </a:blipFill>
        </p:spPr>
        <p:txBody>
          <a:bodyPr/>
          <a:lstStyle/>
          <a:p>
            <a:endParaRPr lang="en-US"/>
          </a:p>
        </p:txBody>
      </p:sp>
      <p:grpSp>
        <p:nvGrpSpPr>
          <p:cNvPr id="7" name="Group 7"/>
          <p:cNvGrpSpPr/>
          <p:nvPr/>
        </p:nvGrpSpPr>
        <p:grpSpPr>
          <a:xfrm>
            <a:off x="2012234" y="2404597"/>
            <a:ext cx="14263531" cy="3174358"/>
            <a:chOff x="0" y="0"/>
            <a:chExt cx="3756650" cy="836045"/>
          </a:xfrm>
        </p:grpSpPr>
        <p:sp>
          <p:nvSpPr>
            <p:cNvPr id="8" name="Freeform 8"/>
            <p:cNvSpPr/>
            <p:nvPr/>
          </p:nvSpPr>
          <p:spPr>
            <a:xfrm>
              <a:off x="0" y="0"/>
              <a:ext cx="3756650" cy="836045"/>
            </a:xfrm>
            <a:custGeom>
              <a:avLst/>
              <a:gdLst/>
              <a:ahLst/>
              <a:cxnLst/>
              <a:rect l="l" t="t" r="r" b="b"/>
              <a:pathLst>
                <a:path w="3756650" h="836045">
                  <a:moveTo>
                    <a:pt x="13569" y="0"/>
                  </a:moveTo>
                  <a:lnTo>
                    <a:pt x="3743081" y="0"/>
                  </a:lnTo>
                  <a:cubicBezTo>
                    <a:pt x="3750575" y="0"/>
                    <a:pt x="3756650" y="6075"/>
                    <a:pt x="3756650" y="13569"/>
                  </a:cubicBezTo>
                  <a:lnTo>
                    <a:pt x="3756650" y="822475"/>
                  </a:lnTo>
                  <a:cubicBezTo>
                    <a:pt x="3756650" y="826074"/>
                    <a:pt x="3755220" y="829526"/>
                    <a:pt x="3752676" y="832071"/>
                  </a:cubicBezTo>
                  <a:cubicBezTo>
                    <a:pt x="3750131" y="834615"/>
                    <a:pt x="3746679" y="836045"/>
                    <a:pt x="3743081" y="836045"/>
                  </a:cubicBezTo>
                  <a:lnTo>
                    <a:pt x="13569" y="836045"/>
                  </a:lnTo>
                  <a:cubicBezTo>
                    <a:pt x="6075" y="836045"/>
                    <a:pt x="0" y="829970"/>
                    <a:pt x="0" y="822475"/>
                  </a:cubicBezTo>
                  <a:lnTo>
                    <a:pt x="0" y="13569"/>
                  </a:lnTo>
                  <a:cubicBezTo>
                    <a:pt x="0" y="9971"/>
                    <a:pt x="1430" y="6519"/>
                    <a:pt x="3974" y="3974"/>
                  </a:cubicBezTo>
                  <a:cubicBezTo>
                    <a:pt x="6519" y="1430"/>
                    <a:pt x="9971" y="0"/>
                    <a:pt x="13569" y="0"/>
                  </a:cubicBezTo>
                  <a:close/>
                </a:path>
              </a:pathLst>
            </a:custGeom>
            <a:solidFill>
              <a:srgbClr val="0C4B16"/>
            </a:solidFill>
          </p:spPr>
          <p:txBody>
            <a:bodyPr/>
            <a:lstStyle/>
            <a:p>
              <a:endParaRPr lang="en-US"/>
            </a:p>
          </p:txBody>
        </p:sp>
        <p:sp>
          <p:nvSpPr>
            <p:cNvPr id="9" name="TextBox 9"/>
            <p:cNvSpPr txBox="1"/>
            <p:nvPr/>
          </p:nvSpPr>
          <p:spPr>
            <a:xfrm>
              <a:off x="0" y="-142875"/>
              <a:ext cx="3756650" cy="978920"/>
            </a:xfrm>
            <a:prstGeom prst="rect">
              <a:avLst/>
            </a:prstGeom>
          </p:spPr>
          <p:txBody>
            <a:bodyPr lIns="50800" tIns="50800" rIns="50800" bIns="50800" rtlCol="0" anchor="ctr"/>
            <a:lstStyle/>
            <a:p>
              <a:pPr algn="ctr">
                <a:lnSpc>
                  <a:spcPts val="9519"/>
                </a:lnSpc>
              </a:pPr>
              <a:r>
                <a:rPr lang="en-US" sz="6799" b="1" dirty="0">
                  <a:solidFill>
                    <a:srgbClr val="FFFFFF"/>
                  </a:solidFill>
                  <a:latin typeface="Roboto Bold"/>
                  <a:ea typeface="Roboto Bold"/>
                  <a:cs typeface="Roboto Bold"/>
                  <a:sym typeface="Roboto Bold"/>
                </a:rPr>
                <a:t>Thank You!    </a:t>
              </a:r>
            </a:p>
          </p:txBody>
        </p:sp>
      </p:grpSp>
      <p:grpSp>
        <p:nvGrpSpPr>
          <p:cNvPr id="10" name="Group 10"/>
          <p:cNvGrpSpPr/>
          <p:nvPr/>
        </p:nvGrpSpPr>
        <p:grpSpPr>
          <a:xfrm>
            <a:off x="4387608" y="5143500"/>
            <a:ext cx="8790010" cy="3514358"/>
            <a:chOff x="0" y="0"/>
            <a:chExt cx="2315064" cy="925592"/>
          </a:xfrm>
        </p:grpSpPr>
        <p:sp>
          <p:nvSpPr>
            <p:cNvPr id="11" name="Freeform 11"/>
            <p:cNvSpPr/>
            <p:nvPr/>
          </p:nvSpPr>
          <p:spPr>
            <a:xfrm>
              <a:off x="0" y="0"/>
              <a:ext cx="2315065" cy="925592"/>
            </a:xfrm>
            <a:custGeom>
              <a:avLst/>
              <a:gdLst/>
              <a:ahLst/>
              <a:cxnLst/>
              <a:rect l="l" t="t" r="r" b="b"/>
              <a:pathLst>
                <a:path w="2315065" h="925592">
                  <a:moveTo>
                    <a:pt x="22019" y="0"/>
                  </a:moveTo>
                  <a:lnTo>
                    <a:pt x="2293046" y="0"/>
                  </a:lnTo>
                  <a:cubicBezTo>
                    <a:pt x="2298885" y="0"/>
                    <a:pt x="2304486" y="2320"/>
                    <a:pt x="2308615" y="6449"/>
                  </a:cubicBezTo>
                  <a:cubicBezTo>
                    <a:pt x="2312745" y="10579"/>
                    <a:pt x="2315065" y="16179"/>
                    <a:pt x="2315065" y="22019"/>
                  </a:cubicBezTo>
                  <a:lnTo>
                    <a:pt x="2315065" y="903573"/>
                  </a:lnTo>
                  <a:cubicBezTo>
                    <a:pt x="2315065" y="909413"/>
                    <a:pt x="2312745" y="915014"/>
                    <a:pt x="2308615" y="919143"/>
                  </a:cubicBezTo>
                  <a:cubicBezTo>
                    <a:pt x="2304486" y="923272"/>
                    <a:pt x="2298885" y="925592"/>
                    <a:pt x="2293046" y="925592"/>
                  </a:cubicBezTo>
                  <a:lnTo>
                    <a:pt x="22019" y="925592"/>
                  </a:lnTo>
                  <a:cubicBezTo>
                    <a:pt x="16179" y="925592"/>
                    <a:pt x="10579" y="923272"/>
                    <a:pt x="6449" y="919143"/>
                  </a:cubicBezTo>
                  <a:cubicBezTo>
                    <a:pt x="2320" y="915014"/>
                    <a:pt x="0" y="909413"/>
                    <a:pt x="0" y="903573"/>
                  </a:cubicBezTo>
                  <a:lnTo>
                    <a:pt x="0" y="22019"/>
                  </a:lnTo>
                  <a:cubicBezTo>
                    <a:pt x="0" y="16179"/>
                    <a:pt x="2320" y="10579"/>
                    <a:pt x="6449" y="6449"/>
                  </a:cubicBezTo>
                  <a:cubicBezTo>
                    <a:pt x="10579" y="2320"/>
                    <a:pt x="16179" y="0"/>
                    <a:pt x="22019" y="0"/>
                  </a:cubicBezTo>
                  <a:close/>
                </a:path>
              </a:pathLst>
            </a:custGeom>
            <a:solidFill>
              <a:srgbClr val="8DC63E"/>
            </a:solidFill>
          </p:spPr>
          <p:txBody>
            <a:bodyPr/>
            <a:lstStyle/>
            <a:p>
              <a:endParaRPr lang="en-US"/>
            </a:p>
          </p:txBody>
        </p:sp>
        <p:sp>
          <p:nvSpPr>
            <p:cNvPr id="12" name="TextBox 12"/>
            <p:cNvSpPr txBox="1"/>
            <p:nvPr/>
          </p:nvSpPr>
          <p:spPr>
            <a:xfrm>
              <a:off x="0" y="-76200"/>
              <a:ext cx="2315064" cy="1001792"/>
            </a:xfrm>
            <a:prstGeom prst="rect">
              <a:avLst/>
            </a:prstGeom>
          </p:spPr>
          <p:txBody>
            <a:bodyPr lIns="50800" tIns="50800" rIns="50800" bIns="50800" rtlCol="0" anchor="ctr"/>
            <a:lstStyle/>
            <a:p>
              <a:pPr algn="ctr">
                <a:lnSpc>
                  <a:spcPts val="5739"/>
                </a:lnSpc>
              </a:pPr>
              <a:r>
                <a:rPr lang="en-US" sz="4099" b="1">
                  <a:solidFill>
                    <a:srgbClr val="135807"/>
                  </a:solidFill>
                  <a:latin typeface="Roboto Bold"/>
                  <a:ea typeface="Roboto Bold"/>
                  <a:cs typeface="Roboto Bold"/>
                  <a:sym typeface="Roboto Bold"/>
                </a:rPr>
                <a:t>Victor Zaderej, Happy Leaf LED</a:t>
              </a:r>
            </a:p>
            <a:p>
              <a:pPr algn="ctr">
                <a:lnSpc>
                  <a:spcPts val="5739"/>
                </a:lnSpc>
              </a:pPr>
              <a:r>
                <a:rPr lang="en-US" sz="4099" b="1" u="sng">
                  <a:solidFill>
                    <a:srgbClr val="135807"/>
                  </a:solidFill>
                  <a:latin typeface="Roboto Bold"/>
                  <a:ea typeface="Roboto Bold"/>
                  <a:cs typeface="Roboto Bold"/>
                  <a:sym typeface="Roboto Bold"/>
                  <a:hlinkClick r:id="rId6" tooltip="mailto:zaderej@alum.mit.edu"/>
                </a:rPr>
                <a:t>zaderej@alum.mit.edu</a:t>
              </a:r>
              <a:r>
                <a:rPr lang="en-US" sz="4099" b="1">
                  <a:solidFill>
                    <a:srgbClr val="135807"/>
                  </a:solidFill>
                  <a:latin typeface="Roboto Bold"/>
                  <a:ea typeface="Roboto Bold"/>
                  <a:cs typeface="Roboto Bold"/>
                  <a:sym typeface="Roboto Bold"/>
                </a:rPr>
                <a:t>  </a:t>
              </a:r>
            </a:p>
            <a:p>
              <a:pPr algn="ctr">
                <a:lnSpc>
                  <a:spcPts val="5739"/>
                </a:lnSpc>
              </a:pPr>
              <a:r>
                <a:rPr lang="en-US" sz="4099" b="1" u="sng">
                  <a:solidFill>
                    <a:srgbClr val="135807"/>
                  </a:solidFill>
                  <a:latin typeface="Roboto Bold"/>
                  <a:ea typeface="Roboto Bold"/>
                  <a:cs typeface="Roboto Bold"/>
                  <a:sym typeface="Roboto Bold"/>
                  <a:hlinkClick r:id="rId7" tooltip="mailto:hello@happyleafled.com"/>
                </a:rPr>
                <a:t>hello@happyleafled.com</a:t>
              </a:r>
            </a:p>
            <a:p>
              <a:pPr algn="ctr">
                <a:lnSpc>
                  <a:spcPts val="3359"/>
                </a:lnSpc>
              </a:pPr>
              <a:endParaRPr lang="en-US" sz="4099" b="1" u="sng">
                <a:solidFill>
                  <a:srgbClr val="135807"/>
                </a:solidFill>
                <a:latin typeface="Roboto Bold"/>
                <a:ea typeface="Roboto Bold"/>
                <a:cs typeface="Roboto Bold"/>
                <a:sym typeface="Roboto Bold"/>
                <a:hlinkClick r:id="rId7" tooltip="mailto:hello@happyleafled.com"/>
              </a:endParaRPr>
            </a:p>
          </p:txBody>
        </p:sp>
      </p:grpSp>
      <p:sp>
        <p:nvSpPr>
          <p:cNvPr id="13" name="Freeform 13"/>
          <p:cNvSpPr/>
          <p:nvPr/>
        </p:nvSpPr>
        <p:spPr>
          <a:xfrm>
            <a:off x="17592583" y="834133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12317037" y="250466"/>
            <a:ext cx="5651190" cy="1503190"/>
            <a:chOff x="0" y="0"/>
            <a:chExt cx="7534920" cy="2004254"/>
          </a:xfrm>
        </p:grpSpPr>
        <p:sp>
          <p:nvSpPr>
            <p:cNvPr id="15" name="Freeform 15"/>
            <p:cNvSpPr/>
            <p:nvPr/>
          </p:nvSpPr>
          <p:spPr>
            <a:xfrm>
              <a:off x="810491" y="342030"/>
              <a:ext cx="6724429" cy="1588646"/>
            </a:xfrm>
            <a:custGeom>
              <a:avLst/>
              <a:gdLst/>
              <a:ahLst/>
              <a:cxnLst/>
              <a:rect l="l" t="t" r="r" b="b"/>
              <a:pathLst>
                <a:path w="6724429" h="1588646">
                  <a:moveTo>
                    <a:pt x="0" y="0"/>
                  </a:moveTo>
                  <a:lnTo>
                    <a:pt x="6724429" y="0"/>
                  </a:lnTo>
                  <a:lnTo>
                    <a:pt x="6724429" y="1588646"/>
                  </a:lnTo>
                  <a:lnTo>
                    <a:pt x="0" y="1588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0" y="0"/>
              <a:ext cx="2004254" cy="2004254"/>
            </a:xfrm>
            <a:custGeom>
              <a:avLst/>
              <a:gdLst/>
              <a:ahLst/>
              <a:cxnLst/>
              <a:rect l="l" t="t" r="r" b="b"/>
              <a:pathLst>
                <a:path w="2004254" h="2004254">
                  <a:moveTo>
                    <a:pt x="0" y="0"/>
                  </a:moveTo>
                  <a:lnTo>
                    <a:pt x="2004254" y="0"/>
                  </a:lnTo>
                  <a:lnTo>
                    <a:pt x="2004254" y="2004254"/>
                  </a:lnTo>
                  <a:lnTo>
                    <a:pt x="0" y="2004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374136" y="374136"/>
              <a:ext cx="1255982" cy="1255982"/>
            </a:xfrm>
            <a:custGeom>
              <a:avLst/>
              <a:gdLst/>
              <a:ahLst/>
              <a:cxnLst/>
              <a:rect l="l" t="t" r="r" b="b"/>
              <a:pathLst>
                <a:path w="1255982" h="1255982">
                  <a:moveTo>
                    <a:pt x="0" y="0"/>
                  </a:moveTo>
                  <a:lnTo>
                    <a:pt x="1255982" y="0"/>
                  </a:lnTo>
                  <a:lnTo>
                    <a:pt x="1255982" y="1255982"/>
                  </a:lnTo>
                  <a:lnTo>
                    <a:pt x="0" y="12559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8"/>
            <p:cNvSpPr txBox="1"/>
            <p:nvPr/>
          </p:nvSpPr>
          <p:spPr>
            <a:xfrm>
              <a:off x="2257812" y="1069257"/>
              <a:ext cx="5066411" cy="560861"/>
            </a:xfrm>
            <a:prstGeom prst="rect">
              <a:avLst/>
            </a:prstGeom>
          </p:spPr>
          <p:txBody>
            <a:bodyPr lIns="0" tIns="0" rIns="0" bIns="0" rtlCol="0" anchor="t">
              <a:spAutoFit/>
            </a:bodyPr>
            <a:lstStyle/>
            <a:p>
              <a:pPr algn="l">
                <a:lnSpc>
                  <a:spcPts val="3573"/>
                </a:lnSpc>
              </a:pPr>
              <a:r>
                <a:rPr lang="en-US" sz="2552" u="sng">
                  <a:solidFill>
                    <a:srgbClr val="4E3732"/>
                  </a:solidFill>
                  <a:latin typeface="TT Hoves"/>
                  <a:ea typeface="TT Hoves"/>
                  <a:cs typeface="TT Hoves"/>
                  <a:sym typeface="TT Hoves"/>
                  <a:hlinkClick r:id="rId14" tooltip="http://happyleafled.com"/>
                </a:rPr>
                <a:t>www.happyleafled.com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6016" y="2122268"/>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21524" y="906872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57565" y="7313244"/>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527750" y="-325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722051" y="8660242"/>
            <a:ext cx="2402872" cy="1586369"/>
          </a:xfrm>
          <a:custGeom>
            <a:avLst/>
            <a:gdLst/>
            <a:ahLst/>
            <a:cxnLst/>
            <a:rect l="l" t="t" r="r" b="b"/>
            <a:pathLst>
              <a:path w="2402872" h="1586369">
                <a:moveTo>
                  <a:pt x="0" y="0"/>
                </a:moveTo>
                <a:lnTo>
                  <a:pt x="2402871" y="0"/>
                </a:lnTo>
                <a:lnTo>
                  <a:pt x="2402871" y="1586369"/>
                </a:lnTo>
                <a:lnTo>
                  <a:pt x="0" y="1586369"/>
                </a:lnTo>
                <a:lnTo>
                  <a:pt x="0" y="0"/>
                </a:lnTo>
                <a:close/>
              </a:path>
            </a:pathLst>
          </a:custGeom>
          <a:blipFill>
            <a:blip r:embed="rId5"/>
            <a:stretch>
              <a:fillRect t="-25720" b="-25749"/>
            </a:stretch>
          </a:blipFill>
        </p:spPr>
        <p:txBody>
          <a:bodyPr/>
          <a:lstStyle/>
          <a:p>
            <a:endParaRPr lang="en-US"/>
          </a:p>
        </p:txBody>
      </p:sp>
      <p:grpSp>
        <p:nvGrpSpPr>
          <p:cNvPr id="7" name="Group 7"/>
          <p:cNvGrpSpPr/>
          <p:nvPr/>
        </p:nvGrpSpPr>
        <p:grpSpPr>
          <a:xfrm>
            <a:off x="0" y="9068726"/>
            <a:ext cx="4428216" cy="1177885"/>
            <a:chOff x="0" y="0"/>
            <a:chExt cx="5904288" cy="1570513"/>
          </a:xfrm>
        </p:grpSpPr>
        <p:sp>
          <p:nvSpPr>
            <p:cNvPr id="8" name="Freeform 8"/>
            <p:cNvSpPr/>
            <p:nvPr/>
          </p:nvSpPr>
          <p:spPr>
            <a:xfrm>
              <a:off x="635092" y="268011"/>
              <a:ext cx="5269196" cy="1244847"/>
            </a:xfrm>
            <a:custGeom>
              <a:avLst/>
              <a:gdLst/>
              <a:ahLst/>
              <a:cxnLst/>
              <a:rect l="l" t="t" r="r" b="b"/>
              <a:pathLst>
                <a:path w="5269196" h="1244847">
                  <a:moveTo>
                    <a:pt x="0" y="0"/>
                  </a:moveTo>
                  <a:lnTo>
                    <a:pt x="5269196" y="0"/>
                  </a:lnTo>
                  <a:lnTo>
                    <a:pt x="5269196" y="1244847"/>
                  </a:lnTo>
                  <a:lnTo>
                    <a:pt x="0" y="1244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0"/>
              <a:ext cx="1570513" cy="1570513"/>
            </a:xfrm>
            <a:custGeom>
              <a:avLst/>
              <a:gdLst/>
              <a:ahLst/>
              <a:cxnLst/>
              <a:rect l="l" t="t" r="r" b="b"/>
              <a:pathLst>
                <a:path w="1570513" h="1570513">
                  <a:moveTo>
                    <a:pt x="0" y="0"/>
                  </a:moveTo>
                  <a:lnTo>
                    <a:pt x="1570513" y="0"/>
                  </a:lnTo>
                  <a:lnTo>
                    <a:pt x="1570513" y="1570513"/>
                  </a:lnTo>
                  <a:lnTo>
                    <a:pt x="0" y="1570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293169" y="293169"/>
              <a:ext cx="984175" cy="984175"/>
            </a:xfrm>
            <a:custGeom>
              <a:avLst/>
              <a:gdLst/>
              <a:ahLst/>
              <a:cxnLst/>
              <a:rect l="l" t="t" r="r" b="b"/>
              <a:pathLst>
                <a:path w="984175" h="984175">
                  <a:moveTo>
                    <a:pt x="0" y="0"/>
                  </a:moveTo>
                  <a:lnTo>
                    <a:pt x="984175" y="0"/>
                  </a:lnTo>
                  <a:lnTo>
                    <a:pt x="984175" y="984175"/>
                  </a:lnTo>
                  <a:lnTo>
                    <a:pt x="0" y="9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769199" y="827552"/>
              <a:ext cx="3969989" cy="449792"/>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grpSp>
      <p:sp>
        <p:nvSpPr>
          <p:cNvPr id="12" name="Freeform 12"/>
          <p:cNvSpPr/>
          <p:nvPr/>
        </p:nvSpPr>
        <p:spPr>
          <a:xfrm>
            <a:off x="39521" y="1771044"/>
            <a:ext cx="8302249" cy="6233073"/>
          </a:xfrm>
          <a:custGeom>
            <a:avLst/>
            <a:gdLst/>
            <a:ahLst/>
            <a:cxnLst/>
            <a:rect l="l" t="t" r="r" b="b"/>
            <a:pathLst>
              <a:path w="8302249" h="6233073">
                <a:moveTo>
                  <a:pt x="0" y="0"/>
                </a:moveTo>
                <a:lnTo>
                  <a:pt x="8302249" y="0"/>
                </a:lnTo>
                <a:lnTo>
                  <a:pt x="8302249" y="6233073"/>
                </a:lnTo>
                <a:lnTo>
                  <a:pt x="0" y="6233073"/>
                </a:lnTo>
                <a:lnTo>
                  <a:pt x="0" y="0"/>
                </a:lnTo>
                <a:close/>
              </a:path>
            </a:pathLst>
          </a:custGeom>
          <a:blipFill>
            <a:blip r:embed="rId13"/>
            <a:stretch>
              <a:fillRect/>
            </a:stretch>
          </a:blipFill>
        </p:spPr>
        <p:txBody>
          <a:bodyPr/>
          <a:lstStyle/>
          <a:p>
            <a:endParaRPr lang="en-US"/>
          </a:p>
        </p:txBody>
      </p:sp>
      <p:sp>
        <p:nvSpPr>
          <p:cNvPr id="13" name="Freeform 13"/>
          <p:cNvSpPr/>
          <p:nvPr/>
        </p:nvSpPr>
        <p:spPr>
          <a:xfrm>
            <a:off x="8518018" y="1724450"/>
            <a:ext cx="4672974" cy="6322567"/>
          </a:xfrm>
          <a:custGeom>
            <a:avLst/>
            <a:gdLst/>
            <a:ahLst/>
            <a:cxnLst/>
            <a:rect l="l" t="t" r="r" b="b"/>
            <a:pathLst>
              <a:path w="4672974" h="6322567">
                <a:moveTo>
                  <a:pt x="0" y="0"/>
                </a:moveTo>
                <a:lnTo>
                  <a:pt x="4672975" y="0"/>
                </a:lnTo>
                <a:lnTo>
                  <a:pt x="4672975" y="6322567"/>
                </a:lnTo>
                <a:lnTo>
                  <a:pt x="0" y="6322567"/>
                </a:lnTo>
                <a:lnTo>
                  <a:pt x="0" y="0"/>
                </a:lnTo>
                <a:close/>
              </a:path>
            </a:pathLst>
          </a:custGeom>
          <a:blipFill>
            <a:blip r:embed="rId14"/>
            <a:stretch>
              <a:fillRect l="-718" r="-718"/>
            </a:stretch>
          </a:blipFill>
        </p:spPr>
        <p:txBody>
          <a:bodyPr/>
          <a:lstStyle/>
          <a:p>
            <a:endParaRPr lang="en-US"/>
          </a:p>
        </p:txBody>
      </p:sp>
      <p:sp>
        <p:nvSpPr>
          <p:cNvPr id="14" name="Freeform 14"/>
          <p:cNvSpPr/>
          <p:nvPr/>
        </p:nvSpPr>
        <p:spPr>
          <a:xfrm>
            <a:off x="13367241" y="1698241"/>
            <a:ext cx="4862188" cy="6348776"/>
          </a:xfrm>
          <a:custGeom>
            <a:avLst/>
            <a:gdLst/>
            <a:ahLst/>
            <a:cxnLst/>
            <a:rect l="l" t="t" r="r" b="b"/>
            <a:pathLst>
              <a:path w="4862188" h="6348776">
                <a:moveTo>
                  <a:pt x="0" y="0"/>
                </a:moveTo>
                <a:lnTo>
                  <a:pt x="4862188" y="0"/>
                </a:lnTo>
                <a:lnTo>
                  <a:pt x="4862188" y="6348776"/>
                </a:lnTo>
                <a:lnTo>
                  <a:pt x="0" y="6348776"/>
                </a:lnTo>
                <a:lnTo>
                  <a:pt x="0" y="0"/>
                </a:lnTo>
                <a:close/>
              </a:path>
            </a:pathLst>
          </a:custGeom>
          <a:blipFill>
            <a:blip r:embed="rId15"/>
            <a:stretch>
              <a:fillRect b="-2151"/>
            </a:stretch>
          </a:blipFill>
        </p:spPr>
        <p:txBody>
          <a:bodyPr/>
          <a:lstStyle/>
          <a:p>
            <a:endParaRPr lang="en-US"/>
          </a:p>
        </p:txBody>
      </p:sp>
      <p:sp>
        <p:nvSpPr>
          <p:cNvPr id="15" name="TextBox 15"/>
          <p:cNvSpPr txBox="1"/>
          <p:nvPr/>
        </p:nvSpPr>
        <p:spPr>
          <a:xfrm>
            <a:off x="6726064" y="518795"/>
            <a:ext cx="4835872" cy="762002"/>
          </a:xfrm>
          <a:prstGeom prst="rect">
            <a:avLst/>
          </a:prstGeom>
        </p:spPr>
        <p:txBody>
          <a:bodyPr lIns="0" tIns="0" rIns="0" bIns="0" rtlCol="0" anchor="t">
            <a:spAutoFit/>
          </a:bodyPr>
          <a:lstStyle/>
          <a:p>
            <a:pPr algn="ctr">
              <a:lnSpc>
                <a:spcPts val="6299"/>
              </a:lnSpc>
              <a:spcBef>
                <a:spcPct val="0"/>
              </a:spcBef>
            </a:pPr>
            <a:r>
              <a:rPr lang="en-US" sz="4499" b="1" dirty="0">
                <a:solidFill>
                  <a:srgbClr val="62B144"/>
                </a:solidFill>
                <a:latin typeface="TT Hoves Bold"/>
                <a:ea typeface="TT Hoves Bold"/>
                <a:cs typeface="TT Hoves Bold"/>
                <a:sym typeface="TT Hoves Bold"/>
              </a:rPr>
              <a:t>All grown indoors</a:t>
            </a:r>
          </a:p>
        </p:txBody>
      </p:sp>
      <p:sp>
        <p:nvSpPr>
          <p:cNvPr id="16" name="TextBox 16"/>
          <p:cNvSpPr txBox="1"/>
          <p:nvPr/>
        </p:nvSpPr>
        <p:spPr>
          <a:xfrm>
            <a:off x="3184021" y="8037307"/>
            <a:ext cx="1692779" cy="609141"/>
          </a:xfrm>
          <a:prstGeom prst="rect">
            <a:avLst/>
          </a:prstGeom>
        </p:spPr>
        <p:txBody>
          <a:bodyPr wrap="square" lIns="0" tIns="0" rIns="0" bIns="0" rtlCol="0" anchor="t">
            <a:spAutoFit/>
          </a:bodyPr>
          <a:lstStyle/>
          <a:p>
            <a:pPr algn="ctr">
              <a:lnSpc>
                <a:spcPts val="5040"/>
              </a:lnSpc>
            </a:pPr>
            <a:r>
              <a:rPr lang="en-US" sz="4000" b="1" dirty="0">
                <a:solidFill>
                  <a:srgbClr val="12430B"/>
                </a:solidFill>
                <a:latin typeface="Roboto Bold"/>
                <a:ea typeface="Roboto Bold"/>
                <a:cs typeface="Roboto Bold"/>
                <a:sym typeface="Roboto Bold"/>
              </a:rPr>
              <a:t>Beets</a:t>
            </a:r>
          </a:p>
        </p:txBody>
      </p:sp>
      <p:sp>
        <p:nvSpPr>
          <p:cNvPr id="17" name="TextBox 17"/>
          <p:cNvSpPr txBox="1"/>
          <p:nvPr/>
        </p:nvSpPr>
        <p:spPr>
          <a:xfrm>
            <a:off x="9214577" y="8037307"/>
            <a:ext cx="2402871" cy="609141"/>
          </a:xfrm>
          <a:prstGeom prst="rect">
            <a:avLst/>
          </a:prstGeom>
        </p:spPr>
        <p:txBody>
          <a:bodyPr wrap="square" lIns="0" tIns="0" rIns="0" bIns="0" rtlCol="0" anchor="t">
            <a:spAutoFit/>
          </a:bodyPr>
          <a:lstStyle/>
          <a:p>
            <a:pPr algn="ctr">
              <a:lnSpc>
                <a:spcPts val="5040"/>
              </a:lnSpc>
            </a:pPr>
            <a:r>
              <a:rPr lang="en-US" sz="4000" b="1" dirty="0">
                <a:solidFill>
                  <a:srgbClr val="12430B"/>
                </a:solidFill>
                <a:latin typeface="Roboto Bold"/>
                <a:ea typeface="Roboto Bold"/>
                <a:cs typeface="Roboto Bold"/>
                <a:sym typeface="Roboto Bold"/>
              </a:rPr>
              <a:t>Carrots</a:t>
            </a:r>
          </a:p>
        </p:txBody>
      </p:sp>
      <p:sp>
        <p:nvSpPr>
          <p:cNvPr id="18" name="TextBox 18"/>
          <p:cNvSpPr txBox="1"/>
          <p:nvPr/>
        </p:nvSpPr>
        <p:spPr>
          <a:xfrm>
            <a:off x="14945626" y="7997190"/>
            <a:ext cx="2108009" cy="622935"/>
          </a:xfrm>
          <a:prstGeom prst="rect">
            <a:avLst/>
          </a:prstGeom>
        </p:spPr>
        <p:txBody>
          <a:bodyPr lIns="0" tIns="0" rIns="0" bIns="0" rtlCol="0" anchor="t">
            <a:spAutoFit/>
          </a:bodyPr>
          <a:lstStyle/>
          <a:p>
            <a:pPr algn="ctr">
              <a:lnSpc>
                <a:spcPts val="5040"/>
              </a:lnSpc>
            </a:pPr>
            <a:r>
              <a:rPr lang="en-US" sz="4000" b="1" dirty="0">
                <a:solidFill>
                  <a:srgbClr val="12430B"/>
                </a:solidFill>
                <a:latin typeface="Roboto Bold"/>
                <a:ea typeface="Roboto Bold"/>
                <a:cs typeface="Roboto Bold"/>
                <a:sym typeface="Roboto Bold"/>
              </a:rPr>
              <a:t>Radishes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69481" y="0"/>
            <a:ext cx="1043292" cy="1467547"/>
          </a:xfrm>
          <a:custGeom>
            <a:avLst/>
            <a:gdLst/>
            <a:ahLst/>
            <a:cxnLst/>
            <a:rect l="l" t="t" r="r" b="b"/>
            <a:pathLst>
              <a:path w="1043292" h="1467547">
                <a:moveTo>
                  <a:pt x="0" y="0"/>
                </a:moveTo>
                <a:lnTo>
                  <a:pt x="1043293" y="0"/>
                </a:lnTo>
                <a:lnTo>
                  <a:pt x="1043293"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6800412" y="8222760"/>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8825" y="8043299"/>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46432" y="146893"/>
            <a:ext cx="2746311" cy="1544800"/>
          </a:xfrm>
          <a:custGeom>
            <a:avLst/>
            <a:gdLst/>
            <a:ahLst/>
            <a:cxnLst/>
            <a:rect l="l" t="t" r="r" b="b"/>
            <a:pathLst>
              <a:path w="2746311" h="1544800">
                <a:moveTo>
                  <a:pt x="0" y="0"/>
                </a:moveTo>
                <a:lnTo>
                  <a:pt x="2746311" y="0"/>
                </a:lnTo>
                <a:lnTo>
                  <a:pt x="2746311" y="1544800"/>
                </a:lnTo>
                <a:lnTo>
                  <a:pt x="0" y="1544800"/>
                </a:lnTo>
                <a:lnTo>
                  <a:pt x="0" y="0"/>
                </a:lnTo>
                <a:close/>
              </a:path>
            </a:pathLst>
          </a:custGeom>
          <a:blipFill>
            <a:blip r:embed="rId11"/>
            <a:stretch>
              <a:fillRect t="-38888" b="-38888"/>
            </a:stretch>
          </a:blipFill>
        </p:spPr>
        <p:txBody>
          <a:bodyPr/>
          <a:lstStyle/>
          <a:p>
            <a:endParaRPr lang="en-US"/>
          </a:p>
        </p:txBody>
      </p:sp>
      <p:sp>
        <p:nvSpPr>
          <p:cNvPr id="10" name="TextBox 10"/>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sp>
        <p:nvSpPr>
          <p:cNvPr id="11" name="TextBox 11"/>
          <p:cNvSpPr txBox="1"/>
          <p:nvPr/>
        </p:nvSpPr>
        <p:spPr>
          <a:xfrm>
            <a:off x="775882" y="2248826"/>
            <a:ext cx="17283517" cy="6775829"/>
          </a:xfrm>
          <a:prstGeom prst="rect">
            <a:avLst/>
          </a:prstGeom>
        </p:spPr>
        <p:txBody>
          <a:bodyPr wrap="square" lIns="0" tIns="0" rIns="0" bIns="0" rtlCol="0" anchor="t">
            <a:spAutoFit/>
          </a:bodyPr>
          <a:lstStyle/>
          <a:p>
            <a:pPr algn="l">
              <a:lnSpc>
                <a:spcPts val="3211"/>
              </a:lnSpc>
              <a:spcBef>
                <a:spcPct val="0"/>
              </a:spcBef>
            </a:pPr>
            <a:r>
              <a:rPr lang="en-US" sz="3600" dirty="0">
                <a:solidFill>
                  <a:srgbClr val="4E3732"/>
                </a:solidFill>
                <a:latin typeface="Archivo Black"/>
                <a:ea typeface="Archivo Black"/>
                <a:cs typeface="Archivo Black"/>
                <a:sym typeface="Archivo Black"/>
              </a:rPr>
              <a:t>Guide: Strategies for indoor passive hydroponic gardening.</a:t>
            </a:r>
          </a:p>
          <a:p>
            <a:pPr algn="l">
              <a:lnSpc>
                <a:spcPts val="3211"/>
              </a:lnSpc>
              <a:spcBef>
                <a:spcPct val="0"/>
              </a:spcBef>
            </a:pPr>
            <a:endParaRPr lang="en-US" sz="3600" dirty="0">
              <a:solidFill>
                <a:srgbClr val="4E3732"/>
              </a:solidFill>
              <a:latin typeface="Archivo Black"/>
              <a:ea typeface="Archivo Black"/>
              <a:cs typeface="Archivo Black"/>
              <a:sym typeface="Archivo Black"/>
            </a:endParaRPr>
          </a:p>
          <a:p>
            <a:pPr algn="l">
              <a:lnSpc>
                <a:spcPts val="3211"/>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r>
              <a:rPr lang="en-US" sz="3600" dirty="0">
                <a:solidFill>
                  <a:srgbClr val="4E3732"/>
                </a:solidFill>
                <a:latin typeface="Archivo Black"/>
                <a:ea typeface="Archivo Black"/>
                <a:cs typeface="Archivo Black"/>
                <a:sym typeface="Archivo Black"/>
              </a:rPr>
              <a:t>Four Approaches: Four methods for passive hydroponic garden.</a:t>
            </a: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r>
              <a:rPr lang="en-US" sz="3600" dirty="0">
                <a:solidFill>
                  <a:srgbClr val="4E3732"/>
                </a:solidFill>
                <a:latin typeface="Archivo Black"/>
                <a:ea typeface="Archivo Black"/>
                <a:cs typeface="Archivo Black"/>
                <a:sym typeface="Archivo Black"/>
              </a:rPr>
              <a:t>Cost-Effective: Advice on sourcing materials and managing costs.</a:t>
            </a: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r>
              <a:rPr lang="en-US" sz="3600" dirty="0">
                <a:solidFill>
                  <a:srgbClr val="4E3732"/>
                </a:solidFill>
                <a:latin typeface="Archivo Black"/>
                <a:ea typeface="Archivo Black"/>
                <a:cs typeface="Archivo Black"/>
                <a:sym typeface="Archivo Black"/>
              </a:rPr>
              <a:t>Expert Insights: Dan </a:t>
            </a:r>
            <a:r>
              <a:rPr lang="en-US" sz="3600" dirty="0" err="1">
                <a:solidFill>
                  <a:srgbClr val="4E3732"/>
                </a:solidFill>
                <a:latin typeface="Archivo Black"/>
                <a:ea typeface="Archivo Black"/>
                <a:cs typeface="Archivo Black"/>
                <a:sym typeface="Archivo Black"/>
              </a:rPr>
              <a:t>Chiras</a:t>
            </a:r>
            <a:r>
              <a:rPr lang="en-US" sz="3600" dirty="0">
                <a:solidFill>
                  <a:srgbClr val="4E3732"/>
                </a:solidFill>
                <a:latin typeface="Archivo Black"/>
                <a:ea typeface="Archivo Black"/>
                <a:cs typeface="Archivo Black"/>
                <a:sym typeface="Archivo Black"/>
              </a:rPr>
              <a:t>, author on sustainable living (43 books)</a:t>
            </a:r>
          </a:p>
          <a:p>
            <a:pPr algn="l">
              <a:lnSpc>
                <a:spcPts val="3082"/>
              </a:lnSpc>
              <a:spcBef>
                <a:spcPct val="0"/>
              </a:spcBef>
            </a:pPr>
            <a:r>
              <a:rPr lang="en-US" sz="3600" dirty="0">
                <a:solidFill>
                  <a:srgbClr val="4E3732"/>
                </a:solidFill>
                <a:latin typeface="Archivo Black"/>
                <a:ea typeface="Archivo Black"/>
                <a:cs typeface="Archivo Black"/>
                <a:sym typeface="Archivo Black"/>
              </a:rPr>
              <a:t>				   Vic Zaderej, Lighting designer and indoor gardener</a:t>
            </a: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endParaRPr lang="en-US" sz="3600" dirty="0">
              <a:solidFill>
                <a:srgbClr val="4E3732"/>
              </a:solidFill>
              <a:latin typeface="Archivo Black"/>
              <a:ea typeface="Archivo Black"/>
              <a:cs typeface="Archivo Black"/>
              <a:sym typeface="Archivo Black"/>
            </a:endParaRPr>
          </a:p>
          <a:p>
            <a:pPr algn="l">
              <a:lnSpc>
                <a:spcPts val="3082"/>
              </a:lnSpc>
              <a:spcBef>
                <a:spcPct val="0"/>
              </a:spcBef>
            </a:pPr>
            <a:r>
              <a:rPr lang="en-US" sz="3600" dirty="0">
                <a:solidFill>
                  <a:srgbClr val="4E3732"/>
                </a:solidFill>
                <a:latin typeface="Archivo Black"/>
                <a:ea typeface="Archivo Black"/>
                <a:cs typeface="Archivo Black"/>
                <a:sym typeface="Archivo Black"/>
              </a:rPr>
              <a:t>LED Grow Lights: What is needed for a grow light that will enable   </a:t>
            </a:r>
          </a:p>
          <a:p>
            <a:pPr algn="l">
              <a:lnSpc>
                <a:spcPts val="3082"/>
              </a:lnSpc>
              <a:spcBef>
                <a:spcPct val="0"/>
              </a:spcBef>
            </a:pPr>
            <a:r>
              <a:rPr lang="en-US" sz="3600" dirty="0">
                <a:solidFill>
                  <a:srgbClr val="4E3732"/>
                </a:solidFill>
                <a:latin typeface="Archivo Black"/>
                <a:ea typeface="Archivo Black"/>
                <a:cs typeface="Archivo Black"/>
                <a:sym typeface="Archivo Black"/>
              </a:rPr>
              <a:t>                              indoor gardening</a:t>
            </a:r>
          </a:p>
          <a:p>
            <a:pPr algn="l">
              <a:lnSpc>
                <a:spcPts val="3082"/>
              </a:lnSpc>
              <a:spcBef>
                <a:spcPct val="0"/>
              </a:spcBef>
            </a:pPr>
            <a:endParaRPr lang="en-US" sz="2202" dirty="0">
              <a:solidFill>
                <a:srgbClr val="4E3732"/>
              </a:solidFill>
              <a:latin typeface="Archivo Black"/>
              <a:ea typeface="Archivo Black"/>
              <a:cs typeface="Archivo Black"/>
              <a:sym typeface="Archivo Black"/>
            </a:endParaRPr>
          </a:p>
          <a:p>
            <a:pPr algn="l">
              <a:lnSpc>
                <a:spcPts val="3082"/>
              </a:lnSpc>
              <a:spcBef>
                <a:spcPct val="0"/>
              </a:spcBef>
            </a:pPr>
            <a:endParaRPr lang="en-US" sz="2202" dirty="0">
              <a:solidFill>
                <a:srgbClr val="4E3732"/>
              </a:solidFill>
              <a:latin typeface="Archivo Black"/>
              <a:ea typeface="Archivo Black"/>
              <a:cs typeface="Archivo Black"/>
              <a:sym typeface="Archivo Black"/>
            </a:endParaRPr>
          </a:p>
        </p:txBody>
      </p:sp>
      <p:sp>
        <p:nvSpPr>
          <p:cNvPr id="12" name="TextBox 12"/>
          <p:cNvSpPr txBox="1"/>
          <p:nvPr/>
        </p:nvSpPr>
        <p:spPr>
          <a:xfrm>
            <a:off x="2590800" y="1010778"/>
            <a:ext cx="12379443" cy="655955"/>
          </a:xfrm>
          <a:prstGeom prst="rect">
            <a:avLst/>
          </a:prstGeom>
        </p:spPr>
        <p:txBody>
          <a:bodyPr wrap="square" lIns="0" tIns="0" rIns="0" bIns="0" rtlCol="0" anchor="t">
            <a:spAutoFit/>
          </a:bodyPr>
          <a:lstStyle/>
          <a:p>
            <a:pPr algn="ctr">
              <a:lnSpc>
                <a:spcPts val="5320"/>
              </a:lnSpc>
              <a:spcBef>
                <a:spcPct val="0"/>
              </a:spcBef>
            </a:pPr>
            <a:r>
              <a:rPr lang="en-US" sz="3800" dirty="0">
                <a:solidFill>
                  <a:srgbClr val="62B144"/>
                </a:solidFill>
                <a:latin typeface="Archivo Black"/>
                <a:ea typeface="Archivo Black"/>
                <a:cs typeface="Archivo Black"/>
                <a:sym typeface="Archivo Black"/>
              </a:rPr>
              <a:t>Transform Your Indoor Gardening Experience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1243587" y="3549014"/>
            <a:ext cx="6538466" cy="2114098"/>
          </a:xfrm>
          <a:prstGeom prst="rect">
            <a:avLst/>
          </a:prstGeom>
        </p:spPr>
        <p:txBody>
          <a:bodyPr lIns="0" tIns="0" rIns="0" bIns="0" rtlCol="0" anchor="t">
            <a:spAutoFit/>
          </a:bodyPr>
          <a:lstStyle/>
          <a:p>
            <a:pPr algn="ctr">
              <a:lnSpc>
                <a:spcPts val="8424"/>
              </a:lnSpc>
              <a:spcBef>
                <a:spcPct val="0"/>
              </a:spcBef>
            </a:pPr>
            <a:r>
              <a:rPr lang="en-US" sz="6017">
                <a:solidFill>
                  <a:srgbClr val="62B144"/>
                </a:solidFill>
                <a:latin typeface="Archivo Black"/>
                <a:ea typeface="Archivo Black"/>
                <a:cs typeface="Archivo Black"/>
                <a:sym typeface="Archivo Black"/>
              </a:rPr>
              <a:t>My indoor </a:t>
            </a:r>
          </a:p>
          <a:p>
            <a:pPr algn="ctr">
              <a:lnSpc>
                <a:spcPts val="8424"/>
              </a:lnSpc>
              <a:spcBef>
                <a:spcPct val="0"/>
              </a:spcBef>
            </a:pPr>
            <a:r>
              <a:rPr lang="en-US" sz="6017">
                <a:solidFill>
                  <a:srgbClr val="62B144"/>
                </a:solidFill>
                <a:latin typeface="Archivo Black"/>
                <a:ea typeface="Archivo Black"/>
                <a:cs typeface="Archivo Black"/>
                <a:sym typeface="Archivo Black"/>
              </a:rPr>
              <a:t>gardening story</a:t>
            </a:r>
          </a:p>
        </p:txBody>
      </p:sp>
      <p:sp>
        <p:nvSpPr>
          <p:cNvPr id="10" name="TextBox 10"/>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2" tooltip="http://happyleafled.com"/>
              </a:rPr>
              <a:t>www.happyleafled.com</a:t>
            </a:r>
          </a:p>
        </p:txBody>
      </p:sp>
      <p:sp>
        <p:nvSpPr>
          <p:cNvPr id="11" name="Freeform 11"/>
          <p:cNvSpPr/>
          <p:nvPr/>
        </p:nvSpPr>
        <p:spPr>
          <a:xfrm>
            <a:off x="9144000" y="2878260"/>
            <a:ext cx="7533070" cy="3588955"/>
          </a:xfrm>
          <a:custGeom>
            <a:avLst/>
            <a:gdLst/>
            <a:ahLst/>
            <a:cxnLst/>
            <a:rect l="l" t="t" r="r" b="b"/>
            <a:pathLst>
              <a:path w="7533070" h="3588955">
                <a:moveTo>
                  <a:pt x="0" y="0"/>
                </a:moveTo>
                <a:lnTo>
                  <a:pt x="7533070" y="0"/>
                </a:lnTo>
                <a:lnTo>
                  <a:pt x="7533070" y="3588956"/>
                </a:lnTo>
                <a:lnTo>
                  <a:pt x="0" y="3588956"/>
                </a:lnTo>
                <a:lnTo>
                  <a:pt x="0" y="0"/>
                </a:lnTo>
                <a:close/>
              </a:path>
            </a:pathLst>
          </a:custGeom>
          <a:blipFill>
            <a:blip r:embed="rId13"/>
            <a:stretch>
              <a:fillRect l="-2483" r="-2483" b="-23821"/>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256" y="8169186"/>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669942" y="1141792"/>
            <a:ext cx="1043292" cy="1467547"/>
          </a:xfrm>
          <a:custGeom>
            <a:avLst/>
            <a:gdLst/>
            <a:ahLst/>
            <a:cxnLst/>
            <a:rect l="l" t="t" r="r" b="b"/>
            <a:pathLst>
              <a:path w="1043292" h="1467547">
                <a:moveTo>
                  <a:pt x="0" y="0"/>
                </a:moveTo>
                <a:lnTo>
                  <a:pt x="1043292" y="0"/>
                </a:lnTo>
                <a:lnTo>
                  <a:pt x="1043292" y="1467547"/>
                </a:lnTo>
                <a:lnTo>
                  <a:pt x="0" y="14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7292" y="9182754"/>
            <a:ext cx="1043292" cy="1467547"/>
          </a:xfrm>
          <a:custGeom>
            <a:avLst/>
            <a:gdLst/>
            <a:ahLst/>
            <a:cxnLst/>
            <a:rect l="l" t="t" r="r" b="b"/>
            <a:pathLst>
              <a:path w="1043292" h="1467547">
                <a:moveTo>
                  <a:pt x="0" y="0"/>
                </a:moveTo>
                <a:lnTo>
                  <a:pt x="1043292" y="0"/>
                </a:lnTo>
                <a:lnTo>
                  <a:pt x="1043292" y="1467546"/>
                </a:lnTo>
                <a:lnTo>
                  <a:pt x="0" y="1467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3497419" cy="1967298"/>
          </a:xfrm>
          <a:custGeom>
            <a:avLst/>
            <a:gdLst/>
            <a:ahLst/>
            <a:cxnLst/>
            <a:rect l="l" t="t" r="r" b="b"/>
            <a:pathLst>
              <a:path w="3497419" h="1967298">
                <a:moveTo>
                  <a:pt x="0" y="0"/>
                </a:moveTo>
                <a:lnTo>
                  <a:pt x="3497419" y="0"/>
                </a:lnTo>
                <a:lnTo>
                  <a:pt x="3497419" y="1967298"/>
                </a:lnTo>
                <a:lnTo>
                  <a:pt x="0" y="1967298"/>
                </a:lnTo>
                <a:lnTo>
                  <a:pt x="0" y="0"/>
                </a:lnTo>
                <a:close/>
              </a:path>
            </a:pathLst>
          </a:custGeom>
          <a:blipFill>
            <a:blip r:embed="rId5"/>
            <a:stretch>
              <a:fillRect t="-38888" b="-38888"/>
            </a:stretch>
          </a:blipFill>
        </p:spPr>
        <p:txBody>
          <a:bodyPr/>
          <a:lstStyle/>
          <a:p>
            <a:endParaRPr lang="en-US"/>
          </a:p>
        </p:txBody>
      </p:sp>
      <p:sp>
        <p:nvSpPr>
          <p:cNvPr id="6" name="Freeform 6"/>
          <p:cNvSpPr/>
          <p:nvPr/>
        </p:nvSpPr>
        <p:spPr>
          <a:xfrm>
            <a:off x="1614089" y="9015221"/>
            <a:ext cx="3951897" cy="933636"/>
          </a:xfrm>
          <a:custGeom>
            <a:avLst/>
            <a:gdLst/>
            <a:ahLst/>
            <a:cxnLst/>
            <a:rect l="l" t="t" r="r" b="b"/>
            <a:pathLst>
              <a:path w="3951897" h="933636">
                <a:moveTo>
                  <a:pt x="0" y="0"/>
                </a:moveTo>
                <a:lnTo>
                  <a:pt x="3951897" y="0"/>
                </a:lnTo>
                <a:lnTo>
                  <a:pt x="3951897" y="933636"/>
                </a:lnTo>
                <a:lnTo>
                  <a:pt x="0" y="93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37770" y="8814213"/>
            <a:ext cx="1177885" cy="1177885"/>
          </a:xfrm>
          <a:custGeom>
            <a:avLst/>
            <a:gdLst/>
            <a:ahLst/>
            <a:cxnLst/>
            <a:rect l="l" t="t" r="r" b="b"/>
            <a:pathLst>
              <a:path w="1177885" h="1177885">
                <a:moveTo>
                  <a:pt x="0" y="0"/>
                </a:moveTo>
                <a:lnTo>
                  <a:pt x="1177885" y="0"/>
                </a:lnTo>
                <a:lnTo>
                  <a:pt x="1177885" y="1177885"/>
                </a:lnTo>
                <a:lnTo>
                  <a:pt x="0" y="1177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57647" y="9034090"/>
            <a:ext cx="738131" cy="738131"/>
          </a:xfrm>
          <a:custGeom>
            <a:avLst/>
            <a:gdLst/>
            <a:ahLst/>
            <a:cxnLst/>
            <a:rect l="l" t="t" r="r" b="b"/>
            <a:pathLst>
              <a:path w="738131" h="738131">
                <a:moveTo>
                  <a:pt x="0" y="0"/>
                </a:moveTo>
                <a:lnTo>
                  <a:pt x="738131" y="0"/>
                </a:lnTo>
                <a:lnTo>
                  <a:pt x="738131" y="738131"/>
                </a:lnTo>
                <a:lnTo>
                  <a:pt x="0" y="7381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0882798" y="983649"/>
            <a:ext cx="7291416" cy="7830564"/>
          </a:xfrm>
          <a:custGeom>
            <a:avLst/>
            <a:gdLst/>
            <a:ahLst/>
            <a:cxnLst/>
            <a:rect l="l" t="t" r="r" b="b"/>
            <a:pathLst>
              <a:path w="7291416" h="7830564">
                <a:moveTo>
                  <a:pt x="0" y="0"/>
                </a:moveTo>
                <a:lnTo>
                  <a:pt x="7291416" y="0"/>
                </a:lnTo>
                <a:lnTo>
                  <a:pt x="7291416" y="7830564"/>
                </a:lnTo>
                <a:lnTo>
                  <a:pt x="0" y="7830564"/>
                </a:lnTo>
                <a:lnTo>
                  <a:pt x="0" y="0"/>
                </a:lnTo>
                <a:close/>
              </a:path>
            </a:pathLst>
          </a:custGeom>
          <a:blipFill>
            <a:blip r:embed="rId12"/>
            <a:stretch>
              <a:fillRect b="-575"/>
            </a:stretch>
          </a:blipFill>
        </p:spPr>
        <p:txBody>
          <a:bodyPr/>
          <a:lstStyle/>
          <a:p>
            <a:endParaRPr lang="en-US"/>
          </a:p>
        </p:txBody>
      </p:sp>
      <p:sp>
        <p:nvSpPr>
          <p:cNvPr id="10" name="TextBox 10"/>
          <p:cNvSpPr txBox="1"/>
          <p:nvPr/>
        </p:nvSpPr>
        <p:spPr>
          <a:xfrm>
            <a:off x="1748709" y="2517907"/>
            <a:ext cx="7091809" cy="4628698"/>
          </a:xfrm>
          <a:prstGeom prst="rect">
            <a:avLst/>
          </a:prstGeom>
        </p:spPr>
        <p:txBody>
          <a:bodyPr lIns="0" tIns="0" rIns="0" bIns="0" rtlCol="0" anchor="t">
            <a:spAutoFit/>
          </a:bodyPr>
          <a:lstStyle/>
          <a:p>
            <a:pPr algn="ctr">
              <a:lnSpc>
                <a:spcPts val="8424"/>
              </a:lnSpc>
            </a:pPr>
            <a:r>
              <a:rPr lang="en-US" sz="6017">
                <a:solidFill>
                  <a:srgbClr val="62B144"/>
                </a:solidFill>
                <a:latin typeface="Archivo Black"/>
                <a:ea typeface="Archivo Black"/>
                <a:cs typeface="Archivo Black"/>
                <a:sym typeface="Archivo Black"/>
              </a:rPr>
              <a:t>Indoor gardening</a:t>
            </a:r>
          </a:p>
          <a:p>
            <a:pPr algn="ctr">
              <a:lnSpc>
                <a:spcPts val="8424"/>
              </a:lnSpc>
            </a:pPr>
            <a:endParaRPr lang="en-US" sz="6017">
              <a:solidFill>
                <a:srgbClr val="62B144"/>
              </a:solidFill>
              <a:latin typeface="Archivo Black"/>
              <a:ea typeface="Archivo Black"/>
              <a:cs typeface="Archivo Black"/>
              <a:sym typeface="Archivo Black"/>
            </a:endParaRPr>
          </a:p>
          <a:p>
            <a:pPr algn="ctr">
              <a:lnSpc>
                <a:spcPts val="3008"/>
              </a:lnSpc>
            </a:pPr>
            <a:r>
              <a:rPr lang="en-US" sz="6017">
                <a:solidFill>
                  <a:srgbClr val="62B144"/>
                </a:solidFill>
                <a:latin typeface="Archivo Black"/>
                <a:ea typeface="Archivo Black"/>
                <a:cs typeface="Archivo Black"/>
                <a:sym typeface="Archivo Black"/>
              </a:rPr>
              <a:t>meets </a:t>
            </a:r>
          </a:p>
          <a:p>
            <a:pPr algn="ctr">
              <a:lnSpc>
                <a:spcPts val="8424"/>
              </a:lnSpc>
            </a:pPr>
            <a:endParaRPr lang="en-US" sz="6017">
              <a:solidFill>
                <a:srgbClr val="62B144"/>
              </a:solidFill>
              <a:latin typeface="Archivo Black"/>
              <a:ea typeface="Archivo Black"/>
              <a:cs typeface="Archivo Black"/>
              <a:sym typeface="Archivo Black"/>
            </a:endParaRPr>
          </a:p>
          <a:p>
            <a:pPr algn="ctr">
              <a:lnSpc>
                <a:spcPts val="8424"/>
              </a:lnSpc>
              <a:spcBef>
                <a:spcPct val="0"/>
              </a:spcBef>
            </a:pPr>
            <a:r>
              <a:rPr lang="en-US" sz="6017">
                <a:solidFill>
                  <a:srgbClr val="62B144"/>
                </a:solidFill>
                <a:latin typeface="Archivo Black"/>
                <a:ea typeface="Archivo Black"/>
                <a:cs typeface="Archivo Black"/>
                <a:sym typeface="Archivo Black"/>
              </a:rPr>
              <a:t>Dr. Kratky</a:t>
            </a:r>
          </a:p>
        </p:txBody>
      </p:sp>
      <p:sp>
        <p:nvSpPr>
          <p:cNvPr id="11" name="TextBox 11"/>
          <p:cNvSpPr txBox="1"/>
          <p:nvPr/>
        </p:nvSpPr>
        <p:spPr>
          <a:xfrm>
            <a:off x="2464669" y="9422971"/>
            <a:ext cx="2977492" cy="349250"/>
          </a:xfrm>
          <a:prstGeom prst="rect">
            <a:avLst/>
          </a:prstGeom>
        </p:spPr>
        <p:txBody>
          <a:bodyPr lIns="0" tIns="0" rIns="0" bIns="0" rtlCol="0" anchor="t">
            <a:spAutoFit/>
          </a:bodyPr>
          <a:lstStyle/>
          <a:p>
            <a:pPr algn="l">
              <a:lnSpc>
                <a:spcPts val="2800"/>
              </a:lnSpc>
            </a:pPr>
            <a:r>
              <a:rPr lang="en-US" sz="2000" u="sng">
                <a:solidFill>
                  <a:srgbClr val="4E3732"/>
                </a:solidFill>
                <a:latin typeface="TT Hoves"/>
                <a:ea typeface="TT Hoves"/>
                <a:cs typeface="TT Hoves"/>
                <a:sym typeface="TT Hoves"/>
                <a:hlinkClick r:id="rId13" tooltip="http://happyleafled.com"/>
              </a:rPr>
              <a:t>www.happyleafled.com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6134</TotalTime>
  <Words>4989</Words>
  <Application>Microsoft Office PowerPoint</Application>
  <PresentationFormat>Custom</PresentationFormat>
  <Paragraphs>610</Paragraphs>
  <Slides>54</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Archivo Black</vt:lpstr>
      <vt:lpstr>Work Sans Bold</vt:lpstr>
      <vt:lpstr>TT Hoves</vt:lpstr>
      <vt:lpstr>TT Hoves Bold</vt:lpstr>
      <vt:lpstr>Arial</vt:lpstr>
      <vt:lpstr>Roboto Bold</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Preppers Guide to Real Food Security</dc:title>
  <dc:creator>Victor Zaderej</dc:creator>
  <cp:lastModifiedBy>Victor Zaderej</cp:lastModifiedBy>
  <cp:revision>9</cp:revision>
  <dcterms:created xsi:type="dcterms:W3CDTF">2006-08-16T00:00:00Z</dcterms:created>
  <dcterms:modified xsi:type="dcterms:W3CDTF">2025-02-07T00:34:44Z</dcterms:modified>
  <dc:identifier>DAGZdRqCALY</dc:identifier>
</cp:coreProperties>
</file>