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5143500" type="screen16x9"/>
  <p:notesSz cx="6858000" cy="9144000"/>
  <p:embeddedFontLst>
    <p:embeddedFont>
      <p:font typeface="Architects Daughter" panose="020B0604020202020204" charset="0"/>
      <p:regular r:id="rId64"/>
    </p:embeddedFont>
    <p:embeddedFont>
      <p:font typeface="Montserrat" panose="00000500000000000000" pitchFamily="2" charset="0"/>
      <p:regular r:id="rId65"/>
      <p:bold r:id="rId66"/>
      <p:italic r:id="rId67"/>
      <p:boldItalic r:id="rId68"/>
    </p:embeddedFont>
    <p:embeddedFont>
      <p:font typeface="Montserrat ExtraBold" panose="020B0604020202020204" pitchFamily="2" charset="0"/>
      <p:bold r:id="rId69"/>
      <p:boldItalic r:id="rId70"/>
    </p:embeddedFont>
    <p:embeddedFont>
      <p:font typeface="Montserrat Medium" panose="020B0604020202020204" pitchFamily="2" charset="0"/>
      <p:regular r:id="rId71"/>
      <p:bold r:id="rId72"/>
      <p:italic r:id="rId73"/>
      <p:boldItalic r:id="rId74"/>
    </p:embeddedFont>
    <p:embeddedFont>
      <p:font typeface="Montserrat SemiBold" panose="020B0604020202020204" pitchFamily="2" charset="0"/>
      <p:regular r:id="rId75"/>
      <p:bold r:id="rId76"/>
      <p:italic r:id="rId77"/>
      <p:boldItalic r:id="rId78"/>
    </p:embeddedFont>
    <p:embeddedFont>
      <p:font typeface="Oswald" panose="00000500000000000000" pitchFamily="2" charset="0"/>
      <p:regular r:id="rId79"/>
      <p:bold r:id="rId80"/>
    </p:embeddedFont>
    <p:embeddedFont>
      <p:font typeface="Playfair Display" panose="020B0604020202020204" pitchFamily="2" charset="0"/>
      <p:regular r:id="rId81"/>
      <p:bold r:id="rId82"/>
      <p:italic r:id="rId83"/>
      <p:boldItalic r:id="rId84"/>
    </p:embeddedFont>
    <p:embeddedFont>
      <p:font typeface="Poppins" panose="020B0502040204020203" pitchFamily="2" charset="0"/>
      <p:regular r:id="rId85"/>
      <p:bold r:id="rId86"/>
      <p:italic r:id="rId87"/>
      <p:boldItalic r:id="rId88"/>
    </p:embeddedFont>
    <p:embeddedFont>
      <p:font typeface="Poppins ExtraLight" panose="020B0502040204020203" pitchFamily="2" charset="0"/>
      <p:regular r:id="rId89"/>
      <p:bold r:id="rId90"/>
      <p:italic r:id="rId91"/>
      <p:boldItalic r:id="rId92"/>
    </p:embeddedFont>
    <p:embeddedFont>
      <p:font typeface="Poppins Light" panose="020B0502040204020203" pitchFamily="2" charset="0"/>
      <p:regular r:id="rId93"/>
      <p:bold r:id="rId94"/>
      <p:italic r:id="rId95"/>
      <p:boldItalic r:id="rId96"/>
    </p:embeddedFont>
    <p:embeddedFont>
      <p:font typeface="Poppins Medium" panose="020B0502040204020203" pitchFamily="2" charset="0"/>
      <p:regular r:id="rId97"/>
      <p:bold r:id="rId98"/>
      <p:italic r:id="rId99"/>
      <p:boldItalic r:id="rId100"/>
    </p:embeddedFont>
    <p:embeddedFont>
      <p:font typeface="Poppins SemiBold" panose="020B0502040204020203" pitchFamily="2" charset="0"/>
      <p:regular r:id="rId101"/>
      <p:bold r:id="rId102"/>
      <p:italic r:id="rId103"/>
      <p:boldItalic r:id="rId104"/>
    </p:embeddedFont>
    <p:embeddedFont>
      <p:font typeface="Roboto" panose="02000000000000000000" pitchFamily="2" charset="0"/>
      <p:regular r:id="rId105"/>
      <p:bold r:id="rId106"/>
      <p:italic r:id="rId107"/>
      <p:boldItalic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87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font" Target="fonts/font21.fntdata"/><Relationship Id="rId89" Type="http://schemas.openxmlformats.org/officeDocument/2006/relationships/font" Target="fonts/font26.fntdata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font" Target="fonts/font44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102" Type="http://schemas.openxmlformats.org/officeDocument/2006/relationships/font" Target="fonts/font39.fntdata"/><Relationship Id="rId5" Type="http://schemas.openxmlformats.org/officeDocument/2006/relationships/slide" Target="slides/slide4.xml"/><Relationship Id="rId90" Type="http://schemas.openxmlformats.org/officeDocument/2006/relationships/font" Target="fonts/font27.fntdata"/><Relationship Id="rId95" Type="http://schemas.openxmlformats.org/officeDocument/2006/relationships/font" Target="fonts/font3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40.fntdata"/><Relationship Id="rId108" Type="http://schemas.openxmlformats.org/officeDocument/2006/relationships/font" Target="fonts/font45.fntdata"/><Relationship Id="rId54" Type="http://schemas.openxmlformats.org/officeDocument/2006/relationships/slide" Target="slides/slide53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91" Type="http://schemas.openxmlformats.org/officeDocument/2006/relationships/font" Target="fonts/font28.fntdata"/><Relationship Id="rId96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4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94" Type="http://schemas.openxmlformats.org/officeDocument/2006/relationships/font" Target="fonts/font31.fntdata"/><Relationship Id="rId99" Type="http://schemas.openxmlformats.org/officeDocument/2006/relationships/font" Target="fonts/font36.fntdata"/><Relationship Id="rId101" Type="http://schemas.openxmlformats.org/officeDocument/2006/relationships/font" Target="fonts/font3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97" Type="http://schemas.openxmlformats.org/officeDocument/2006/relationships/font" Target="fonts/font34.fntdata"/><Relationship Id="rId104" Type="http://schemas.openxmlformats.org/officeDocument/2006/relationships/font" Target="fonts/font41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92" Type="http://schemas.openxmlformats.org/officeDocument/2006/relationships/font" Target="fonts/font2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Relationship Id="rId87" Type="http://schemas.openxmlformats.org/officeDocument/2006/relationships/font" Target="fonts/font24.fntdata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4.fntdata"/><Relationship Id="rId100" Type="http://schemas.openxmlformats.org/officeDocument/2006/relationships/font" Target="fonts/font37.fntdata"/><Relationship Id="rId105" Type="http://schemas.openxmlformats.org/officeDocument/2006/relationships/font" Target="fonts/font4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93" Type="http://schemas.openxmlformats.org/officeDocument/2006/relationships/font" Target="fonts/font30.fntdata"/><Relationship Id="rId98" Type="http://schemas.openxmlformats.org/officeDocument/2006/relationships/font" Target="fonts/font3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font" Target="fonts/font20.fntdata"/><Relationship Id="rId88" Type="http://schemas.openxmlformats.org/officeDocument/2006/relationships/font" Target="fonts/font25.fntdata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2e0badff6a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2e0badff6a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Forest functions &amp; harvests - can skip this layer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2e0badff6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2e0badff6a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Forest functions &amp; harvests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2e0badff6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2e0badff6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Forest functions &amp; harvests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2e0badff6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2e0badff6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Forest functions &amp; harvests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e0badff6a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2e0badff6a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Forest functions &amp; harvests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2e0badff6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2e0badff6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Forest functions &amp; harvests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2e0badff6a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2e0badff6a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Forest functions &amp; harvests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a469d1f30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a469d1f30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218586d0af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218586d0af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= variety to balance and self-regulate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218586d0a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218586d0a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18586d0af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218586d0af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18586d0af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218586d0af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218586d0af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218586d0af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218586d0af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218586d0af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218586d0af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218586d0af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218586d0af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218586d0af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218586d0a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218586d0a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18586d0af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218586d0af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218586d0af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218586d0af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218586d0af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218586d0af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1f39e2498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1f39e2498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background and experiences that inform my garden style and approach + Magna + permaculture discovery (system of design that focuses on relationships between things rather than each separate part)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218586d0af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218586d0af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218586d0af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218586d0af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218586d0af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218586d0af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218586d0af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218586d0af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218586d0af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218586d0af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218586d0af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218586d0af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218586d0af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218586d0af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a469d1f30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a469d1f30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c6f97216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c6f97216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f39e2498a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1f39e2498a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1afcd4601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1afcd4601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1afcd460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1afcd4601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1afcd4601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1afcd4601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1afcd4601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1afcd4601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1afcd4601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1afcd4601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1afcd4601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1afcd4601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1afcd4601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1afcd4601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1afcd4601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1afcd4601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1afcd4601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1afcd4601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1afcd46018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31afcd46018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6f9721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6f9721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1afcd4601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1afcd4601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1f39e2498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1f39e2498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24169da5f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24169da5f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218586d0af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3218586d0af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218586d0a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218586d0a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218586d0af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218586d0af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218586d0af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218586d0af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218586d0af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218586d0af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218586d0af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218586d0af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29111530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29111530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e0badff6a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2e0badff6a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2871c903d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2871c903d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2e0badff6a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2e0badff6a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6f9721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6f9721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2e0badff6a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2e0badff6a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a469d1f304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a469d1f304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harvests &amp; Functions of each layer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rgbClr val="5877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rgbClr val="484848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BCAF"/>
              </a:buClr>
              <a:buSzPts val="2400"/>
              <a:buFont typeface="Poppins"/>
              <a:buNone/>
              <a:defRPr sz="2400">
                <a:solidFill>
                  <a:srgbClr val="A9BCA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Font typeface="Montserrat"/>
              <a:buNone/>
              <a:defRPr sz="43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b="1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Char char="●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Char char="●"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Char char="■"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Poppins ExtraLight"/>
              <a:buChar char="○"/>
              <a:defRPr>
                <a:latin typeface="Poppins ExtraLight"/>
                <a:ea typeface="Poppins ExtraLight"/>
                <a:cs typeface="Poppins ExtraLight"/>
                <a:sym typeface="Poppins ExtraLight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highlight>
                  <a:schemeClr val="l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b="1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l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Montserrat"/>
              <a:buNone/>
              <a:defRPr sz="4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Font typeface="Montserrat"/>
              <a:buNone/>
              <a:defRPr sz="3500" b="1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None/>
              <a:defRPr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g"/><Relationship Id="rId5" Type="http://schemas.openxmlformats.org/officeDocument/2006/relationships/image" Target="../media/image5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14.jpg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69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13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71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7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15.jpg"/><Relationship Id="rId4" Type="http://schemas.openxmlformats.org/officeDocument/2006/relationships/image" Target="../media/image7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7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10" Type="http://schemas.openxmlformats.org/officeDocument/2006/relationships/image" Target="../media/image5.jpg"/><Relationship Id="rId4" Type="http://schemas.openxmlformats.org/officeDocument/2006/relationships/image" Target="../media/image69.jpg"/><Relationship Id="rId9" Type="http://schemas.openxmlformats.org/officeDocument/2006/relationships/image" Target="../media/image89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90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91.jpg"/><Relationship Id="rId9" Type="http://schemas.openxmlformats.org/officeDocument/2006/relationships/image" Target="../media/image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96.jpg"/><Relationship Id="rId7" Type="http://schemas.openxmlformats.org/officeDocument/2006/relationships/image" Target="../media/image65.jpg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g"/><Relationship Id="rId11" Type="http://schemas.openxmlformats.org/officeDocument/2006/relationships/image" Target="../media/image100.jpg"/><Relationship Id="rId5" Type="http://schemas.openxmlformats.org/officeDocument/2006/relationships/image" Target="../media/image69.jpg"/><Relationship Id="rId10" Type="http://schemas.openxmlformats.org/officeDocument/2006/relationships/image" Target="../media/image99.jpg"/><Relationship Id="rId4" Type="http://schemas.openxmlformats.org/officeDocument/2006/relationships/image" Target="../media/image97.jpg"/><Relationship Id="rId9" Type="http://schemas.openxmlformats.org/officeDocument/2006/relationships/image" Target="../media/image9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jpg"/><Relationship Id="rId5" Type="http://schemas.openxmlformats.org/officeDocument/2006/relationships/image" Target="../media/image72.jpg"/><Relationship Id="rId4" Type="http://schemas.openxmlformats.org/officeDocument/2006/relationships/image" Target="../media/image10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6.jpg"/><Relationship Id="rId4" Type="http://schemas.openxmlformats.org/officeDocument/2006/relationships/image" Target="../media/image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9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jpg"/><Relationship Id="rId5" Type="http://schemas.openxmlformats.org/officeDocument/2006/relationships/image" Target="../media/image44.jpg"/><Relationship Id="rId4" Type="http://schemas.openxmlformats.org/officeDocument/2006/relationships/image" Target="../media/image1.png"/><Relationship Id="rId9" Type="http://schemas.openxmlformats.org/officeDocument/2006/relationships/image" Target="../media/image1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t="2868" b="30411"/>
          <a:stretch/>
        </p:blipFill>
        <p:spPr>
          <a:xfrm>
            <a:off x="5700075" y="70650"/>
            <a:ext cx="3443925" cy="29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l="25712" r="25717"/>
          <a:stretch/>
        </p:blipFill>
        <p:spPr>
          <a:xfrm>
            <a:off x="7620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5">
            <a:alphaModFix/>
          </a:blip>
          <a:srcRect l="12001" r="39428"/>
          <a:stretch/>
        </p:blipFill>
        <p:spPr>
          <a:xfrm>
            <a:off x="1939425" y="70650"/>
            <a:ext cx="1822202" cy="500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title="chicken_herbs_garden.HEIC"/>
          <p:cNvPicPr preferRelativeResize="0"/>
          <p:nvPr/>
        </p:nvPicPr>
        <p:blipFill rotWithShape="1">
          <a:blip r:embed="rId6">
            <a:alphaModFix/>
          </a:blip>
          <a:srcRect r="55484" b="8340"/>
          <a:stretch/>
        </p:blipFill>
        <p:spPr>
          <a:xfrm>
            <a:off x="380265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>
            <a:spLocks noGrp="1"/>
          </p:cNvSpPr>
          <p:nvPr>
            <p:ph type="title" idx="4294967295"/>
          </p:nvPr>
        </p:nvSpPr>
        <p:spPr>
          <a:xfrm>
            <a:off x="5736575" y="540025"/>
            <a:ext cx="3276600" cy="19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rgbClr val="4848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Art of Food Forest Design</a:t>
            </a:r>
            <a:endParaRPr sz="7400" dirty="0">
              <a:solidFill>
                <a:srgbClr val="4848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4294967295"/>
          </p:nvPr>
        </p:nvSpPr>
        <p:spPr>
          <a:xfrm>
            <a:off x="5736575" y="2571750"/>
            <a:ext cx="3276600" cy="15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F1F1F"/>
                </a:solidFill>
                <a:latin typeface="Poppins Light"/>
                <a:ea typeface="Poppins Light"/>
                <a:cs typeface="Poppins Light"/>
                <a:sym typeface="Poppins Light"/>
              </a:rPr>
              <a:t>Rachel Belida</a:t>
            </a:r>
            <a:endParaRPr sz="1500">
              <a:solidFill>
                <a:srgbClr val="1F1F1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F1F"/>
                </a:solidFill>
                <a:latin typeface="Poppins Light"/>
                <a:ea typeface="Poppins Light"/>
                <a:cs typeface="Poppins Light"/>
                <a:sym typeface="Poppins Light"/>
              </a:rPr>
              <a:t>Eco &amp; Edible Landscape Designer</a:t>
            </a:r>
            <a:endParaRPr sz="1400">
              <a:solidFill>
                <a:srgbClr val="1F1F1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F1F1F"/>
                </a:solidFill>
                <a:latin typeface="Poppins Light"/>
                <a:ea typeface="Poppins Light"/>
                <a:cs typeface="Poppins Light"/>
                <a:sym typeface="Poppins Light"/>
              </a:rPr>
              <a:t>Daily Harvest Designs</a:t>
            </a:r>
            <a:endParaRPr sz="1500">
              <a:solidFill>
                <a:srgbClr val="1F1F1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58774E"/>
                </a:solidFill>
                <a:highlight>
                  <a:srgbClr val="FFFFFF"/>
                </a:highlight>
                <a:latin typeface="Poppins Light"/>
                <a:ea typeface="Poppins Light"/>
                <a:cs typeface="Poppins Light"/>
                <a:sym typeface="Poppins Light"/>
              </a:rPr>
              <a:t>2025 Garden &amp; Green Living Expo</a:t>
            </a:r>
            <a:endParaRPr sz="2000">
              <a:solidFill>
                <a:srgbClr val="58774E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7876490" y="4170450"/>
            <a:ext cx="1186836" cy="9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4050" y="3939800"/>
            <a:ext cx="959400" cy="9606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3833350" y="3482075"/>
            <a:ext cx="14340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highlight>
                  <a:srgbClr val="A9BCA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Connect</a:t>
            </a:r>
            <a:endParaRPr sz="1100">
              <a:solidFill>
                <a:srgbClr val="1F1F1F"/>
              </a:solidFill>
              <a:highlight>
                <a:srgbClr val="A9BCA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highlight>
                  <a:srgbClr val="A9BCA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with me!</a:t>
            </a:r>
            <a:endParaRPr sz="1100">
              <a:solidFill>
                <a:srgbClr val="1F1F1F"/>
              </a:solidFill>
              <a:highlight>
                <a:srgbClr val="A9BCA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" name="Google Shape;67;p13"/>
          <p:cNvSpPr/>
          <p:nvPr/>
        </p:nvSpPr>
        <p:spPr>
          <a:xfrm rot="5400000">
            <a:off x="5033700" y="3892950"/>
            <a:ext cx="699300" cy="3228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A4A87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 amt="40000"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4">
            <a:alphaModFix/>
          </a:blip>
          <a:srcRect l="4693" r="4702"/>
          <a:stretch/>
        </p:blipFill>
        <p:spPr>
          <a:xfrm>
            <a:off x="3098000" y="1374850"/>
            <a:ext cx="2959498" cy="24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5">
            <a:alphaModFix/>
          </a:blip>
          <a:srcRect b="30824"/>
          <a:stretch/>
        </p:blipFill>
        <p:spPr>
          <a:xfrm>
            <a:off x="201588" y="1365900"/>
            <a:ext cx="2743735" cy="245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 idx="4294967295"/>
          </p:nvPr>
        </p:nvSpPr>
        <p:spPr>
          <a:xfrm>
            <a:off x="6112750" y="1365775"/>
            <a:ext cx="2959500" cy="259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food (nuts, sap for syrup, fruit) &amp; medicine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recreation &amp; relaxation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shade &amp; </a:t>
            </a:r>
            <a:r>
              <a:rPr lang="en" sz="1400" dirty="0">
                <a:solidFill>
                  <a:srgbClr val="464646"/>
                </a:solidFill>
                <a:latin typeface="Poppins"/>
                <a:ea typeface="Poppins"/>
                <a:cs typeface="Poppins"/>
                <a:sym typeface="Poppins"/>
              </a:rPr>
              <a:t>oxygen</a:t>
            </a:r>
            <a:endParaRPr sz="1400" dirty="0">
              <a:solidFill>
                <a:srgbClr val="4646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464646"/>
                </a:solidFill>
                <a:latin typeface="Poppins"/>
                <a:ea typeface="Poppins"/>
                <a:cs typeface="Poppins"/>
                <a:sym typeface="Poppins"/>
              </a:rPr>
              <a:t>air quality &amp; climate improvement</a:t>
            </a:r>
            <a:endParaRPr sz="1400" dirty="0">
              <a:solidFill>
                <a:srgbClr val="4646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464646"/>
                </a:solidFill>
                <a:latin typeface="Poppins"/>
                <a:ea typeface="Poppins"/>
                <a:cs typeface="Poppins"/>
                <a:sym typeface="Poppins"/>
              </a:rPr>
              <a:t>conserve water &amp; preserve soil</a:t>
            </a:r>
            <a:endParaRPr sz="1400" dirty="0">
              <a:solidFill>
                <a:srgbClr val="4646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400" dirty="0">
                <a:solidFill>
                  <a:srgbClr val="464646"/>
                </a:solidFill>
                <a:latin typeface="Poppins"/>
                <a:ea typeface="Poppins"/>
                <a:cs typeface="Poppins"/>
                <a:sym typeface="Poppins"/>
              </a:rPr>
              <a:t>support wildlife</a:t>
            </a:r>
            <a:endParaRPr sz="1400" dirty="0">
              <a:solidFill>
                <a:srgbClr val="1F1F1F"/>
              </a:solidFill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 idx="4294967295"/>
          </p:nvPr>
        </p:nvSpPr>
        <p:spPr>
          <a:xfrm>
            <a:off x="201600" y="647425"/>
            <a:ext cx="54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Canopy / Overstory </a:t>
            </a:r>
            <a:r>
              <a:rPr lang="en" sz="1600" dirty="0">
                <a:solidFill>
                  <a:srgbClr val="1F1F1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tall trees, 30’+</a:t>
            </a:r>
            <a:endParaRPr sz="1600" dirty="0">
              <a:solidFill>
                <a:srgbClr val="1F1F1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22"/>
          <p:cNvCxnSpPr/>
          <p:nvPr/>
        </p:nvCxnSpPr>
        <p:spPr>
          <a:xfrm>
            <a:off x="6210200" y="2437075"/>
            <a:ext cx="2466600" cy="0"/>
          </a:xfrm>
          <a:prstGeom prst="straightConnector1">
            <a:avLst/>
          </a:prstGeom>
          <a:noFill/>
          <a:ln w="9525" cap="flat" cmpd="sng">
            <a:solidFill>
              <a:srgbClr val="A9BCA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3">
            <a:alphaModFix amt="40000"/>
          </a:blip>
          <a:srcRect t="16842" b="39703"/>
          <a:stretch/>
        </p:blipFill>
        <p:spPr>
          <a:xfrm>
            <a:off x="0" y="-7620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 rotWithShape="1">
          <a:blip r:embed="rId4">
            <a:alphaModFix/>
          </a:blip>
          <a:srcRect l="25011" t="39638" r="16316" b="23959"/>
          <a:stretch/>
        </p:blipFill>
        <p:spPr>
          <a:xfrm>
            <a:off x="3098000" y="1374850"/>
            <a:ext cx="2959500" cy="24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5">
            <a:alphaModFix/>
          </a:blip>
          <a:srcRect b="30824"/>
          <a:stretch/>
        </p:blipFill>
        <p:spPr>
          <a:xfrm>
            <a:off x="201588" y="1365900"/>
            <a:ext cx="2743735" cy="245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>
            <a:spLocks noGrp="1"/>
          </p:cNvSpPr>
          <p:nvPr>
            <p:ph type="title" idx="4294967295"/>
          </p:nvPr>
        </p:nvSpPr>
        <p:spPr>
          <a:xfrm>
            <a:off x="6112750" y="1365775"/>
            <a:ext cx="2959500" cy="245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food (nuts, fruit) &amp; medicine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recreation (climbing / forts)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shade &amp; </a:t>
            </a:r>
            <a:r>
              <a:rPr lang="en" sz="1400" dirty="0">
                <a:solidFill>
                  <a:srgbClr val="464646"/>
                </a:solidFill>
                <a:latin typeface="Poppins"/>
                <a:ea typeface="Poppins"/>
                <a:cs typeface="Poppins"/>
                <a:sym typeface="Poppins"/>
              </a:rPr>
              <a:t>oxygen</a:t>
            </a: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species diversity</a:t>
            </a: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nutrient cycling</a:t>
            </a: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protect seedling regeneration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" name="Google Shape;164;p23"/>
          <p:cNvSpPr txBox="1">
            <a:spLocks noGrp="1"/>
          </p:cNvSpPr>
          <p:nvPr>
            <p:ph type="title" idx="4294967295"/>
          </p:nvPr>
        </p:nvSpPr>
        <p:spPr>
          <a:xfrm>
            <a:off x="201600" y="647425"/>
            <a:ext cx="54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Understory </a:t>
            </a:r>
            <a:r>
              <a:rPr lang="en" sz="1600" dirty="0">
                <a:solidFill>
                  <a:srgbClr val="1F1F1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sm. trees &amp; lg. shrubs, 10-30’</a:t>
            </a:r>
            <a:endParaRPr sz="1600" dirty="0">
              <a:solidFill>
                <a:srgbClr val="1F1F1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7">
            <a:alphaModFix/>
          </a:blip>
          <a:srcRect b="30819"/>
          <a:stretch/>
        </p:blipFill>
        <p:spPr>
          <a:xfrm>
            <a:off x="201600" y="1365910"/>
            <a:ext cx="2743727" cy="24570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23"/>
          <p:cNvCxnSpPr/>
          <p:nvPr/>
        </p:nvCxnSpPr>
        <p:spPr>
          <a:xfrm>
            <a:off x="6210200" y="2205925"/>
            <a:ext cx="2466600" cy="0"/>
          </a:xfrm>
          <a:prstGeom prst="straightConnector1">
            <a:avLst/>
          </a:prstGeom>
          <a:noFill/>
          <a:ln w="9525" cap="flat" cmpd="sng">
            <a:solidFill>
              <a:srgbClr val="A9BCA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 amt="40000"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 title="black raspberry 1.HEIC"/>
          <p:cNvPicPr preferRelativeResize="0"/>
          <p:nvPr/>
        </p:nvPicPr>
        <p:blipFill rotWithShape="1">
          <a:blip r:embed="rId4">
            <a:alphaModFix/>
          </a:blip>
          <a:srcRect l="1934" t="2293" r="1800" b="37983"/>
          <a:stretch/>
        </p:blipFill>
        <p:spPr>
          <a:xfrm>
            <a:off x="3098025" y="1374850"/>
            <a:ext cx="2959476" cy="24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 rotWithShape="1">
          <a:blip r:embed="rId5">
            <a:alphaModFix/>
          </a:blip>
          <a:srcRect b="30824"/>
          <a:stretch/>
        </p:blipFill>
        <p:spPr>
          <a:xfrm>
            <a:off x="201588" y="1365900"/>
            <a:ext cx="2743735" cy="245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>
            <a:spLocks noGrp="1"/>
          </p:cNvSpPr>
          <p:nvPr>
            <p:ph type="title" idx="4294967295"/>
          </p:nvPr>
        </p:nvSpPr>
        <p:spPr>
          <a:xfrm>
            <a:off x="6112750" y="1365775"/>
            <a:ext cx="2959500" cy="245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food (nuts, fruit) &amp; medicine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species diversity</a:t>
            </a: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nutrient cycling</a:t>
            </a: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protect seedling regeneration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" name="Google Shape;176;p24"/>
          <p:cNvSpPr txBox="1">
            <a:spLocks noGrp="1"/>
          </p:cNvSpPr>
          <p:nvPr>
            <p:ph type="title" idx="4294967295"/>
          </p:nvPr>
        </p:nvSpPr>
        <p:spPr>
          <a:xfrm>
            <a:off x="201600" y="647425"/>
            <a:ext cx="54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Shrubs </a:t>
            </a:r>
            <a:r>
              <a:rPr lang="en" sz="1600" dirty="0">
                <a:solidFill>
                  <a:srgbClr val="1F1F1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woody plants, up to 10’</a:t>
            </a:r>
            <a:endParaRPr sz="1600" dirty="0">
              <a:solidFill>
                <a:srgbClr val="1F1F1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7">
            <a:alphaModFix/>
          </a:blip>
          <a:srcRect b="30819"/>
          <a:stretch/>
        </p:blipFill>
        <p:spPr>
          <a:xfrm>
            <a:off x="201600" y="1365910"/>
            <a:ext cx="2743727" cy="245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 rotWithShape="1">
          <a:blip r:embed="rId8">
            <a:alphaModFix/>
          </a:blip>
          <a:srcRect b="31782"/>
          <a:stretch/>
        </p:blipFill>
        <p:spPr>
          <a:xfrm>
            <a:off x="201600" y="1387488"/>
            <a:ext cx="2743727" cy="24228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4"/>
          <p:cNvCxnSpPr/>
          <p:nvPr/>
        </p:nvCxnSpPr>
        <p:spPr>
          <a:xfrm>
            <a:off x="6210200" y="1900350"/>
            <a:ext cx="2466600" cy="0"/>
          </a:xfrm>
          <a:prstGeom prst="straightConnector1">
            <a:avLst/>
          </a:prstGeom>
          <a:noFill/>
          <a:ln w="9525" cap="flat" cmpd="sng">
            <a:solidFill>
              <a:srgbClr val="A9BCA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 amt="40000"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 rotWithShape="1">
          <a:blip r:embed="rId4">
            <a:alphaModFix/>
          </a:blip>
          <a:srcRect l="14173" t="16675" r="14173" b="4701"/>
          <a:stretch/>
        </p:blipFill>
        <p:spPr>
          <a:xfrm>
            <a:off x="3098000" y="1374850"/>
            <a:ext cx="2959501" cy="243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5">
            <a:alphaModFix/>
          </a:blip>
          <a:srcRect b="30824"/>
          <a:stretch/>
        </p:blipFill>
        <p:spPr>
          <a:xfrm>
            <a:off x="201575" y="1365905"/>
            <a:ext cx="2743727" cy="245707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>
            <a:spLocks noGrp="1"/>
          </p:cNvSpPr>
          <p:nvPr>
            <p:ph type="title" idx="4294967295"/>
          </p:nvPr>
        </p:nvSpPr>
        <p:spPr>
          <a:xfrm>
            <a:off x="6120975" y="1269400"/>
            <a:ext cx="2849100" cy="317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food (edible flowers, tea, culinary herbs, greens) &amp; medicine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fun (crafts, flower pressing, natural dyes, etc.)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363636"/>
                </a:solidFill>
                <a:latin typeface="Poppins"/>
                <a:ea typeface="Poppins"/>
                <a:cs typeface="Poppins"/>
                <a:sym typeface="Poppins"/>
              </a:rPr>
              <a:t>repel, confuse, distract pests</a:t>
            </a:r>
            <a:endParaRPr sz="1400" dirty="0">
              <a:solidFill>
                <a:srgbClr val="36363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363636"/>
                </a:solidFill>
                <a:latin typeface="Poppins"/>
                <a:ea typeface="Poppins"/>
                <a:cs typeface="Poppins"/>
                <a:sym typeface="Poppins"/>
              </a:rPr>
              <a:t>ecosystem health &amp; fertility</a:t>
            </a:r>
            <a:endParaRPr sz="1400" dirty="0">
              <a:solidFill>
                <a:srgbClr val="36363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nitrogen fixation &amp; dynamic accumulation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9" name="Google Shape;189;p25"/>
          <p:cNvSpPr txBox="1">
            <a:spLocks noGrp="1"/>
          </p:cNvSpPr>
          <p:nvPr>
            <p:ph type="title" idx="4294967295"/>
          </p:nvPr>
        </p:nvSpPr>
        <p:spPr>
          <a:xfrm>
            <a:off x="201600" y="647425"/>
            <a:ext cx="54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Herbaceous </a:t>
            </a:r>
            <a:r>
              <a:rPr lang="en" sz="1600" dirty="0">
                <a:solidFill>
                  <a:srgbClr val="1F1F1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non-woody herbs &amp; flowers</a:t>
            </a:r>
            <a:endParaRPr sz="1600" dirty="0">
              <a:solidFill>
                <a:srgbClr val="1F1F1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0" name="Google Shape;190;p25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5"/>
          <p:cNvCxnSpPr/>
          <p:nvPr/>
        </p:nvCxnSpPr>
        <p:spPr>
          <a:xfrm>
            <a:off x="6210225" y="2854900"/>
            <a:ext cx="2466600" cy="0"/>
          </a:xfrm>
          <a:prstGeom prst="straightConnector1">
            <a:avLst/>
          </a:prstGeom>
          <a:noFill/>
          <a:ln w="9525" cap="flat" cmpd="sng">
            <a:solidFill>
              <a:srgbClr val="A9BCA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6"/>
          <p:cNvPicPr preferRelativeResize="0"/>
          <p:nvPr/>
        </p:nvPicPr>
        <p:blipFill rotWithShape="1">
          <a:blip r:embed="rId3">
            <a:alphaModFix amt="40000"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 rotWithShape="1">
          <a:blip r:embed="rId4">
            <a:alphaModFix/>
          </a:blip>
          <a:srcRect l="14448" t="13131" r="18001" b="13138"/>
          <a:stretch/>
        </p:blipFill>
        <p:spPr>
          <a:xfrm>
            <a:off x="3088450" y="1387500"/>
            <a:ext cx="2959498" cy="24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 rotWithShape="1">
          <a:blip r:embed="rId5">
            <a:alphaModFix/>
          </a:blip>
          <a:srcRect b="30819"/>
          <a:stretch/>
        </p:blipFill>
        <p:spPr>
          <a:xfrm>
            <a:off x="220709" y="1387500"/>
            <a:ext cx="2705504" cy="24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>
            <a:spLocks noGrp="1"/>
          </p:cNvSpPr>
          <p:nvPr>
            <p:ph type="title" idx="4294967295"/>
          </p:nvPr>
        </p:nvSpPr>
        <p:spPr>
          <a:xfrm>
            <a:off x="6112750" y="1365775"/>
            <a:ext cx="2959500" cy="245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food (fruit, edible flowers, greens, herbs) &amp; medicine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stabilize soil &amp; hold moisture</a:t>
            </a: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refuge for small wildlife</a:t>
            </a: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prevents unwanted plants</a:t>
            </a:r>
            <a:endParaRPr sz="1500" dirty="0">
              <a:solidFill>
                <a:srgbClr val="040C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6"/>
          <p:cNvSpPr txBox="1">
            <a:spLocks noGrp="1"/>
          </p:cNvSpPr>
          <p:nvPr>
            <p:ph type="title" idx="4294967295"/>
          </p:nvPr>
        </p:nvSpPr>
        <p:spPr>
          <a:xfrm>
            <a:off x="201600" y="647425"/>
            <a:ext cx="54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Groundcovers </a:t>
            </a:r>
            <a:r>
              <a:rPr lang="en" sz="1600" dirty="0">
                <a:solidFill>
                  <a:srgbClr val="1F1F1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low &amp; spreading</a:t>
            </a:r>
            <a:endParaRPr sz="1600" dirty="0">
              <a:solidFill>
                <a:srgbClr val="1F1F1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26"/>
          <p:cNvCxnSpPr/>
          <p:nvPr/>
        </p:nvCxnSpPr>
        <p:spPr>
          <a:xfrm>
            <a:off x="6210200" y="2134850"/>
            <a:ext cx="2466600" cy="0"/>
          </a:xfrm>
          <a:prstGeom prst="straightConnector1">
            <a:avLst/>
          </a:prstGeom>
          <a:noFill/>
          <a:ln w="9525" cap="flat" cmpd="sng">
            <a:solidFill>
              <a:srgbClr val="A9BCA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 amt="40000"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 rotWithShape="1">
          <a:blip r:embed="rId4">
            <a:alphaModFix/>
          </a:blip>
          <a:srcRect b="30819"/>
          <a:stretch/>
        </p:blipFill>
        <p:spPr>
          <a:xfrm>
            <a:off x="220709" y="1387500"/>
            <a:ext cx="2705504" cy="24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5">
            <a:alphaModFix/>
          </a:blip>
          <a:srcRect l="1879" t="39686" r="47719" b="5262"/>
          <a:stretch/>
        </p:blipFill>
        <p:spPr>
          <a:xfrm>
            <a:off x="3088450" y="1387500"/>
            <a:ext cx="2959498" cy="24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 rotWithShape="1">
          <a:blip r:embed="rId6">
            <a:alphaModFix/>
          </a:blip>
          <a:srcRect b="30819"/>
          <a:stretch/>
        </p:blipFill>
        <p:spPr>
          <a:xfrm>
            <a:off x="220700" y="1387500"/>
            <a:ext cx="2705500" cy="242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>
            <a:spLocks noGrp="1"/>
          </p:cNvSpPr>
          <p:nvPr>
            <p:ph type="title" idx="4294967295"/>
          </p:nvPr>
        </p:nvSpPr>
        <p:spPr>
          <a:xfrm>
            <a:off x="6112750" y="1365775"/>
            <a:ext cx="2959500" cy="245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food (root vegetables) &amp; medicine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build soil structure</a:t>
            </a: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soil stability &amp; water-holding </a:t>
            </a:r>
            <a:endParaRPr sz="1400" dirty="0">
              <a:solidFill>
                <a:srgbClr val="040C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uplift of water &amp; nutrients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2" name="Google Shape;212;p27"/>
          <p:cNvSpPr txBox="1">
            <a:spLocks noGrp="1"/>
          </p:cNvSpPr>
          <p:nvPr>
            <p:ph type="title" idx="4294967295"/>
          </p:nvPr>
        </p:nvSpPr>
        <p:spPr>
          <a:xfrm>
            <a:off x="201600" y="647425"/>
            <a:ext cx="54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Roots </a:t>
            </a:r>
            <a:r>
              <a:rPr lang="en" sz="1600" dirty="0">
                <a:solidFill>
                  <a:srgbClr val="1F1F1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below-ground harvests</a:t>
            </a:r>
            <a:endParaRPr sz="1600" dirty="0">
              <a:solidFill>
                <a:srgbClr val="1F1F1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7"/>
          <p:cNvCxnSpPr/>
          <p:nvPr/>
        </p:nvCxnSpPr>
        <p:spPr>
          <a:xfrm>
            <a:off x="6210200" y="2118450"/>
            <a:ext cx="2466600" cy="0"/>
          </a:xfrm>
          <a:prstGeom prst="straightConnector1">
            <a:avLst/>
          </a:prstGeom>
          <a:noFill/>
          <a:ln w="9525" cap="flat" cmpd="sng">
            <a:solidFill>
              <a:srgbClr val="A9BCA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8"/>
          <p:cNvPicPr preferRelativeResize="0"/>
          <p:nvPr/>
        </p:nvPicPr>
        <p:blipFill rotWithShape="1">
          <a:blip r:embed="rId3">
            <a:alphaModFix amt="40000"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 rotWithShape="1">
          <a:blip r:embed="rId4">
            <a:alphaModFix/>
          </a:blip>
          <a:srcRect b="30901"/>
          <a:stretch/>
        </p:blipFill>
        <p:spPr>
          <a:xfrm>
            <a:off x="179386" y="1387500"/>
            <a:ext cx="2746813" cy="24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 rotWithShape="1">
          <a:blip r:embed="rId5">
            <a:alphaModFix/>
          </a:blip>
          <a:srcRect t="17897" b="20744"/>
          <a:stretch/>
        </p:blipFill>
        <p:spPr>
          <a:xfrm>
            <a:off x="3088450" y="1387500"/>
            <a:ext cx="2959499" cy="24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>
            <a:spLocks noGrp="1"/>
          </p:cNvSpPr>
          <p:nvPr>
            <p:ph type="title" idx="4294967295"/>
          </p:nvPr>
        </p:nvSpPr>
        <p:spPr>
          <a:xfrm>
            <a:off x="6112750" y="1365775"/>
            <a:ext cx="2959500" cy="245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food (vegetables, staple crops - dry beans and squash, fruit, edible flowers) &amp; medicine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craft materials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species diversity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40C28"/>
                </a:solidFill>
                <a:latin typeface="Poppins"/>
                <a:ea typeface="Poppins"/>
                <a:cs typeface="Poppins"/>
                <a:sym typeface="Poppins"/>
              </a:rPr>
              <a:t>photosynthesis &amp; production</a:t>
            </a: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4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title" idx="4294967295"/>
          </p:nvPr>
        </p:nvSpPr>
        <p:spPr>
          <a:xfrm>
            <a:off x="201600" y="647425"/>
            <a:ext cx="54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Vines </a:t>
            </a:r>
            <a:r>
              <a:rPr lang="en" sz="1600" dirty="0">
                <a:solidFill>
                  <a:srgbClr val="1F1F1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climbers</a:t>
            </a:r>
            <a:endParaRPr sz="1600" dirty="0">
              <a:solidFill>
                <a:srgbClr val="1F1F1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24" name="Google Shape;224;p28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28"/>
          <p:cNvCxnSpPr/>
          <p:nvPr/>
        </p:nvCxnSpPr>
        <p:spPr>
          <a:xfrm>
            <a:off x="6210200" y="2723475"/>
            <a:ext cx="2466600" cy="0"/>
          </a:xfrm>
          <a:prstGeom prst="straightConnector1">
            <a:avLst/>
          </a:prstGeom>
          <a:noFill/>
          <a:ln w="9525" cap="flat" cmpd="sng">
            <a:solidFill>
              <a:srgbClr val="A9BCA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/>
          <p:cNvPicPr preferRelativeResize="0"/>
          <p:nvPr/>
        </p:nvPicPr>
        <p:blipFill rotWithShape="1">
          <a:blip r:embed="rId3">
            <a:alphaModFix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 rotWithShape="1">
          <a:blip r:embed="rId4">
            <a:alphaModFix/>
          </a:blip>
          <a:srcRect t="13555" b="25326"/>
          <a:stretch/>
        </p:blipFill>
        <p:spPr>
          <a:xfrm>
            <a:off x="3092262" y="1365900"/>
            <a:ext cx="2959500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 rotWithShape="1">
          <a:blip r:embed="rId5">
            <a:alphaModFix/>
          </a:blip>
          <a:srcRect l="3985" r="3976"/>
          <a:stretch/>
        </p:blipFill>
        <p:spPr>
          <a:xfrm>
            <a:off x="71775" y="1365900"/>
            <a:ext cx="2959472" cy="241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 rotWithShape="1">
          <a:blip r:embed="rId6">
            <a:alphaModFix/>
          </a:blip>
          <a:srcRect b="38882"/>
          <a:stretch/>
        </p:blipFill>
        <p:spPr>
          <a:xfrm>
            <a:off x="6112750" y="1365900"/>
            <a:ext cx="2959500" cy="24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 rotWithShape="1">
          <a:blip r:embed="rId4">
            <a:alphaModFix/>
          </a:blip>
          <a:srcRect t="13555" b="25326"/>
          <a:stretch/>
        </p:blipFill>
        <p:spPr>
          <a:xfrm>
            <a:off x="3092262" y="1365900"/>
            <a:ext cx="2959500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 rotWithShape="1">
          <a:blip r:embed="rId5">
            <a:alphaModFix/>
          </a:blip>
          <a:srcRect l="3985" r="3976"/>
          <a:stretch/>
        </p:blipFill>
        <p:spPr>
          <a:xfrm>
            <a:off x="71775" y="1365900"/>
            <a:ext cx="2959472" cy="241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 rotWithShape="1">
          <a:blip r:embed="rId6">
            <a:alphaModFix/>
          </a:blip>
          <a:srcRect b="38882"/>
          <a:stretch/>
        </p:blipFill>
        <p:spPr>
          <a:xfrm>
            <a:off x="6112750" y="1365900"/>
            <a:ext cx="2959500" cy="241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 txBox="1">
            <a:spLocks noGrp="1"/>
          </p:cNvSpPr>
          <p:nvPr>
            <p:ph type="title" idx="4294967295"/>
          </p:nvPr>
        </p:nvSpPr>
        <p:spPr>
          <a:xfrm>
            <a:off x="311700" y="65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Food Forest Benefits</a:t>
            </a: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0"/>
          <p:cNvPicPr preferRelativeResize="0"/>
          <p:nvPr/>
        </p:nvPicPr>
        <p:blipFill rotWithShape="1">
          <a:blip r:embed="rId3">
            <a:alphaModFix/>
          </a:blip>
          <a:srcRect t="6936" b="65106"/>
          <a:stretch/>
        </p:blipFill>
        <p:spPr>
          <a:xfrm>
            <a:off x="76200" y="3417350"/>
            <a:ext cx="4442400" cy="165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 rotWithShape="1">
          <a:blip r:embed="rId4">
            <a:alphaModFix/>
          </a:blip>
          <a:srcRect t="34166" b="20459"/>
          <a:stretch/>
        </p:blipFill>
        <p:spPr>
          <a:xfrm>
            <a:off x="76200" y="76200"/>
            <a:ext cx="4442400" cy="15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4801800" y="473250"/>
            <a:ext cx="38667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diversity of plants = rich habitat</a:t>
            </a:r>
            <a:endParaRPr sz="1600">
              <a:solidFill>
                <a:srgbClr val="1F1F1F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healthier ecosystem = less interventions</a:t>
            </a:r>
            <a:endParaRPr sz="1600">
              <a:solidFill>
                <a:srgbClr val="1F1F1F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6" name="Google Shape;246;p30"/>
          <p:cNvPicPr preferRelativeResize="0"/>
          <p:nvPr/>
        </p:nvPicPr>
        <p:blipFill rotWithShape="1">
          <a:blip r:embed="rId5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 txBox="1">
            <a:spLocks noGrp="1"/>
          </p:cNvSpPr>
          <p:nvPr>
            <p:ph type="title" idx="4294967295"/>
          </p:nvPr>
        </p:nvSpPr>
        <p:spPr>
          <a:xfrm>
            <a:off x="4801800" y="43350"/>
            <a:ext cx="3114900" cy="6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1F1F1F"/>
                </a:solidFill>
                <a:latin typeface="Montserrat"/>
                <a:ea typeface="Montserrat"/>
                <a:cs typeface="Montserrat"/>
                <a:sym typeface="Montserrat"/>
              </a:rPr>
              <a:t>Biodiversity</a:t>
            </a:r>
            <a:endParaRPr sz="1700" dirty="0">
              <a:solidFill>
                <a:srgbClr val="1F1F1F"/>
              </a:solidFill>
            </a:endParaRPr>
          </a:p>
        </p:txBody>
      </p:sp>
      <p:sp>
        <p:nvSpPr>
          <p:cNvPr id="248" name="Google Shape;248;p30"/>
          <p:cNvSpPr txBox="1">
            <a:spLocks noGrp="1"/>
          </p:cNvSpPr>
          <p:nvPr>
            <p:ph type="title" idx="4294967295"/>
          </p:nvPr>
        </p:nvSpPr>
        <p:spPr>
          <a:xfrm>
            <a:off x="4801800" y="1555988"/>
            <a:ext cx="3114900" cy="6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1F1F1F"/>
                </a:solidFill>
                <a:latin typeface="Montserrat"/>
                <a:ea typeface="Montserrat"/>
                <a:cs typeface="Montserrat"/>
                <a:sym typeface="Montserrat"/>
              </a:rPr>
              <a:t>Soil Health</a:t>
            </a:r>
            <a:endParaRPr sz="1700" dirty="0">
              <a:solidFill>
                <a:srgbClr val="1F1F1F"/>
              </a:solidFill>
            </a:endParaRPr>
          </a:p>
        </p:txBody>
      </p:sp>
      <p:sp>
        <p:nvSpPr>
          <p:cNvPr id="249" name="Google Shape;249;p30"/>
          <p:cNvSpPr txBox="1"/>
          <p:nvPr/>
        </p:nvSpPr>
        <p:spPr>
          <a:xfrm>
            <a:off x="4801800" y="1964775"/>
            <a:ext cx="3866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perennial plants = little soil disruption</a:t>
            </a:r>
            <a:endParaRPr sz="1600">
              <a:solidFill>
                <a:srgbClr val="1F1F1F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nutrient cycling</a:t>
            </a:r>
            <a:endParaRPr sz="160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60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soil life thrives</a:t>
            </a:r>
            <a:endParaRPr sz="160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0" name="Google Shape;250;p30"/>
          <p:cNvPicPr preferRelativeResize="0"/>
          <p:nvPr/>
        </p:nvPicPr>
        <p:blipFill rotWithShape="1">
          <a:blip r:embed="rId6">
            <a:alphaModFix/>
          </a:blip>
          <a:srcRect t="46091" b="24520"/>
          <a:stretch/>
        </p:blipFill>
        <p:spPr>
          <a:xfrm>
            <a:off x="76200" y="1632325"/>
            <a:ext cx="4442400" cy="17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/>
          <p:nvPr/>
        </p:nvSpPr>
        <p:spPr>
          <a:xfrm>
            <a:off x="4801800" y="4009313"/>
            <a:ext cx="38667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1F1F1F"/>
              </a:buClr>
              <a:buSzPts val="1800"/>
              <a:buFont typeface="Poppins"/>
              <a:buChar char="●"/>
            </a:pPr>
            <a:r>
              <a:rPr lang="en" sz="1800">
                <a:solidFill>
                  <a:srgbClr val="1F1F1F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diverse plantings = self-sustaining </a:t>
            </a:r>
            <a:endParaRPr sz="1800">
              <a:solidFill>
                <a:srgbClr val="1F1F1F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2" name="Google Shape;252;p30"/>
          <p:cNvSpPr txBox="1">
            <a:spLocks noGrp="1"/>
          </p:cNvSpPr>
          <p:nvPr>
            <p:ph type="title" idx="4294967295"/>
          </p:nvPr>
        </p:nvSpPr>
        <p:spPr>
          <a:xfrm>
            <a:off x="4801800" y="3571025"/>
            <a:ext cx="2607900" cy="6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1F1F1F"/>
                </a:solidFill>
                <a:latin typeface="Montserrat"/>
                <a:ea typeface="Montserrat"/>
                <a:cs typeface="Montserrat"/>
                <a:sym typeface="Montserrat"/>
              </a:rPr>
              <a:t>Maintenance </a:t>
            </a:r>
            <a:endParaRPr sz="500" dirty="0">
              <a:solidFill>
                <a:srgbClr val="1F1F1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1"/>
          <p:cNvPicPr preferRelativeResize="0"/>
          <p:nvPr/>
        </p:nvPicPr>
        <p:blipFill rotWithShape="1">
          <a:blip r:embed="rId3">
            <a:alphaModFix/>
          </a:blip>
          <a:srcRect t="30496" b="30500"/>
          <a:stretch/>
        </p:blipFill>
        <p:spPr>
          <a:xfrm>
            <a:off x="39275" y="75650"/>
            <a:ext cx="4498375" cy="2339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1"/>
          <p:cNvSpPr txBox="1"/>
          <p:nvPr/>
        </p:nvSpPr>
        <p:spPr>
          <a:xfrm>
            <a:off x="4801800" y="854550"/>
            <a:ext cx="3866700" cy="170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8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perennial food focus</a:t>
            </a:r>
            <a:endParaRPr sz="160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diverse harvests &amp; varied, seasonal diet</a:t>
            </a:r>
            <a:endParaRPr sz="160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often an excess of food</a:t>
            </a:r>
            <a:endParaRPr sz="160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title" idx="4294967295"/>
          </p:nvPr>
        </p:nvSpPr>
        <p:spPr>
          <a:xfrm>
            <a:off x="4801800" y="195750"/>
            <a:ext cx="3114900" cy="6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F1F1F"/>
                </a:solidFill>
                <a:latin typeface="Montserrat"/>
                <a:ea typeface="Montserrat"/>
                <a:cs typeface="Montserrat"/>
                <a:sym typeface="Montserrat"/>
              </a:rPr>
              <a:t>Food Security</a:t>
            </a:r>
            <a:endParaRPr sz="1700">
              <a:solidFill>
                <a:srgbClr val="1F1F1F"/>
              </a:solidFill>
            </a:endParaRPr>
          </a:p>
        </p:txBody>
      </p:sp>
      <p:sp>
        <p:nvSpPr>
          <p:cNvPr id="261" name="Google Shape;261;p31"/>
          <p:cNvSpPr txBox="1"/>
          <p:nvPr/>
        </p:nvSpPr>
        <p:spPr>
          <a:xfrm>
            <a:off x="4801800" y="3158275"/>
            <a:ext cx="3866700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structure and visual interest</a:t>
            </a:r>
            <a:endParaRPr sz="160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inviting environments where beauty and utility coexist</a:t>
            </a:r>
            <a:endParaRPr sz="160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1F1F1F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rgbClr val="1F1F1F"/>
                </a:solidFill>
                <a:latin typeface="Poppins"/>
                <a:ea typeface="Poppins"/>
                <a:cs typeface="Poppins"/>
                <a:sym typeface="Poppins"/>
              </a:rPr>
              <a:t>greener, more resilient urban spaces </a:t>
            </a:r>
            <a:endParaRPr sz="160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2" name="Google Shape;262;p31"/>
          <p:cNvSpPr txBox="1">
            <a:spLocks noGrp="1"/>
          </p:cNvSpPr>
          <p:nvPr>
            <p:ph type="title" idx="4294967295"/>
          </p:nvPr>
        </p:nvSpPr>
        <p:spPr>
          <a:xfrm>
            <a:off x="4801800" y="2676650"/>
            <a:ext cx="3114900" cy="6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F1F1F"/>
                </a:solidFill>
                <a:latin typeface="Montserrat"/>
                <a:ea typeface="Montserrat"/>
                <a:cs typeface="Montserrat"/>
                <a:sym typeface="Montserrat"/>
              </a:rPr>
              <a:t>Aesthetics</a:t>
            </a:r>
            <a:endParaRPr sz="1700">
              <a:solidFill>
                <a:srgbClr val="1F1F1F"/>
              </a:solidFill>
            </a:endParaRPr>
          </a:p>
        </p:txBody>
      </p:sp>
      <p:pic>
        <p:nvPicPr>
          <p:cNvPr id="263" name="Google Shape;263;p31"/>
          <p:cNvPicPr preferRelativeResize="0"/>
          <p:nvPr/>
        </p:nvPicPr>
        <p:blipFill rotWithShape="1">
          <a:blip r:embed="rId5">
            <a:alphaModFix/>
          </a:blip>
          <a:srcRect t="30137" b="26716"/>
          <a:stretch/>
        </p:blipFill>
        <p:spPr>
          <a:xfrm>
            <a:off x="32925" y="2481450"/>
            <a:ext cx="4504723" cy="259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 t="5944" r="2343" b="9259"/>
          <a:stretch/>
        </p:blipFill>
        <p:spPr>
          <a:xfrm>
            <a:off x="4594800" y="0"/>
            <a:ext cx="44424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4">
            <a:alphaModFix/>
          </a:blip>
          <a:srcRect l="16681" r="4819" b="29903"/>
          <a:stretch/>
        </p:blipFill>
        <p:spPr>
          <a:xfrm>
            <a:off x="0" y="0"/>
            <a:ext cx="4489901" cy="51903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>
            <a:spLocks noGrp="1"/>
          </p:cNvSpPr>
          <p:nvPr>
            <p:ph type="body" idx="4294967295"/>
          </p:nvPr>
        </p:nvSpPr>
        <p:spPr>
          <a:xfrm>
            <a:off x="393075" y="930750"/>
            <a:ext cx="3912600" cy="414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Montserrat Medium"/>
              <a:buAutoNum type="arabicPeriod"/>
            </a:pPr>
            <a:r>
              <a:rPr lang="en" sz="2200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Introduction</a:t>
            </a:r>
            <a:endParaRPr sz="2200">
              <a:solidFill>
                <a:srgbClr val="1F1F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Montserrat Medium"/>
              <a:buAutoNum type="arabicPeriod"/>
            </a:pPr>
            <a:r>
              <a:rPr lang="en" sz="2200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 is a Food Forest?</a:t>
            </a:r>
            <a:endParaRPr sz="2200">
              <a:solidFill>
                <a:srgbClr val="1F1F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Montserrat Medium"/>
              <a:buAutoNum type="arabicPeriod"/>
            </a:pPr>
            <a:r>
              <a:rPr lang="en" sz="2200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 Layers</a:t>
            </a:r>
            <a:endParaRPr sz="2200">
              <a:solidFill>
                <a:srgbClr val="1F1F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Montserrat Medium"/>
              <a:buAutoNum type="arabicPeriod"/>
            </a:pPr>
            <a:r>
              <a:rPr lang="en" sz="2200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Benefits</a:t>
            </a:r>
            <a:endParaRPr sz="2200">
              <a:solidFill>
                <a:srgbClr val="1F1F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Montserrat Medium"/>
              <a:buAutoNum type="arabicPeriod"/>
            </a:pPr>
            <a:r>
              <a:rPr lang="en" sz="2200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Sample Designs</a:t>
            </a:r>
            <a:endParaRPr sz="2200">
              <a:solidFill>
                <a:srgbClr val="1F1F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Montserrat Medium"/>
              <a:buAutoNum type="arabicPeriod"/>
            </a:pPr>
            <a:r>
              <a:rPr lang="en" sz="2200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Food Forest Plants</a:t>
            </a:r>
            <a:endParaRPr sz="2200">
              <a:solidFill>
                <a:srgbClr val="1F1F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Montserrat Medium"/>
              <a:buAutoNum type="arabicPeriod"/>
            </a:pPr>
            <a:r>
              <a:rPr lang="en" sz="2200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Common Questions</a:t>
            </a:r>
            <a:endParaRPr sz="2200">
              <a:solidFill>
                <a:srgbClr val="1F1F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Montserrat Medium"/>
              <a:buAutoNum type="arabicPeriod"/>
            </a:pPr>
            <a:r>
              <a:rPr lang="en" sz="2200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Q&amp;A</a:t>
            </a:r>
            <a:endParaRPr sz="2200">
              <a:solidFill>
                <a:srgbClr val="1F1F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5">
            <a:alphaModFix/>
          </a:blip>
          <a:srcRect t="11535" b="12424"/>
          <a:stretch/>
        </p:blipFill>
        <p:spPr>
          <a:xfrm>
            <a:off x="82561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title" idx="4294967295"/>
          </p:nvPr>
        </p:nvSpPr>
        <p:spPr>
          <a:xfrm>
            <a:off x="311700" y="205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Overview</a:t>
            </a: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4">
            <a:alphaModFix/>
          </a:blip>
          <a:srcRect t="14075" b="24807"/>
          <a:stretch/>
        </p:blipFill>
        <p:spPr>
          <a:xfrm>
            <a:off x="83275" y="1365900"/>
            <a:ext cx="2959500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 rotWithShape="1">
          <a:blip r:embed="rId5">
            <a:alphaModFix/>
          </a:blip>
          <a:srcRect t="9310" b="9302"/>
          <a:stretch/>
        </p:blipFill>
        <p:spPr>
          <a:xfrm>
            <a:off x="3098025" y="1365900"/>
            <a:ext cx="2959473" cy="241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 rotWithShape="1">
          <a:blip r:embed="rId6">
            <a:alphaModFix/>
          </a:blip>
          <a:srcRect t="19441" b="19441"/>
          <a:stretch/>
        </p:blipFill>
        <p:spPr>
          <a:xfrm>
            <a:off x="6112750" y="1365900"/>
            <a:ext cx="2959498" cy="241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 txBox="1">
            <a:spLocks noGrp="1"/>
          </p:cNvSpPr>
          <p:nvPr>
            <p:ph type="title" idx="4294967295"/>
          </p:nvPr>
        </p:nvSpPr>
        <p:spPr>
          <a:xfrm>
            <a:off x="311700" y="65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 Sample Designs</a:t>
            </a: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73" name="Google Shape;273;p32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3"/>
          <p:cNvPicPr preferRelativeResize="0"/>
          <p:nvPr/>
        </p:nvPicPr>
        <p:blipFill rotWithShape="1">
          <a:blip r:embed="rId3">
            <a:alphaModFix/>
          </a:blip>
          <a:srcRect l="9934" r="25971"/>
          <a:stretch/>
        </p:blipFill>
        <p:spPr>
          <a:xfrm>
            <a:off x="6102450" y="17675"/>
            <a:ext cx="2959499" cy="50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 rotWithShape="1">
          <a:blip r:embed="rId4">
            <a:alphaModFix/>
          </a:blip>
          <a:srcRect b="30867"/>
          <a:stretch/>
        </p:blipFill>
        <p:spPr>
          <a:xfrm>
            <a:off x="66500" y="70650"/>
            <a:ext cx="5668176" cy="50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 rotWithShape="1">
          <a:blip r:embed="rId5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 rotWithShape="1">
          <a:blip r:embed="rId4">
            <a:alphaModFix/>
          </a:blip>
          <a:srcRect l="50570" t="643" r="-2231" b="70379"/>
          <a:stretch/>
        </p:blipFill>
        <p:spPr>
          <a:xfrm>
            <a:off x="2910200" y="52800"/>
            <a:ext cx="2897725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 txBox="1">
            <a:spLocks noGrp="1"/>
          </p:cNvSpPr>
          <p:nvPr>
            <p:ph type="title" idx="4294967295"/>
          </p:nvPr>
        </p:nvSpPr>
        <p:spPr>
          <a:xfrm>
            <a:off x="259975" y="70650"/>
            <a:ext cx="5668200" cy="50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Montserrat"/>
                <a:ea typeface="Montserrat"/>
                <a:cs typeface="Montserrat"/>
                <a:sym typeface="Montserrat"/>
              </a:rPr>
              <a:t>#1 Food Forest Border</a:t>
            </a:r>
            <a:endParaRPr sz="22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Planting that separates spaces, blocks/highlights views, adds privacy, or directs traffic</a:t>
            </a:r>
            <a:endParaRPr sz="1600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❖"/>
            </a:pPr>
            <a:r>
              <a:rPr lang="en" sz="1400" dirty="0">
                <a:latin typeface="Poppins"/>
                <a:ea typeface="Poppins"/>
                <a:cs typeface="Poppins"/>
                <a:sym typeface="Poppins"/>
              </a:rPr>
              <a:t>possible locations:</a:t>
            </a:r>
            <a:endParaRPr sz="1400" dirty="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 dirty="0">
                <a:latin typeface="Poppins"/>
                <a:ea typeface="Poppins"/>
                <a:cs typeface="Poppins"/>
                <a:sym typeface="Poppins"/>
              </a:rPr>
              <a:t>property line (side, front, or back)</a:t>
            </a:r>
            <a:endParaRPr sz="1400" dirty="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 dirty="0">
                <a:latin typeface="Poppins"/>
                <a:ea typeface="Poppins"/>
                <a:cs typeface="Poppins"/>
                <a:sym typeface="Poppins"/>
              </a:rPr>
              <a:t>between two outdoor areas</a:t>
            </a:r>
            <a:endParaRPr sz="1400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❖"/>
            </a:pPr>
            <a:r>
              <a:rPr lang="en" sz="1400" dirty="0">
                <a:latin typeface="Poppins"/>
                <a:ea typeface="Poppins"/>
                <a:cs typeface="Poppins"/>
                <a:sym typeface="Poppins"/>
              </a:rPr>
              <a:t>possible functions:</a:t>
            </a:r>
            <a:endParaRPr sz="1400" dirty="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 dirty="0">
                <a:latin typeface="Poppins"/>
                <a:ea typeface="Poppins"/>
                <a:cs typeface="Poppins"/>
                <a:sym typeface="Poppins"/>
              </a:rPr>
              <a:t>“wall” for an outdoor room</a:t>
            </a:r>
            <a:endParaRPr sz="1400" dirty="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 dirty="0">
                <a:latin typeface="Poppins"/>
                <a:ea typeface="Poppins"/>
                <a:cs typeface="Poppins"/>
                <a:sym typeface="Poppins"/>
              </a:rPr>
              <a:t>barrier that directs traffic</a:t>
            </a:r>
            <a:endParaRPr sz="1400" dirty="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1400"/>
              <a:buFont typeface="Poppins"/>
              <a:buChar char="➢"/>
            </a:pPr>
            <a:r>
              <a:rPr lang="en" sz="1400" dirty="0">
                <a:latin typeface="Poppins"/>
                <a:ea typeface="Poppins"/>
                <a:cs typeface="Poppins"/>
                <a:sym typeface="Poppins"/>
              </a:rPr>
              <a:t>block or highlight views</a:t>
            </a:r>
            <a:endParaRPr sz="1400" dirty="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25" y="35325"/>
            <a:ext cx="4617690" cy="50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4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4"/>
          <p:cNvSpPr txBox="1">
            <a:spLocks noGrp="1"/>
          </p:cNvSpPr>
          <p:nvPr>
            <p:ph type="title" idx="4294967295"/>
          </p:nvPr>
        </p:nvSpPr>
        <p:spPr>
          <a:xfrm>
            <a:off x="5022475" y="415300"/>
            <a:ext cx="3592200" cy="82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Sample</a:t>
            </a:r>
            <a:endParaRPr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Food Forest Border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p34"/>
          <p:cNvSpPr txBox="1">
            <a:spLocks noGrp="1"/>
          </p:cNvSpPr>
          <p:nvPr>
            <p:ph type="title" idx="4294967295"/>
          </p:nvPr>
        </p:nvSpPr>
        <p:spPr>
          <a:xfrm>
            <a:off x="5705525" y="1204850"/>
            <a:ext cx="2909100" cy="299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3 design ideas: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AutoNum type="alphaUcPeriod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back border, “landscaped” look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AutoNum type="alphaUcPeriod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back border, “natural” look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AutoNum type="alphaUcPeriod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side yard border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50" y="35295"/>
            <a:ext cx="4617701" cy="507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>
            <a:spLocks noGrp="1"/>
          </p:cNvSpPr>
          <p:nvPr>
            <p:ph type="title" idx="4294967295"/>
          </p:nvPr>
        </p:nvSpPr>
        <p:spPr>
          <a:xfrm>
            <a:off x="5321875" y="415300"/>
            <a:ext cx="3600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Sample</a:t>
            </a:r>
            <a:endParaRPr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Food Forest Border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8" name="Google Shape;298;p35"/>
          <p:cNvSpPr txBox="1">
            <a:spLocks noGrp="1"/>
          </p:cNvSpPr>
          <p:nvPr>
            <p:ph type="title" idx="4294967295"/>
          </p:nvPr>
        </p:nvSpPr>
        <p:spPr>
          <a:xfrm>
            <a:off x="5321875" y="1204850"/>
            <a:ext cx="3600000" cy="339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A. back border, “landscaped” look: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block views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adds height &amp; structure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perennial foods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increases privacy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great backdrop for remaining space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organized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blends into neighborhood vibe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40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reduced lawn size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9" name="Google Shape;299;p35"/>
          <p:cNvSpPr txBox="1">
            <a:spLocks noGrp="1"/>
          </p:cNvSpPr>
          <p:nvPr>
            <p:ph type="title" idx="4294967295"/>
          </p:nvPr>
        </p:nvSpPr>
        <p:spPr>
          <a:xfrm>
            <a:off x="4111675" y="11680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00" name="Google Shape;300;p35"/>
          <p:cNvCxnSpPr>
            <a:stCxn id="299" idx="1"/>
          </p:cNvCxnSpPr>
          <p:nvPr/>
        </p:nvCxnSpPr>
        <p:spPr>
          <a:xfrm flipH="1">
            <a:off x="3059575" y="325150"/>
            <a:ext cx="1052100" cy="4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1" name="Google Shape;301;p35"/>
          <p:cNvSpPr txBox="1">
            <a:spLocks noGrp="1"/>
          </p:cNvSpPr>
          <p:nvPr>
            <p:ph type="title" idx="4294967295"/>
          </p:nvPr>
        </p:nvSpPr>
        <p:spPr>
          <a:xfrm>
            <a:off x="143575" y="116800"/>
            <a:ext cx="12789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02" name="Google Shape;302;p35"/>
          <p:cNvCxnSpPr>
            <a:stCxn id="301" idx="2"/>
          </p:cNvCxnSpPr>
          <p:nvPr/>
        </p:nvCxnSpPr>
        <p:spPr>
          <a:xfrm>
            <a:off x="783025" y="533500"/>
            <a:ext cx="371700" cy="52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3" name="Google Shape;303;p35"/>
          <p:cNvSpPr txBox="1">
            <a:spLocks noGrp="1"/>
          </p:cNvSpPr>
          <p:nvPr>
            <p:ph type="title" idx="4294967295"/>
          </p:nvPr>
        </p:nvSpPr>
        <p:spPr>
          <a:xfrm>
            <a:off x="4181125" y="6017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04" name="Google Shape;304;p35"/>
          <p:cNvCxnSpPr>
            <a:stCxn id="303" idx="1"/>
          </p:cNvCxnSpPr>
          <p:nvPr/>
        </p:nvCxnSpPr>
        <p:spPr>
          <a:xfrm flipH="1">
            <a:off x="3069625" y="810100"/>
            <a:ext cx="1111500" cy="37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5" name="Google Shape;305;p35"/>
          <p:cNvSpPr txBox="1">
            <a:spLocks noGrp="1"/>
          </p:cNvSpPr>
          <p:nvPr>
            <p:ph type="title" idx="4294967295"/>
          </p:nvPr>
        </p:nvSpPr>
        <p:spPr>
          <a:xfrm>
            <a:off x="143575" y="1727800"/>
            <a:ext cx="1052100" cy="113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herbs, ground-covers &amp; roots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06" name="Google Shape;306;p35"/>
          <p:cNvCxnSpPr>
            <a:stCxn id="305" idx="3"/>
          </p:cNvCxnSpPr>
          <p:nvPr/>
        </p:nvCxnSpPr>
        <p:spPr>
          <a:xfrm rot="10800000" flipH="1">
            <a:off x="1195675" y="1999750"/>
            <a:ext cx="554400" cy="29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7" name="Google Shape;307;p35"/>
          <p:cNvSpPr/>
          <p:nvPr/>
        </p:nvSpPr>
        <p:spPr>
          <a:xfrm rot="3690400">
            <a:off x="1607686" y="2141042"/>
            <a:ext cx="187399" cy="358279"/>
          </a:xfrm>
          <a:prstGeom prst="rect">
            <a:avLst/>
          </a:prstGeom>
          <a:solidFill>
            <a:srgbClr val="58774E"/>
          </a:solidFill>
          <a:ln w="28575" cap="flat" cmpd="sng">
            <a:solidFill>
              <a:srgbClr val="9479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8" name="Google Shape;308;p35"/>
          <p:cNvSpPr/>
          <p:nvPr/>
        </p:nvSpPr>
        <p:spPr>
          <a:xfrm rot="3690400">
            <a:off x="1750286" y="2421092"/>
            <a:ext cx="187399" cy="358279"/>
          </a:xfrm>
          <a:prstGeom prst="rect">
            <a:avLst/>
          </a:prstGeom>
          <a:solidFill>
            <a:srgbClr val="58774E"/>
          </a:solidFill>
          <a:ln w="28575" cap="flat" cmpd="sng">
            <a:solidFill>
              <a:srgbClr val="9479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6"/>
          <p:cNvPicPr preferRelativeResize="0"/>
          <p:nvPr/>
        </p:nvPicPr>
        <p:blipFill rotWithShape="1">
          <a:blip r:embed="rId3">
            <a:alphaModFix/>
          </a:blip>
          <a:srcRect b="695"/>
          <a:stretch/>
        </p:blipFill>
        <p:spPr>
          <a:xfrm>
            <a:off x="404775" y="35400"/>
            <a:ext cx="4617701" cy="50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6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6"/>
          <p:cNvSpPr txBox="1">
            <a:spLocks noGrp="1"/>
          </p:cNvSpPr>
          <p:nvPr>
            <p:ph type="title" idx="4294967295"/>
          </p:nvPr>
        </p:nvSpPr>
        <p:spPr>
          <a:xfrm>
            <a:off x="5341725" y="415250"/>
            <a:ext cx="3580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Sample</a:t>
            </a:r>
            <a:endParaRPr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Food Forest Border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6" name="Google Shape;316;p36"/>
          <p:cNvSpPr txBox="1">
            <a:spLocks noGrp="1"/>
          </p:cNvSpPr>
          <p:nvPr>
            <p:ph type="title" idx="4294967295"/>
          </p:nvPr>
        </p:nvSpPr>
        <p:spPr>
          <a:xfrm>
            <a:off x="5341725" y="1204850"/>
            <a:ext cx="3580200" cy="299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B. back border, “natural” look: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block views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adds height &amp; structure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perennial foods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increases privacy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great backdrop for remaining space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natural, “wild” appearance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reduced lawn size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400"/>
              </a:spcAft>
              <a:buNone/>
            </a:pP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7" name="Google Shape;317;p36"/>
          <p:cNvSpPr txBox="1">
            <a:spLocks noGrp="1"/>
          </p:cNvSpPr>
          <p:nvPr>
            <p:ph type="title" idx="4294967295"/>
          </p:nvPr>
        </p:nvSpPr>
        <p:spPr>
          <a:xfrm>
            <a:off x="129025" y="858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18" name="Google Shape;318;p36"/>
          <p:cNvCxnSpPr>
            <a:stCxn id="317" idx="2"/>
          </p:cNvCxnSpPr>
          <p:nvPr/>
        </p:nvCxnSpPr>
        <p:spPr>
          <a:xfrm>
            <a:off x="669625" y="502550"/>
            <a:ext cx="187500" cy="38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9" name="Google Shape;319;p36"/>
          <p:cNvSpPr txBox="1">
            <a:spLocks noGrp="1"/>
          </p:cNvSpPr>
          <p:nvPr>
            <p:ph type="title" idx="4294967295"/>
          </p:nvPr>
        </p:nvSpPr>
        <p:spPr>
          <a:xfrm>
            <a:off x="3777475" y="731200"/>
            <a:ext cx="12789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20" name="Google Shape;320;p36"/>
          <p:cNvCxnSpPr>
            <a:stCxn id="319" idx="1"/>
          </p:cNvCxnSpPr>
          <p:nvPr/>
        </p:nvCxnSpPr>
        <p:spPr>
          <a:xfrm flipH="1">
            <a:off x="3059575" y="939550"/>
            <a:ext cx="717900" cy="18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1" name="Google Shape;321;p36"/>
          <p:cNvSpPr txBox="1">
            <a:spLocks noGrp="1"/>
          </p:cNvSpPr>
          <p:nvPr>
            <p:ph type="title" idx="4294967295"/>
          </p:nvPr>
        </p:nvSpPr>
        <p:spPr>
          <a:xfrm>
            <a:off x="3876325" y="1445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22" name="Google Shape;322;p36"/>
          <p:cNvCxnSpPr>
            <a:stCxn id="321" idx="1"/>
          </p:cNvCxnSpPr>
          <p:nvPr/>
        </p:nvCxnSpPr>
        <p:spPr>
          <a:xfrm flipH="1">
            <a:off x="2764825" y="352900"/>
            <a:ext cx="1111500" cy="37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3" name="Google Shape;323;p36"/>
          <p:cNvSpPr txBox="1">
            <a:spLocks noGrp="1"/>
          </p:cNvSpPr>
          <p:nvPr>
            <p:ph type="title" idx="4294967295"/>
          </p:nvPr>
        </p:nvSpPr>
        <p:spPr>
          <a:xfrm>
            <a:off x="143575" y="1727800"/>
            <a:ext cx="1052100" cy="113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herbs, ground-covers &amp; roots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24" name="Google Shape;324;p36"/>
          <p:cNvCxnSpPr>
            <a:stCxn id="323" idx="3"/>
          </p:cNvCxnSpPr>
          <p:nvPr/>
        </p:nvCxnSpPr>
        <p:spPr>
          <a:xfrm rot="10800000" flipH="1">
            <a:off x="1195675" y="1999750"/>
            <a:ext cx="554400" cy="29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5" name="Google Shape;325;p36"/>
          <p:cNvSpPr/>
          <p:nvPr/>
        </p:nvSpPr>
        <p:spPr>
          <a:xfrm rot="3690400">
            <a:off x="1607686" y="2141042"/>
            <a:ext cx="187399" cy="358279"/>
          </a:xfrm>
          <a:prstGeom prst="rect">
            <a:avLst/>
          </a:prstGeom>
          <a:solidFill>
            <a:srgbClr val="58774E"/>
          </a:solidFill>
          <a:ln w="28575" cap="flat" cmpd="sng">
            <a:solidFill>
              <a:srgbClr val="9479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6" name="Google Shape;326;p36"/>
          <p:cNvSpPr/>
          <p:nvPr/>
        </p:nvSpPr>
        <p:spPr>
          <a:xfrm rot="3690400">
            <a:off x="1750286" y="2421092"/>
            <a:ext cx="187399" cy="358279"/>
          </a:xfrm>
          <a:prstGeom prst="rect">
            <a:avLst/>
          </a:prstGeom>
          <a:solidFill>
            <a:srgbClr val="58774E"/>
          </a:solidFill>
          <a:ln w="28575" cap="flat" cmpd="sng">
            <a:solidFill>
              <a:srgbClr val="9479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775" y="35313"/>
            <a:ext cx="4617701" cy="507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7"/>
          <p:cNvSpPr txBox="1">
            <a:spLocks noGrp="1"/>
          </p:cNvSpPr>
          <p:nvPr>
            <p:ph type="title" idx="4294967295"/>
          </p:nvPr>
        </p:nvSpPr>
        <p:spPr>
          <a:xfrm>
            <a:off x="5705575" y="415300"/>
            <a:ext cx="32163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Sample</a:t>
            </a:r>
            <a:endParaRPr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Food Forest Border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4" name="Google Shape;334;p37"/>
          <p:cNvSpPr txBox="1">
            <a:spLocks noGrp="1"/>
          </p:cNvSpPr>
          <p:nvPr>
            <p:ph type="title" idx="4294967295"/>
          </p:nvPr>
        </p:nvSpPr>
        <p:spPr>
          <a:xfrm>
            <a:off x="5705525" y="1204850"/>
            <a:ext cx="3216300" cy="299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C. side yard border: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block views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adds height &amp; structure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perennial foods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increases privacy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afternoon shade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reduced lawn size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400"/>
              </a:spcAft>
              <a:buNone/>
            </a:pP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5" name="Google Shape;335;p37"/>
          <p:cNvSpPr txBox="1">
            <a:spLocks noGrp="1"/>
          </p:cNvSpPr>
          <p:nvPr>
            <p:ph type="title" idx="4294967295"/>
          </p:nvPr>
        </p:nvSpPr>
        <p:spPr>
          <a:xfrm>
            <a:off x="318625" y="38424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36" name="Google Shape;336;p37"/>
          <p:cNvCxnSpPr>
            <a:stCxn id="335" idx="3"/>
          </p:cNvCxnSpPr>
          <p:nvPr/>
        </p:nvCxnSpPr>
        <p:spPr>
          <a:xfrm>
            <a:off x="1399825" y="4050800"/>
            <a:ext cx="882900" cy="24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7" name="Google Shape;337;p37"/>
          <p:cNvSpPr txBox="1">
            <a:spLocks noGrp="1"/>
          </p:cNvSpPr>
          <p:nvPr>
            <p:ph type="title" idx="4294967295"/>
          </p:nvPr>
        </p:nvSpPr>
        <p:spPr>
          <a:xfrm>
            <a:off x="143575" y="116800"/>
            <a:ext cx="12789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38" name="Google Shape;338;p37"/>
          <p:cNvCxnSpPr>
            <a:stCxn id="337" idx="2"/>
          </p:cNvCxnSpPr>
          <p:nvPr/>
        </p:nvCxnSpPr>
        <p:spPr>
          <a:xfrm>
            <a:off x="783025" y="533500"/>
            <a:ext cx="371700" cy="52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9" name="Google Shape;339;p37"/>
          <p:cNvSpPr txBox="1">
            <a:spLocks noGrp="1"/>
          </p:cNvSpPr>
          <p:nvPr>
            <p:ph type="title" idx="4294967295"/>
          </p:nvPr>
        </p:nvSpPr>
        <p:spPr>
          <a:xfrm>
            <a:off x="341275" y="296280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40" name="Google Shape;340;p37"/>
          <p:cNvCxnSpPr>
            <a:stCxn id="339" idx="3"/>
          </p:cNvCxnSpPr>
          <p:nvPr/>
        </p:nvCxnSpPr>
        <p:spPr>
          <a:xfrm>
            <a:off x="1422475" y="3171150"/>
            <a:ext cx="645000" cy="9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1" name="Google Shape;341;p37"/>
          <p:cNvSpPr txBox="1">
            <a:spLocks noGrp="1"/>
          </p:cNvSpPr>
          <p:nvPr>
            <p:ph type="title" idx="4294967295"/>
          </p:nvPr>
        </p:nvSpPr>
        <p:spPr>
          <a:xfrm>
            <a:off x="3519900" y="649875"/>
            <a:ext cx="1802100" cy="85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herbs, groundcovers &amp; roots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42" name="Google Shape;342;p37"/>
          <p:cNvCxnSpPr>
            <a:stCxn id="341" idx="1"/>
          </p:cNvCxnSpPr>
          <p:nvPr/>
        </p:nvCxnSpPr>
        <p:spPr>
          <a:xfrm flipH="1">
            <a:off x="1968300" y="1075725"/>
            <a:ext cx="1551600" cy="103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8"/>
          <p:cNvPicPr preferRelativeResize="0"/>
          <p:nvPr/>
        </p:nvPicPr>
        <p:blipFill rotWithShape="1">
          <a:blip r:embed="rId3">
            <a:alphaModFix/>
          </a:blip>
          <a:srcRect t="2381" r="44678"/>
          <a:stretch/>
        </p:blipFill>
        <p:spPr>
          <a:xfrm>
            <a:off x="6102525" y="70650"/>
            <a:ext cx="3041475" cy="49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8"/>
          <p:cNvPicPr preferRelativeResize="0"/>
          <p:nvPr/>
        </p:nvPicPr>
        <p:blipFill rotWithShape="1">
          <a:blip r:embed="rId4">
            <a:alphaModFix/>
          </a:blip>
          <a:srcRect b="29903"/>
          <a:stretch/>
        </p:blipFill>
        <p:spPr>
          <a:xfrm>
            <a:off x="66500" y="70650"/>
            <a:ext cx="56681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8"/>
          <p:cNvPicPr preferRelativeResize="0"/>
          <p:nvPr/>
        </p:nvPicPr>
        <p:blipFill rotWithShape="1">
          <a:blip r:embed="rId5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8"/>
          <p:cNvPicPr preferRelativeResize="0"/>
          <p:nvPr/>
        </p:nvPicPr>
        <p:blipFill rotWithShape="1">
          <a:blip r:embed="rId4">
            <a:alphaModFix/>
          </a:blip>
          <a:srcRect l="50570" t="643" r="-2231" b="70379"/>
          <a:stretch/>
        </p:blipFill>
        <p:spPr>
          <a:xfrm>
            <a:off x="2910200" y="52800"/>
            <a:ext cx="2897725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8"/>
          <p:cNvSpPr txBox="1">
            <a:spLocks noGrp="1"/>
          </p:cNvSpPr>
          <p:nvPr>
            <p:ph type="title" idx="4294967295"/>
          </p:nvPr>
        </p:nvSpPr>
        <p:spPr>
          <a:xfrm>
            <a:off x="259975" y="70650"/>
            <a:ext cx="5668200" cy="50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#2 Freestanding Food Forest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Stand-alone forest located in an open area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❖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possible locations: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sunny spot in lawn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entry garden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❖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possible functions: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visual interest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draw someone outside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block or highlight views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garden to visit on way to another location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800" y="77350"/>
            <a:ext cx="4636475" cy="46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9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9"/>
          <p:cNvSpPr txBox="1">
            <a:spLocks noGrp="1"/>
          </p:cNvSpPr>
          <p:nvPr>
            <p:ph type="title" idx="4294967295"/>
          </p:nvPr>
        </p:nvSpPr>
        <p:spPr>
          <a:xfrm>
            <a:off x="5398375" y="415300"/>
            <a:ext cx="35235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Sample</a:t>
            </a:r>
            <a:endParaRPr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Freestanding Food Forest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39"/>
          <p:cNvSpPr txBox="1">
            <a:spLocks noGrp="1"/>
          </p:cNvSpPr>
          <p:nvPr>
            <p:ph type="title" idx="4294967295"/>
          </p:nvPr>
        </p:nvSpPr>
        <p:spPr>
          <a:xfrm>
            <a:off x="5705525" y="1204850"/>
            <a:ext cx="3216300" cy="299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structural interest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3 entryway arbors (black)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main paths (gray)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secondary paths (brown)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canopy trees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understory trees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repetitive circular gardens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400"/>
              </a:spcAft>
              <a:buNone/>
            </a:pP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0" name="Google Shape;360;p39"/>
          <p:cNvSpPr txBox="1">
            <a:spLocks noGrp="1"/>
          </p:cNvSpPr>
          <p:nvPr>
            <p:ph type="title" idx="4294967295"/>
          </p:nvPr>
        </p:nvSpPr>
        <p:spPr>
          <a:xfrm>
            <a:off x="3883075" y="26920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61" name="Google Shape;361;p39"/>
          <p:cNvCxnSpPr>
            <a:stCxn id="360" idx="1"/>
          </p:cNvCxnSpPr>
          <p:nvPr/>
        </p:nvCxnSpPr>
        <p:spPr>
          <a:xfrm flipH="1">
            <a:off x="2665375" y="477550"/>
            <a:ext cx="1217700" cy="39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2" name="Google Shape;362;p39"/>
          <p:cNvSpPr txBox="1">
            <a:spLocks noGrp="1"/>
          </p:cNvSpPr>
          <p:nvPr>
            <p:ph type="title" idx="4294967295"/>
          </p:nvPr>
        </p:nvSpPr>
        <p:spPr>
          <a:xfrm>
            <a:off x="0" y="1559050"/>
            <a:ext cx="12789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63" name="Google Shape;363;p39"/>
          <p:cNvCxnSpPr>
            <a:stCxn id="362" idx="2"/>
          </p:cNvCxnSpPr>
          <p:nvPr/>
        </p:nvCxnSpPr>
        <p:spPr>
          <a:xfrm>
            <a:off x="639450" y="1975750"/>
            <a:ext cx="5700" cy="105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800" y="77350"/>
            <a:ext cx="4789475" cy="475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0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0"/>
          <p:cNvSpPr txBox="1">
            <a:spLocks noGrp="1"/>
          </p:cNvSpPr>
          <p:nvPr>
            <p:ph type="title" idx="4294967295"/>
          </p:nvPr>
        </p:nvSpPr>
        <p:spPr>
          <a:xfrm>
            <a:off x="5398375" y="415300"/>
            <a:ext cx="35235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Sample</a:t>
            </a:r>
            <a:endParaRPr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Freestanding Food Forest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40"/>
          <p:cNvSpPr txBox="1">
            <a:spLocks noGrp="1"/>
          </p:cNvSpPr>
          <p:nvPr>
            <p:ph type="title" idx="4294967295"/>
          </p:nvPr>
        </p:nvSpPr>
        <p:spPr>
          <a:xfrm>
            <a:off x="5705525" y="1204850"/>
            <a:ext cx="3216300" cy="299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shrub layer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additional structure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year-round interest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food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vines on arbors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400"/>
              </a:spcAft>
              <a:buNone/>
            </a:pP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2" name="Google Shape;372;p40"/>
          <p:cNvSpPr txBox="1">
            <a:spLocks noGrp="1"/>
          </p:cNvSpPr>
          <p:nvPr>
            <p:ph type="title" idx="4294967295"/>
          </p:nvPr>
        </p:nvSpPr>
        <p:spPr>
          <a:xfrm>
            <a:off x="4264075" y="1841975"/>
            <a:ext cx="889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73" name="Google Shape;373;p40"/>
          <p:cNvCxnSpPr>
            <a:stCxn id="372" idx="2"/>
          </p:cNvCxnSpPr>
          <p:nvPr/>
        </p:nvCxnSpPr>
        <p:spPr>
          <a:xfrm flipH="1">
            <a:off x="4185475" y="2258675"/>
            <a:ext cx="523200" cy="55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4" name="Google Shape;374;p40"/>
          <p:cNvSpPr txBox="1">
            <a:spLocks noGrp="1"/>
          </p:cNvSpPr>
          <p:nvPr>
            <p:ph type="title" idx="4294967295"/>
          </p:nvPr>
        </p:nvSpPr>
        <p:spPr>
          <a:xfrm>
            <a:off x="0" y="1559050"/>
            <a:ext cx="12789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375" name="Google Shape;375;p40"/>
          <p:cNvSpPr txBox="1">
            <a:spLocks noGrp="1"/>
          </p:cNvSpPr>
          <p:nvPr>
            <p:ph type="title" idx="4294967295"/>
          </p:nvPr>
        </p:nvSpPr>
        <p:spPr>
          <a:xfrm>
            <a:off x="4362475" y="1302138"/>
            <a:ext cx="790800" cy="33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vines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76" name="Google Shape;376;p40"/>
          <p:cNvCxnSpPr>
            <a:stCxn id="375" idx="1"/>
          </p:cNvCxnSpPr>
          <p:nvPr/>
        </p:nvCxnSpPr>
        <p:spPr>
          <a:xfrm flipH="1">
            <a:off x="3718375" y="1469988"/>
            <a:ext cx="644100" cy="74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7" name="Google Shape;377;p40"/>
          <p:cNvSpPr txBox="1">
            <a:spLocks noGrp="1"/>
          </p:cNvSpPr>
          <p:nvPr>
            <p:ph type="title" idx="4294967295"/>
          </p:nvPr>
        </p:nvSpPr>
        <p:spPr>
          <a:xfrm>
            <a:off x="3883075" y="26920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78" name="Google Shape;378;p40"/>
          <p:cNvCxnSpPr>
            <a:stCxn id="377" idx="1"/>
          </p:cNvCxnSpPr>
          <p:nvPr/>
        </p:nvCxnSpPr>
        <p:spPr>
          <a:xfrm flipH="1">
            <a:off x="2665375" y="477550"/>
            <a:ext cx="1217700" cy="39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9" name="Google Shape;379;p40"/>
          <p:cNvCxnSpPr>
            <a:stCxn id="380" idx="2"/>
          </p:cNvCxnSpPr>
          <p:nvPr/>
        </p:nvCxnSpPr>
        <p:spPr>
          <a:xfrm>
            <a:off x="639450" y="1975750"/>
            <a:ext cx="5700" cy="105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40"/>
          <p:cNvCxnSpPr>
            <a:stCxn id="372" idx="2"/>
          </p:cNvCxnSpPr>
          <p:nvPr/>
        </p:nvCxnSpPr>
        <p:spPr>
          <a:xfrm flipH="1">
            <a:off x="4670575" y="2258675"/>
            <a:ext cx="38100" cy="164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1"/>
          <p:cNvPicPr preferRelativeResize="0"/>
          <p:nvPr/>
        </p:nvPicPr>
        <p:blipFill rotWithShape="1">
          <a:blip r:embed="rId3">
            <a:alphaModFix/>
          </a:blip>
          <a:srcRect t="350" b="-349"/>
          <a:stretch/>
        </p:blipFill>
        <p:spPr>
          <a:xfrm>
            <a:off x="174800" y="126175"/>
            <a:ext cx="4789475" cy="475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1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1"/>
          <p:cNvSpPr txBox="1">
            <a:spLocks noGrp="1"/>
          </p:cNvSpPr>
          <p:nvPr>
            <p:ph type="title" idx="4294967295"/>
          </p:nvPr>
        </p:nvSpPr>
        <p:spPr>
          <a:xfrm>
            <a:off x="5398375" y="415300"/>
            <a:ext cx="35235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Sample</a:t>
            </a:r>
            <a:endParaRPr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Freestanding Food Forest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41"/>
          <p:cNvSpPr txBox="1">
            <a:spLocks noGrp="1"/>
          </p:cNvSpPr>
          <p:nvPr>
            <p:ph type="title" idx="4294967295"/>
          </p:nvPr>
        </p:nvSpPr>
        <p:spPr>
          <a:xfrm>
            <a:off x="5705525" y="1204850"/>
            <a:ext cx="3216300" cy="299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lower layers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fill in between woody plants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increase biodiversity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food and medicine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natives and pollinator attraction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400"/>
              </a:spcAft>
              <a:buNone/>
            </a:pP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0" name="Google Shape;390;p41"/>
          <p:cNvSpPr txBox="1">
            <a:spLocks noGrp="1"/>
          </p:cNvSpPr>
          <p:nvPr>
            <p:ph type="title" idx="4294967295"/>
          </p:nvPr>
        </p:nvSpPr>
        <p:spPr>
          <a:xfrm>
            <a:off x="40825" y="752575"/>
            <a:ext cx="1052100" cy="107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herbs, ground-covers &amp; roots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91" name="Google Shape;391;p41"/>
          <p:cNvCxnSpPr>
            <a:stCxn id="390" idx="3"/>
          </p:cNvCxnSpPr>
          <p:nvPr/>
        </p:nvCxnSpPr>
        <p:spPr>
          <a:xfrm>
            <a:off x="1092925" y="1288525"/>
            <a:ext cx="1028700" cy="102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2" name="Google Shape;392;p41"/>
          <p:cNvSpPr txBox="1">
            <a:spLocks noGrp="1"/>
          </p:cNvSpPr>
          <p:nvPr>
            <p:ph type="title" idx="4294967295"/>
          </p:nvPr>
        </p:nvSpPr>
        <p:spPr>
          <a:xfrm>
            <a:off x="4456075" y="2155050"/>
            <a:ext cx="889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93" name="Google Shape;393;p41"/>
          <p:cNvCxnSpPr>
            <a:stCxn id="392" idx="2"/>
          </p:cNvCxnSpPr>
          <p:nvPr/>
        </p:nvCxnSpPr>
        <p:spPr>
          <a:xfrm flipH="1">
            <a:off x="4058275" y="2571750"/>
            <a:ext cx="842400" cy="32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4" name="Google Shape;394;p41"/>
          <p:cNvSpPr txBox="1">
            <a:spLocks noGrp="1"/>
          </p:cNvSpPr>
          <p:nvPr>
            <p:ph type="title" idx="4294967295"/>
          </p:nvPr>
        </p:nvSpPr>
        <p:spPr>
          <a:xfrm>
            <a:off x="0" y="1975750"/>
            <a:ext cx="12789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95" name="Google Shape;395;p41"/>
          <p:cNvCxnSpPr>
            <a:stCxn id="394" idx="2"/>
          </p:cNvCxnSpPr>
          <p:nvPr/>
        </p:nvCxnSpPr>
        <p:spPr>
          <a:xfrm>
            <a:off x="639450" y="2392450"/>
            <a:ext cx="118500" cy="87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6" name="Google Shape;396;p41"/>
          <p:cNvSpPr txBox="1">
            <a:spLocks noGrp="1"/>
          </p:cNvSpPr>
          <p:nvPr>
            <p:ph type="title" idx="4294967295"/>
          </p:nvPr>
        </p:nvSpPr>
        <p:spPr>
          <a:xfrm>
            <a:off x="4477525" y="1032584"/>
            <a:ext cx="1081200" cy="72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native plants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97" name="Google Shape;397;p41"/>
          <p:cNvCxnSpPr>
            <a:stCxn id="396" idx="1"/>
          </p:cNvCxnSpPr>
          <p:nvPr/>
        </p:nvCxnSpPr>
        <p:spPr>
          <a:xfrm rot="10800000">
            <a:off x="3273625" y="1043384"/>
            <a:ext cx="1203900" cy="3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8" name="Google Shape;398;p41"/>
          <p:cNvSpPr txBox="1">
            <a:spLocks noGrp="1"/>
          </p:cNvSpPr>
          <p:nvPr>
            <p:ph type="title" idx="4294967295"/>
          </p:nvPr>
        </p:nvSpPr>
        <p:spPr>
          <a:xfrm>
            <a:off x="5017150" y="4125800"/>
            <a:ext cx="1844400" cy="57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pollinator plants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399" name="Google Shape;399;p41"/>
          <p:cNvCxnSpPr>
            <a:stCxn id="398" idx="1"/>
          </p:cNvCxnSpPr>
          <p:nvPr/>
        </p:nvCxnSpPr>
        <p:spPr>
          <a:xfrm rot="10800000">
            <a:off x="3156550" y="4295450"/>
            <a:ext cx="1860600" cy="11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0" name="Google Shape;400;p41"/>
          <p:cNvSpPr txBox="1">
            <a:spLocks noGrp="1"/>
          </p:cNvSpPr>
          <p:nvPr>
            <p:ph type="title" idx="4294967295"/>
          </p:nvPr>
        </p:nvSpPr>
        <p:spPr>
          <a:xfrm>
            <a:off x="4409275" y="1686763"/>
            <a:ext cx="7908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vines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01" name="Google Shape;401;p41"/>
          <p:cNvCxnSpPr>
            <a:stCxn id="400" idx="1"/>
          </p:cNvCxnSpPr>
          <p:nvPr/>
        </p:nvCxnSpPr>
        <p:spPr>
          <a:xfrm flipH="1">
            <a:off x="3722575" y="1895113"/>
            <a:ext cx="686700" cy="38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2" name="Google Shape;402;p41"/>
          <p:cNvSpPr txBox="1">
            <a:spLocks noGrp="1"/>
          </p:cNvSpPr>
          <p:nvPr>
            <p:ph type="title" idx="4294967295"/>
          </p:nvPr>
        </p:nvSpPr>
        <p:spPr>
          <a:xfrm>
            <a:off x="3883075" y="26920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03" name="Google Shape;403;p41"/>
          <p:cNvCxnSpPr>
            <a:stCxn id="402" idx="1"/>
          </p:cNvCxnSpPr>
          <p:nvPr/>
        </p:nvCxnSpPr>
        <p:spPr>
          <a:xfrm flipH="1">
            <a:off x="2665375" y="477550"/>
            <a:ext cx="1217700" cy="39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4" name="Google Shape;404;p41"/>
          <p:cNvCxnSpPr>
            <a:stCxn id="392" idx="2"/>
          </p:cNvCxnSpPr>
          <p:nvPr/>
        </p:nvCxnSpPr>
        <p:spPr>
          <a:xfrm flipH="1">
            <a:off x="4616275" y="2571750"/>
            <a:ext cx="284400" cy="138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l="18972" t="7632" r="15354" b="19677"/>
          <a:stretch/>
        </p:blipFill>
        <p:spPr>
          <a:xfrm>
            <a:off x="3098013" y="1365900"/>
            <a:ext cx="2959498" cy="245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l="7147" t="22154" r="7147" b="24715"/>
          <a:stretch/>
        </p:blipFill>
        <p:spPr>
          <a:xfrm>
            <a:off x="6112750" y="1347686"/>
            <a:ext cx="2959499" cy="24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5">
            <a:alphaModFix/>
          </a:blip>
          <a:srcRect l="1297" t="920" r="33162" b="-919"/>
          <a:stretch/>
        </p:blipFill>
        <p:spPr>
          <a:xfrm>
            <a:off x="104125" y="1365900"/>
            <a:ext cx="2938650" cy="2457075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" name="Google Shape;84;p15"/>
          <p:cNvSpPr txBox="1">
            <a:spLocks noGrp="1"/>
          </p:cNvSpPr>
          <p:nvPr>
            <p:ph type="title" idx="4294967295"/>
          </p:nvPr>
        </p:nvSpPr>
        <p:spPr>
          <a:xfrm>
            <a:off x="311700" y="65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Rachel’s Journey</a:t>
            </a:r>
            <a:endParaRPr>
              <a:solidFill>
                <a:srgbClr val="1F1F1F"/>
              </a:solidFill>
              <a:highlight>
                <a:schemeClr val="lt1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67375" y="43400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>
            <a:spLocks noGrp="1"/>
          </p:cNvSpPr>
          <p:nvPr>
            <p:ph type="title" idx="4294967295"/>
          </p:nvPr>
        </p:nvSpPr>
        <p:spPr>
          <a:xfrm>
            <a:off x="71775" y="3822975"/>
            <a:ext cx="29595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84848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BS Horticulture &amp; Landscape Design</a:t>
            </a:r>
            <a:endParaRPr sz="2100">
              <a:solidFill>
                <a:srgbClr val="484848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 idx="4294967295"/>
          </p:nvPr>
        </p:nvSpPr>
        <p:spPr>
          <a:xfrm>
            <a:off x="3092250" y="3822975"/>
            <a:ext cx="29595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84848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Dirty Knees Gardening</a:t>
            </a:r>
            <a:endParaRPr sz="2100">
              <a:solidFill>
                <a:srgbClr val="484848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4294967295"/>
          </p:nvPr>
        </p:nvSpPr>
        <p:spPr>
          <a:xfrm>
            <a:off x="6112725" y="3822975"/>
            <a:ext cx="2959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84848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Peace Corps in Mali, West Africa</a:t>
            </a:r>
            <a:endParaRPr sz="2100">
              <a:solidFill>
                <a:srgbClr val="484848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2"/>
          <p:cNvPicPr preferRelativeResize="0"/>
          <p:nvPr/>
        </p:nvPicPr>
        <p:blipFill rotWithShape="1">
          <a:blip r:embed="rId3">
            <a:alphaModFix/>
          </a:blip>
          <a:srcRect l="49003" t="1024" r="14630" b="1366"/>
          <a:stretch/>
        </p:blipFill>
        <p:spPr>
          <a:xfrm>
            <a:off x="6102450" y="52800"/>
            <a:ext cx="2959501" cy="502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2"/>
          <p:cNvPicPr preferRelativeResize="0"/>
          <p:nvPr/>
        </p:nvPicPr>
        <p:blipFill rotWithShape="1">
          <a:blip r:embed="rId4">
            <a:alphaModFix/>
          </a:blip>
          <a:srcRect b="30867"/>
          <a:stretch/>
        </p:blipFill>
        <p:spPr>
          <a:xfrm>
            <a:off x="66500" y="70650"/>
            <a:ext cx="5668176" cy="50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2"/>
          <p:cNvPicPr preferRelativeResize="0"/>
          <p:nvPr/>
        </p:nvPicPr>
        <p:blipFill rotWithShape="1">
          <a:blip r:embed="rId5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2"/>
          <p:cNvPicPr preferRelativeResize="0"/>
          <p:nvPr/>
        </p:nvPicPr>
        <p:blipFill rotWithShape="1">
          <a:blip r:embed="rId4">
            <a:alphaModFix/>
          </a:blip>
          <a:srcRect l="50570" t="643" r="-2231" b="70379"/>
          <a:stretch/>
        </p:blipFill>
        <p:spPr>
          <a:xfrm>
            <a:off x="2910200" y="52800"/>
            <a:ext cx="2897725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2"/>
          <p:cNvSpPr txBox="1">
            <a:spLocks noGrp="1"/>
          </p:cNvSpPr>
          <p:nvPr>
            <p:ph type="title" idx="4294967295"/>
          </p:nvPr>
        </p:nvSpPr>
        <p:spPr>
          <a:xfrm>
            <a:off x="259975" y="70650"/>
            <a:ext cx="5668200" cy="50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#3 Food Forest Landscape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ornamental garden design principles but prioritizing edible plants and a perennial, layered garden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❖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possible locations: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any residential, commercial, or public property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entry garden, foundation planting, general landscape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❖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possible functions: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visual interest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block or highlight views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1400"/>
              <a:buFont typeface="Poppins"/>
              <a:buChar char="➢"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water management, soil stabilization and soil building, erosion control, beauty, function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3"/>
          <p:cNvPicPr preferRelativeResize="0"/>
          <p:nvPr/>
        </p:nvPicPr>
        <p:blipFill rotWithShape="1">
          <a:blip r:embed="rId3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00" y="190100"/>
            <a:ext cx="8008526" cy="48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3"/>
          <p:cNvSpPr txBox="1">
            <a:spLocks noGrp="1"/>
          </p:cNvSpPr>
          <p:nvPr>
            <p:ph type="title" idx="4294967295"/>
          </p:nvPr>
        </p:nvSpPr>
        <p:spPr>
          <a:xfrm>
            <a:off x="2233900" y="615800"/>
            <a:ext cx="1969200" cy="22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Sample</a:t>
            </a:r>
            <a:endParaRPr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Food Forest-Inspired Residential Landscape Design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4"/>
          <p:cNvPicPr preferRelativeResize="0"/>
          <p:nvPr/>
        </p:nvPicPr>
        <p:blipFill rotWithShape="1">
          <a:blip r:embed="rId3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800" y="0"/>
            <a:ext cx="813793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4"/>
          <p:cNvSpPr txBox="1">
            <a:spLocks noGrp="1"/>
          </p:cNvSpPr>
          <p:nvPr>
            <p:ph type="title" idx="4294967295"/>
          </p:nvPr>
        </p:nvSpPr>
        <p:spPr>
          <a:xfrm>
            <a:off x="2509625" y="810075"/>
            <a:ext cx="1969200" cy="22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Goals: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block views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 height &amp; structure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perennial foods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 privacy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100"/>
              </a:spcBef>
              <a:spcAft>
                <a:spcPts val="40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 shade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8" name="Google Shape;428;p44"/>
          <p:cNvSpPr txBox="1">
            <a:spLocks noGrp="1"/>
          </p:cNvSpPr>
          <p:nvPr>
            <p:ph type="title" idx="4294967295"/>
          </p:nvPr>
        </p:nvSpPr>
        <p:spPr>
          <a:xfrm>
            <a:off x="7336275" y="1415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29" name="Google Shape;429;p44"/>
          <p:cNvCxnSpPr>
            <a:stCxn id="428" idx="1"/>
          </p:cNvCxnSpPr>
          <p:nvPr/>
        </p:nvCxnSpPr>
        <p:spPr>
          <a:xfrm flipH="1">
            <a:off x="6284175" y="349900"/>
            <a:ext cx="1052100" cy="4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0" name="Google Shape;430;p44"/>
          <p:cNvSpPr txBox="1">
            <a:spLocks noGrp="1"/>
          </p:cNvSpPr>
          <p:nvPr>
            <p:ph type="title" idx="4294967295"/>
          </p:nvPr>
        </p:nvSpPr>
        <p:spPr>
          <a:xfrm>
            <a:off x="2901875" y="166300"/>
            <a:ext cx="12789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31" name="Google Shape;431;p44"/>
          <p:cNvCxnSpPr>
            <a:stCxn id="430" idx="1"/>
          </p:cNvCxnSpPr>
          <p:nvPr/>
        </p:nvCxnSpPr>
        <p:spPr>
          <a:xfrm flipH="1">
            <a:off x="2216375" y="374650"/>
            <a:ext cx="685500" cy="28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2" name="Google Shape;432;p44"/>
          <p:cNvSpPr txBox="1">
            <a:spLocks noGrp="1"/>
          </p:cNvSpPr>
          <p:nvPr>
            <p:ph type="title" idx="4294967295"/>
          </p:nvPr>
        </p:nvSpPr>
        <p:spPr>
          <a:xfrm>
            <a:off x="7980750" y="12935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33" name="Google Shape;433;p44"/>
          <p:cNvCxnSpPr>
            <a:stCxn id="432" idx="2"/>
          </p:cNvCxnSpPr>
          <p:nvPr/>
        </p:nvCxnSpPr>
        <p:spPr>
          <a:xfrm flipH="1">
            <a:off x="8070150" y="1710250"/>
            <a:ext cx="451200" cy="69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5"/>
          <p:cNvPicPr preferRelativeResize="0"/>
          <p:nvPr/>
        </p:nvPicPr>
        <p:blipFill rotWithShape="1">
          <a:blip r:embed="rId3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295" y="0"/>
            <a:ext cx="813795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5"/>
          <p:cNvSpPr txBox="1">
            <a:spLocks noGrp="1"/>
          </p:cNvSpPr>
          <p:nvPr>
            <p:ph type="title" idx="4294967295"/>
          </p:nvPr>
        </p:nvSpPr>
        <p:spPr>
          <a:xfrm>
            <a:off x="2901875" y="166300"/>
            <a:ext cx="9120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under-story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441" name="Google Shape;441;p45"/>
          <p:cNvSpPr txBox="1">
            <a:spLocks noGrp="1"/>
          </p:cNvSpPr>
          <p:nvPr>
            <p:ph type="title" idx="4294967295"/>
          </p:nvPr>
        </p:nvSpPr>
        <p:spPr>
          <a:xfrm>
            <a:off x="2510075" y="859000"/>
            <a:ext cx="2062500" cy="22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Goals: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flow/movement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veg garden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entryway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gathering space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2" name="Google Shape;442;p45"/>
          <p:cNvSpPr txBox="1">
            <a:spLocks noGrp="1"/>
          </p:cNvSpPr>
          <p:nvPr>
            <p:ph type="title" idx="4294967295"/>
          </p:nvPr>
        </p:nvSpPr>
        <p:spPr>
          <a:xfrm>
            <a:off x="7336275" y="1415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43" name="Google Shape;443;p45"/>
          <p:cNvCxnSpPr>
            <a:stCxn id="442" idx="1"/>
          </p:cNvCxnSpPr>
          <p:nvPr/>
        </p:nvCxnSpPr>
        <p:spPr>
          <a:xfrm flipH="1">
            <a:off x="6284175" y="349900"/>
            <a:ext cx="1052100" cy="4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4" name="Google Shape;444;p45"/>
          <p:cNvCxnSpPr>
            <a:stCxn id="440" idx="1"/>
          </p:cNvCxnSpPr>
          <p:nvPr/>
        </p:nvCxnSpPr>
        <p:spPr>
          <a:xfrm flipH="1">
            <a:off x="2216375" y="374650"/>
            <a:ext cx="685500" cy="28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5" name="Google Shape;445;p45"/>
          <p:cNvSpPr txBox="1">
            <a:spLocks noGrp="1"/>
          </p:cNvSpPr>
          <p:nvPr>
            <p:ph type="title" idx="4294967295"/>
          </p:nvPr>
        </p:nvSpPr>
        <p:spPr>
          <a:xfrm>
            <a:off x="7980750" y="12935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46" name="Google Shape;446;p45"/>
          <p:cNvCxnSpPr>
            <a:stCxn id="445" idx="2"/>
          </p:cNvCxnSpPr>
          <p:nvPr/>
        </p:nvCxnSpPr>
        <p:spPr>
          <a:xfrm flipH="1">
            <a:off x="8070150" y="1710250"/>
            <a:ext cx="451200" cy="69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7" name="Google Shape;447;p45"/>
          <p:cNvSpPr txBox="1">
            <a:spLocks noGrp="1"/>
          </p:cNvSpPr>
          <p:nvPr>
            <p:ph type="title" idx="4294967295"/>
          </p:nvPr>
        </p:nvSpPr>
        <p:spPr>
          <a:xfrm>
            <a:off x="1288200" y="3989775"/>
            <a:ext cx="1081200" cy="74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veg garden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48" name="Google Shape;448;p45"/>
          <p:cNvCxnSpPr>
            <a:stCxn id="447" idx="3"/>
          </p:cNvCxnSpPr>
          <p:nvPr/>
        </p:nvCxnSpPr>
        <p:spPr>
          <a:xfrm rot="10800000" flipH="1">
            <a:off x="2369400" y="3380925"/>
            <a:ext cx="789600" cy="97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9" name="Google Shape;449;p45"/>
          <p:cNvSpPr txBox="1">
            <a:spLocks noGrp="1"/>
          </p:cNvSpPr>
          <p:nvPr>
            <p:ph type="title" idx="4294967295"/>
          </p:nvPr>
        </p:nvSpPr>
        <p:spPr>
          <a:xfrm>
            <a:off x="3994375" y="39850"/>
            <a:ext cx="11973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gathering space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50" name="Google Shape;450;p45"/>
          <p:cNvCxnSpPr>
            <a:stCxn id="449" idx="2"/>
          </p:cNvCxnSpPr>
          <p:nvPr/>
        </p:nvCxnSpPr>
        <p:spPr>
          <a:xfrm>
            <a:off x="4593025" y="659950"/>
            <a:ext cx="469500" cy="147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1" name="Google Shape;451;p45"/>
          <p:cNvSpPr txBox="1">
            <a:spLocks noGrp="1"/>
          </p:cNvSpPr>
          <p:nvPr>
            <p:ph type="title" idx="4294967295"/>
          </p:nvPr>
        </p:nvSpPr>
        <p:spPr>
          <a:xfrm>
            <a:off x="7755150" y="3063200"/>
            <a:ext cx="13068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entryway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52" name="Google Shape;452;p45"/>
          <p:cNvCxnSpPr>
            <a:stCxn id="451" idx="1"/>
          </p:cNvCxnSpPr>
          <p:nvPr/>
        </p:nvCxnSpPr>
        <p:spPr>
          <a:xfrm rot="10800000">
            <a:off x="6631650" y="2775950"/>
            <a:ext cx="1123500" cy="49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6"/>
          <p:cNvPicPr preferRelativeResize="0"/>
          <p:nvPr/>
        </p:nvPicPr>
        <p:blipFill rotWithShape="1">
          <a:blip r:embed="rId3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70" y="0"/>
            <a:ext cx="813795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6"/>
          <p:cNvSpPr txBox="1">
            <a:spLocks noGrp="1"/>
          </p:cNvSpPr>
          <p:nvPr>
            <p:ph type="title" idx="4294967295"/>
          </p:nvPr>
        </p:nvSpPr>
        <p:spPr>
          <a:xfrm>
            <a:off x="2509625" y="853925"/>
            <a:ext cx="1900500" cy="22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Goals: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 privacy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increase food production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visual interest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division of space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p46"/>
          <p:cNvSpPr txBox="1">
            <a:spLocks noGrp="1"/>
          </p:cNvSpPr>
          <p:nvPr>
            <p:ph type="title" idx="4294967295"/>
          </p:nvPr>
        </p:nvSpPr>
        <p:spPr>
          <a:xfrm>
            <a:off x="2733200" y="158725"/>
            <a:ext cx="9120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under-story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461" name="Google Shape;461;p46"/>
          <p:cNvSpPr txBox="1">
            <a:spLocks noGrp="1"/>
          </p:cNvSpPr>
          <p:nvPr>
            <p:ph type="title" idx="4294967295"/>
          </p:nvPr>
        </p:nvSpPr>
        <p:spPr>
          <a:xfrm>
            <a:off x="7524775" y="398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62" name="Google Shape;462;p46"/>
          <p:cNvCxnSpPr>
            <a:stCxn id="461" idx="1"/>
          </p:cNvCxnSpPr>
          <p:nvPr/>
        </p:nvCxnSpPr>
        <p:spPr>
          <a:xfrm flipH="1">
            <a:off x="6165175" y="248200"/>
            <a:ext cx="1359600" cy="7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3" name="Google Shape;463;p46"/>
          <p:cNvCxnSpPr>
            <a:stCxn id="460" idx="1"/>
          </p:cNvCxnSpPr>
          <p:nvPr/>
        </p:nvCxnSpPr>
        <p:spPr>
          <a:xfrm flipH="1">
            <a:off x="2047700" y="468775"/>
            <a:ext cx="685500" cy="28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4" name="Google Shape;464;p46"/>
          <p:cNvSpPr txBox="1">
            <a:spLocks noGrp="1"/>
          </p:cNvSpPr>
          <p:nvPr>
            <p:ph type="title" idx="4294967295"/>
          </p:nvPr>
        </p:nvSpPr>
        <p:spPr>
          <a:xfrm>
            <a:off x="7980750" y="12935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65" name="Google Shape;465;p46"/>
          <p:cNvCxnSpPr>
            <a:stCxn id="464" idx="2"/>
          </p:cNvCxnSpPr>
          <p:nvPr/>
        </p:nvCxnSpPr>
        <p:spPr>
          <a:xfrm flipH="1">
            <a:off x="8070150" y="1710250"/>
            <a:ext cx="451200" cy="69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6" name="Google Shape;466;p46"/>
          <p:cNvSpPr txBox="1">
            <a:spLocks noGrp="1"/>
          </p:cNvSpPr>
          <p:nvPr>
            <p:ph type="title" idx="4294967295"/>
          </p:nvPr>
        </p:nvSpPr>
        <p:spPr>
          <a:xfrm>
            <a:off x="1288200" y="3989775"/>
            <a:ext cx="1081200" cy="74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veg garden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67" name="Google Shape;467;p46"/>
          <p:cNvCxnSpPr>
            <a:stCxn id="466" idx="3"/>
          </p:cNvCxnSpPr>
          <p:nvPr/>
        </p:nvCxnSpPr>
        <p:spPr>
          <a:xfrm rot="10800000" flipH="1">
            <a:off x="2369400" y="3380925"/>
            <a:ext cx="789600" cy="97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8" name="Google Shape;468;p46"/>
          <p:cNvSpPr txBox="1">
            <a:spLocks noGrp="1"/>
          </p:cNvSpPr>
          <p:nvPr>
            <p:ph type="title" idx="4294967295"/>
          </p:nvPr>
        </p:nvSpPr>
        <p:spPr>
          <a:xfrm>
            <a:off x="3684725" y="39850"/>
            <a:ext cx="11973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gathering space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69" name="Google Shape;469;p46"/>
          <p:cNvCxnSpPr>
            <a:stCxn id="468" idx="2"/>
          </p:cNvCxnSpPr>
          <p:nvPr/>
        </p:nvCxnSpPr>
        <p:spPr>
          <a:xfrm>
            <a:off x="4283375" y="659950"/>
            <a:ext cx="720900" cy="135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0" name="Google Shape;470;p46"/>
          <p:cNvSpPr txBox="1">
            <a:spLocks noGrp="1"/>
          </p:cNvSpPr>
          <p:nvPr>
            <p:ph type="title" idx="4294967295"/>
          </p:nvPr>
        </p:nvSpPr>
        <p:spPr>
          <a:xfrm>
            <a:off x="7762650" y="3573075"/>
            <a:ext cx="13068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entryway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71" name="Google Shape;471;p46"/>
          <p:cNvCxnSpPr>
            <a:stCxn id="470" idx="1"/>
          </p:cNvCxnSpPr>
          <p:nvPr/>
        </p:nvCxnSpPr>
        <p:spPr>
          <a:xfrm rot="10800000">
            <a:off x="6671250" y="2795625"/>
            <a:ext cx="1091400" cy="98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2" name="Google Shape;472;p46"/>
          <p:cNvCxnSpPr>
            <a:stCxn id="464" idx="0"/>
          </p:cNvCxnSpPr>
          <p:nvPr/>
        </p:nvCxnSpPr>
        <p:spPr>
          <a:xfrm rot="10800000">
            <a:off x="7762650" y="732250"/>
            <a:ext cx="758700" cy="56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3" name="Google Shape;473;p46"/>
          <p:cNvSpPr txBox="1">
            <a:spLocks noGrp="1"/>
          </p:cNvSpPr>
          <p:nvPr>
            <p:ph type="title" idx="4294967295"/>
          </p:nvPr>
        </p:nvSpPr>
        <p:spPr>
          <a:xfrm>
            <a:off x="-306350" y="2682525"/>
            <a:ext cx="1081200" cy="69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more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74" name="Google Shape;474;p46"/>
          <p:cNvCxnSpPr>
            <a:stCxn id="473" idx="3"/>
          </p:cNvCxnSpPr>
          <p:nvPr/>
        </p:nvCxnSpPr>
        <p:spPr>
          <a:xfrm rot="10800000" flipH="1">
            <a:off x="774850" y="2854125"/>
            <a:ext cx="821400" cy="17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47"/>
          <p:cNvPicPr preferRelativeResize="0"/>
          <p:nvPr/>
        </p:nvPicPr>
        <p:blipFill rotWithShape="1">
          <a:blip r:embed="rId3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70" y="0"/>
            <a:ext cx="813795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7"/>
          <p:cNvSpPr txBox="1">
            <a:spLocks noGrp="1"/>
          </p:cNvSpPr>
          <p:nvPr>
            <p:ph type="title" idx="4294967295"/>
          </p:nvPr>
        </p:nvSpPr>
        <p:spPr>
          <a:xfrm>
            <a:off x="2509625" y="853925"/>
            <a:ext cx="2031900" cy="22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Goals: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increase plant diversity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more food/med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cover soil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reduce erosion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2" name="Google Shape;482;p47"/>
          <p:cNvSpPr txBox="1">
            <a:spLocks noGrp="1"/>
          </p:cNvSpPr>
          <p:nvPr>
            <p:ph type="title" idx="4294967295"/>
          </p:nvPr>
        </p:nvSpPr>
        <p:spPr>
          <a:xfrm>
            <a:off x="6632250" y="903725"/>
            <a:ext cx="1081200" cy="104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herbs, ground-covers &amp; roots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83" name="Google Shape;483;p47"/>
          <p:cNvCxnSpPr>
            <a:stCxn id="482" idx="1"/>
          </p:cNvCxnSpPr>
          <p:nvPr/>
        </p:nvCxnSpPr>
        <p:spPr>
          <a:xfrm flipH="1">
            <a:off x="5770650" y="1428575"/>
            <a:ext cx="861600" cy="104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4" name="Google Shape;484;p47"/>
          <p:cNvSpPr txBox="1">
            <a:spLocks noGrp="1"/>
          </p:cNvSpPr>
          <p:nvPr>
            <p:ph type="title" idx="4294967295"/>
          </p:nvPr>
        </p:nvSpPr>
        <p:spPr>
          <a:xfrm>
            <a:off x="2733200" y="158725"/>
            <a:ext cx="9120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under-story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485" name="Google Shape;485;p47"/>
          <p:cNvSpPr txBox="1">
            <a:spLocks noGrp="1"/>
          </p:cNvSpPr>
          <p:nvPr>
            <p:ph type="title" idx="4294967295"/>
          </p:nvPr>
        </p:nvSpPr>
        <p:spPr>
          <a:xfrm>
            <a:off x="7524775" y="398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86" name="Google Shape;486;p47"/>
          <p:cNvCxnSpPr>
            <a:stCxn id="485" idx="1"/>
          </p:cNvCxnSpPr>
          <p:nvPr/>
        </p:nvCxnSpPr>
        <p:spPr>
          <a:xfrm flipH="1">
            <a:off x="6165175" y="248200"/>
            <a:ext cx="1359600" cy="7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7" name="Google Shape;487;p47"/>
          <p:cNvCxnSpPr>
            <a:stCxn id="484" idx="1"/>
          </p:cNvCxnSpPr>
          <p:nvPr/>
        </p:nvCxnSpPr>
        <p:spPr>
          <a:xfrm flipH="1">
            <a:off x="2047700" y="468775"/>
            <a:ext cx="685500" cy="28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8" name="Google Shape;488;p47"/>
          <p:cNvSpPr txBox="1">
            <a:spLocks noGrp="1"/>
          </p:cNvSpPr>
          <p:nvPr>
            <p:ph type="title" idx="4294967295"/>
          </p:nvPr>
        </p:nvSpPr>
        <p:spPr>
          <a:xfrm>
            <a:off x="7980750" y="12935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89" name="Google Shape;489;p47"/>
          <p:cNvCxnSpPr>
            <a:stCxn id="488" idx="2"/>
          </p:cNvCxnSpPr>
          <p:nvPr/>
        </p:nvCxnSpPr>
        <p:spPr>
          <a:xfrm flipH="1">
            <a:off x="8070150" y="1710250"/>
            <a:ext cx="451200" cy="69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0" name="Google Shape;490;p47"/>
          <p:cNvSpPr txBox="1">
            <a:spLocks noGrp="1"/>
          </p:cNvSpPr>
          <p:nvPr>
            <p:ph type="title" idx="4294967295"/>
          </p:nvPr>
        </p:nvSpPr>
        <p:spPr>
          <a:xfrm>
            <a:off x="1288200" y="3989775"/>
            <a:ext cx="1081200" cy="74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veg garden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91" name="Google Shape;491;p47"/>
          <p:cNvCxnSpPr>
            <a:stCxn id="490" idx="3"/>
          </p:cNvCxnSpPr>
          <p:nvPr/>
        </p:nvCxnSpPr>
        <p:spPr>
          <a:xfrm rot="10800000" flipH="1">
            <a:off x="2369400" y="3380925"/>
            <a:ext cx="789600" cy="97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2" name="Google Shape;492;p47"/>
          <p:cNvSpPr txBox="1">
            <a:spLocks noGrp="1"/>
          </p:cNvSpPr>
          <p:nvPr>
            <p:ph type="title" idx="4294967295"/>
          </p:nvPr>
        </p:nvSpPr>
        <p:spPr>
          <a:xfrm>
            <a:off x="3684725" y="39850"/>
            <a:ext cx="11973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gathering space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93" name="Google Shape;493;p47"/>
          <p:cNvCxnSpPr>
            <a:stCxn id="492" idx="2"/>
          </p:cNvCxnSpPr>
          <p:nvPr/>
        </p:nvCxnSpPr>
        <p:spPr>
          <a:xfrm>
            <a:off x="4283375" y="659950"/>
            <a:ext cx="720900" cy="135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4" name="Google Shape;494;p47"/>
          <p:cNvSpPr txBox="1">
            <a:spLocks noGrp="1"/>
          </p:cNvSpPr>
          <p:nvPr>
            <p:ph type="title" idx="4294967295"/>
          </p:nvPr>
        </p:nvSpPr>
        <p:spPr>
          <a:xfrm>
            <a:off x="7762650" y="3573075"/>
            <a:ext cx="13068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entryway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95" name="Google Shape;495;p47"/>
          <p:cNvCxnSpPr>
            <a:stCxn id="494" idx="1"/>
          </p:cNvCxnSpPr>
          <p:nvPr/>
        </p:nvCxnSpPr>
        <p:spPr>
          <a:xfrm rot="10800000">
            <a:off x="6671250" y="2795625"/>
            <a:ext cx="1091400" cy="98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6" name="Google Shape;496;p47"/>
          <p:cNvCxnSpPr>
            <a:stCxn id="488" idx="0"/>
          </p:cNvCxnSpPr>
          <p:nvPr/>
        </p:nvCxnSpPr>
        <p:spPr>
          <a:xfrm rot="10800000">
            <a:off x="7762650" y="732250"/>
            <a:ext cx="758700" cy="56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7" name="Google Shape;497;p47"/>
          <p:cNvSpPr txBox="1">
            <a:spLocks noGrp="1"/>
          </p:cNvSpPr>
          <p:nvPr>
            <p:ph type="title" idx="4294967295"/>
          </p:nvPr>
        </p:nvSpPr>
        <p:spPr>
          <a:xfrm>
            <a:off x="-348225" y="2682525"/>
            <a:ext cx="1081200" cy="69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more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98" name="Google Shape;498;p47"/>
          <p:cNvCxnSpPr>
            <a:stCxn id="497" idx="3"/>
          </p:cNvCxnSpPr>
          <p:nvPr/>
        </p:nvCxnSpPr>
        <p:spPr>
          <a:xfrm rot="10800000" flipH="1">
            <a:off x="732975" y="2854125"/>
            <a:ext cx="821400" cy="17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8"/>
          <p:cNvPicPr preferRelativeResize="0"/>
          <p:nvPr/>
        </p:nvPicPr>
        <p:blipFill rotWithShape="1">
          <a:blip r:embed="rId3">
            <a:alphaModFix/>
          </a:blip>
          <a:srcRect t="11535" b="12424"/>
          <a:stretch/>
        </p:blipFill>
        <p:spPr>
          <a:xfrm>
            <a:off x="835710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70" y="0"/>
            <a:ext cx="813795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8"/>
          <p:cNvSpPr txBox="1">
            <a:spLocks noGrp="1"/>
          </p:cNvSpPr>
          <p:nvPr>
            <p:ph type="title" idx="4294967295"/>
          </p:nvPr>
        </p:nvSpPr>
        <p:spPr>
          <a:xfrm>
            <a:off x="2509625" y="853925"/>
            <a:ext cx="2031900" cy="22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chitects Daughter"/>
                <a:ea typeface="Architects Daughter"/>
                <a:cs typeface="Architects Daughter"/>
                <a:sym typeface="Architects Daughter"/>
              </a:rPr>
              <a:t>Goals: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 pollinator plants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add native plants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1300"/>
              <a:buFont typeface="Poppins"/>
              <a:buChar char="❖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low maintenance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6" name="Google Shape;506;p48"/>
          <p:cNvSpPr txBox="1">
            <a:spLocks noGrp="1"/>
          </p:cNvSpPr>
          <p:nvPr>
            <p:ph type="title" idx="4294967295"/>
          </p:nvPr>
        </p:nvSpPr>
        <p:spPr>
          <a:xfrm>
            <a:off x="6632250" y="892650"/>
            <a:ext cx="1081200" cy="115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herbs,  ground-covers &amp; roots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507" name="Google Shape;507;p48"/>
          <p:cNvCxnSpPr>
            <a:stCxn id="506" idx="1"/>
          </p:cNvCxnSpPr>
          <p:nvPr/>
        </p:nvCxnSpPr>
        <p:spPr>
          <a:xfrm flipH="1">
            <a:off x="5770650" y="1468950"/>
            <a:ext cx="861600" cy="104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8" name="Google Shape;508;p48"/>
          <p:cNvSpPr txBox="1">
            <a:spLocks noGrp="1"/>
          </p:cNvSpPr>
          <p:nvPr>
            <p:ph type="title" idx="4294967295"/>
          </p:nvPr>
        </p:nvSpPr>
        <p:spPr>
          <a:xfrm>
            <a:off x="2317225" y="39850"/>
            <a:ext cx="14850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 dirty="0">
                <a:latin typeface="Poppins ExtraLight"/>
                <a:ea typeface="Poppins ExtraLight"/>
                <a:cs typeface="Poppins ExtraLight"/>
                <a:sym typeface="Poppins ExtraLight"/>
              </a:rPr>
              <a:t>understory</a:t>
            </a:r>
            <a:endParaRPr sz="1600" dirty="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509" name="Google Shape;509;p48"/>
          <p:cNvSpPr txBox="1">
            <a:spLocks noGrp="1"/>
          </p:cNvSpPr>
          <p:nvPr>
            <p:ph type="title" idx="4294967295"/>
          </p:nvPr>
        </p:nvSpPr>
        <p:spPr>
          <a:xfrm>
            <a:off x="7524775" y="398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canopy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510" name="Google Shape;510;p48"/>
          <p:cNvCxnSpPr>
            <a:stCxn id="509" idx="1"/>
          </p:cNvCxnSpPr>
          <p:nvPr/>
        </p:nvCxnSpPr>
        <p:spPr>
          <a:xfrm flipH="1">
            <a:off x="6165175" y="248200"/>
            <a:ext cx="1359600" cy="7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1" name="Google Shape;511;p48"/>
          <p:cNvCxnSpPr>
            <a:stCxn id="508" idx="1"/>
          </p:cNvCxnSpPr>
          <p:nvPr/>
        </p:nvCxnSpPr>
        <p:spPr>
          <a:xfrm flipH="1">
            <a:off x="1982425" y="349900"/>
            <a:ext cx="334800" cy="33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2" name="Google Shape;512;p48"/>
          <p:cNvSpPr txBox="1">
            <a:spLocks noGrp="1"/>
          </p:cNvSpPr>
          <p:nvPr>
            <p:ph type="title" idx="4294967295"/>
          </p:nvPr>
        </p:nvSpPr>
        <p:spPr>
          <a:xfrm>
            <a:off x="7980750" y="1293550"/>
            <a:ext cx="10812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513" name="Google Shape;513;p48"/>
          <p:cNvCxnSpPr>
            <a:stCxn id="512" idx="2"/>
          </p:cNvCxnSpPr>
          <p:nvPr/>
        </p:nvCxnSpPr>
        <p:spPr>
          <a:xfrm flipH="1">
            <a:off x="8070150" y="1710250"/>
            <a:ext cx="451200" cy="69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4" name="Google Shape;514;p48"/>
          <p:cNvSpPr txBox="1">
            <a:spLocks noGrp="1"/>
          </p:cNvSpPr>
          <p:nvPr>
            <p:ph type="title" idx="4294967295"/>
          </p:nvPr>
        </p:nvSpPr>
        <p:spPr>
          <a:xfrm>
            <a:off x="579700" y="3573075"/>
            <a:ext cx="1789800" cy="53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veg garden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515" name="Google Shape;515;p48"/>
          <p:cNvCxnSpPr>
            <a:stCxn id="514" idx="3"/>
          </p:cNvCxnSpPr>
          <p:nvPr/>
        </p:nvCxnSpPr>
        <p:spPr>
          <a:xfrm rot="10800000" flipH="1">
            <a:off x="2369500" y="3357375"/>
            <a:ext cx="774600" cy="48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6" name="Google Shape;516;p48"/>
          <p:cNvSpPr txBox="1">
            <a:spLocks noGrp="1"/>
          </p:cNvSpPr>
          <p:nvPr>
            <p:ph type="title" idx="4294967295"/>
          </p:nvPr>
        </p:nvSpPr>
        <p:spPr>
          <a:xfrm>
            <a:off x="3684725" y="39850"/>
            <a:ext cx="11973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gathering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517" name="Google Shape;517;p48"/>
          <p:cNvCxnSpPr>
            <a:stCxn id="516" idx="2"/>
          </p:cNvCxnSpPr>
          <p:nvPr/>
        </p:nvCxnSpPr>
        <p:spPr>
          <a:xfrm>
            <a:off x="4283375" y="456550"/>
            <a:ext cx="720900" cy="135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8" name="Google Shape;518;p48"/>
          <p:cNvSpPr txBox="1">
            <a:spLocks noGrp="1"/>
          </p:cNvSpPr>
          <p:nvPr>
            <p:ph type="title" idx="4294967295"/>
          </p:nvPr>
        </p:nvSpPr>
        <p:spPr>
          <a:xfrm>
            <a:off x="7762650" y="3573075"/>
            <a:ext cx="13068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entryway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519" name="Google Shape;519;p48"/>
          <p:cNvCxnSpPr>
            <a:stCxn id="518" idx="1"/>
          </p:cNvCxnSpPr>
          <p:nvPr/>
        </p:nvCxnSpPr>
        <p:spPr>
          <a:xfrm rot="10800000">
            <a:off x="6671250" y="2795625"/>
            <a:ext cx="1091400" cy="98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0" name="Google Shape;520;p48"/>
          <p:cNvCxnSpPr>
            <a:stCxn id="512" idx="0"/>
          </p:cNvCxnSpPr>
          <p:nvPr/>
        </p:nvCxnSpPr>
        <p:spPr>
          <a:xfrm rot="10800000">
            <a:off x="7762650" y="732250"/>
            <a:ext cx="758700" cy="56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1" name="Google Shape;521;p48"/>
          <p:cNvSpPr txBox="1">
            <a:spLocks noGrp="1"/>
          </p:cNvSpPr>
          <p:nvPr>
            <p:ph type="title" idx="4294967295"/>
          </p:nvPr>
        </p:nvSpPr>
        <p:spPr>
          <a:xfrm>
            <a:off x="-348225" y="2682525"/>
            <a:ext cx="1081200" cy="69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more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shrubs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522" name="Google Shape;522;p48"/>
          <p:cNvCxnSpPr>
            <a:stCxn id="521" idx="3"/>
          </p:cNvCxnSpPr>
          <p:nvPr/>
        </p:nvCxnSpPr>
        <p:spPr>
          <a:xfrm rot="10800000" flipH="1">
            <a:off x="732975" y="2854125"/>
            <a:ext cx="821400" cy="17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3" name="Google Shape;523;p48"/>
          <p:cNvSpPr txBox="1">
            <a:spLocks noGrp="1"/>
          </p:cNvSpPr>
          <p:nvPr>
            <p:ph type="title" idx="4294967295"/>
          </p:nvPr>
        </p:nvSpPr>
        <p:spPr>
          <a:xfrm>
            <a:off x="1551175" y="4095925"/>
            <a:ext cx="1197300" cy="69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pollinator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plants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524" name="Google Shape;524;p48"/>
          <p:cNvSpPr txBox="1">
            <a:spLocks noGrp="1"/>
          </p:cNvSpPr>
          <p:nvPr>
            <p:ph type="title" idx="4294967295"/>
          </p:nvPr>
        </p:nvSpPr>
        <p:spPr>
          <a:xfrm>
            <a:off x="5526600" y="4095925"/>
            <a:ext cx="1197300" cy="69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native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>
                <a:latin typeface="Poppins ExtraLight"/>
                <a:ea typeface="Poppins ExtraLight"/>
                <a:cs typeface="Poppins ExtraLight"/>
                <a:sym typeface="Poppins ExtraLight"/>
              </a:rPr>
              <a:t>plants</a:t>
            </a:r>
            <a:endParaRPr sz="1600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9"/>
          <p:cNvSpPr txBox="1">
            <a:spLocks noGrp="1"/>
          </p:cNvSpPr>
          <p:nvPr>
            <p:ph type="title" idx="4294967295"/>
          </p:nvPr>
        </p:nvSpPr>
        <p:spPr>
          <a:xfrm>
            <a:off x="311700" y="655525"/>
            <a:ext cx="398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84848"/>
                </a:solidFill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Food Forest Plants</a:t>
            </a:r>
            <a:endParaRPr>
              <a:solidFill>
                <a:srgbClr val="484848"/>
              </a:solidFill>
              <a:highlight>
                <a:schemeClr val="lt1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30" name="Google Shape;530;p49"/>
          <p:cNvPicPr preferRelativeResize="0"/>
          <p:nvPr/>
        </p:nvPicPr>
        <p:blipFill rotWithShape="1">
          <a:blip r:embed="rId3">
            <a:alphaModFix/>
          </a:blip>
          <a:srcRect t="13555" b="25326"/>
          <a:stretch/>
        </p:blipFill>
        <p:spPr>
          <a:xfrm>
            <a:off x="3092262" y="1365900"/>
            <a:ext cx="2959500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9"/>
          <p:cNvPicPr preferRelativeResize="0"/>
          <p:nvPr/>
        </p:nvPicPr>
        <p:blipFill rotWithShape="1">
          <a:blip r:embed="rId4">
            <a:alphaModFix/>
          </a:blip>
          <a:srcRect l="3985" r="3976"/>
          <a:stretch/>
        </p:blipFill>
        <p:spPr>
          <a:xfrm>
            <a:off x="71775" y="1365900"/>
            <a:ext cx="2959472" cy="241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9"/>
          <p:cNvPicPr preferRelativeResize="0"/>
          <p:nvPr/>
        </p:nvPicPr>
        <p:blipFill rotWithShape="1">
          <a:blip r:embed="rId5">
            <a:alphaModFix/>
          </a:blip>
          <a:srcRect b="38882"/>
          <a:stretch/>
        </p:blipFill>
        <p:spPr>
          <a:xfrm>
            <a:off x="6112750" y="1365900"/>
            <a:ext cx="2959500" cy="24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9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50"/>
          <p:cNvPicPr preferRelativeResize="0"/>
          <p:nvPr/>
        </p:nvPicPr>
        <p:blipFill rotWithShape="1">
          <a:blip r:embed="rId3">
            <a:alphaModFix/>
          </a:blip>
          <a:srcRect t="36755" b="607"/>
          <a:stretch/>
        </p:blipFill>
        <p:spPr>
          <a:xfrm>
            <a:off x="6096600" y="76200"/>
            <a:ext cx="2959502" cy="24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0"/>
          <p:cNvPicPr preferRelativeResize="0"/>
          <p:nvPr/>
        </p:nvPicPr>
        <p:blipFill rotWithShape="1">
          <a:blip r:embed="rId4">
            <a:alphaModFix/>
          </a:blip>
          <a:srcRect b="8113"/>
          <a:stretch/>
        </p:blipFill>
        <p:spPr>
          <a:xfrm>
            <a:off x="2526900" y="76200"/>
            <a:ext cx="3483001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0"/>
          <p:cNvSpPr txBox="1">
            <a:spLocks noGrp="1"/>
          </p:cNvSpPr>
          <p:nvPr>
            <p:ph type="body" idx="4294967295"/>
          </p:nvPr>
        </p:nvSpPr>
        <p:spPr>
          <a:xfrm>
            <a:off x="282975" y="130050"/>
            <a:ext cx="3483000" cy="4883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Canopy Tree Ideas (30’+)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Am. Persimmon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35-60’ x 25-35’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Standard Fruit Trees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25-30’ x 25-30’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Beech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50-80’ x 40-80’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Buartnut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25-30’ x 25-30’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Chinese Chestnut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40-60’ x 40-60’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Oaks (some Quercus sp.)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Serviceberry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25-30’ x 25-30’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Walnut (Black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50-60’ x 25-30’, </a:t>
            </a: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English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25-30’ x 25-30’, </a:t>
            </a: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Heartnut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25-30’ x 25-30’)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Wild Black Cherry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50-60’ x 20-30’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1" name="Google Shape;541;p50" descr="Several empty coffee mugs and tea cups on a table at a cafe"/>
          <p:cNvPicPr preferRelativeResize="0"/>
          <p:nvPr/>
        </p:nvPicPr>
        <p:blipFill rotWithShape="1">
          <a:blip r:embed="rId5">
            <a:alphaModFix/>
          </a:blip>
          <a:srcRect l="20172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0" title="IMG_2433.jpeg"/>
          <p:cNvPicPr preferRelativeResize="0"/>
          <p:nvPr/>
        </p:nvPicPr>
        <p:blipFill rotWithShape="1">
          <a:blip r:embed="rId6">
            <a:alphaModFix/>
          </a:blip>
          <a:srcRect l="10248" t="9321" r="10248" b="40882"/>
          <a:stretch/>
        </p:blipFill>
        <p:spPr>
          <a:xfrm>
            <a:off x="6096600" y="26067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0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51"/>
          <p:cNvPicPr preferRelativeResize="0"/>
          <p:nvPr/>
        </p:nvPicPr>
        <p:blipFill rotWithShape="1">
          <a:blip r:embed="rId3">
            <a:alphaModFix/>
          </a:blip>
          <a:srcRect t="18678" b="18684"/>
          <a:stretch/>
        </p:blipFill>
        <p:spPr>
          <a:xfrm>
            <a:off x="76200" y="76200"/>
            <a:ext cx="2959494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1"/>
          <p:cNvPicPr preferRelativeResize="0"/>
          <p:nvPr/>
        </p:nvPicPr>
        <p:blipFill rotWithShape="1">
          <a:blip r:embed="rId4">
            <a:alphaModFix/>
          </a:blip>
          <a:srcRect t="18678" b="18684"/>
          <a:stretch/>
        </p:blipFill>
        <p:spPr>
          <a:xfrm>
            <a:off x="76200" y="2606675"/>
            <a:ext cx="2959503" cy="247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1"/>
          <p:cNvPicPr preferRelativeResize="0"/>
          <p:nvPr/>
        </p:nvPicPr>
        <p:blipFill rotWithShape="1">
          <a:blip r:embed="rId5">
            <a:alphaModFix/>
          </a:blip>
          <a:srcRect l="22384" r="22384"/>
          <a:stretch/>
        </p:blipFill>
        <p:spPr>
          <a:xfrm>
            <a:off x="3115850" y="76200"/>
            <a:ext cx="3683599" cy="500217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1"/>
          <p:cNvSpPr txBox="1">
            <a:spLocks noGrp="1"/>
          </p:cNvSpPr>
          <p:nvPr>
            <p:ph type="body" idx="4294967295"/>
          </p:nvPr>
        </p:nvSpPr>
        <p:spPr>
          <a:xfrm>
            <a:off x="5375250" y="134850"/>
            <a:ext cx="3610500" cy="4873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Understory Tree Ideas (10-30’)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Fruit Tree, Semi-Dwarf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12-15’ x 12-15’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(Apple, Apricot, Cherry - sweet / pie, Nectarine, Peach, Pear, Plum)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Crabapple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12-20’ x 15-20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Elderberry, Blue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10-12’ x 10-12’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Fig, Chicago Hardy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10-15’ x 12-15’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Filbert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(C. avellana) 10-12’ x 10-12’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Hawthorn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10-25’ x 10-25’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Mulberry, Dwarf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10-15’ x 15-20’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Pawpaw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12-15’ x 12-15’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Quince, Fruiting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10-12’ x 10-12’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52" name="Google Shape;552;p51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1"/>
          <p:cNvSpPr txBox="1"/>
          <p:nvPr/>
        </p:nvSpPr>
        <p:spPr>
          <a:xfrm>
            <a:off x="3972750" y="3003250"/>
            <a:ext cx="518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t="5237" r="20325" b="5237"/>
          <a:stretch/>
        </p:blipFill>
        <p:spPr>
          <a:xfrm>
            <a:off x="115625" y="1365900"/>
            <a:ext cx="2915651" cy="245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r="35186" b="3157"/>
          <a:stretch/>
        </p:blipFill>
        <p:spPr>
          <a:xfrm>
            <a:off x="3092250" y="1347675"/>
            <a:ext cx="2959498" cy="24866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>
            <a:spLocks noGrp="1"/>
          </p:cNvSpPr>
          <p:nvPr>
            <p:ph type="title" idx="4294967295"/>
          </p:nvPr>
        </p:nvSpPr>
        <p:spPr>
          <a:xfrm>
            <a:off x="311700" y="65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Rachel’s Journey</a:t>
            </a:r>
            <a:endParaRPr>
              <a:solidFill>
                <a:srgbClr val="1F1F1F"/>
              </a:solidFill>
              <a:highlight>
                <a:schemeClr val="lt1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4294967295"/>
          </p:nvPr>
        </p:nvSpPr>
        <p:spPr>
          <a:xfrm>
            <a:off x="71775" y="3915275"/>
            <a:ext cx="2959500" cy="8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84848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Permaculture &amp; Herbal Medicine</a:t>
            </a:r>
            <a:endParaRPr sz="2100">
              <a:solidFill>
                <a:srgbClr val="484848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 idx="4294967295"/>
          </p:nvPr>
        </p:nvSpPr>
        <p:spPr>
          <a:xfrm>
            <a:off x="3092250" y="3915275"/>
            <a:ext cx="2959500" cy="7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84848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Edible Landscape Design</a:t>
            </a:r>
            <a:endParaRPr sz="2100">
              <a:solidFill>
                <a:srgbClr val="484848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5">
            <a:alphaModFix/>
          </a:blip>
          <a:srcRect t="11535" b="12424"/>
          <a:stretch/>
        </p:blipFill>
        <p:spPr>
          <a:xfrm>
            <a:off x="6434925" y="1766175"/>
            <a:ext cx="2397375" cy="18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52"/>
          <p:cNvPicPr preferRelativeResize="0"/>
          <p:nvPr/>
        </p:nvPicPr>
        <p:blipFill rotWithShape="1">
          <a:blip r:embed="rId3">
            <a:alphaModFix/>
          </a:blip>
          <a:srcRect t="18678" b="18684"/>
          <a:stretch/>
        </p:blipFill>
        <p:spPr>
          <a:xfrm>
            <a:off x="6096600" y="76200"/>
            <a:ext cx="2959503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2"/>
          <p:cNvPicPr preferRelativeResize="0"/>
          <p:nvPr/>
        </p:nvPicPr>
        <p:blipFill rotWithShape="1">
          <a:blip r:embed="rId4">
            <a:alphaModFix/>
          </a:blip>
          <a:srcRect r="7158"/>
          <a:stretch/>
        </p:blipFill>
        <p:spPr>
          <a:xfrm>
            <a:off x="2526900" y="76200"/>
            <a:ext cx="3482999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2"/>
          <p:cNvSpPr txBox="1">
            <a:spLocks noGrp="1"/>
          </p:cNvSpPr>
          <p:nvPr>
            <p:ph type="body" idx="4294967295"/>
          </p:nvPr>
        </p:nvSpPr>
        <p:spPr>
          <a:xfrm>
            <a:off x="282975" y="161100"/>
            <a:ext cx="3483000" cy="4835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Shrub Ideas (2-10’)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Aronia/Chokeberry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6-12’ x 6-12’, f/pt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Blackberries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4-6’ x 3-6’,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Bush Cherries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7-15’ x 7-15’,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Currants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3-5’ x 3-5’,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Elderberry, Black/Am. </a:t>
            </a:r>
            <a:r>
              <a:rPr lang="en" sz="1050">
                <a:latin typeface="Poppins"/>
                <a:ea typeface="Poppins"/>
                <a:cs typeface="Poppins"/>
                <a:sym typeface="Poppins"/>
              </a:rPr>
              <a:t>5-12’ x 4-12’, f/pt</a:t>
            </a:r>
            <a:endParaRPr sz="105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Goji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3-6’ x 3-10’, f/pt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Gooseberry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2-5’ x 3-6’,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Goumi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6-10’ x 6-10’,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Hazelnut, Am. </a:t>
            </a:r>
            <a:r>
              <a:rPr lang="en" sz="850"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" sz="850" i="1">
                <a:latin typeface="Poppins"/>
                <a:ea typeface="Poppins"/>
                <a:cs typeface="Poppins"/>
                <a:sym typeface="Poppins"/>
              </a:rPr>
              <a:t>C. americana</a:t>
            </a:r>
            <a:r>
              <a:rPr lang="en" sz="850">
                <a:latin typeface="Poppins"/>
                <a:ea typeface="Poppins"/>
                <a:cs typeface="Poppins"/>
                <a:sym typeface="Poppins"/>
              </a:rPr>
              <a:t>) 6-15’ x 10’, f/pt</a:t>
            </a:r>
            <a:endParaRPr sz="85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Honeyberry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3-8’ x 3-8’,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Lavender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2-3’ x 2-4’, f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61" name="Google Shape;561;p52" descr="Several empty coffee mugs and tea cups on a table at a cafe"/>
          <p:cNvPicPr preferRelativeResize="0"/>
          <p:nvPr/>
        </p:nvPicPr>
        <p:blipFill rotWithShape="1">
          <a:blip r:embed="rId5">
            <a:alphaModFix/>
          </a:blip>
          <a:srcRect l="20172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2" title="IMG_2433.jpeg"/>
          <p:cNvPicPr preferRelativeResize="0"/>
          <p:nvPr/>
        </p:nvPicPr>
        <p:blipFill rotWithShape="1">
          <a:blip r:embed="rId6">
            <a:alphaModFix/>
          </a:blip>
          <a:srcRect l="10248" t="9321" r="10248" b="40882"/>
          <a:stretch/>
        </p:blipFill>
        <p:spPr>
          <a:xfrm>
            <a:off x="6096600" y="26067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2"/>
          <p:cNvPicPr preferRelativeResize="0"/>
          <p:nvPr/>
        </p:nvPicPr>
        <p:blipFill rotWithShape="1">
          <a:blip r:embed="rId7">
            <a:alphaModFix/>
          </a:blip>
          <a:srcRect l="5100" r="5100"/>
          <a:stretch/>
        </p:blipFill>
        <p:spPr>
          <a:xfrm>
            <a:off x="6096600" y="2606700"/>
            <a:ext cx="2959498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2"/>
          <p:cNvPicPr preferRelativeResize="0"/>
          <p:nvPr/>
        </p:nvPicPr>
        <p:blipFill rotWithShape="1">
          <a:blip r:embed="rId8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2"/>
          <p:cNvSpPr txBox="1"/>
          <p:nvPr/>
        </p:nvSpPr>
        <p:spPr>
          <a:xfrm>
            <a:off x="4572000" y="76200"/>
            <a:ext cx="14394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currants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66" name="Google Shape;566;p52"/>
          <p:cNvSpPr txBox="1"/>
          <p:nvPr/>
        </p:nvSpPr>
        <p:spPr>
          <a:xfrm>
            <a:off x="7616700" y="2061000"/>
            <a:ext cx="14394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goumi berry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67" name="Google Shape;567;p52"/>
          <p:cNvSpPr txBox="1"/>
          <p:nvPr/>
        </p:nvSpPr>
        <p:spPr>
          <a:xfrm>
            <a:off x="7020750" y="2606700"/>
            <a:ext cx="20355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lavender &amp; chives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53"/>
          <p:cNvPicPr preferRelativeResize="0"/>
          <p:nvPr/>
        </p:nvPicPr>
        <p:blipFill rotWithShape="1">
          <a:blip r:embed="rId3">
            <a:alphaModFix/>
          </a:blip>
          <a:srcRect t="14161" r="23277" b="37784"/>
          <a:stretch/>
        </p:blipFill>
        <p:spPr>
          <a:xfrm>
            <a:off x="6096600" y="76200"/>
            <a:ext cx="2959503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3"/>
          <p:cNvPicPr preferRelativeResize="0"/>
          <p:nvPr/>
        </p:nvPicPr>
        <p:blipFill rotWithShape="1">
          <a:blip r:embed="rId4">
            <a:alphaModFix/>
          </a:blip>
          <a:srcRect l="3583" r="3574"/>
          <a:stretch/>
        </p:blipFill>
        <p:spPr>
          <a:xfrm>
            <a:off x="2526900" y="76200"/>
            <a:ext cx="3482999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3"/>
          <p:cNvSpPr txBox="1">
            <a:spLocks noGrp="1"/>
          </p:cNvSpPr>
          <p:nvPr>
            <p:ph type="body" idx="4294967295"/>
          </p:nvPr>
        </p:nvSpPr>
        <p:spPr>
          <a:xfrm>
            <a:off x="272400" y="199050"/>
            <a:ext cx="3483000" cy="4745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Shrub Ideas (2-10’), continued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Quince, Dwarf / Flowering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6-10’ x 6-10’,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Raspberry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3-6’ x 3-5’ / suckering,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Rose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(various) 2-6’ x 2-6’,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Serviceberry, Roundleaf / ‘Regent’ / Alder-Leaved 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3-15’ x 4-12’,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Sage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2-3’ x 2-3’,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Seaberry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6-12’ x 6-12’, f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Viburnum, High. Cran.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8-15’ x 10-15’,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Winterberry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3-12’ x 3-12’, f/pt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75" name="Google Shape;575;p53" descr="Several empty coffee mugs and tea cups on a table at a cafe"/>
          <p:cNvPicPr preferRelativeResize="0"/>
          <p:nvPr/>
        </p:nvPicPr>
        <p:blipFill rotWithShape="1">
          <a:blip r:embed="rId5">
            <a:alphaModFix/>
          </a:blip>
          <a:srcRect l="20172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3" title="IMG_2433.jpeg"/>
          <p:cNvPicPr preferRelativeResize="0"/>
          <p:nvPr/>
        </p:nvPicPr>
        <p:blipFill rotWithShape="1">
          <a:blip r:embed="rId6">
            <a:alphaModFix/>
          </a:blip>
          <a:srcRect l="10248" t="9321" r="10248" b="40882"/>
          <a:stretch/>
        </p:blipFill>
        <p:spPr>
          <a:xfrm>
            <a:off x="6096600" y="26067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3" title="sage_peach.jpeg"/>
          <p:cNvPicPr preferRelativeResize="0"/>
          <p:nvPr/>
        </p:nvPicPr>
        <p:blipFill rotWithShape="1">
          <a:blip r:embed="rId7">
            <a:alphaModFix/>
          </a:blip>
          <a:srcRect t="43049" r="9074"/>
          <a:stretch/>
        </p:blipFill>
        <p:spPr>
          <a:xfrm>
            <a:off x="6096600" y="26067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3"/>
          <p:cNvPicPr preferRelativeResize="0"/>
          <p:nvPr/>
        </p:nvPicPr>
        <p:blipFill rotWithShape="1">
          <a:blip r:embed="rId8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3"/>
          <p:cNvSpPr txBox="1"/>
          <p:nvPr/>
        </p:nvSpPr>
        <p:spPr>
          <a:xfrm>
            <a:off x="3623500" y="76200"/>
            <a:ext cx="238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raspberry flowers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80" name="Google Shape;580;p53"/>
          <p:cNvSpPr txBox="1"/>
          <p:nvPr/>
        </p:nvSpPr>
        <p:spPr>
          <a:xfrm>
            <a:off x="6096600" y="76200"/>
            <a:ext cx="18978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honeyberry bush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81" name="Google Shape;581;p53"/>
          <p:cNvSpPr txBox="1"/>
          <p:nvPr/>
        </p:nvSpPr>
        <p:spPr>
          <a:xfrm>
            <a:off x="7139400" y="2606700"/>
            <a:ext cx="18978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common sage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54"/>
          <p:cNvPicPr preferRelativeResize="0"/>
          <p:nvPr/>
        </p:nvPicPr>
        <p:blipFill rotWithShape="1">
          <a:blip r:embed="rId3">
            <a:alphaModFix/>
          </a:blip>
          <a:srcRect t="18678" b="18684"/>
          <a:stretch/>
        </p:blipFill>
        <p:spPr>
          <a:xfrm>
            <a:off x="76200" y="76200"/>
            <a:ext cx="2959500" cy="2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54"/>
          <p:cNvSpPr txBox="1"/>
          <p:nvPr/>
        </p:nvSpPr>
        <p:spPr>
          <a:xfrm>
            <a:off x="1596300" y="2084850"/>
            <a:ext cx="14394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borage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88" name="Google Shape;588;p54"/>
          <p:cNvPicPr preferRelativeResize="0"/>
          <p:nvPr/>
        </p:nvPicPr>
        <p:blipFill rotWithShape="1">
          <a:blip r:embed="rId4">
            <a:alphaModFix/>
          </a:blip>
          <a:srcRect l="24874" t="20530" b="32412"/>
          <a:stretch/>
        </p:blipFill>
        <p:spPr>
          <a:xfrm>
            <a:off x="76200" y="2606675"/>
            <a:ext cx="2959503" cy="2471706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4"/>
          <p:cNvSpPr txBox="1"/>
          <p:nvPr/>
        </p:nvSpPr>
        <p:spPr>
          <a:xfrm>
            <a:off x="1596300" y="2606675"/>
            <a:ext cx="14394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bee balm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90" name="Google Shape;590;p54"/>
          <p:cNvPicPr preferRelativeResize="0"/>
          <p:nvPr/>
        </p:nvPicPr>
        <p:blipFill rotWithShape="1">
          <a:blip r:embed="rId5">
            <a:alphaModFix/>
          </a:blip>
          <a:srcRect l="33722" t="19061" b="13607"/>
          <a:stretch/>
        </p:blipFill>
        <p:spPr>
          <a:xfrm>
            <a:off x="3106525" y="76200"/>
            <a:ext cx="3692924" cy="500217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4"/>
          <p:cNvSpPr txBox="1">
            <a:spLocks noGrp="1"/>
          </p:cNvSpPr>
          <p:nvPr>
            <p:ph type="body" idx="4294967295"/>
          </p:nvPr>
        </p:nvSpPr>
        <p:spPr>
          <a:xfrm>
            <a:off x="5251675" y="247937"/>
            <a:ext cx="3831600" cy="4658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Herbaceous (12”+)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Anise Hyssop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24-48”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Artichoke, Jerusalem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72-120” x 36-60”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Asparagus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60” x 24-36”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Astragalus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24-36” x 24-36”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Bach. Button / Cornflower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12-36”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Basil (various)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12-24”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Bee Balm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18-24” x 24-36”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Bergamot, Wild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36-48”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Black Cohosh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48-72” x 24-48”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Borage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12-36”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92" name="Google Shape;592;p54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4"/>
          <p:cNvSpPr txBox="1"/>
          <p:nvPr/>
        </p:nvSpPr>
        <p:spPr>
          <a:xfrm>
            <a:off x="3106525" y="76200"/>
            <a:ext cx="2052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asparagus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55"/>
          <p:cNvPicPr preferRelativeResize="0"/>
          <p:nvPr/>
        </p:nvPicPr>
        <p:blipFill rotWithShape="1">
          <a:blip r:embed="rId3">
            <a:alphaModFix/>
          </a:blip>
          <a:srcRect l="14566" t="12975"/>
          <a:stretch/>
        </p:blipFill>
        <p:spPr>
          <a:xfrm>
            <a:off x="3118625" y="76200"/>
            <a:ext cx="3680823" cy="500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5"/>
          <p:cNvPicPr preferRelativeResize="0"/>
          <p:nvPr/>
        </p:nvPicPr>
        <p:blipFill rotWithShape="1">
          <a:blip r:embed="rId4">
            <a:alphaModFix/>
          </a:blip>
          <a:srcRect l="19594" t="5237" b="5228"/>
          <a:stretch/>
        </p:blipFill>
        <p:spPr>
          <a:xfrm>
            <a:off x="76200" y="2606675"/>
            <a:ext cx="2959498" cy="2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55"/>
          <p:cNvSpPr txBox="1"/>
          <p:nvPr/>
        </p:nvSpPr>
        <p:spPr>
          <a:xfrm>
            <a:off x="977675" y="2606675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elecampane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01" name="Google Shape;601;p55"/>
          <p:cNvPicPr preferRelativeResize="0"/>
          <p:nvPr/>
        </p:nvPicPr>
        <p:blipFill rotWithShape="1">
          <a:blip r:embed="rId5">
            <a:alphaModFix/>
          </a:blip>
          <a:srcRect l="11355" t="16579" b="27932"/>
          <a:stretch/>
        </p:blipFill>
        <p:spPr>
          <a:xfrm>
            <a:off x="76200" y="76200"/>
            <a:ext cx="2959499" cy="2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5"/>
          <p:cNvSpPr txBox="1"/>
          <p:nvPr/>
        </p:nvSpPr>
        <p:spPr>
          <a:xfrm>
            <a:off x="977675" y="762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comfrey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03" name="Google Shape;603;p55"/>
          <p:cNvSpPr txBox="1"/>
          <p:nvPr/>
        </p:nvSpPr>
        <p:spPr>
          <a:xfrm>
            <a:off x="3118625" y="762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cutting celery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04" name="Google Shape;604;p55"/>
          <p:cNvSpPr txBox="1">
            <a:spLocks noGrp="1"/>
          </p:cNvSpPr>
          <p:nvPr>
            <p:ph type="body" idx="4294967295"/>
          </p:nvPr>
        </p:nvSpPr>
        <p:spPr>
          <a:xfrm>
            <a:off x="5365550" y="253638"/>
            <a:ext cx="3610500" cy="4647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Herbaceous (12”+), continued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Calendula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12-24”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Catnip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24-36” x 24-36”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Cutting Celery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18” x 12-18”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Chives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12-20” x 12-20”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Comfrey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12-36” x 12-30”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Daylilies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8-24” x 24-48”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Ferns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12-36” x 12-36”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Elecampane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36-72” x 24-36”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Fennel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48-60” x 18-36”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Feverfew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24” x 18-24”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05" name="Google Shape;605;p55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56"/>
          <p:cNvPicPr preferRelativeResize="0"/>
          <p:nvPr/>
        </p:nvPicPr>
        <p:blipFill rotWithShape="1">
          <a:blip r:embed="rId3">
            <a:alphaModFix/>
          </a:blip>
          <a:srcRect t="18681" b="19867"/>
          <a:stretch/>
        </p:blipFill>
        <p:spPr>
          <a:xfrm>
            <a:off x="76200" y="2647950"/>
            <a:ext cx="2959500" cy="2424899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6"/>
          <p:cNvSpPr txBox="1"/>
          <p:nvPr/>
        </p:nvSpPr>
        <p:spPr>
          <a:xfrm>
            <a:off x="977700" y="26237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assorted herbs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12" name="Google Shape;612;p56"/>
          <p:cNvPicPr preferRelativeResize="0"/>
          <p:nvPr/>
        </p:nvPicPr>
        <p:blipFill rotWithShape="1">
          <a:blip r:embed="rId4">
            <a:alphaModFix/>
          </a:blip>
          <a:srcRect l="10241" t="19" b="19"/>
          <a:stretch/>
        </p:blipFill>
        <p:spPr>
          <a:xfrm>
            <a:off x="76200" y="76200"/>
            <a:ext cx="2959498" cy="2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6"/>
          <p:cNvSpPr txBox="1"/>
          <p:nvPr/>
        </p:nvSpPr>
        <p:spPr>
          <a:xfrm>
            <a:off x="1596300" y="2084850"/>
            <a:ext cx="14394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horehound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14" name="Google Shape;614;p56"/>
          <p:cNvPicPr preferRelativeResize="0"/>
          <p:nvPr/>
        </p:nvPicPr>
        <p:blipFill rotWithShape="1">
          <a:blip r:embed="rId5">
            <a:alphaModFix/>
          </a:blip>
          <a:srcRect l="4426" t="6022" r="14510" b="11359"/>
          <a:stretch/>
        </p:blipFill>
        <p:spPr>
          <a:xfrm>
            <a:off x="3118625" y="76200"/>
            <a:ext cx="3680824" cy="500217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6"/>
          <p:cNvSpPr txBox="1">
            <a:spLocks noGrp="1"/>
          </p:cNvSpPr>
          <p:nvPr>
            <p:ph type="body" idx="4294967295"/>
          </p:nvPr>
        </p:nvSpPr>
        <p:spPr>
          <a:xfrm>
            <a:off x="5337025" y="339138"/>
            <a:ext cx="3610500" cy="447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Herbaceous (12”+), continued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Ginseng, Am.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6-18” x 6-18”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Goat’s Beard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48-70” x 48-70”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Good King Henry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24-36” x 12”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Hollyhock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72-96”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Horehound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36” x 18”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Horseradish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36” x 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Joe Pye Weed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48-72” x 18-48”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Lemon Balm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24-36” x 24-36”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Lovage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36-72” x 24-36”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6"/>
          <p:cNvSpPr txBox="1"/>
          <p:nvPr/>
        </p:nvSpPr>
        <p:spPr>
          <a:xfrm>
            <a:off x="3118625" y="76200"/>
            <a:ext cx="27696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Lemon balm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57"/>
          <p:cNvPicPr preferRelativeResize="0"/>
          <p:nvPr/>
        </p:nvPicPr>
        <p:blipFill rotWithShape="1">
          <a:blip r:embed="rId3">
            <a:alphaModFix/>
          </a:blip>
          <a:srcRect l="11292" t="7506" b="2379"/>
          <a:stretch/>
        </p:blipFill>
        <p:spPr>
          <a:xfrm>
            <a:off x="3106525" y="76200"/>
            <a:ext cx="3692924" cy="5002173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7"/>
          <p:cNvSpPr txBox="1"/>
          <p:nvPr/>
        </p:nvSpPr>
        <p:spPr>
          <a:xfrm>
            <a:off x="3106525" y="76200"/>
            <a:ext cx="2052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rhubarb &amp; chives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24" name="Google Shape;624;p57"/>
          <p:cNvPicPr preferRelativeResize="0"/>
          <p:nvPr/>
        </p:nvPicPr>
        <p:blipFill rotWithShape="1">
          <a:blip r:embed="rId4">
            <a:alphaModFix/>
          </a:blip>
          <a:srcRect l="5100" r="5100"/>
          <a:stretch/>
        </p:blipFill>
        <p:spPr>
          <a:xfrm>
            <a:off x="76200" y="76200"/>
            <a:ext cx="2959493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7"/>
          <p:cNvPicPr preferRelativeResize="0"/>
          <p:nvPr/>
        </p:nvPicPr>
        <p:blipFill rotWithShape="1">
          <a:blip r:embed="rId5">
            <a:alphaModFix/>
          </a:blip>
          <a:srcRect t="34237" b="3125"/>
          <a:stretch/>
        </p:blipFill>
        <p:spPr>
          <a:xfrm>
            <a:off x="76200" y="2623700"/>
            <a:ext cx="2959500" cy="2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7"/>
          <p:cNvSpPr txBox="1">
            <a:spLocks noGrp="1"/>
          </p:cNvSpPr>
          <p:nvPr>
            <p:ph type="body" idx="4294967295"/>
          </p:nvPr>
        </p:nvSpPr>
        <p:spPr>
          <a:xfrm>
            <a:off x="5337025" y="521250"/>
            <a:ext cx="3610500" cy="4101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Herbaceous (12”+), continued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Marshmallow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48-60” x 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Motherwort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24-36” x 18-36”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Mugwort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24-48” x 36-72”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Mullein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60-72” x 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Onion, Egyptian Walking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12-24” x 6-12”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Ramps / Wild Leek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8” x 4-8”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Rhubarb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24-36” x 24-36”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Salad Burnet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12” x 12-18”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7" name="Google Shape;627;p57"/>
          <p:cNvPicPr preferRelativeResize="0"/>
          <p:nvPr/>
        </p:nvPicPr>
        <p:blipFill rotWithShape="1">
          <a:blip r:embed="rId6">
            <a:alphaModFix/>
          </a:blip>
          <a:srcRect t="23564" b="13798"/>
          <a:stretch/>
        </p:blipFill>
        <p:spPr>
          <a:xfrm>
            <a:off x="76200" y="76200"/>
            <a:ext cx="2959498" cy="24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7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57"/>
          <p:cNvSpPr txBox="1"/>
          <p:nvPr/>
        </p:nvSpPr>
        <p:spPr>
          <a:xfrm>
            <a:off x="977675" y="208485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motherwort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30" name="Google Shape;630;p57"/>
          <p:cNvSpPr txBox="1"/>
          <p:nvPr/>
        </p:nvSpPr>
        <p:spPr>
          <a:xfrm>
            <a:off x="977675" y="26237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salad burnet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58"/>
          <p:cNvPicPr preferRelativeResize="0"/>
          <p:nvPr/>
        </p:nvPicPr>
        <p:blipFill rotWithShape="1">
          <a:blip r:embed="rId3">
            <a:alphaModFix/>
          </a:blip>
          <a:srcRect l="5100" r="5100"/>
          <a:stretch/>
        </p:blipFill>
        <p:spPr>
          <a:xfrm>
            <a:off x="76200" y="76200"/>
            <a:ext cx="2959493" cy="2471697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58"/>
          <p:cNvSpPr txBox="1"/>
          <p:nvPr/>
        </p:nvSpPr>
        <p:spPr>
          <a:xfrm>
            <a:off x="977675" y="208485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yarrow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37" name="Google Shape;637;p58"/>
          <p:cNvPicPr preferRelativeResize="0"/>
          <p:nvPr/>
        </p:nvPicPr>
        <p:blipFill rotWithShape="1">
          <a:blip r:embed="rId4">
            <a:alphaModFix/>
          </a:blip>
          <a:srcRect l="1860" t="37219" r="16172" b="24285"/>
          <a:stretch/>
        </p:blipFill>
        <p:spPr>
          <a:xfrm>
            <a:off x="76200" y="2606675"/>
            <a:ext cx="2959503" cy="2471706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8"/>
          <p:cNvSpPr txBox="1"/>
          <p:nvPr/>
        </p:nvSpPr>
        <p:spPr>
          <a:xfrm>
            <a:off x="1030600" y="2606675"/>
            <a:ext cx="20049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red-veined sorrel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39" name="Google Shape;639;p58"/>
          <p:cNvPicPr preferRelativeResize="0"/>
          <p:nvPr/>
        </p:nvPicPr>
        <p:blipFill rotWithShape="1">
          <a:blip r:embed="rId5">
            <a:alphaModFix/>
          </a:blip>
          <a:srcRect l="25237" r="1271" b="25104"/>
          <a:stretch/>
        </p:blipFill>
        <p:spPr>
          <a:xfrm>
            <a:off x="3118625" y="76200"/>
            <a:ext cx="3680824" cy="5002168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8"/>
          <p:cNvSpPr txBox="1">
            <a:spLocks noGrp="1"/>
          </p:cNvSpPr>
          <p:nvPr>
            <p:ph type="body" idx="4294967295"/>
          </p:nvPr>
        </p:nvSpPr>
        <p:spPr>
          <a:xfrm>
            <a:off x="5327525" y="383999"/>
            <a:ext cx="3610500" cy="4375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Herbaceous (12”+), continued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Skullcap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8-24” x 8-24”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Sorrel, Red/Green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12-30”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Spearmint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24” x 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St. John’s Wort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12-36”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Stinging Nettle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8-36” x 6-12”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Sunchoke / Jer. Artich.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96-144” x 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Sweetgrass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18” x 24”+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Valerian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36-72” x 24-48”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Yarrow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 12-18” x 12-18”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41" name="Google Shape;641;p58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8"/>
          <p:cNvSpPr txBox="1"/>
          <p:nvPr/>
        </p:nvSpPr>
        <p:spPr>
          <a:xfrm>
            <a:off x="3152613" y="762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stinging nettle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59"/>
          <p:cNvPicPr preferRelativeResize="0"/>
          <p:nvPr/>
        </p:nvPicPr>
        <p:blipFill rotWithShape="1">
          <a:blip r:embed="rId3">
            <a:alphaModFix/>
          </a:blip>
          <a:srcRect r="47783"/>
          <a:stretch/>
        </p:blipFill>
        <p:spPr>
          <a:xfrm>
            <a:off x="2526900" y="76225"/>
            <a:ext cx="3483000" cy="50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9"/>
          <p:cNvPicPr preferRelativeResize="0"/>
          <p:nvPr/>
        </p:nvPicPr>
        <p:blipFill rotWithShape="1">
          <a:blip r:embed="rId4">
            <a:alphaModFix/>
          </a:blip>
          <a:srcRect t="18678" b="18684"/>
          <a:stretch/>
        </p:blipFill>
        <p:spPr>
          <a:xfrm>
            <a:off x="6096600" y="76200"/>
            <a:ext cx="2959503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59" descr="Several empty coffee mugs and tea cups on a table at a cafe"/>
          <p:cNvPicPr preferRelativeResize="0"/>
          <p:nvPr/>
        </p:nvPicPr>
        <p:blipFill rotWithShape="1">
          <a:blip r:embed="rId5">
            <a:alphaModFix/>
          </a:blip>
          <a:srcRect l="20172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59" title="IMG_2433.jpeg"/>
          <p:cNvPicPr preferRelativeResize="0"/>
          <p:nvPr/>
        </p:nvPicPr>
        <p:blipFill rotWithShape="1">
          <a:blip r:embed="rId6">
            <a:alphaModFix/>
          </a:blip>
          <a:srcRect l="10248" t="9321" r="10248" b="40882"/>
          <a:stretch/>
        </p:blipFill>
        <p:spPr>
          <a:xfrm>
            <a:off x="6096600" y="26067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9"/>
          <p:cNvPicPr preferRelativeResize="0"/>
          <p:nvPr/>
        </p:nvPicPr>
        <p:blipFill rotWithShape="1">
          <a:blip r:embed="rId7">
            <a:alphaModFix/>
          </a:blip>
          <a:srcRect l="5100" r="5100"/>
          <a:stretch/>
        </p:blipFill>
        <p:spPr>
          <a:xfrm>
            <a:off x="6096600" y="2606700"/>
            <a:ext cx="2959498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59"/>
          <p:cNvPicPr preferRelativeResize="0"/>
          <p:nvPr/>
        </p:nvPicPr>
        <p:blipFill rotWithShape="1">
          <a:blip r:embed="rId8">
            <a:alphaModFix/>
          </a:blip>
          <a:srcRect l="5100" r="5100"/>
          <a:stretch/>
        </p:blipFill>
        <p:spPr>
          <a:xfrm>
            <a:off x="6096600" y="76200"/>
            <a:ext cx="2959498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59"/>
          <p:cNvPicPr preferRelativeResize="0"/>
          <p:nvPr/>
        </p:nvPicPr>
        <p:blipFill rotWithShape="1">
          <a:blip r:embed="rId9">
            <a:alphaModFix/>
          </a:blip>
          <a:srcRect l="18699" t="9469"/>
          <a:stretch/>
        </p:blipFill>
        <p:spPr>
          <a:xfrm>
            <a:off x="6096600" y="2606700"/>
            <a:ext cx="2959498" cy="2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59"/>
          <p:cNvSpPr txBox="1">
            <a:spLocks noGrp="1"/>
          </p:cNvSpPr>
          <p:nvPr>
            <p:ph type="body" idx="4294967295"/>
          </p:nvPr>
        </p:nvSpPr>
        <p:spPr>
          <a:xfrm>
            <a:off x="282975" y="278250"/>
            <a:ext cx="3717000" cy="4587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Groundcovers </a:t>
            </a:r>
            <a:r>
              <a:rPr lang="en" sz="1500">
                <a:latin typeface="Montserrat SemiBold"/>
                <a:ea typeface="Montserrat SemiBold"/>
                <a:cs typeface="Montserrat SemiBold"/>
                <a:sym typeface="Montserrat SemiBold"/>
              </a:rPr>
              <a:t>(low + spreading)</a:t>
            </a:r>
            <a:endParaRPr sz="15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Aronia, </a:t>
            </a: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Low Scape Mound</a:t>
            </a: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12-24” x 24-36”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Blueberry, Lowbush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12” x 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Calendula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12-24”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California Poppy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6-18” x 6-18”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Chamomile, Roman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4-8” x 6-12”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Chickweed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4-6” x 20”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Corn Salad / Mache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6-12” x 6-8”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Cranberry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12” x 36-48”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Lingonberry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12” x 12-36”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Mint (various)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12-24”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5" name="Google Shape;655;p59"/>
          <p:cNvPicPr preferRelativeResize="0"/>
          <p:nvPr/>
        </p:nvPicPr>
        <p:blipFill rotWithShape="1">
          <a:blip r:embed="rId10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9"/>
          <p:cNvSpPr txBox="1"/>
          <p:nvPr/>
        </p:nvSpPr>
        <p:spPr>
          <a:xfrm>
            <a:off x="6096600" y="762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calendula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57" name="Google Shape;657;p59"/>
          <p:cNvSpPr txBox="1"/>
          <p:nvPr/>
        </p:nvSpPr>
        <p:spPr>
          <a:xfrm>
            <a:off x="6096600" y="26067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chickweed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58" name="Google Shape;658;p59"/>
          <p:cNvSpPr txBox="1"/>
          <p:nvPr/>
        </p:nvSpPr>
        <p:spPr>
          <a:xfrm>
            <a:off x="3951900" y="762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mint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60"/>
          <p:cNvPicPr preferRelativeResize="0"/>
          <p:nvPr/>
        </p:nvPicPr>
        <p:blipFill rotWithShape="1">
          <a:blip r:embed="rId3">
            <a:alphaModFix/>
          </a:blip>
          <a:srcRect l="22403" r="25374"/>
          <a:stretch/>
        </p:blipFill>
        <p:spPr>
          <a:xfrm>
            <a:off x="2526900" y="76225"/>
            <a:ext cx="3482998" cy="500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0"/>
          <p:cNvPicPr preferRelativeResize="0"/>
          <p:nvPr/>
        </p:nvPicPr>
        <p:blipFill rotWithShape="1">
          <a:blip r:embed="rId4">
            <a:alphaModFix/>
          </a:blip>
          <a:srcRect t="37362"/>
          <a:stretch/>
        </p:blipFill>
        <p:spPr>
          <a:xfrm>
            <a:off x="6077700" y="76225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60" descr="Several empty coffee mugs and tea cups on a table at a cafe"/>
          <p:cNvPicPr preferRelativeResize="0"/>
          <p:nvPr/>
        </p:nvPicPr>
        <p:blipFill rotWithShape="1">
          <a:blip r:embed="rId5">
            <a:alphaModFix/>
          </a:blip>
          <a:srcRect l="20172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60" title="IMG_2433.jpeg"/>
          <p:cNvPicPr preferRelativeResize="0"/>
          <p:nvPr/>
        </p:nvPicPr>
        <p:blipFill rotWithShape="1">
          <a:blip r:embed="rId6">
            <a:alphaModFix/>
          </a:blip>
          <a:srcRect l="10248" t="9321" r="10248" b="40882"/>
          <a:stretch/>
        </p:blipFill>
        <p:spPr>
          <a:xfrm>
            <a:off x="6096600" y="26067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0"/>
          <p:cNvPicPr preferRelativeResize="0"/>
          <p:nvPr/>
        </p:nvPicPr>
        <p:blipFill rotWithShape="1">
          <a:blip r:embed="rId7">
            <a:alphaModFix/>
          </a:blip>
          <a:srcRect l="5100" r="5100"/>
          <a:stretch/>
        </p:blipFill>
        <p:spPr>
          <a:xfrm>
            <a:off x="6096600" y="2606700"/>
            <a:ext cx="2959498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0"/>
          <p:cNvPicPr preferRelativeResize="0"/>
          <p:nvPr/>
        </p:nvPicPr>
        <p:blipFill rotWithShape="1">
          <a:blip r:embed="rId8">
            <a:alphaModFix/>
          </a:blip>
          <a:srcRect t="18678" b="18684"/>
          <a:stretch/>
        </p:blipFill>
        <p:spPr>
          <a:xfrm>
            <a:off x="6096600" y="2606700"/>
            <a:ext cx="2959500" cy="2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60"/>
          <p:cNvSpPr txBox="1">
            <a:spLocks noGrp="1"/>
          </p:cNvSpPr>
          <p:nvPr>
            <p:ph type="body" idx="4294967295"/>
          </p:nvPr>
        </p:nvSpPr>
        <p:spPr>
          <a:xfrm>
            <a:off x="266575" y="295200"/>
            <a:ext cx="3717000" cy="4553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Groundcovers </a:t>
            </a:r>
            <a:r>
              <a:rPr lang="en" sz="1500">
                <a:latin typeface="Montserrat SemiBold"/>
                <a:ea typeface="Montserrat SemiBold"/>
                <a:cs typeface="Montserrat SemiBold"/>
                <a:sym typeface="Montserrat SemiBold"/>
              </a:rPr>
              <a:t>(low + spreading)</a:t>
            </a:r>
            <a:endParaRPr sz="15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Nasturtium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12” x 12-36”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Onion, Egyptian Walking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12-24” x 6-12”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Oregano (various)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12-36” x 18-24”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Peppermint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12-24” x 12-24”+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Raspberry, Arctic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6” x spreading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Strawberry (various)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4-12”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Sweet Woodruff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8-12” x 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Thyme, Woolly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3” x 12”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Violet (various)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6-8” x 6-8”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Wintergreen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6” x 12-24”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70" name="Google Shape;670;p60"/>
          <p:cNvPicPr preferRelativeResize="0"/>
          <p:nvPr/>
        </p:nvPicPr>
        <p:blipFill rotWithShape="1">
          <a:blip r:embed="rId9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60"/>
          <p:cNvSpPr txBox="1"/>
          <p:nvPr/>
        </p:nvSpPr>
        <p:spPr>
          <a:xfrm>
            <a:off x="3951900" y="76225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thyme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72" name="Google Shape;672;p60"/>
          <p:cNvSpPr txBox="1"/>
          <p:nvPr/>
        </p:nvSpPr>
        <p:spPr>
          <a:xfrm>
            <a:off x="6096600" y="26067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violets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73" name="Google Shape;673;p60"/>
          <p:cNvSpPr txBox="1"/>
          <p:nvPr/>
        </p:nvSpPr>
        <p:spPr>
          <a:xfrm>
            <a:off x="3951900" y="762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sweet woodruff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74" name="Google Shape;674;p60"/>
          <p:cNvSpPr txBox="1"/>
          <p:nvPr/>
        </p:nvSpPr>
        <p:spPr>
          <a:xfrm>
            <a:off x="6096600" y="76225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thyme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61"/>
          <p:cNvPicPr preferRelativeResize="0"/>
          <p:nvPr/>
        </p:nvPicPr>
        <p:blipFill rotWithShape="1">
          <a:blip r:embed="rId3">
            <a:alphaModFix/>
          </a:blip>
          <a:srcRect l="21979" t="1497" r="23479"/>
          <a:stretch/>
        </p:blipFill>
        <p:spPr>
          <a:xfrm>
            <a:off x="3106525" y="76200"/>
            <a:ext cx="3692925" cy="500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61"/>
          <p:cNvPicPr preferRelativeResize="0"/>
          <p:nvPr/>
        </p:nvPicPr>
        <p:blipFill rotWithShape="1">
          <a:blip r:embed="rId4">
            <a:alphaModFix/>
          </a:blip>
          <a:srcRect t="18678" b="18684"/>
          <a:stretch/>
        </p:blipFill>
        <p:spPr>
          <a:xfrm>
            <a:off x="76200" y="76200"/>
            <a:ext cx="2959492" cy="247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61"/>
          <p:cNvPicPr preferRelativeResize="0"/>
          <p:nvPr/>
        </p:nvPicPr>
        <p:blipFill rotWithShape="1">
          <a:blip r:embed="rId5">
            <a:alphaModFix/>
          </a:blip>
          <a:srcRect t="18678" b="18684"/>
          <a:stretch/>
        </p:blipFill>
        <p:spPr>
          <a:xfrm>
            <a:off x="76200" y="2606675"/>
            <a:ext cx="2959503" cy="2471706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61"/>
          <p:cNvSpPr txBox="1">
            <a:spLocks noGrp="1"/>
          </p:cNvSpPr>
          <p:nvPr>
            <p:ph type="body" idx="4294967295"/>
          </p:nvPr>
        </p:nvSpPr>
        <p:spPr>
          <a:xfrm>
            <a:off x="5385750" y="406050"/>
            <a:ext cx="3610500" cy="433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Roots 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Burdock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72” x 36-48”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Dandelion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Elecampane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Garlic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24-30” x 6-10”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Ramps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8” x 4-8”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Mountain Yam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9’ x 5’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Ginger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36” x 15”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Mashua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6.5’ x 6.5’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Potato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12” x 12”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83" name="Google Shape;683;p61"/>
          <p:cNvPicPr preferRelativeResize="0"/>
          <p:nvPr/>
        </p:nvPicPr>
        <p:blipFill rotWithShape="1">
          <a:blip r:embed="rId6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1"/>
          <p:cNvSpPr txBox="1"/>
          <p:nvPr/>
        </p:nvSpPr>
        <p:spPr>
          <a:xfrm>
            <a:off x="977700" y="126925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onions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85" name="Google Shape;685;p61"/>
          <p:cNvSpPr txBox="1"/>
          <p:nvPr/>
        </p:nvSpPr>
        <p:spPr>
          <a:xfrm>
            <a:off x="977700" y="2606675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potatoes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86" name="Google Shape;686;p61"/>
          <p:cNvSpPr txBox="1"/>
          <p:nvPr/>
        </p:nvSpPr>
        <p:spPr>
          <a:xfrm>
            <a:off x="3106525" y="4591475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carrots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t="16842" b="39703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4">
            <a:alphaModFix/>
          </a:blip>
          <a:srcRect t="19441" b="19441"/>
          <a:stretch/>
        </p:blipFill>
        <p:spPr>
          <a:xfrm>
            <a:off x="83275" y="1365900"/>
            <a:ext cx="2959500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5">
            <a:alphaModFix/>
          </a:blip>
          <a:srcRect l="10862" t="4120" r="3805" b="43725"/>
          <a:stretch/>
        </p:blipFill>
        <p:spPr>
          <a:xfrm>
            <a:off x="3098025" y="1365900"/>
            <a:ext cx="2959473" cy="241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6">
            <a:alphaModFix/>
          </a:blip>
          <a:srcRect t="19458" b="19464"/>
          <a:stretch/>
        </p:blipFill>
        <p:spPr>
          <a:xfrm>
            <a:off x="6112750" y="1365900"/>
            <a:ext cx="2959499" cy="241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>
            <a:spLocks noGrp="1"/>
          </p:cNvSpPr>
          <p:nvPr>
            <p:ph type="title" idx="4294967295"/>
          </p:nvPr>
        </p:nvSpPr>
        <p:spPr>
          <a:xfrm>
            <a:off x="311700" y="65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is a Food Forest?</a:t>
            </a: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62"/>
          <p:cNvPicPr preferRelativeResize="0"/>
          <p:nvPr/>
        </p:nvPicPr>
        <p:blipFill rotWithShape="1">
          <a:blip r:embed="rId3">
            <a:alphaModFix/>
          </a:blip>
          <a:srcRect l="17911" r="3043" b="14864"/>
          <a:stretch/>
        </p:blipFill>
        <p:spPr>
          <a:xfrm>
            <a:off x="2526900" y="76225"/>
            <a:ext cx="3482999" cy="500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62"/>
          <p:cNvPicPr preferRelativeResize="0"/>
          <p:nvPr/>
        </p:nvPicPr>
        <p:blipFill rotWithShape="1">
          <a:blip r:embed="rId4">
            <a:alphaModFix/>
          </a:blip>
          <a:srcRect l="20127" b="13963"/>
          <a:stretch/>
        </p:blipFill>
        <p:spPr>
          <a:xfrm>
            <a:off x="2526900" y="76225"/>
            <a:ext cx="3483002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62"/>
          <p:cNvPicPr preferRelativeResize="0"/>
          <p:nvPr/>
        </p:nvPicPr>
        <p:blipFill rotWithShape="1">
          <a:blip r:embed="rId5">
            <a:alphaModFix/>
          </a:blip>
          <a:srcRect t="18678" b="18684"/>
          <a:stretch/>
        </p:blipFill>
        <p:spPr>
          <a:xfrm>
            <a:off x="6096600" y="76200"/>
            <a:ext cx="2959503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62" descr="Several empty coffee mugs and tea cups on a table at a cafe"/>
          <p:cNvPicPr preferRelativeResize="0"/>
          <p:nvPr/>
        </p:nvPicPr>
        <p:blipFill rotWithShape="1">
          <a:blip r:embed="rId6">
            <a:alphaModFix/>
          </a:blip>
          <a:srcRect l="20172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62" title="IMG_2433.jpeg"/>
          <p:cNvPicPr preferRelativeResize="0"/>
          <p:nvPr/>
        </p:nvPicPr>
        <p:blipFill rotWithShape="1">
          <a:blip r:embed="rId7">
            <a:alphaModFix/>
          </a:blip>
          <a:srcRect l="10248" t="9321" r="10248" b="40882"/>
          <a:stretch/>
        </p:blipFill>
        <p:spPr>
          <a:xfrm>
            <a:off x="6096600" y="26067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62"/>
          <p:cNvPicPr preferRelativeResize="0"/>
          <p:nvPr/>
        </p:nvPicPr>
        <p:blipFill rotWithShape="1">
          <a:blip r:embed="rId8">
            <a:alphaModFix/>
          </a:blip>
          <a:srcRect l="5100" r="5100"/>
          <a:stretch/>
        </p:blipFill>
        <p:spPr>
          <a:xfrm>
            <a:off x="6096600" y="2606700"/>
            <a:ext cx="2959498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62"/>
          <p:cNvPicPr preferRelativeResize="0"/>
          <p:nvPr/>
        </p:nvPicPr>
        <p:blipFill rotWithShape="1">
          <a:blip r:embed="rId9">
            <a:alphaModFix/>
          </a:blip>
          <a:srcRect t="18704" b="18697"/>
          <a:stretch/>
        </p:blipFill>
        <p:spPr>
          <a:xfrm>
            <a:off x="6096600" y="76200"/>
            <a:ext cx="2959499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2"/>
          <p:cNvPicPr preferRelativeResize="0"/>
          <p:nvPr/>
        </p:nvPicPr>
        <p:blipFill rotWithShape="1">
          <a:blip r:embed="rId10">
            <a:alphaModFix/>
          </a:blip>
          <a:srcRect t="18678" b="18684"/>
          <a:stretch/>
        </p:blipFill>
        <p:spPr>
          <a:xfrm>
            <a:off x="6096600" y="2606700"/>
            <a:ext cx="2959500" cy="2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62"/>
          <p:cNvSpPr txBox="1">
            <a:spLocks noGrp="1"/>
          </p:cNvSpPr>
          <p:nvPr>
            <p:ph type="body" idx="4294967295"/>
          </p:nvPr>
        </p:nvSpPr>
        <p:spPr>
          <a:xfrm>
            <a:off x="282975" y="218275"/>
            <a:ext cx="3717000" cy="4718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Vines</a:t>
            </a:r>
            <a:endParaRPr sz="15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Clematis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5-7’ x 3-5’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Climbing Yam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8-10’ x 8-10’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Grapes (table, wine)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15-20’ x 15-20’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Hops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12’ x 12’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Kiwi (Arctic Beauty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10-20’ x 6-10’, </a:t>
            </a: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Hardy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10-20’ x 10-15’)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Magnolia Vine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8-15’ x 8-15’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Nasturtium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12” x 12-36”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Passionflower </a:t>
            </a: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6-8’ x 3-6’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</a:pP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Veggies (Pole Beans, Peas, Scarlet Runner Beans, Squash, etc.)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0" name="Google Shape;700;p62"/>
          <p:cNvPicPr preferRelativeResize="0"/>
          <p:nvPr/>
        </p:nvPicPr>
        <p:blipFill rotWithShape="1">
          <a:blip r:embed="rId11">
            <a:alphaModFix/>
          </a:blip>
          <a:srcRect l="9298" t="23440" r="13985" b="28505"/>
          <a:stretch/>
        </p:blipFill>
        <p:spPr>
          <a:xfrm>
            <a:off x="6096600" y="76200"/>
            <a:ext cx="2959502" cy="24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62"/>
          <p:cNvPicPr preferRelativeResize="0"/>
          <p:nvPr/>
        </p:nvPicPr>
        <p:blipFill rotWithShape="1">
          <a:blip r:embed="rId12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2"/>
          <p:cNvSpPr txBox="1"/>
          <p:nvPr/>
        </p:nvSpPr>
        <p:spPr>
          <a:xfrm>
            <a:off x="3951900" y="76225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grapes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03" name="Google Shape;703;p62"/>
          <p:cNvSpPr txBox="1"/>
          <p:nvPr/>
        </p:nvSpPr>
        <p:spPr>
          <a:xfrm>
            <a:off x="6096600" y="2061000"/>
            <a:ext cx="23952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scarlet runner beans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04" name="Google Shape;704;p62"/>
          <p:cNvSpPr txBox="1"/>
          <p:nvPr/>
        </p:nvSpPr>
        <p:spPr>
          <a:xfrm>
            <a:off x="6096600" y="2606700"/>
            <a:ext cx="2058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rgbClr val="58774E"/>
                </a:highlight>
                <a:latin typeface="Poppins Light"/>
                <a:ea typeface="Poppins Light"/>
                <a:cs typeface="Poppins Light"/>
                <a:sym typeface="Poppins Light"/>
              </a:rPr>
              <a:t>passionflower</a:t>
            </a:r>
            <a:endParaRPr sz="1600">
              <a:solidFill>
                <a:schemeClr val="lt1"/>
              </a:solidFill>
              <a:highlight>
                <a:srgbClr val="58774E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63"/>
          <p:cNvPicPr preferRelativeResize="0"/>
          <p:nvPr/>
        </p:nvPicPr>
        <p:blipFill rotWithShape="1">
          <a:blip r:embed="rId3">
            <a:alphaModFix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3"/>
          <p:cNvPicPr preferRelativeResize="0"/>
          <p:nvPr/>
        </p:nvPicPr>
        <p:blipFill rotWithShape="1">
          <a:blip r:embed="rId4">
            <a:alphaModFix/>
          </a:blip>
          <a:srcRect l="9962" t="30144" r="18420" b="26086"/>
          <a:stretch/>
        </p:blipFill>
        <p:spPr>
          <a:xfrm>
            <a:off x="83275" y="1365900"/>
            <a:ext cx="2959500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63"/>
          <p:cNvPicPr preferRelativeResize="0"/>
          <p:nvPr/>
        </p:nvPicPr>
        <p:blipFill rotWithShape="1">
          <a:blip r:embed="rId5">
            <a:alphaModFix/>
          </a:blip>
          <a:srcRect t="19441" b="19441"/>
          <a:stretch/>
        </p:blipFill>
        <p:spPr>
          <a:xfrm>
            <a:off x="3098025" y="1365900"/>
            <a:ext cx="2959473" cy="241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3"/>
          <p:cNvPicPr preferRelativeResize="0"/>
          <p:nvPr/>
        </p:nvPicPr>
        <p:blipFill rotWithShape="1">
          <a:blip r:embed="rId6">
            <a:alphaModFix/>
          </a:blip>
          <a:srcRect t="5152" b="33730"/>
          <a:stretch/>
        </p:blipFill>
        <p:spPr>
          <a:xfrm>
            <a:off x="6112750" y="1365900"/>
            <a:ext cx="2959500" cy="2411699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3"/>
          <p:cNvSpPr txBox="1">
            <a:spLocks noGrp="1"/>
          </p:cNvSpPr>
          <p:nvPr>
            <p:ph type="title" idx="4294967295"/>
          </p:nvPr>
        </p:nvSpPr>
        <p:spPr>
          <a:xfrm>
            <a:off x="311700" y="65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848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Common Questions</a:t>
            </a:r>
            <a:endParaRPr dirty="0">
              <a:solidFill>
                <a:srgbClr val="4848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4" name="Google Shape;714;p63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64"/>
          <p:cNvPicPr preferRelativeResize="0"/>
          <p:nvPr/>
        </p:nvPicPr>
        <p:blipFill rotWithShape="1">
          <a:blip r:embed="rId3">
            <a:alphaModFix/>
          </a:blip>
          <a:srcRect l="3968" t="46584" r="54860" b="1226"/>
          <a:stretch/>
        </p:blipFill>
        <p:spPr>
          <a:xfrm>
            <a:off x="76200" y="70650"/>
            <a:ext cx="29595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4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64"/>
          <p:cNvSpPr txBox="1"/>
          <p:nvPr/>
        </p:nvSpPr>
        <p:spPr>
          <a:xfrm>
            <a:off x="76200" y="1946850"/>
            <a:ext cx="29595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Common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Q’s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22" name="Google Shape;722;p64"/>
          <p:cNvSpPr txBox="1"/>
          <p:nvPr/>
        </p:nvSpPr>
        <p:spPr>
          <a:xfrm>
            <a:off x="3465250" y="362850"/>
            <a:ext cx="5407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2"/>
                </a:solidFill>
                <a:highlight>
                  <a:srgbClr val="FFFFF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How long will a food forest take to get established?</a:t>
            </a:r>
            <a:endParaRPr sz="2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3" name="Google Shape;723;p64"/>
          <p:cNvSpPr txBox="1"/>
          <p:nvPr/>
        </p:nvSpPr>
        <p:spPr>
          <a:xfrm>
            <a:off x="3465250" y="1479425"/>
            <a:ext cx="55722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Large nut trees: 4+ years</a:t>
            </a:r>
            <a:endParaRPr sz="2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Fruit &amp; small nut trees: 2+ years</a:t>
            </a:r>
            <a:endParaRPr sz="2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Berry bushes: 1+ years</a:t>
            </a:r>
            <a:endParaRPr sz="2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Perennial veggies: same year+</a:t>
            </a:r>
            <a:endParaRPr sz="2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Annual herbs &amp; veggies: now</a:t>
            </a:r>
            <a:endParaRPr sz="2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65"/>
          <p:cNvPicPr preferRelativeResize="0"/>
          <p:nvPr/>
        </p:nvPicPr>
        <p:blipFill rotWithShape="1">
          <a:blip r:embed="rId3">
            <a:alphaModFix/>
          </a:blip>
          <a:srcRect l="22985" t="15747" r="22980" b="15754"/>
          <a:stretch/>
        </p:blipFill>
        <p:spPr>
          <a:xfrm>
            <a:off x="76200" y="70650"/>
            <a:ext cx="29595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65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65"/>
          <p:cNvSpPr txBox="1"/>
          <p:nvPr/>
        </p:nvSpPr>
        <p:spPr>
          <a:xfrm>
            <a:off x="76200" y="1946850"/>
            <a:ext cx="29595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Common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Q’s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31" name="Google Shape;731;p65"/>
          <p:cNvSpPr txBox="1"/>
          <p:nvPr/>
        </p:nvSpPr>
        <p:spPr>
          <a:xfrm>
            <a:off x="3465250" y="362850"/>
            <a:ext cx="4867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2"/>
                </a:solidFill>
                <a:highlight>
                  <a:srgbClr val="FFFFF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How big does a food forest need to be?</a:t>
            </a:r>
            <a:endParaRPr sz="2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32" name="Google Shape;732;p65"/>
          <p:cNvSpPr txBox="1"/>
          <p:nvPr/>
        </p:nvSpPr>
        <p:spPr>
          <a:xfrm>
            <a:off x="3465250" y="1336925"/>
            <a:ext cx="48672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Any size!</a:t>
            </a:r>
            <a:endParaRPr sz="2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Small urban lot to several acres</a:t>
            </a:r>
            <a:endParaRPr sz="2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6"/>
          <p:cNvSpPr txBox="1"/>
          <p:nvPr/>
        </p:nvSpPr>
        <p:spPr>
          <a:xfrm>
            <a:off x="3465250" y="1336925"/>
            <a:ext cx="48672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Study in Scotland: “Sustainable food production in a temperate climate</a:t>
            </a:r>
            <a:r>
              <a:rPr lang="en" sz="20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rPr>
              <a:t> – a case study analysis of the nutritional yield in a peri-urban food forest</a:t>
            </a:r>
            <a:r>
              <a:rPr lang="en" sz="2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”</a:t>
            </a:r>
            <a:endParaRPr sz="2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58774E"/>
                </a:solidFill>
                <a:latin typeface="Poppins"/>
                <a:ea typeface="Poppins"/>
                <a:cs typeface="Poppins"/>
                <a:sym typeface="Poppins"/>
              </a:rPr>
              <a:t>https://www.sciencedirect.com/science/article/abs/pii/S1618866718304151</a:t>
            </a:r>
            <a:endParaRPr sz="1500">
              <a:solidFill>
                <a:srgbClr val="58774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8" name="Google Shape;738;p66"/>
          <p:cNvPicPr preferRelativeResize="0"/>
          <p:nvPr/>
        </p:nvPicPr>
        <p:blipFill rotWithShape="1">
          <a:blip r:embed="rId3">
            <a:alphaModFix/>
          </a:blip>
          <a:srcRect l="16482" r="24356"/>
          <a:stretch/>
        </p:blipFill>
        <p:spPr>
          <a:xfrm>
            <a:off x="76200" y="70650"/>
            <a:ext cx="2959501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6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66"/>
          <p:cNvSpPr txBox="1"/>
          <p:nvPr/>
        </p:nvSpPr>
        <p:spPr>
          <a:xfrm>
            <a:off x="76200" y="1946850"/>
            <a:ext cx="29595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Common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Q’s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41" name="Google Shape;741;p66"/>
          <p:cNvSpPr txBox="1"/>
          <p:nvPr/>
        </p:nvSpPr>
        <p:spPr>
          <a:xfrm>
            <a:off x="3465250" y="362850"/>
            <a:ext cx="4867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2"/>
                </a:solidFill>
                <a:highlight>
                  <a:srgbClr val="FFFFF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How much food will a food forest produce?</a:t>
            </a:r>
            <a:endParaRPr sz="2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7"/>
          <p:cNvSpPr txBox="1"/>
          <p:nvPr/>
        </p:nvSpPr>
        <p:spPr>
          <a:xfrm>
            <a:off x="3465250" y="362850"/>
            <a:ext cx="4867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Study in Scotland:</a:t>
            </a:r>
            <a:endParaRPr sz="2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47" name="Google Shape;747;p67"/>
          <p:cNvSpPr txBox="1"/>
          <p:nvPr/>
        </p:nvSpPr>
        <p:spPr>
          <a:xfrm>
            <a:off x="3465250" y="1329875"/>
            <a:ext cx="4867200" cy="3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Plot size: 0.08 hectare (ha) food forest, then </a:t>
            </a:r>
            <a:r>
              <a:rPr lang="en" sz="17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scaled up to 1 ha </a:t>
            </a:r>
            <a:r>
              <a:rPr lang="en" sz="16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(</a:t>
            </a: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1 hectare = 2.47105 acres</a:t>
            </a:r>
            <a:r>
              <a:rPr lang="en" sz="16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)</a:t>
            </a:r>
            <a:endParaRPr sz="16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Carbs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for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 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Fat 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 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Protein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for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 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If more legumes &amp; nut trees included = protein and fat for addl. people 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m = male, f = female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58774E"/>
                </a:solidFill>
                <a:latin typeface="Poppins"/>
                <a:ea typeface="Poppins"/>
                <a:cs typeface="Poppins"/>
                <a:sym typeface="Poppins"/>
              </a:rPr>
              <a:t>https://www.sciencedirect.com/science/article/abs/pii/S1618866718304151</a:t>
            </a:r>
            <a:endParaRPr sz="11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8" name="Google Shape;748;p67"/>
          <p:cNvPicPr preferRelativeResize="0"/>
          <p:nvPr/>
        </p:nvPicPr>
        <p:blipFill rotWithShape="1">
          <a:blip r:embed="rId3">
            <a:alphaModFix/>
          </a:blip>
          <a:srcRect l="16482" r="24356"/>
          <a:stretch/>
        </p:blipFill>
        <p:spPr>
          <a:xfrm>
            <a:off x="76200" y="70650"/>
            <a:ext cx="2959501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67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67"/>
          <p:cNvSpPr txBox="1"/>
          <p:nvPr/>
        </p:nvSpPr>
        <p:spPr>
          <a:xfrm>
            <a:off x="76200" y="1946850"/>
            <a:ext cx="29595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Common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Q’s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51" name="Google Shape;751;p67"/>
          <p:cNvSpPr txBox="1"/>
          <p:nvPr/>
        </p:nvSpPr>
        <p:spPr>
          <a:xfrm>
            <a:off x="3465250" y="362850"/>
            <a:ext cx="4867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2"/>
                </a:solidFill>
                <a:highlight>
                  <a:srgbClr val="FFFFF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How much food will a food forest produce?</a:t>
            </a:r>
            <a:endParaRPr sz="2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8"/>
          <p:cNvSpPr txBox="1"/>
          <p:nvPr/>
        </p:nvSpPr>
        <p:spPr>
          <a:xfrm>
            <a:off x="3465250" y="70650"/>
            <a:ext cx="4867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2"/>
                </a:solidFill>
                <a:highlight>
                  <a:srgbClr val="FFFFF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How much food will a food forest produce?</a:t>
            </a:r>
            <a:endParaRPr sz="2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7" name="Google Shape;757;p68"/>
          <p:cNvSpPr txBox="1"/>
          <p:nvPr/>
        </p:nvSpPr>
        <p:spPr>
          <a:xfrm>
            <a:off x="3465250" y="983250"/>
            <a:ext cx="4867200" cy="3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Average residential property size in WI = </a:t>
            </a:r>
            <a:r>
              <a:rPr lang="en" sz="1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14,810 sq. ft.</a:t>
            </a:r>
            <a:r>
              <a:rPr lang="en" sz="17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(~ ⅓ acre).  If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5,000 sq. ft.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food forest, then:</a:t>
            </a:r>
            <a:endParaRPr sz="17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Carbs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for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0.94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 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1.2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 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Fat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for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0.54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 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0.67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Protein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for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0.40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 or </a:t>
            </a:r>
            <a:r>
              <a:rPr lang="en" sz="17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0.53</a:t>
            </a: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If more legumes &amp; nut trees included = additional protein and fat 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m = male, f = female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58774E"/>
                </a:solidFill>
                <a:latin typeface="Poppins"/>
                <a:ea typeface="Poppins"/>
                <a:cs typeface="Poppins"/>
                <a:sym typeface="Poppins"/>
              </a:rPr>
              <a:t>https://www.sciencedirect.com/science/article/abs/pii/S1618866718304151</a:t>
            </a:r>
            <a:endParaRPr sz="11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8" name="Google Shape;758;p68"/>
          <p:cNvPicPr preferRelativeResize="0"/>
          <p:nvPr/>
        </p:nvPicPr>
        <p:blipFill rotWithShape="1">
          <a:blip r:embed="rId3">
            <a:alphaModFix/>
          </a:blip>
          <a:srcRect l="16482" r="24356"/>
          <a:stretch/>
        </p:blipFill>
        <p:spPr>
          <a:xfrm>
            <a:off x="76200" y="70650"/>
            <a:ext cx="2959501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8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68"/>
          <p:cNvSpPr txBox="1"/>
          <p:nvPr/>
        </p:nvSpPr>
        <p:spPr>
          <a:xfrm>
            <a:off x="76200" y="1946850"/>
            <a:ext cx="29595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Common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Q’s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9"/>
          <p:cNvSpPr txBox="1"/>
          <p:nvPr/>
        </p:nvSpPr>
        <p:spPr>
          <a:xfrm>
            <a:off x="3465250" y="291100"/>
            <a:ext cx="4867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2"/>
                </a:solidFill>
                <a:highlight>
                  <a:srgbClr val="FFFFF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How much sun does a food forest need?</a:t>
            </a:r>
            <a:endParaRPr sz="2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66" name="Google Shape;766;p69"/>
          <p:cNvPicPr preferRelativeResize="0"/>
          <p:nvPr/>
        </p:nvPicPr>
        <p:blipFill rotWithShape="1">
          <a:blip r:embed="rId3">
            <a:alphaModFix/>
          </a:blip>
          <a:srcRect l="16482" r="24356"/>
          <a:stretch/>
        </p:blipFill>
        <p:spPr>
          <a:xfrm>
            <a:off x="76200" y="70650"/>
            <a:ext cx="2959501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69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69"/>
          <p:cNvSpPr txBox="1"/>
          <p:nvPr/>
        </p:nvSpPr>
        <p:spPr>
          <a:xfrm>
            <a:off x="76200" y="1946850"/>
            <a:ext cx="29595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 &amp; A</a:t>
            </a:r>
            <a:endParaRPr sz="4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69" name="Google Shape;769;p69"/>
          <p:cNvPicPr preferRelativeResize="0"/>
          <p:nvPr/>
        </p:nvPicPr>
        <p:blipFill rotWithShape="1">
          <a:blip r:embed="rId5">
            <a:alphaModFix/>
          </a:blip>
          <a:srcRect l="1252" t="9094" r="26357" b="1042"/>
          <a:stretch/>
        </p:blipFill>
        <p:spPr>
          <a:xfrm>
            <a:off x="76200" y="70650"/>
            <a:ext cx="2959500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69"/>
          <p:cNvSpPr txBox="1"/>
          <p:nvPr/>
        </p:nvSpPr>
        <p:spPr>
          <a:xfrm>
            <a:off x="3465250" y="1265175"/>
            <a:ext cx="48672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At least 6 hours of sunlight per day, especially if growing fruit trees.</a:t>
            </a:r>
            <a:endParaRPr sz="1700">
              <a:solidFill>
                <a:srgbClr val="58774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1" name="Google Shape;771;p69"/>
          <p:cNvSpPr txBox="1"/>
          <p:nvPr/>
        </p:nvSpPr>
        <p:spPr>
          <a:xfrm>
            <a:off x="76200" y="1946850"/>
            <a:ext cx="29595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Common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Q’s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70"/>
          <p:cNvPicPr preferRelativeResize="0"/>
          <p:nvPr/>
        </p:nvPicPr>
        <p:blipFill rotWithShape="1">
          <a:blip r:embed="rId3">
            <a:alphaModFix/>
          </a:blip>
          <a:srcRect l="2918" t="11063" r="26920"/>
          <a:stretch/>
        </p:blipFill>
        <p:spPr>
          <a:xfrm>
            <a:off x="76200" y="70650"/>
            <a:ext cx="2959500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0"/>
          <p:cNvSpPr txBox="1"/>
          <p:nvPr/>
        </p:nvSpPr>
        <p:spPr>
          <a:xfrm>
            <a:off x="3465250" y="291100"/>
            <a:ext cx="48672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2"/>
                </a:solidFill>
                <a:highlight>
                  <a:srgbClr val="FFFFF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What are challenges to planting &amp; maintaining a food forest?</a:t>
            </a:r>
            <a:endParaRPr sz="2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78" name="Google Shape;778;p70"/>
          <p:cNvSpPr txBox="1"/>
          <p:nvPr/>
        </p:nvSpPr>
        <p:spPr>
          <a:xfrm>
            <a:off x="3465250" y="1491700"/>
            <a:ext cx="48672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Need land &amp; time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Takes time to establish / long term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Requires money up front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Delayed harvests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oppins"/>
              <a:buChar char="❖"/>
            </a:pPr>
            <a:r>
              <a:rPr lang="en" sz="17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Irrigation until established</a:t>
            </a:r>
            <a:endParaRPr sz="17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79" name="Google Shape;779;p70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70"/>
          <p:cNvSpPr txBox="1"/>
          <p:nvPr/>
        </p:nvSpPr>
        <p:spPr>
          <a:xfrm>
            <a:off x="76200" y="1946850"/>
            <a:ext cx="29595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Common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Q’s</a:t>
            </a:r>
            <a:endParaRPr sz="3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71"/>
          <p:cNvPicPr preferRelativeResize="0"/>
          <p:nvPr/>
        </p:nvPicPr>
        <p:blipFill rotWithShape="1">
          <a:blip r:embed="rId3">
            <a:alphaModFix/>
          </a:blip>
          <a:srcRect t="6582" b="6582"/>
          <a:stretch/>
        </p:blipFill>
        <p:spPr>
          <a:xfrm>
            <a:off x="4594800" y="0"/>
            <a:ext cx="44424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71"/>
          <p:cNvPicPr preferRelativeResize="0"/>
          <p:nvPr/>
        </p:nvPicPr>
        <p:blipFill rotWithShape="1">
          <a:blip r:embed="rId4">
            <a:alphaModFix/>
          </a:blip>
          <a:srcRect l="16681" r="4819" b="29903"/>
          <a:stretch/>
        </p:blipFill>
        <p:spPr>
          <a:xfrm>
            <a:off x="0" y="0"/>
            <a:ext cx="4489901" cy="519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71"/>
          <p:cNvPicPr preferRelativeResize="0"/>
          <p:nvPr/>
        </p:nvPicPr>
        <p:blipFill rotWithShape="1">
          <a:blip r:embed="rId5">
            <a:alphaModFix/>
          </a:blip>
          <a:srcRect t="11535" b="12424"/>
          <a:stretch/>
        </p:blipFill>
        <p:spPr>
          <a:xfrm>
            <a:off x="82561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71"/>
          <p:cNvSpPr txBox="1">
            <a:spLocks noGrp="1"/>
          </p:cNvSpPr>
          <p:nvPr>
            <p:ph type="title" idx="4294967295"/>
          </p:nvPr>
        </p:nvSpPr>
        <p:spPr>
          <a:xfrm>
            <a:off x="311700" y="205650"/>
            <a:ext cx="399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Final Thoughts</a:t>
            </a:r>
            <a:endParaRPr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9" name="Google Shape;789;p71"/>
          <p:cNvSpPr txBox="1"/>
          <p:nvPr/>
        </p:nvSpPr>
        <p:spPr>
          <a:xfrm>
            <a:off x="228900" y="939050"/>
            <a:ext cx="4159500" cy="334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My hope is that you gained a better understanding of food forests and their benefits beyond just food production. </a:t>
            </a:r>
            <a:endParaRPr sz="16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 invite you to plant your own food forest, work with your community to install a public food forest, or simply share your knowledge and excitement with others.  </a:t>
            </a:r>
            <a:endParaRPr sz="16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Let’s embrace this opportunity to cultivate a greener future.</a:t>
            </a:r>
            <a:endParaRPr sz="16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body" idx="4294967295"/>
          </p:nvPr>
        </p:nvSpPr>
        <p:spPr>
          <a:xfrm>
            <a:off x="6852600" y="138300"/>
            <a:ext cx="2181600" cy="2328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food forest mimics how nature works in an actual forest - while growing food.</a:t>
            </a:r>
            <a:endParaRPr sz="2100">
              <a:solidFill>
                <a:srgbClr val="1F1F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l="7526" r="25869"/>
          <a:stretch/>
        </p:blipFill>
        <p:spPr>
          <a:xfrm>
            <a:off x="76200" y="70650"/>
            <a:ext cx="44423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t="14017" b="1287"/>
          <a:stretch/>
        </p:blipFill>
        <p:spPr>
          <a:xfrm>
            <a:off x="4594800" y="70650"/>
            <a:ext cx="2181600" cy="24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5">
            <a:alphaModFix/>
          </a:blip>
          <a:srcRect t="23711" b="34696"/>
          <a:stretch/>
        </p:blipFill>
        <p:spPr>
          <a:xfrm>
            <a:off x="4594800" y="2609250"/>
            <a:ext cx="4442400" cy="24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347825" y="4538450"/>
            <a:ext cx="8604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4754600" y="4538450"/>
            <a:ext cx="8604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4754600" y="1985250"/>
            <a:ext cx="8604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2022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72"/>
          <p:cNvPicPr preferRelativeResize="0"/>
          <p:nvPr/>
        </p:nvPicPr>
        <p:blipFill rotWithShape="1">
          <a:blip r:embed="rId3">
            <a:alphaModFix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72"/>
          <p:cNvPicPr preferRelativeResize="0"/>
          <p:nvPr/>
        </p:nvPicPr>
        <p:blipFill rotWithShape="1">
          <a:blip r:embed="rId4">
            <a:alphaModFix/>
          </a:blip>
          <a:srcRect t="19441" b="19441"/>
          <a:stretch/>
        </p:blipFill>
        <p:spPr>
          <a:xfrm>
            <a:off x="83275" y="1365900"/>
            <a:ext cx="2959500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72"/>
          <p:cNvPicPr preferRelativeResize="0"/>
          <p:nvPr/>
        </p:nvPicPr>
        <p:blipFill rotWithShape="1">
          <a:blip r:embed="rId5">
            <a:alphaModFix/>
          </a:blip>
          <a:srcRect l="10862" t="4120" r="3805" b="43725"/>
          <a:stretch/>
        </p:blipFill>
        <p:spPr>
          <a:xfrm>
            <a:off x="3098025" y="1365900"/>
            <a:ext cx="2959473" cy="241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72"/>
          <p:cNvPicPr preferRelativeResize="0"/>
          <p:nvPr/>
        </p:nvPicPr>
        <p:blipFill rotWithShape="1">
          <a:blip r:embed="rId6">
            <a:alphaModFix/>
          </a:blip>
          <a:srcRect t="19458" b="19464"/>
          <a:stretch/>
        </p:blipFill>
        <p:spPr>
          <a:xfrm>
            <a:off x="6112750" y="1365900"/>
            <a:ext cx="2959499" cy="2411699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72"/>
          <p:cNvSpPr txBox="1">
            <a:spLocks noGrp="1"/>
          </p:cNvSpPr>
          <p:nvPr>
            <p:ph type="title" idx="4294967295"/>
          </p:nvPr>
        </p:nvSpPr>
        <p:spPr>
          <a:xfrm>
            <a:off x="311700" y="65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Thank you!  Questions?</a:t>
            </a: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99" name="Google Shape;799;p72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73"/>
          <p:cNvPicPr preferRelativeResize="0"/>
          <p:nvPr/>
        </p:nvPicPr>
        <p:blipFill rotWithShape="1">
          <a:blip r:embed="rId3">
            <a:alphaModFix/>
          </a:blip>
          <a:srcRect l="27724" t="4873" r="30821" b="9772"/>
          <a:stretch/>
        </p:blipFill>
        <p:spPr>
          <a:xfrm>
            <a:off x="76200" y="70650"/>
            <a:ext cx="1822198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73"/>
          <p:cNvPicPr preferRelativeResize="0"/>
          <p:nvPr/>
        </p:nvPicPr>
        <p:blipFill rotWithShape="1">
          <a:blip r:embed="rId4">
            <a:alphaModFix/>
          </a:blip>
          <a:srcRect t="2868" b="30411"/>
          <a:stretch/>
        </p:blipFill>
        <p:spPr>
          <a:xfrm>
            <a:off x="5700075" y="70650"/>
            <a:ext cx="3443925" cy="29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73"/>
          <p:cNvPicPr preferRelativeResize="0"/>
          <p:nvPr/>
        </p:nvPicPr>
        <p:blipFill rotWithShape="1">
          <a:blip r:embed="rId5">
            <a:alphaModFix/>
          </a:blip>
          <a:srcRect l="11443" r="39987"/>
          <a:stretch/>
        </p:blipFill>
        <p:spPr>
          <a:xfrm>
            <a:off x="1939425" y="70650"/>
            <a:ext cx="1822203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73"/>
          <p:cNvPicPr preferRelativeResize="0"/>
          <p:nvPr/>
        </p:nvPicPr>
        <p:blipFill rotWithShape="1">
          <a:blip r:embed="rId6">
            <a:alphaModFix/>
          </a:blip>
          <a:srcRect l="32803" r="18626"/>
          <a:stretch/>
        </p:blipFill>
        <p:spPr>
          <a:xfrm>
            <a:off x="3802650" y="70650"/>
            <a:ext cx="1822198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73"/>
          <p:cNvSpPr txBox="1">
            <a:spLocks noGrp="1"/>
          </p:cNvSpPr>
          <p:nvPr>
            <p:ph type="title" idx="4294967295"/>
          </p:nvPr>
        </p:nvSpPr>
        <p:spPr>
          <a:xfrm>
            <a:off x="5736575" y="70650"/>
            <a:ext cx="3276600" cy="24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rgbClr val="4848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Thank you!</a:t>
            </a:r>
            <a:endParaRPr sz="3800" dirty="0">
              <a:solidFill>
                <a:srgbClr val="4848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4848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Questions?</a:t>
            </a:r>
            <a:endParaRPr sz="2000" dirty="0">
              <a:solidFill>
                <a:srgbClr val="4848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 dirty="0">
              <a:solidFill>
                <a:srgbClr val="4848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58774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Scan for</a:t>
            </a:r>
            <a:endParaRPr sz="2600" dirty="0">
              <a:solidFill>
                <a:srgbClr val="58774E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58774E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more</a:t>
            </a:r>
            <a:endParaRPr sz="2600" dirty="0">
              <a:solidFill>
                <a:srgbClr val="58774E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09" name="Google Shape;809;p73"/>
          <p:cNvSpPr txBox="1">
            <a:spLocks noGrp="1"/>
          </p:cNvSpPr>
          <p:nvPr>
            <p:ph type="subTitle" idx="4294967295"/>
          </p:nvPr>
        </p:nvSpPr>
        <p:spPr>
          <a:xfrm>
            <a:off x="5736575" y="2571750"/>
            <a:ext cx="3276600" cy="15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F1F1F"/>
                </a:solidFill>
                <a:latin typeface="Poppins Light"/>
                <a:ea typeface="Poppins Light"/>
                <a:cs typeface="Poppins Light"/>
                <a:sym typeface="Poppins Light"/>
              </a:rPr>
              <a:t>Rachel Belida</a:t>
            </a:r>
            <a:endParaRPr sz="1500">
              <a:solidFill>
                <a:srgbClr val="1F1F1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F1F"/>
                </a:solidFill>
                <a:latin typeface="Poppins Light"/>
                <a:ea typeface="Poppins Light"/>
                <a:cs typeface="Poppins Light"/>
                <a:sym typeface="Poppins Light"/>
              </a:rPr>
              <a:t>Eco &amp; Edible Landscape Designer</a:t>
            </a:r>
            <a:endParaRPr sz="1400">
              <a:solidFill>
                <a:srgbClr val="1F1F1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F1F1F"/>
                </a:solidFill>
                <a:latin typeface="Poppins Light"/>
                <a:ea typeface="Poppins Light"/>
                <a:cs typeface="Poppins Light"/>
                <a:sym typeface="Poppins Light"/>
              </a:rPr>
              <a:t>Daily Harvest Designs</a:t>
            </a:r>
            <a:endParaRPr sz="1500">
              <a:solidFill>
                <a:srgbClr val="1F1F1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58774E"/>
                </a:solidFill>
                <a:highlight>
                  <a:srgbClr val="FFFFFF"/>
                </a:highlight>
                <a:latin typeface="Poppins Light"/>
                <a:ea typeface="Poppins Light"/>
                <a:cs typeface="Poppins Light"/>
                <a:sym typeface="Poppins Light"/>
              </a:rPr>
              <a:t>2025 Garden &amp; Green Living Expo</a:t>
            </a:r>
            <a:endParaRPr sz="2000">
              <a:solidFill>
                <a:srgbClr val="58774E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810" name="Google Shape;810;p73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7876490" y="4170450"/>
            <a:ext cx="1186836" cy="9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3702" y="1559544"/>
            <a:ext cx="1186826" cy="1188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2" name="Google Shape;812;p73"/>
          <p:cNvCxnSpPr/>
          <p:nvPr/>
        </p:nvCxnSpPr>
        <p:spPr>
          <a:xfrm rot="10800000" flipH="1">
            <a:off x="6764100" y="2225350"/>
            <a:ext cx="879600" cy="9600"/>
          </a:xfrm>
          <a:prstGeom prst="straightConnector1">
            <a:avLst/>
          </a:prstGeom>
          <a:noFill/>
          <a:ln w="38100" cap="flat" cmpd="sng">
            <a:solidFill>
              <a:srgbClr val="A4A87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13" name="Google Shape;813;p73"/>
          <p:cNvPicPr preferRelativeResize="0"/>
          <p:nvPr/>
        </p:nvPicPr>
        <p:blipFill rotWithShape="1">
          <a:blip r:embed="rId9">
            <a:alphaModFix amt="87000"/>
          </a:blip>
          <a:srcRect l="40751" t="49806" r="39666" b="14721"/>
          <a:stretch/>
        </p:blipFill>
        <p:spPr>
          <a:xfrm>
            <a:off x="393886" y="1207389"/>
            <a:ext cx="1186826" cy="1192064"/>
          </a:xfrm>
          <a:prstGeom prst="rect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73"/>
          <p:cNvPicPr preferRelativeResize="0"/>
          <p:nvPr/>
        </p:nvPicPr>
        <p:blipFill rotWithShape="1">
          <a:blip r:embed="rId9">
            <a:alphaModFix amt="87000"/>
          </a:blip>
          <a:srcRect l="6483" t="89601" r="68675" b="3572"/>
          <a:stretch/>
        </p:blipFill>
        <p:spPr>
          <a:xfrm>
            <a:off x="291156" y="2505550"/>
            <a:ext cx="1388340" cy="2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73"/>
          <p:cNvPicPr preferRelativeResize="0"/>
          <p:nvPr/>
        </p:nvPicPr>
        <p:blipFill rotWithShape="1">
          <a:blip r:embed="rId9">
            <a:alphaModFix amt="87000"/>
          </a:blip>
          <a:srcRect l="30936" t="89233" r="41651" b="3939"/>
          <a:stretch/>
        </p:blipFill>
        <p:spPr>
          <a:xfrm>
            <a:off x="219338" y="2731150"/>
            <a:ext cx="1531999" cy="2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73"/>
          <p:cNvPicPr preferRelativeResize="0"/>
          <p:nvPr/>
        </p:nvPicPr>
        <p:blipFill rotWithShape="1">
          <a:blip r:embed="rId9">
            <a:alphaModFix amt="87000"/>
          </a:blip>
          <a:srcRect l="58109" t="88989" r="25455" b="4184"/>
          <a:stretch/>
        </p:blipFill>
        <p:spPr>
          <a:xfrm>
            <a:off x="526075" y="2956750"/>
            <a:ext cx="918527" cy="2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73"/>
          <p:cNvPicPr preferRelativeResize="0"/>
          <p:nvPr/>
        </p:nvPicPr>
        <p:blipFill rotWithShape="1">
          <a:blip r:embed="rId9">
            <a:alphaModFix amt="87000"/>
          </a:blip>
          <a:srcRect l="74089" t="88989" r="6287" b="4184"/>
          <a:stretch/>
        </p:blipFill>
        <p:spPr>
          <a:xfrm>
            <a:off x="402332" y="3182350"/>
            <a:ext cx="1096703" cy="2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73"/>
          <p:cNvPicPr preferRelativeResize="0"/>
          <p:nvPr/>
        </p:nvPicPr>
        <p:blipFill rotWithShape="1">
          <a:blip r:embed="rId9">
            <a:alphaModFix amt="87000"/>
          </a:blip>
          <a:srcRect l="21998" t="35367" r="47490" b="52259"/>
          <a:stretch/>
        </p:blipFill>
        <p:spPr>
          <a:xfrm>
            <a:off x="109237" y="443700"/>
            <a:ext cx="1752224" cy="35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73"/>
          <p:cNvPicPr preferRelativeResize="0"/>
          <p:nvPr/>
        </p:nvPicPr>
        <p:blipFill rotWithShape="1">
          <a:blip r:embed="rId9">
            <a:alphaModFix amt="87000"/>
          </a:blip>
          <a:srcRect l="53270" t="37381" r="22764" b="52259"/>
          <a:stretch/>
        </p:blipFill>
        <p:spPr>
          <a:xfrm>
            <a:off x="299163" y="801625"/>
            <a:ext cx="1376274" cy="2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3">
            <a:alphaModFix/>
          </a:blip>
          <a:srcRect l="337" t="30484" r="337" b="27859"/>
          <a:stretch/>
        </p:blipFill>
        <p:spPr>
          <a:xfrm>
            <a:off x="-27025" y="0"/>
            <a:ext cx="91980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body" idx="4294967295"/>
          </p:nvPr>
        </p:nvSpPr>
        <p:spPr>
          <a:xfrm>
            <a:off x="756750" y="402900"/>
            <a:ext cx="7630500" cy="4337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4320" marR="274320" lvl="0" indent="0" algn="ct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rgbClr val="383839"/>
                </a:solidFill>
                <a:latin typeface="Poppins Light"/>
                <a:ea typeface="Poppins Light"/>
                <a:cs typeface="Poppins Light"/>
                <a:sym typeface="Poppins Light"/>
              </a:rPr>
              <a:t>A food forest is a</a:t>
            </a:r>
            <a:r>
              <a:rPr lang="en" sz="2100">
                <a:solidFill>
                  <a:srgbClr val="38383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2100">
                <a:solidFill>
                  <a:srgbClr val="38383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layered garden</a:t>
            </a:r>
            <a:r>
              <a:rPr lang="en" sz="2100">
                <a:solidFill>
                  <a:srgbClr val="38383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2100">
                <a:solidFill>
                  <a:srgbClr val="383839"/>
                </a:solidFill>
                <a:latin typeface="Poppins Light"/>
                <a:ea typeface="Poppins Light"/>
                <a:cs typeface="Poppins Light"/>
                <a:sym typeface="Poppins Light"/>
              </a:rPr>
              <a:t>that creates a </a:t>
            </a:r>
            <a:r>
              <a:rPr lang="en" sz="2100">
                <a:solidFill>
                  <a:srgbClr val="38383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self-sustaining ecosystem</a:t>
            </a:r>
            <a:r>
              <a:rPr lang="en" sz="2100">
                <a:solidFill>
                  <a:srgbClr val="383839"/>
                </a:solidFill>
                <a:latin typeface="Poppins Light"/>
                <a:ea typeface="Poppins Light"/>
                <a:cs typeface="Poppins Light"/>
                <a:sym typeface="Poppins Light"/>
              </a:rPr>
              <a:t>. It has seven layers, from roots to tall trees, allowing various plants to grow together. This design boosts</a:t>
            </a:r>
            <a:r>
              <a:rPr lang="en" sz="2100">
                <a:solidFill>
                  <a:srgbClr val="38383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2100">
                <a:solidFill>
                  <a:srgbClr val="38383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biodiversity</a:t>
            </a:r>
            <a:r>
              <a:rPr lang="en" sz="2100">
                <a:solidFill>
                  <a:srgbClr val="38383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2100">
                <a:solidFill>
                  <a:srgbClr val="383839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</a:t>
            </a:r>
            <a:r>
              <a:rPr lang="en" sz="2100">
                <a:solidFill>
                  <a:srgbClr val="38383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2100">
                <a:solidFill>
                  <a:srgbClr val="38383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strengthens the ecosystem</a:t>
            </a:r>
            <a:r>
              <a:rPr lang="en" sz="2100">
                <a:solidFill>
                  <a:srgbClr val="383839"/>
                </a:solidFill>
                <a:latin typeface="Poppins Light"/>
                <a:ea typeface="Poppins Light"/>
                <a:cs typeface="Poppins Light"/>
                <a:sym typeface="Poppins Light"/>
              </a:rPr>
              <a:t>. By including edible plants, a food forest supports </a:t>
            </a:r>
            <a:r>
              <a:rPr lang="en" sz="2100">
                <a:solidFill>
                  <a:srgbClr val="38383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sustainable food production</a:t>
            </a:r>
            <a:r>
              <a:rPr lang="en" sz="2100">
                <a:solidFill>
                  <a:srgbClr val="38383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2100">
                <a:solidFill>
                  <a:srgbClr val="383839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creates a </a:t>
            </a:r>
            <a:r>
              <a:rPr lang="en" sz="2100">
                <a:solidFill>
                  <a:srgbClr val="38383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healthy environment</a:t>
            </a:r>
            <a:r>
              <a:rPr lang="en" sz="2100">
                <a:solidFill>
                  <a:srgbClr val="38383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2100">
                <a:solidFill>
                  <a:srgbClr val="383839"/>
                </a:solidFill>
                <a:latin typeface="Poppins Light"/>
                <a:ea typeface="Poppins Light"/>
                <a:cs typeface="Poppins Light"/>
                <a:sym typeface="Poppins Light"/>
              </a:rPr>
              <a:t>for many plants and animals.</a:t>
            </a:r>
            <a:endParaRPr sz="2100">
              <a:solidFill>
                <a:srgbClr val="38383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 rotWithShape="1">
          <a:blip r:embed="rId4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/>
        </p:nvSpPr>
        <p:spPr>
          <a:xfrm>
            <a:off x="76200" y="150500"/>
            <a:ext cx="3328800" cy="16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does this mean for you?</a:t>
            </a:r>
            <a:endParaRPr sz="300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t="22643" b="14719"/>
          <a:stretch/>
        </p:blipFill>
        <p:spPr>
          <a:xfrm>
            <a:off x="3303000" y="76200"/>
            <a:ext cx="5758952" cy="498574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title" idx="4294967295"/>
          </p:nvPr>
        </p:nvSpPr>
        <p:spPr>
          <a:xfrm>
            <a:off x="76200" y="1330250"/>
            <a:ext cx="3170100" cy="28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1F1F1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 a forest, humans are not needed to constantly tend and care for plants. </a:t>
            </a:r>
            <a:endParaRPr sz="1800" dirty="0">
              <a:solidFill>
                <a:srgbClr val="1F1F1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100" dirty="0">
              <a:solidFill>
                <a:srgbClr val="1F1F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1F1F1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partly self-sustaining =</a:t>
            </a:r>
            <a:endParaRPr sz="1800" dirty="0">
              <a:solidFill>
                <a:srgbClr val="1F1F1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200" i="1" dirty="0">
                <a:solidFill>
                  <a:srgbClr val="58774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 work</a:t>
            </a:r>
            <a:r>
              <a:rPr lang="en" sz="1800" dirty="0">
                <a:solidFill>
                  <a:srgbClr val="48484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!</a:t>
            </a:r>
            <a:endParaRPr sz="1800" dirty="0">
              <a:solidFill>
                <a:srgbClr val="484848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8484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7268975" y="4529500"/>
            <a:ext cx="8604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 t="16842" b="397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/>
          </a:blip>
          <a:srcRect t="19458" b="19464"/>
          <a:stretch/>
        </p:blipFill>
        <p:spPr>
          <a:xfrm>
            <a:off x="83275" y="1365900"/>
            <a:ext cx="2959499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 rotWithShape="1">
          <a:blip r:embed="rId5">
            <a:alphaModFix/>
          </a:blip>
          <a:srcRect l="3985" r="3976"/>
          <a:stretch/>
        </p:blipFill>
        <p:spPr>
          <a:xfrm>
            <a:off x="3098025" y="1365900"/>
            <a:ext cx="2959473" cy="2411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 rotWithShape="1">
          <a:blip r:embed="rId6">
            <a:alphaModFix/>
          </a:blip>
          <a:srcRect t="19441" b="19441"/>
          <a:stretch/>
        </p:blipFill>
        <p:spPr>
          <a:xfrm>
            <a:off x="6112750" y="1365900"/>
            <a:ext cx="2959500" cy="241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>
            <a:spLocks noGrp="1"/>
          </p:cNvSpPr>
          <p:nvPr>
            <p:ph type="title" idx="4294967295"/>
          </p:nvPr>
        </p:nvSpPr>
        <p:spPr>
          <a:xfrm>
            <a:off x="311700" y="65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7 Layers of a Food Forest</a:t>
            </a:r>
            <a:endParaRPr dirty="0">
              <a:solidFill>
                <a:srgbClr val="1F1F1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7">
            <a:alphaModFix/>
          </a:blip>
          <a:srcRect t="11535" b="12424"/>
          <a:stretch/>
        </p:blipFill>
        <p:spPr>
          <a:xfrm>
            <a:off x="8332350" y="4536925"/>
            <a:ext cx="704850" cy="5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2618</Words>
  <Application>Microsoft Office PowerPoint</Application>
  <PresentationFormat>On-screen Show (16:9)</PresentationFormat>
  <Paragraphs>540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6" baseType="lpstr">
      <vt:lpstr>Oswald</vt:lpstr>
      <vt:lpstr>Poppins ExtraLight</vt:lpstr>
      <vt:lpstr>Poppins Light</vt:lpstr>
      <vt:lpstr>Montserrat SemiBold</vt:lpstr>
      <vt:lpstr>Playfair Display</vt:lpstr>
      <vt:lpstr>Montserrat Medium</vt:lpstr>
      <vt:lpstr>Montserrat ExtraBold</vt:lpstr>
      <vt:lpstr>Arial</vt:lpstr>
      <vt:lpstr>Architects Daughter</vt:lpstr>
      <vt:lpstr>Roboto</vt:lpstr>
      <vt:lpstr>Poppins</vt:lpstr>
      <vt:lpstr>Montserrat</vt:lpstr>
      <vt:lpstr>Poppins Medium</vt:lpstr>
      <vt:lpstr>Poppins SemiBold</vt:lpstr>
      <vt:lpstr>Pop</vt:lpstr>
      <vt:lpstr>The Art of Food Forest Design</vt:lpstr>
      <vt:lpstr>Overview</vt:lpstr>
      <vt:lpstr>Rachel’s Journey</vt:lpstr>
      <vt:lpstr>Rachel’s Journey</vt:lpstr>
      <vt:lpstr>What is a Food Forest?</vt:lpstr>
      <vt:lpstr>PowerPoint Presentation</vt:lpstr>
      <vt:lpstr>PowerPoint Presentation</vt:lpstr>
      <vt:lpstr>In a forest, humans are not needed to constantly tend and care for plants.   partly self-sustaining = less work! </vt:lpstr>
      <vt:lpstr>7 Layers of a Food Forest</vt:lpstr>
      <vt:lpstr>food (nuts, sap for syrup, fruit) &amp; medicine recreation &amp; relaxation  shade &amp; oxygen air quality &amp; climate improvement conserve water &amp; preserve soil support wildlife</vt:lpstr>
      <vt:lpstr>food (nuts, fruit) &amp; medicine recreation (climbing / forts)  shade &amp; oxygen species diversity nutrient cycling protect seedling regeneration </vt:lpstr>
      <vt:lpstr>food (nuts, fruit) &amp; medicine  species diversity nutrient cycling protect seedling regeneration </vt:lpstr>
      <vt:lpstr>food (edible flowers, tea, culinary herbs, greens) &amp; medicine fun (crafts, flower pressing, natural dyes, etc.)  repel, confuse, distract pests ecosystem health &amp; fertility nitrogen fixation &amp; dynamic accumulation  </vt:lpstr>
      <vt:lpstr>food (fruit, edible flowers, greens, herbs) &amp; medicine  stabilize soil &amp; hold moisture refuge for small wildlife prevents unwanted plants</vt:lpstr>
      <vt:lpstr>food (root vegetables) &amp; medicine  build soil structure soil stability &amp; water-holding  uplift of water &amp; nutrients </vt:lpstr>
      <vt:lpstr>food (vegetables, staple crops - dry beans and squash, fruit, edible flowers) &amp; medicine craft materials  species diversity photosynthesis &amp; production </vt:lpstr>
      <vt:lpstr>Food Forest Benefits</vt:lpstr>
      <vt:lpstr>Biodiversity</vt:lpstr>
      <vt:lpstr>Food Security</vt:lpstr>
      <vt:lpstr>3 Sample Designs</vt:lpstr>
      <vt:lpstr>#1 Food Forest Border Planting that separates spaces, blocks/highlights views, adds privacy, or directs traffic possible locations: property line (side, front, or back) between two outdoor areas possible functions: “wall” for an outdoor room barrier that directs traffic block or highlight views</vt:lpstr>
      <vt:lpstr>Sample Food Forest Border</vt:lpstr>
      <vt:lpstr>Sample Food Forest Border</vt:lpstr>
      <vt:lpstr>Sample Food Forest Border</vt:lpstr>
      <vt:lpstr>Sample Food Forest Border</vt:lpstr>
      <vt:lpstr>#2 Freestanding Food Forest Stand-alone forest located in an open area possible locations: sunny spot in lawn entry garden possible functions: visual interest draw someone outside block or highlight views garden to visit on way to another location</vt:lpstr>
      <vt:lpstr>Sample Freestanding Food Forest</vt:lpstr>
      <vt:lpstr>Sample Freestanding Food Forest </vt:lpstr>
      <vt:lpstr>Sample Freestanding Food Forest </vt:lpstr>
      <vt:lpstr>#3 Food Forest Landscape ornamental garden design principles but prioritizing edible plants and a perennial, layered garden possible locations: any residential, commercial, or public property entry garden, foundation planting, general landscape possible functions: visual interest block or highlight views water management, soil stabilization and soil building, erosion control, beauty, function</vt:lpstr>
      <vt:lpstr>Sample Food Forest-Inspired Residential Landscape Design</vt:lpstr>
      <vt:lpstr>Goals: block views add height &amp; structure perennial foods add privacy add shade</vt:lpstr>
      <vt:lpstr>under-story</vt:lpstr>
      <vt:lpstr>Goals: add privacy increase food production visual interest division of space</vt:lpstr>
      <vt:lpstr>Goals: increase plant diversity more food/med cover soil reduce erosion</vt:lpstr>
      <vt:lpstr>Goals: add pollinator plants add native plants low maintenance</vt:lpstr>
      <vt:lpstr>Food Forest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Thoughts</vt:lpstr>
      <vt:lpstr>Thank you!  Questions?</vt:lpstr>
      <vt:lpstr>Thank you! Questions?  Scan for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 of Food Forest Design</dc:title>
  <cp:lastModifiedBy>uplace</cp:lastModifiedBy>
  <cp:revision>4</cp:revision>
  <dcterms:modified xsi:type="dcterms:W3CDTF">2025-02-08T19:14:44Z</dcterms:modified>
</cp:coreProperties>
</file>