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4"/>
  </p:notesMasterIdLst>
  <p:sldIdLst>
    <p:sldId id="256" r:id="rId3"/>
    <p:sldId id="257" r:id="rId4"/>
    <p:sldId id="258" r:id="rId5"/>
    <p:sldId id="259" r:id="rId6"/>
    <p:sldId id="260" r:id="rId7"/>
    <p:sldId id="261" r:id="rId8"/>
    <p:sldId id="263" r:id="rId9"/>
    <p:sldId id="264" r:id="rId10"/>
    <p:sldId id="265" r:id="rId11"/>
    <p:sldId id="266" r:id="rId12"/>
    <p:sldId id="267" r:id="rId13"/>
    <p:sldId id="268" r:id="rId14"/>
    <p:sldId id="272" r:id="rId15"/>
    <p:sldId id="276" r:id="rId16"/>
    <p:sldId id="277" r:id="rId17"/>
    <p:sldId id="278" r:id="rId18"/>
    <p:sldId id="279" r:id="rId19"/>
    <p:sldId id="282" r:id="rId20"/>
    <p:sldId id="280" r:id="rId21"/>
    <p:sldId id="283" r:id="rId22"/>
    <p:sldId id="281" r:id="rId23"/>
    <p:sldId id="285" r:id="rId24"/>
    <p:sldId id="275" r:id="rId25"/>
    <p:sldId id="273" r:id="rId26"/>
    <p:sldId id="274" r:id="rId27"/>
    <p:sldId id="337" r:id="rId28"/>
    <p:sldId id="341" r:id="rId29"/>
    <p:sldId id="307" r:id="rId30"/>
    <p:sldId id="347" r:id="rId31"/>
    <p:sldId id="325" r:id="rId32"/>
    <p:sldId id="346"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38" r:id="rId52"/>
    <p:sldId id="304" r:id="rId53"/>
    <p:sldId id="305" r:id="rId54"/>
    <p:sldId id="306" r:id="rId55"/>
    <p:sldId id="312" r:id="rId56"/>
    <p:sldId id="313" r:id="rId57"/>
    <p:sldId id="314" r:id="rId58"/>
    <p:sldId id="348" r:id="rId59"/>
    <p:sldId id="344" r:id="rId60"/>
    <p:sldId id="315" r:id="rId61"/>
    <p:sldId id="316" r:id="rId62"/>
    <p:sldId id="349" r:id="rId63"/>
  </p:sldIdLst>
  <p:sldSz cx="12192000" cy="6858000"/>
  <p:notesSz cx="6858000" cy="9144000"/>
  <p:embeddedFontLst>
    <p:embeddedFont>
      <p:font typeface="Avenir" panose="02000503020000020003" pitchFamily="2" charset="0"/>
      <p:regular r:id="rId65"/>
      <p:italic r:id="rId66"/>
    </p:embeddedFont>
    <p:embeddedFont>
      <p:font typeface="Avenir Book" panose="02000503020000020003" pitchFamily="2" charset="0"/>
      <p:regular r:id="rId67"/>
      <p:italic r:id="rId68"/>
    </p:embeddedFont>
    <p:embeddedFont>
      <p:font typeface="Poppins" pitchFamily="2" charset="77"/>
      <p:regular r:id="rId69"/>
      <p:bold r:id="rId70"/>
      <p:italic r:id="rId71"/>
      <p:boldItalic r:id="rId72"/>
    </p:embeddedFont>
    <p:embeddedFont>
      <p:font typeface="Poppins Medium" panose="020B0604020202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44">
          <p15:clr>
            <a:srgbClr val="747775"/>
          </p15:clr>
        </p15:guide>
        <p15:guide id="2" pos="7536">
          <p15:clr>
            <a:srgbClr val="747775"/>
          </p15:clr>
        </p15:guide>
        <p15:guide id="3" pos="6626">
          <p15:clr>
            <a:srgbClr val="747775"/>
          </p15:clr>
        </p15:guide>
        <p15:guide id="4" pos="1054">
          <p15:clr>
            <a:srgbClr val="747775"/>
          </p15:clr>
        </p15:guide>
        <p15:guide id="5" pos="397">
          <p15:clr>
            <a:srgbClr val="747775"/>
          </p15:clr>
        </p15:guide>
        <p15:guide id="6" pos="541">
          <p15:clr>
            <a:srgbClr val="747775"/>
          </p15:clr>
        </p15:guide>
        <p15:guide id="7" orient="horz" pos="864">
          <p15:clr>
            <a:srgbClr val="747775"/>
          </p15:clr>
        </p15:guide>
        <p15:guide id="8" pos="7204">
          <p15:clr>
            <a:srgbClr val="747775"/>
          </p15:clr>
        </p15:guide>
        <p15:guide id="9" pos="3338">
          <p15:clr>
            <a:srgbClr val="747775"/>
          </p15:clr>
        </p15:guide>
        <p15:guide id="10" pos="3789">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gDCCi6+q1Ude1bQnFahmUsd8ns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p:restoredTop sz="86408"/>
  </p:normalViewPr>
  <p:slideViewPr>
    <p:cSldViewPr snapToGrid="0">
      <p:cViewPr varScale="1">
        <p:scale>
          <a:sx n="93" d="100"/>
          <a:sy n="93" d="100"/>
        </p:scale>
        <p:origin x="232" y="472"/>
      </p:cViewPr>
      <p:guideLst>
        <p:guide pos="144"/>
        <p:guide pos="7536"/>
        <p:guide pos="6626"/>
        <p:guide pos="1054"/>
        <p:guide pos="397"/>
        <p:guide pos="541"/>
        <p:guide orient="horz" pos="864"/>
        <p:guide pos="7204"/>
        <p:guide pos="3338"/>
        <p:guide pos="3789"/>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395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10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Hello everyone, my name is Patrick Smith and I’m here today to share my gardening journey over the last 9 years, from complete gardening novice to someone who dares call themselves a gardener!  </a:t>
            </a:r>
            <a:endParaRPr dirty="0"/>
          </a:p>
          <a:p>
            <a:pPr marL="0" lvl="0" indent="0" algn="l" rtl="0">
              <a:spcBef>
                <a:spcPts val="0"/>
              </a:spcBef>
              <a:spcAft>
                <a:spcPts val="0"/>
              </a:spcAft>
              <a:buNone/>
            </a:pPr>
            <a:r>
              <a:rPr lang="en-US" dirty="0"/>
              <a:t>You see, I believe that the stories we tell about our gardens- our successes, our failures, our challenges and even our happy accidents- are most powerful when they are most personal. Thus, the Buckthorn Diaries, the story my life in my garden.  And, for this chapter , what I am calling Improvisational Gardening….</a:t>
            </a:r>
            <a:endParaRPr dirty="0"/>
          </a:p>
        </p:txBody>
      </p:sp>
      <p:sp>
        <p:nvSpPr>
          <p:cNvPr id="108" name="Google Shape;1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85800" y="4400550"/>
            <a:ext cx="5486400" cy="3787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truth is, I immediately started planting perennials that first fall and for the first year, really. They were what I thought I knew. I was blindly optimistic. </a:t>
            </a:r>
            <a:endParaRPr dirty="0"/>
          </a:p>
          <a:p>
            <a:pPr marL="0" lvl="0" indent="0" algn="l" rtl="0">
              <a:spcBef>
                <a:spcPts val="0"/>
              </a:spcBef>
              <a:spcAft>
                <a:spcPts val="0"/>
              </a:spcAft>
              <a:buNone/>
            </a:pPr>
            <a:r>
              <a:rPr lang="en-US" dirty="0"/>
              <a:t>It wasn’t until I was in the middle of reading my latest gardening brook that I began to </a:t>
            </a:r>
            <a:r>
              <a:rPr lang="en-US" dirty="0" err="1"/>
              <a:t>ealize</a:t>
            </a:r>
            <a:r>
              <a:rPr lang="en-US" dirty="0"/>
              <a:t> that I was </a:t>
            </a:r>
            <a:r>
              <a:rPr lang="en-US" dirty="0" err="1"/>
              <a:t>waaaaay</a:t>
            </a:r>
            <a:r>
              <a:rPr lang="en-US" dirty="0"/>
              <a:t> in over my head that I asked Roy </a:t>
            </a:r>
            <a:r>
              <a:rPr lang="en-US" dirty="0" err="1"/>
              <a:t>Diblik</a:t>
            </a:r>
            <a:r>
              <a:rPr lang="en-US" dirty="0"/>
              <a:t>, of Northwind Perennial Farm, to come and check things out. (if time, story about finding Roy in a book).  It changed my whole perspective and my priorities.  On that first visit he very gently asked, “You do know you bought 5 acres of invasive plants, right?”.  </a:t>
            </a:r>
            <a:endParaRPr dirty="0"/>
          </a:p>
          <a:p>
            <a:pPr marL="0" lvl="0" indent="0" algn="l" rtl="0">
              <a:spcBef>
                <a:spcPts val="0"/>
              </a:spcBef>
              <a:spcAft>
                <a:spcPts val="0"/>
              </a:spcAft>
              <a:buNone/>
            </a:pPr>
            <a:r>
              <a:rPr lang="en-US" dirty="0"/>
              <a:t>There it was. He said out loud what we had begun to suspect:  We basically bought 4 acres of invasive plants and 1 acre of diseased trees, with a lot of grass and wood chips in between. </a:t>
            </a:r>
            <a:endParaRPr dirty="0"/>
          </a:p>
          <a:p>
            <a:pPr marL="0" lvl="0" indent="0" algn="l" rtl="0">
              <a:spcBef>
                <a:spcPts val="0"/>
              </a:spcBef>
              <a:spcAft>
                <a:spcPts val="0"/>
              </a:spcAft>
              <a:buNone/>
            </a:pPr>
            <a:r>
              <a:rPr lang="en-US" dirty="0"/>
              <a:t>I almost burst into tears.  And so began my real journey as a gardener.</a:t>
            </a:r>
            <a:endParaRPr dirty="0"/>
          </a:p>
          <a:p>
            <a:pPr marL="0" lvl="0" indent="0" algn="l" rtl="0">
              <a:spcBef>
                <a:spcPts val="0"/>
              </a:spcBef>
              <a:spcAft>
                <a:spcPts val="0"/>
              </a:spcAft>
              <a:buNone/>
            </a:pPr>
            <a:endParaRPr dirty="0"/>
          </a:p>
        </p:txBody>
      </p:sp>
      <p:sp>
        <p:nvSpPr>
          <p:cNvPr id="221" name="Google Shape;22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400550"/>
            <a:ext cx="5486400" cy="4549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that moment we knew we had to remove the groves buckthorn and invasive honeysuckle, along with the diseased and dying trees- out went diseased ash, spruce and pines, and away went two mature trees that were splitting in half. And we said goodbye to the arborvitae that looked like they were eating the house alive. Note: back door to house in there somewhere. </a:t>
            </a:r>
          </a:p>
          <a:p>
            <a:pPr marL="0" lvl="0" indent="0" algn="l" rtl="0">
              <a:spcBef>
                <a:spcPts val="0"/>
              </a:spcBef>
              <a:spcAft>
                <a:spcPts val="0"/>
              </a:spcAft>
              <a:buNone/>
            </a:pPr>
            <a:r>
              <a:rPr lang="en-US" dirty="0"/>
              <a:t>It sounds easy, but it was difficult, expensive and traumatic. Many of the trees that were part of the very reason we bought the house were gone, and a bit of our excitement with them.</a:t>
            </a:r>
            <a:endParaRPr dirty="0"/>
          </a:p>
        </p:txBody>
      </p:sp>
      <p:sp>
        <p:nvSpPr>
          <p:cNvPr id="234" name="Google Shape;2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Long term, however, it emboldened me! But that took years.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After the “first wave” of tackling dead trees and woody invasives came the herbaceous invasives-  dames rocket, poison ivy, garlic mustard, creeping Charlie, bindweed, bishop’s weed, purple nightshade…you name it, we had it! And still do….I learned that there would be no end, that there would always be subsequent "waves" of plant deaths and new invasives, and that I would always have to make room in my schedule to address this.</a:t>
            </a:r>
            <a:endParaRPr dirty="0"/>
          </a:p>
          <a:p>
            <a:pPr marL="0" lvl="0" indent="0" algn="l" rtl="0">
              <a:spcBef>
                <a:spcPts val="0"/>
              </a:spcBef>
              <a:spcAft>
                <a:spcPts val="0"/>
              </a:spcAft>
              <a:buNone/>
            </a:pPr>
            <a:endParaRPr dirty="0"/>
          </a:p>
        </p:txBody>
      </p:sp>
      <p:sp>
        <p:nvSpPr>
          <p:cNvPr id="246" name="Google Shape;24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During that whole period of essentially ”erasing the chalkboard” to create a blank slate, I began to really take stock, accept reality and ask myself the harder questions.  As I did, I began to realize that not only is inspiration all around, but that I had access to all sorts of mentors and memories, travels and talents, that I could access on my gardening journey.  This inspirational journey- the learning, the looking inward-  is the essence of improv and became the birth of my "improvisational gardening" approach.</a:t>
            </a:r>
            <a:endParaRPr dirty="0"/>
          </a:p>
        </p:txBody>
      </p:sp>
      <p:sp>
        <p:nvSpPr>
          <p:cNvPr id="292" name="Google Shape;29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I’ve been inspired by so many PLACES. I’ve had the great, good fortune to travel around the world and literally every place has been a source of inspiration. </a:t>
            </a:r>
            <a:endParaRPr dirty="0"/>
          </a:p>
          <a:p>
            <a:pPr marL="0" lvl="0" indent="0" algn="l" rtl="0">
              <a:spcBef>
                <a:spcPts val="0"/>
              </a:spcBef>
              <a:spcAft>
                <a:spcPts val="0"/>
              </a:spcAft>
              <a:buNone/>
            </a:pPr>
            <a:endParaRPr dirty="0"/>
          </a:p>
        </p:txBody>
      </p:sp>
      <p:sp>
        <p:nvSpPr>
          <p:cNvPr id="334" name="Google Shape;3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Places I’ve called home: Stilwell, Ks. Seattle, Kansas City, Atlanta, Columbus, OH. Chicago, New York City, Nashville. Many of the plants I’ve chosen for my garden are subtle and not so subtle reminders of each.</a:t>
            </a:r>
          </a:p>
          <a:p>
            <a:pPr marL="0" lvl="0" indent="0" algn="l" rtl="0">
              <a:spcBef>
                <a:spcPts val="0"/>
              </a:spcBef>
              <a:spcAft>
                <a:spcPts val="0"/>
              </a:spcAft>
              <a:buNone/>
            </a:pPr>
            <a:endParaRPr dirty="0"/>
          </a:p>
        </p:txBody>
      </p:sp>
      <p:sp>
        <p:nvSpPr>
          <p:cNvPr id="342" name="Google Shape;34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 am inspired on an ongoing basis by any new person, plant or place I encounter! As Diana Vreeland so famously said, “The eye has to travel!”.</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52" name="Google Shape;3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37a7bf2bbc_2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37a7bf2bbc_2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My work background is a whole other story. Tapping into this knowledge created another major shift in my gardening journey.  </a:t>
            </a:r>
            <a:endParaRPr dirty="0"/>
          </a:p>
          <a:p>
            <a:pPr marL="0" lvl="0" indent="0" algn="l" rtl="0">
              <a:spcBef>
                <a:spcPts val="0"/>
              </a:spcBef>
              <a:spcAft>
                <a:spcPts val="0"/>
              </a:spcAft>
              <a:buNone/>
            </a:pPr>
            <a:r>
              <a:rPr lang="en-US" dirty="0"/>
              <a:t>I spent most of my career in product development and design and it has informed my process and approach to virtually everything, and now I began to see how it could apply to gardening: </a:t>
            </a:r>
            <a:endParaRPr dirty="0"/>
          </a:p>
          <a:p>
            <a:pPr marL="0" lvl="0" indent="0" algn="l" rtl="0">
              <a:spcBef>
                <a:spcPts val="0"/>
              </a:spcBef>
              <a:spcAft>
                <a:spcPts val="0"/>
              </a:spcAft>
              <a:buNone/>
            </a:pPr>
            <a:r>
              <a:rPr lang="en-US" dirty="0"/>
              <a:t>How you create, collate, and edit.  How you build and trust a process.  How you build an outfit and then a wardrobe.  Seasonality.  Style vs. trend.  What role does every element play in the whole- an article of clothing, accessories, grooming.  Appropriateness.  Setting.  Knowing when to break the rules.  Items, categories, collections, themes, branding.  </a:t>
            </a:r>
            <a:endParaRPr dirty="0"/>
          </a:p>
          <a:p>
            <a:pPr marL="0" marR="0" lvl="0" indent="0" algn="l" rtl="0">
              <a:lnSpc>
                <a:spcPct val="100000"/>
              </a:lnSpc>
              <a:spcBef>
                <a:spcPts val="0"/>
              </a:spcBef>
              <a:spcAft>
                <a:spcPts val="0"/>
              </a:spcAft>
              <a:buClr>
                <a:schemeClr val="lt1"/>
              </a:buClr>
              <a:buSzPts val="1200"/>
              <a:buFont typeface="Calibri"/>
              <a:buNone/>
            </a:pPr>
            <a:r>
              <a:rPr lang="en-US" dirty="0"/>
              <a:t>I went back through years of photos taken during my retail career and found endless inspiration that I could apply to my garden.  Here are just a few…..</a:t>
            </a:r>
            <a:endParaRPr dirty="0"/>
          </a:p>
        </p:txBody>
      </p:sp>
      <p:sp>
        <p:nvSpPr>
          <p:cNvPr id="363" name="Google Shape;363;g237a7bf2bbc_2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shopping trip inspired a connection to a spring planting in Chicago...</a:t>
            </a:r>
            <a:endParaRPr dirty="0"/>
          </a:p>
        </p:txBody>
      </p:sp>
      <p:sp>
        <p:nvSpPr>
          <p:cNvPr id="391" name="Google Shape;3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women's jacket in Berlin inspired this planting of </a:t>
            </a:r>
            <a:r>
              <a:rPr lang="en-US" dirty="0" err="1"/>
              <a:t>Crispa</a:t>
            </a:r>
            <a:r>
              <a:rPr lang="en-US" dirty="0"/>
              <a:t> tulips in our front entry bed...</a:t>
            </a:r>
            <a:endParaRPr dirty="0"/>
          </a:p>
        </p:txBody>
      </p:sp>
      <p:sp>
        <p:nvSpPr>
          <p:cNvPr id="375" name="Google Shape;37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...but what do I mean by that?  Think of a trumpeter riffing a solo in jazz, or a cook going to the fridge and coming up with something delicious from whatever she finds there.  Think of a speaker who lost their notes and gives the speech anyway, and it turns out even better than planned. These are all examples of improvisation and I think that most gardens can use a healthy dose of this kind of thinking.</a:t>
            </a:r>
            <a:endParaRPr dirty="0"/>
          </a:p>
          <a:p>
            <a:pPr marL="0" lvl="0" indent="0" algn="l" rtl="0">
              <a:spcBef>
                <a:spcPts val="0"/>
              </a:spcBef>
              <a:spcAft>
                <a:spcPts val="0"/>
              </a:spcAft>
              <a:buNone/>
            </a:pPr>
            <a:endParaRPr dirty="0"/>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custom paint job seen at a motorcycle rally in Brazil inspired this planter palette back home.</a:t>
            </a:r>
            <a:endParaRPr dirty="0"/>
          </a:p>
        </p:txBody>
      </p:sp>
      <p:sp>
        <p:nvSpPr>
          <p:cNvPr id="400" name="Google Shape;4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work of art spotted in Puerto Vallarta inspired this fall color palette in our front yard.</a:t>
            </a:r>
            <a:endParaRPr dirty="0"/>
          </a:p>
        </p:txBody>
      </p:sp>
      <p:sp>
        <p:nvSpPr>
          <p:cNvPr id="383" name="Google Shape;3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Finally, how this window display in Vienna reminded me of my grandmother's roses that inspired me to plant these John F. Kennedy roses in her honor. The irony of these images is that NATURE likely inspired THE ART that inspired my garden! Truly a full circle moment.</a:t>
            </a:r>
            <a:endParaRPr dirty="0"/>
          </a:p>
          <a:p>
            <a:pPr marL="0" lvl="0" indent="0" algn="l" rtl="0">
              <a:spcBef>
                <a:spcPts val="0"/>
              </a:spcBef>
              <a:spcAft>
                <a:spcPts val="0"/>
              </a:spcAft>
              <a:buNone/>
            </a:pPr>
            <a:r>
              <a:rPr lang="en-US" dirty="0"/>
              <a:t>Every lesson I have learned in Fashion Merchandising has a parallel application in the garden.</a:t>
            </a:r>
            <a:endParaRPr dirty="0"/>
          </a:p>
        </p:txBody>
      </p:sp>
      <p:sp>
        <p:nvSpPr>
          <p:cNvPr id="418" name="Google Shape;41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Education: I eventually found my way to taking classes through the UWM Extension Master Gardener program.  This was so critical!  To actually engage in science and evidence based learning and gardening changed a lot for me! Not to mention finding a group of like-minded individuals, and also to be challenged by some not as like minded individuals.  I LOVED the continuing education part of the program as well as the VOLUNTEER component.   and I would remiss if I didn’t give a big shout out to my volunteer partners in crime at Lynden Sculpture garden, some of whom are here today! </a:t>
            </a:r>
            <a:endParaRPr dirty="0"/>
          </a:p>
        </p:txBody>
      </p:sp>
      <p:sp>
        <p:nvSpPr>
          <p:cNvPr id="323" name="Google Shape;3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37a7bf2bbc_2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237a7bf2bbc_2_271:notes"/>
          <p:cNvSpPr txBox="1">
            <a:spLocks noGrp="1"/>
          </p:cNvSpPr>
          <p:nvPr>
            <p:ph type="body" idx="1"/>
          </p:nvPr>
        </p:nvSpPr>
        <p:spPr>
          <a:xfrm>
            <a:off x="685800" y="4400550"/>
            <a:ext cx="5486400" cy="454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began to think of my earliest memories of "garden" </a:t>
            </a:r>
          </a:p>
          <a:p>
            <a:pPr marL="0" lvl="0" indent="0" algn="l" rtl="0">
              <a:spcBef>
                <a:spcPts val="0"/>
              </a:spcBef>
              <a:spcAft>
                <a:spcPts val="0"/>
              </a:spcAft>
              <a:buNone/>
            </a:pPr>
            <a:r>
              <a:rPr lang="en-US" dirty="0"/>
              <a:t>My Grandma Smith: she seemed to be able to grow anything.  There was such a joyful disorder. It was like a weird combination of a Rockwell and a Wyeth painting. </a:t>
            </a:r>
            <a:endParaRPr dirty="0"/>
          </a:p>
          <a:p>
            <a:pPr marL="0" lvl="0" indent="0" algn="l" rtl="0">
              <a:spcBef>
                <a:spcPts val="0"/>
              </a:spcBef>
              <a:spcAft>
                <a:spcPts val="0"/>
              </a:spcAft>
              <a:buNone/>
            </a:pPr>
            <a:r>
              <a:rPr lang="en-US" dirty="0"/>
              <a:t>My Grandma </a:t>
            </a:r>
            <a:r>
              <a:rPr lang="en-US" dirty="0" err="1"/>
              <a:t>Schnoebelen</a:t>
            </a:r>
            <a:r>
              <a:rPr lang="en-US" dirty="0"/>
              <a:t>: Everything was so planful and carefully maintained.  Intimidating, but beautiful and aspirational. The only roses I have in my garden are because of her.</a:t>
            </a:r>
            <a:endParaRPr dirty="0"/>
          </a:p>
          <a:p>
            <a:pPr marL="0" lvl="0" indent="0" algn="l" rtl="0">
              <a:spcBef>
                <a:spcPts val="0"/>
              </a:spcBef>
              <a:spcAft>
                <a:spcPts val="0"/>
              </a:spcAft>
              <a:buNone/>
            </a:pPr>
            <a:r>
              <a:rPr lang="en-US" dirty="0"/>
              <a:t>My father:  He seemed to be most at ease in the garden- what a respite it must have been for a father of 9!! It was likely the only place he felt was in control.</a:t>
            </a:r>
            <a:endParaRPr dirty="0"/>
          </a:p>
        </p:txBody>
      </p:sp>
      <p:sp>
        <p:nvSpPr>
          <p:cNvPr id="300" name="Google Shape;300;g237a7bf2bbc_2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I started taking inspiration from other gardeners, it started with perennials, or who I am calling The New </a:t>
            </a:r>
            <a:r>
              <a:rPr lang="en-US" dirty="0" err="1"/>
              <a:t>Perennialists</a:t>
            </a:r>
            <a:r>
              <a:rPr lang="en-US" dirty="0"/>
              <a:t>.  Roy </a:t>
            </a:r>
            <a:r>
              <a:rPr lang="en-US" dirty="0" err="1"/>
              <a:t>Diblik</a:t>
            </a:r>
            <a:r>
              <a:rPr lang="en-US" dirty="0"/>
              <a:t>, Northwind Perennial Farm: Roy is the Yoda of Gardening! I love his concept of plant communities and of starting with 3-5 plants in a small area to really learn how they grow. He introduced me to sedges, which he calls living mulch. I am obsessed.</a:t>
            </a:r>
            <a:endParaRPr dirty="0"/>
          </a:p>
          <a:p>
            <a:pPr marL="0" lvl="0" indent="0" algn="l" rtl="0">
              <a:spcBef>
                <a:spcPts val="0"/>
              </a:spcBef>
              <a:spcAft>
                <a:spcPts val="0"/>
              </a:spcAft>
              <a:buNone/>
            </a:pPr>
            <a:r>
              <a:rPr lang="en-US" dirty="0"/>
              <a:t>Ohm/Van Sweden and their use of Grasses- such appeal to a boy from Kansas, where everything is relentlessly horizontal. A callback to riding through the Flint Hills Tallgrass Prairie.</a:t>
            </a:r>
            <a:endParaRPr dirty="0"/>
          </a:p>
          <a:p>
            <a:pPr marL="0" lvl="0" indent="0" algn="l" rtl="0">
              <a:spcBef>
                <a:spcPts val="0"/>
              </a:spcBef>
              <a:spcAft>
                <a:spcPts val="0"/>
              </a:spcAft>
              <a:buNone/>
            </a:pPr>
            <a:r>
              <a:rPr lang="en-US" dirty="0"/>
              <a:t>Piet </a:t>
            </a:r>
            <a:r>
              <a:rPr lang="en-US" dirty="0" err="1"/>
              <a:t>Oudolf</a:t>
            </a:r>
            <a:r>
              <a:rPr lang="en-US" dirty="0"/>
              <a:t> for the depth and complexity of his naturalistic plantings, for the idea that a garden is beautiful in every season, and that brown is a color, too.</a:t>
            </a:r>
            <a:endParaRPr dirty="0"/>
          </a:p>
          <a:p>
            <a:pPr marL="0" lvl="0" indent="0" algn="l" rtl="0">
              <a:spcBef>
                <a:spcPts val="0"/>
              </a:spcBef>
              <a:spcAft>
                <a:spcPts val="0"/>
              </a:spcAft>
              <a:buNone/>
            </a:pPr>
            <a:endParaRPr dirty="0"/>
          </a:p>
        </p:txBody>
      </p:sp>
      <p:sp>
        <p:nvSpPr>
          <p:cNvPr id="312" name="Google Shape;3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ADA8063-D6E3-4DA4-E375-11B9805F39D6}"/>
            </a:ext>
          </a:extLst>
        </p:cNvPr>
        <p:cNvGrpSpPr/>
        <p:nvPr/>
      </p:nvGrpSpPr>
      <p:grpSpPr>
        <a:xfrm>
          <a:off x="0" y="0"/>
          <a:ext cx="0" cy="0"/>
          <a:chOff x="0" y="0"/>
          <a:chExt cx="0" cy="0"/>
        </a:xfrm>
      </p:grpSpPr>
      <p:sp>
        <p:nvSpPr>
          <p:cNvPr id="310" name="Google Shape;310;p19:notes">
            <a:extLst>
              <a:ext uri="{FF2B5EF4-FFF2-40B4-BE49-F238E27FC236}">
                <a16:creationId xmlns:a16="http://schemas.microsoft.com/office/drawing/2014/main" id="{93B46A21-4A7A-D40F-F901-AEFE6038449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9:notes">
            <a:extLst>
              <a:ext uri="{FF2B5EF4-FFF2-40B4-BE49-F238E27FC236}">
                <a16:creationId xmlns:a16="http://schemas.microsoft.com/office/drawing/2014/main" id="{BB0AA0F0-92B8-8A79-233C-B8F6E4CFC5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My latest inspiration has come from a group of gardeners I call THE NEW NATURALISTS.. Here are three gardeners that really represent the dynamic and diverse approaches to what gardening is all about, RIGHT NOW. I came to the sustainability party a bit late.  I’ve got a lot of catching up to do, and in real time.  But that is the very essence of IMPROVISATION, isn’t it? Staying in the present and not getting stuck in the past</a:t>
            </a:r>
          </a:p>
          <a:p>
            <a:pPr marL="0" lvl="0" indent="0" algn="l" rtl="0">
              <a:spcBef>
                <a:spcPts val="0"/>
              </a:spcBef>
              <a:spcAft>
                <a:spcPts val="0"/>
              </a:spcAft>
              <a:buNone/>
            </a:pPr>
            <a:r>
              <a:rPr lang="en-US" dirty="0"/>
              <a:t> Doug Tallamy- The Scholar. Homegrown National Park. Keystone Plants. Bringing Nature Home.</a:t>
            </a:r>
          </a:p>
          <a:p>
            <a:pPr marL="0" lvl="0" indent="0" algn="l" rtl="0">
              <a:spcBef>
                <a:spcPts val="0"/>
              </a:spcBef>
              <a:spcAft>
                <a:spcPts val="0"/>
              </a:spcAft>
              <a:buNone/>
            </a:pPr>
            <a:r>
              <a:rPr lang="en-US" dirty="0"/>
              <a:t>Kelly Norris- The Artist. New Naturalism. Just Keep Planting.</a:t>
            </a:r>
          </a:p>
          <a:p>
            <a:pPr marL="0" lvl="0" indent="0" algn="l" rtl="0">
              <a:spcBef>
                <a:spcPts val="0"/>
              </a:spcBef>
              <a:spcAft>
                <a:spcPts val="0"/>
              </a:spcAft>
              <a:buNone/>
            </a:pPr>
            <a:r>
              <a:rPr lang="en-US" dirty="0"/>
              <a:t>Benjamin </a:t>
            </a:r>
            <a:r>
              <a:rPr lang="en-US" dirty="0" err="1"/>
              <a:t>Voght</a:t>
            </a:r>
            <a:r>
              <a:rPr lang="en-US" dirty="0"/>
              <a:t>- The Activist. A New Garden Ethic. </a:t>
            </a:r>
            <a:r>
              <a:rPr lang="en-US" dirty="0" err="1"/>
              <a:t>Unlawn</a:t>
            </a:r>
            <a:r>
              <a:rPr lang="en-US" dirty="0"/>
              <a:t> America. Prairie Up. </a:t>
            </a:r>
          </a:p>
          <a:p>
            <a:pPr marL="0" lvl="0" indent="0" algn="l" rtl="0">
              <a:spcBef>
                <a:spcPts val="0"/>
              </a:spcBef>
              <a:spcAft>
                <a:spcPts val="0"/>
              </a:spcAft>
              <a:buNone/>
            </a:pPr>
            <a:r>
              <a:rPr lang="en-US" dirty="0"/>
              <a:t>Learning from these gardeners helped me accept the reality that... </a:t>
            </a:r>
            <a:endParaRPr dirty="0"/>
          </a:p>
        </p:txBody>
      </p:sp>
      <p:sp>
        <p:nvSpPr>
          <p:cNvPr id="312" name="Google Shape;312;p19:notes">
            <a:extLst>
              <a:ext uri="{FF2B5EF4-FFF2-40B4-BE49-F238E27FC236}">
                <a16:creationId xmlns:a16="http://schemas.microsoft.com/office/drawing/2014/main" id="{405BF39F-CFBC-4CBE-0E41-E48B8E12431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422255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We are living in the era of </a:t>
            </a:r>
            <a:r>
              <a:rPr lang="en-US" dirty="0" err="1">
                <a:solidFill>
                  <a:schemeClr val="bg1"/>
                </a:solidFill>
              </a:rPr>
              <a:t>enviromental</a:t>
            </a:r>
            <a:r>
              <a:rPr lang="en-US" dirty="0">
                <a:solidFill>
                  <a:schemeClr val="bg1"/>
                </a:solidFill>
              </a:rPr>
              <a:t> gardening: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Lost 3 b. birds since 1970, 40%. At risk to lose 1 million more species. Insect populations are collapsing.</a:t>
            </a:r>
          </a:p>
          <a:p>
            <a:r>
              <a:rPr lang="en-US" dirty="0">
                <a:solidFill>
                  <a:schemeClr val="bg1"/>
                </a:solidFill>
              </a:rPr>
              <a:t>The shift has begun from</a:t>
            </a:r>
          </a:p>
          <a:p>
            <a:pPr lvl="1"/>
            <a:r>
              <a:rPr lang="en-US" sz="2800" dirty="0">
                <a:solidFill>
                  <a:schemeClr val="bg1"/>
                </a:solidFill>
              </a:rPr>
              <a:t>- Pretty for the sake of pretty to Responsible Beauty.</a:t>
            </a:r>
          </a:p>
          <a:p>
            <a:pPr marL="1143000" lvl="1" indent="-457200">
              <a:buFontTx/>
              <a:buChar char="-"/>
            </a:pPr>
            <a:r>
              <a:rPr lang="en-US" sz="2800" dirty="0">
                <a:solidFill>
                  <a:schemeClr val="bg1"/>
                </a:solidFill>
              </a:rPr>
              <a:t>Inert to Dynamic</a:t>
            </a:r>
          </a:p>
          <a:p>
            <a:pPr marL="1143000" lvl="1" indent="-457200">
              <a:buFontTx/>
              <a:buChar char="-"/>
            </a:pPr>
            <a:r>
              <a:rPr lang="en-US" sz="2800" dirty="0">
                <a:solidFill>
                  <a:schemeClr val="bg1"/>
                </a:solidFill>
              </a:rPr>
              <a:t>Control and Domination to Partnership and Community</a:t>
            </a:r>
          </a:p>
          <a:p>
            <a:pPr lvl="1"/>
            <a:r>
              <a:rPr lang="en-US" sz="2800" dirty="0">
                <a:solidFill>
                  <a:schemeClr val="bg1"/>
                </a:solidFill>
              </a:rPr>
              <a:t>-Property Ownership to Land Stewardship</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I have been gardening for less than 10 years and I have already gardened through one zone change. In my lifetime, there have been 3 zone changes. We have to be forward looking and incorporate as many best sustainable practices in our yards if we want to have a viable future.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288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where I began to make the connection between Improv and Sustainability and the things they share in common.  And while they may seem very different, with different terms, they share some common goals regarding </a:t>
            </a:r>
          </a:p>
          <a:p>
            <a:pPr marL="0" lvl="0" indent="0" algn="l" rtl="0">
              <a:spcBef>
                <a:spcPts val="0"/>
              </a:spcBef>
              <a:spcAft>
                <a:spcPts val="0"/>
              </a:spcAft>
              <a:buNone/>
            </a:pPr>
            <a:r>
              <a:rPr lang="en-US" dirty="0"/>
              <a:t>-being present/in the present.  </a:t>
            </a:r>
          </a:p>
          <a:p>
            <a:pPr marL="0" lvl="0" indent="0" algn="l" rtl="0">
              <a:spcBef>
                <a:spcPts val="0"/>
              </a:spcBef>
              <a:spcAft>
                <a:spcPts val="0"/>
              </a:spcAft>
              <a:buNone/>
            </a:pPr>
            <a:r>
              <a:rPr lang="en-US" dirty="0"/>
              <a:t>-working with and not against.</a:t>
            </a:r>
          </a:p>
          <a:p>
            <a:pPr marL="0" lvl="0" indent="0" algn="l" rtl="0">
              <a:spcBef>
                <a:spcPts val="0"/>
              </a:spcBef>
              <a:spcAft>
                <a:spcPts val="0"/>
              </a:spcAft>
              <a:buNone/>
            </a:pPr>
            <a:r>
              <a:rPr lang="en-US" dirty="0"/>
              <a:t>-accepting reality.</a:t>
            </a:r>
          </a:p>
          <a:p>
            <a:pPr marL="0" lvl="0" indent="0" algn="l" rtl="0">
              <a:spcBef>
                <a:spcPts val="0"/>
              </a:spcBef>
              <a:spcAft>
                <a:spcPts val="0"/>
              </a:spcAft>
              <a:buNone/>
            </a:pPr>
            <a:r>
              <a:rPr lang="en-US" dirty="0"/>
              <a:t>-less control and more partnership</a:t>
            </a:r>
          </a:p>
          <a:p>
            <a:pPr marL="0" lvl="0" indent="0" algn="l" rtl="0">
              <a:spcBef>
                <a:spcPts val="0"/>
              </a:spcBef>
              <a:spcAft>
                <a:spcPts val="0"/>
              </a:spcAft>
              <a:buNone/>
            </a:pPr>
            <a:r>
              <a:rPr lang="en-US" dirty="0"/>
              <a:t>- accepting the unexpected.</a:t>
            </a:r>
          </a:p>
        </p:txBody>
      </p:sp>
      <p:sp>
        <p:nvSpPr>
          <p:cNvPr id="651" name="Google Shape;65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283543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D8173C51-DCC1-F246-7F34-C61A9F5289D0}"/>
            </a:ext>
          </a:extLst>
        </p:cNvPr>
        <p:cNvGrpSpPr/>
        <p:nvPr/>
      </p:nvGrpSpPr>
      <p:grpSpPr>
        <a:xfrm>
          <a:off x="0" y="0"/>
          <a:ext cx="0" cy="0"/>
          <a:chOff x="0" y="0"/>
          <a:chExt cx="0" cy="0"/>
        </a:xfrm>
      </p:grpSpPr>
      <p:sp>
        <p:nvSpPr>
          <p:cNvPr id="649" name="Google Shape;649;p52:notes">
            <a:extLst>
              <a:ext uri="{FF2B5EF4-FFF2-40B4-BE49-F238E27FC236}">
                <a16:creationId xmlns:a16="http://schemas.microsoft.com/office/drawing/2014/main" id="{7273D1DA-83AB-698B-531F-285D5AF097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52:notes">
            <a:extLst>
              <a:ext uri="{FF2B5EF4-FFF2-40B4-BE49-F238E27FC236}">
                <a16:creationId xmlns:a16="http://schemas.microsoft.com/office/drawing/2014/main" id="{6AF6FCE9-353D-FF04-ED2A-6CEBDD5E35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highlight>
                  <a:srgbClr val="FFFF00"/>
                </a:highlight>
              </a:rPr>
              <a:t>Soil</a:t>
            </a:r>
            <a:r>
              <a:rPr lang="en-US" baseline="0" dirty="0">
                <a:highlight>
                  <a:srgbClr val="FFFF00"/>
                </a:highlight>
              </a:rPr>
              <a:t> Health: healthy soil produces healthy plants. Healthy soil is full of organisms that turn organic matter and minerals into plant nutrients. Do you test your soil? Do you compost? Do you use fertilizers? What type? So much of this is about working with/yes, and. What you DON’T DO- disturb the soil, try to change it too much. Mother nature has a solution to almost every condition. </a:t>
            </a:r>
          </a:p>
          <a:p>
            <a:pPr marL="0" lvl="0" indent="0" algn="l" rtl="0">
              <a:spcBef>
                <a:spcPts val="0"/>
              </a:spcBef>
              <a:spcAft>
                <a:spcPts val="0"/>
              </a:spcAft>
              <a:buNone/>
            </a:pPr>
            <a:r>
              <a:rPr lang="en-US" baseline="0" dirty="0">
                <a:highlight>
                  <a:srgbClr val="FFFF00"/>
                </a:highlight>
              </a:rPr>
              <a:t>Water Efficiency: Water can be in short supply or rain can be unpredictable. How do you practice water conservation? How is your garden waterwise?</a:t>
            </a:r>
          </a:p>
          <a:p>
            <a:pPr marL="0" lvl="0" indent="0" algn="l" rtl="0">
              <a:spcBef>
                <a:spcPts val="0"/>
              </a:spcBef>
              <a:spcAft>
                <a:spcPts val="0"/>
              </a:spcAft>
              <a:buNone/>
            </a:pPr>
            <a:r>
              <a:rPr lang="en-US" baseline="0" dirty="0">
                <a:highlight>
                  <a:srgbClr val="FFFF00"/>
                </a:highlight>
              </a:rPr>
              <a:t>Supporting wildlife and pollinators: wilderness is disappearing, supporting a natural ecosystem is something that home gardeners can do to combat loss of plant and animal species. How are you attracting pollinators? How are you creating wildlife habitats? How do you attract beneficial insects?</a:t>
            </a:r>
          </a:p>
          <a:p>
            <a:pPr marL="0" lvl="0" indent="0" algn="l" rtl="0">
              <a:spcBef>
                <a:spcPts val="0"/>
              </a:spcBef>
              <a:spcAft>
                <a:spcPts val="0"/>
              </a:spcAft>
              <a:buNone/>
            </a:pPr>
            <a:r>
              <a:rPr lang="en-US" baseline="0" dirty="0">
                <a:highlight>
                  <a:srgbClr val="FFFF00"/>
                </a:highlight>
              </a:rPr>
              <a:t>Plant Selection: native plants are adapted to the local climate and soil conditions where they naturally occur. The require less watering and fertilization.</a:t>
            </a:r>
          </a:p>
          <a:p>
            <a:pPr marL="0" lvl="0" indent="0" algn="l" rtl="0">
              <a:spcBef>
                <a:spcPts val="0"/>
              </a:spcBef>
              <a:spcAft>
                <a:spcPts val="0"/>
              </a:spcAft>
              <a:buNone/>
            </a:pPr>
            <a:r>
              <a:rPr lang="en-US" baseline="0" dirty="0">
                <a:highlight>
                  <a:srgbClr val="FFFF00"/>
                </a:highlight>
              </a:rPr>
              <a:t>Materials &amp; Tools: gas-powered mowers and power tools can cause noise and air pollution. Hardscaping like concrete are impermeable and contribute to water waste. Some mulches and lumber can be toxic and harmful to soils. How do you choose environmentally friendly tools and hardscaping materials? How to you reuse and recycle and find alternatives to plastic? Do you use pesticides and herbicides? How and how often do you use them?</a:t>
            </a:r>
          </a:p>
          <a:p>
            <a:pPr marL="0" lvl="0" indent="0" algn="l" rtl="0">
              <a:spcBef>
                <a:spcPts val="0"/>
              </a:spcBef>
              <a:spcAft>
                <a:spcPts val="0"/>
              </a:spcAft>
              <a:buNone/>
            </a:pPr>
            <a:endParaRPr dirty="0"/>
          </a:p>
        </p:txBody>
      </p:sp>
      <p:sp>
        <p:nvSpPr>
          <p:cNvPr id="651" name="Google Shape;651;p52:notes">
            <a:extLst>
              <a:ext uri="{FF2B5EF4-FFF2-40B4-BE49-F238E27FC236}">
                <a16:creationId xmlns:a16="http://schemas.microsoft.com/office/drawing/2014/main" id="{A149B1A7-B031-3FE3-8310-DEEBD9D422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13822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It is like doing improv comedy (which I do) where no matter what happens on stage your response is “Yes, and …” In a similar way you take what Mother Nature gives you in your garden, and say Yes, there is shade here AND I will do this or Yes, I have clay soil AND I will plant these. It’s what happens AFTER you realize that trying to control all the elements is futile, that perfection is boring and that staying in the present moment is LIVING.</a:t>
            </a:r>
            <a:endParaRPr dirty="0"/>
          </a:p>
          <a:p>
            <a:pPr marL="0" lvl="0" indent="0" algn="l" rtl="0">
              <a:spcBef>
                <a:spcPts val="0"/>
              </a:spcBef>
              <a:spcAft>
                <a:spcPts val="0"/>
              </a:spcAft>
              <a:buNone/>
            </a:pPr>
            <a:endParaRPr dirty="0"/>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start to observe/learn how nature actually works we start to embrace natural processes.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5488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by design, nothing by default. Stewardship, not ownership. Dynamic, not static.  Integrated, not isolated.  Responsible beauty, not just pretty. Collaboration, not control.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2133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I realized how to bring all these inspirations and experiences and tools from my career, I went to work with a clearer idea of what I wanted to accomplish and a newfound purpose!</a:t>
            </a:r>
            <a:endParaRPr dirty="0"/>
          </a:p>
        </p:txBody>
      </p:sp>
      <p:sp>
        <p:nvSpPr>
          <p:cNvPr id="427" name="Google Shape;42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started to trust myself realize what I wanted out of gardening….</a:t>
            </a:r>
            <a:endParaRPr dirty="0"/>
          </a:p>
          <a:p>
            <a:pPr marL="0" marR="0" lvl="0" indent="0" algn="l" rtl="0">
              <a:lnSpc>
                <a:spcPct val="100000"/>
              </a:lnSpc>
              <a:spcBef>
                <a:spcPts val="0"/>
              </a:spcBef>
              <a:spcAft>
                <a:spcPts val="0"/>
              </a:spcAft>
              <a:buClr>
                <a:schemeClr val="lt1"/>
              </a:buClr>
              <a:buSzPts val="1200"/>
              <a:buFont typeface="Calibri"/>
              <a:buNone/>
            </a:pPr>
            <a:r>
              <a:rPr lang="en-US" dirty="0"/>
              <a:t>Create beauty- useful, responsible, life sustaining beauty. Always with a sense of humor. Stewardship vs. Ownership</a:t>
            </a:r>
            <a:endParaRPr dirty="0"/>
          </a:p>
          <a:p>
            <a:pPr marL="0" lvl="0" indent="0" algn="l" rtl="0">
              <a:spcBef>
                <a:spcPts val="0"/>
              </a:spcBef>
              <a:spcAft>
                <a:spcPts val="0"/>
              </a:spcAft>
              <a:buNone/>
            </a:pPr>
            <a:r>
              <a:rPr lang="en-US" dirty="0"/>
              <a:t>More natives. Especially trees and shrubs. Less grass.</a:t>
            </a:r>
            <a:endParaRPr dirty="0"/>
          </a:p>
          <a:p>
            <a:pPr marL="0" lvl="0" indent="0" algn="l" rtl="0">
              <a:spcBef>
                <a:spcPts val="0"/>
              </a:spcBef>
              <a:spcAft>
                <a:spcPts val="0"/>
              </a:spcAft>
              <a:buNone/>
            </a:pPr>
            <a:r>
              <a:rPr lang="en-US" dirty="0"/>
              <a:t>Diversity.  I love massing plants, but too much of any one thing causes problems! As I found out with Ninebark (powdery mildew), and Arrowwood Viburnums (Viburnum leaf beetle).</a:t>
            </a:r>
            <a:endParaRPr dirty="0"/>
          </a:p>
          <a:p>
            <a:pPr marL="0" marR="0" lvl="0" indent="0" algn="l" rtl="0">
              <a:lnSpc>
                <a:spcPct val="100000"/>
              </a:lnSpc>
              <a:spcBef>
                <a:spcPts val="0"/>
              </a:spcBef>
              <a:spcAft>
                <a:spcPts val="0"/>
              </a:spcAft>
              <a:buClr>
                <a:schemeClr val="lt1"/>
              </a:buClr>
              <a:buSzPts val="1200"/>
              <a:buFont typeface="Calibri"/>
              <a:buNone/>
            </a:pPr>
            <a:r>
              <a:rPr lang="en-US" dirty="0"/>
              <a:t>Be curious. Take chances. Make mistakes.</a:t>
            </a:r>
            <a:endParaRPr dirty="0"/>
          </a:p>
          <a:p>
            <a:pPr marL="0" lvl="0" indent="0" algn="l" rtl="0">
              <a:spcBef>
                <a:spcPts val="0"/>
              </a:spcBef>
              <a:spcAft>
                <a:spcPts val="0"/>
              </a:spcAft>
              <a:buNone/>
            </a:pPr>
            <a:r>
              <a:rPr lang="en-US" dirty="0"/>
              <a:t>Edit based on knowledge.  The amur maple really need to go.</a:t>
            </a:r>
            <a:endParaRPr dirty="0"/>
          </a:p>
          <a:p>
            <a:pPr marL="0" marR="0" lvl="0" indent="0" algn="l" rtl="0">
              <a:lnSpc>
                <a:spcPct val="100000"/>
              </a:lnSpc>
              <a:spcBef>
                <a:spcPts val="0"/>
              </a:spcBef>
              <a:spcAft>
                <a:spcPts val="0"/>
              </a:spcAft>
              <a:buClr>
                <a:schemeClr val="lt1"/>
              </a:buClr>
              <a:buSzPts val="1200"/>
              <a:buFont typeface="Calibri"/>
              <a:buNone/>
            </a:pPr>
            <a:r>
              <a:rPr lang="en-US" dirty="0"/>
              <a:t>Leave things a little better than I found them.</a:t>
            </a:r>
            <a:endParaRPr dirty="0"/>
          </a:p>
          <a:p>
            <a:pPr marL="0" lvl="0" indent="0" algn="l" rtl="0">
              <a:spcBef>
                <a:spcPts val="0"/>
              </a:spcBef>
              <a:spcAft>
                <a:spcPts val="0"/>
              </a:spcAft>
              <a:buNone/>
            </a:pPr>
            <a:endParaRPr dirty="0"/>
          </a:p>
        </p:txBody>
      </p:sp>
      <p:sp>
        <p:nvSpPr>
          <p:cNvPr id="440" name="Google Shape;44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Optimistically- Naturalistic. </a:t>
            </a:r>
          </a:p>
          <a:p>
            <a:pPr marL="0" lvl="0" indent="0" algn="l" rtl="0">
              <a:spcBef>
                <a:spcPts val="0"/>
              </a:spcBef>
              <a:spcAft>
                <a:spcPts val="0"/>
              </a:spcAft>
              <a:buNone/>
            </a:pPr>
            <a:r>
              <a:rPr lang="en-US" dirty="0"/>
              <a:t>Aspirational.</a:t>
            </a:r>
          </a:p>
          <a:p>
            <a:pPr marL="0" lvl="0" indent="0" algn="l" rtl="0">
              <a:spcBef>
                <a:spcPts val="0"/>
              </a:spcBef>
              <a:spcAft>
                <a:spcPts val="0"/>
              </a:spcAft>
              <a:buNone/>
            </a:pPr>
            <a:r>
              <a:rPr lang="en-US" dirty="0"/>
              <a:t>The place where minimalism and maximalism meet.  </a:t>
            </a:r>
            <a:endParaRPr dirty="0"/>
          </a:p>
          <a:p>
            <a:pPr marL="0" lvl="0" indent="0" algn="l" rtl="0">
              <a:spcBef>
                <a:spcPts val="0"/>
              </a:spcBef>
              <a:spcAft>
                <a:spcPts val="0"/>
              </a:spcAft>
              <a:buNone/>
            </a:pPr>
            <a:r>
              <a:rPr lang="en-US" dirty="0"/>
              <a:t>Realistically- Cleans up well.  Not bad on a good day. Wildly optimistic.</a:t>
            </a:r>
            <a:endParaRPr dirty="0"/>
          </a:p>
          <a:p>
            <a:pPr marL="0" lvl="0" indent="0" algn="l" rtl="0">
              <a:spcBef>
                <a:spcPts val="0"/>
              </a:spcBef>
              <a:spcAft>
                <a:spcPts val="0"/>
              </a:spcAft>
              <a:buNone/>
            </a:pPr>
            <a:r>
              <a:rPr lang="en-US" dirty="0"/>
              <a:t>More ideas than sense.</a:t>
            </a:r>
            <a:endParaRPr dirty="0"/>
          </a:p>
          <a:p>
            <a:pPr marL="0" lvl="0" indent="0" algn="l" rtl="0">
              <a:spcBef>
                <a:spcPts val="0"/>
              </a:spcBef>
              <a:spcAft>
                <a:spcPts val="0"/>
              </a:spcAft>
              <a:buNone/>
            </a:pPr>
            <a:r>
              <a:rPr lang="en-US" dirty="0"/>
              <a:t>Finally- IMPROVISATIONAL. of the moment.</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endParaRPr dirty="0"/>
          </a:p>
        </p:txBody>
      </p:sp>
      <p:sp>
        <p:nvSpPr>
          <p:cNvPr id="453" name="Google Shape;45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JOY and ABUNDANCE!  </a:t>
            </a:r>
            <a:endParaRPr dirty="0"/>
          </a:p>
          <a:p>
            <a:pPr marL="0" lvl="0" indent="0" algn="l" rtl="0">
              <a:spcBef>
                <a:spcPts val="0"/>
              </a:spcBef>
              <a:spcAft>
                <a:spcPts val="0"/>
              </a:spcAft>
              <a:buNone/>
            </a:pPr>
            <a:r>
              <a:rPr lang="en-US" dirty="0"/>
              <a:t>I really want things to be what they want to be, grow where they want to grow.  Even when I plant new beds or create new paths, I try to think of how the water flows, where the sun falls, how one wanders through an area.  And I use hardscape as little as necessary, or to solve a real problem, or hide an eyesore. I want each plant to be ITSELF- be big if it’s big.  Spill if it spills.  Wander if it wanders. Which means minimal pruning for shrubs and trees. </a:t>
            </a:r>
            <a:endParaRPr dirty="0"/>
          </a:p>
          <a:p>
            <a:pPr marL="0" lvl="0" indent="0" algn="l" rtl="0">
              <a:spcBef>
                <a:spcPts val="0"/>
              </a:spcBef>
              <a:spcAft>
                <a:spcPts val="0"/>
              </a:spcAft>
              <a:buNone/>
            </a:pPr>
            <a:r>
              <a:rPr lang="en-US" dirty="0"/>
              <a:t>Finding plant combinations that seem like good neighbors/communities.  And, once in a while, I just get a wild thought and try stuff. I create many areas for pure experimentation.</a:t>
            </a:r>
          </a:p>
          <a:p>
            <a:pPr marL="0" lvl="0" indent="0" algn="l" rtl="0">
              <a:spcBef>
                <a:spcPts val="0"/>
              </a:spcBef>
              <a:spcAft>
                <a:spcPts val="0"/>
              </a:spcAft>
              <a:buNone/>
            </a:pPr>
            <a:r>
              <a:rPr lang="en-US" dirty="0"/>
              <a:t> I also like when Mother Nature has a good idea- </a:t>
            </a:r>
          </a:p>
          <a:p>
            <a:pPr marL="0" lvl="0" indent="0" algn="l" rtl="0">
              <a:spcBef>
                <a:spcPts val="0"/>
              </a:spcBef>
              <a:spcAft>
                <a:spcPts val="0"/>
              </a:spcAft>
              <a:buNone/>
            </a:pPr>
            <a:r>
              <a:rPr lang="en-US" dirty="0"/>
              <a:t>I love a happy accident!  Finding a balance between cultivars and natives is a new endeavor  Overall, I literally try to make it seem as if everything is both coming together AND falling in to disarray at the same time, as in nature!  </a:t>
            </a:r>
            <a:endParaRPr dirty="0"/>
          </a:p>
          <a:p>
            <a:pPr marL="0" lvl="0" indent="0" algn="l" rtl="0">
              <a:spcBef>
                <a:spcPts val="0"/>
              </a:spcBef>
              <a:spcAft>
                <a:spcPts val="0"/>
              </a:spcAft>
              <a:buNone/>
            </a:pPr>
            <a:endParaRPr dirty="0"/>
          </a:p>
        </p:txBody>
      </p:sp>
      <p:sp>
        <p:nvSpPr>
          <p:cNvPr id="465" name="Google Shape;46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Abundance personified.  On the verge of too much...</a:t>
            </a:r>
            <a:endParaRPr dirty="0"/>
          </a:p>
        </p:txBody>
      </p:sp>
      <p:sp>
        <p:nvSpPr>
          <p:cNvPr id="478" name="Google Shape;47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Good neighbors- meadow plants in community. directly from the “appropriate plants” list by Roy </a:t>
            </a:r>
            <a:r>
              <a:rPr lang="en-US" dirty="0" err="1"/>
              <a:t>Diblik</a:t>
            </a:r>
            <a:endParaRPr dirty="0"/>
          </a:p>
        </p:txBody>
      </p:sp>
      <p:sp>
        <p:nvSpPr>
          <p:cNvPr id="484" name="Google Shape;48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 great moment of cultivars transitioning into more natives.  There is no one right way, except to get started.  Even since this was taken I have removed ninebark cultivars and added more native shrubs.</a:t>
            </a:r>
            <a:endParaRPr dirty="0"/>
          </a:p>
        </p:txBody>
      </p:sp>
      <p:sp>
        <p:nvSpPr>
          <p:cNvPr id="491" name="Google Shape;49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Happy accidents:</a:t>
            </a:r>
            <a:endParaRPr dirty="0"/>
          </a:p>
          <a:p>
            <a:pPr marL="0" lvl="0" indent="0" algn="l" rtl="0">
              <a:spcBef>
                <a:spcPts val="0"/>
              </a:spcBef>
              <a:spcAft>
                <a:spcPts val="0"/>
              </a:spcAft>
              <a:buNone/>
            </a:pPr>
            <a:r>
              <a:rPr lang="en-US" dirty="0"/>
              <a:t>I thought I got rid of these old lilies, but they were tough as nails and came back.  Now I love the moment when they and the Hydrangea are in full flower. I call it the creamsicle border.</a:t>
            </a:r>
            <a:endParaRPr dirty="0"/>
          </a:p>
          <a:p>
            <a:pPr marL="0" lvl="0" indent="0" algn="l" rtl="0">
              <a:spcBef>
                <a:spcPts val="0"/>
              </a:spcBef>
              <a:spcAft>
                <a:spcPts val="0"/>
              </a:spcAft>
              <a:buNone/>
            </a:pPr>
            <a:r>
              <a:rPr lang="en-US" dirty="0"/>
              <a:t>This experimental area of greens doesn’t  technically “work”, design wise, but every time I see it out my bedroom window I am instantly calmed.  </a:t>
            </a:r>
            <a:endParaRPr dirty="0"/>
          </a:p>
        </p:txBody>
      </p:sp>
      <p:sp>
        <p:nvSpPr>
          <p:cNvPr id="500" name="Google Shape;50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Ultimately, it all comes together in a way that not only reflects the time, the place, the environment and the plant community, BUT ALSO in a way that is the ultimate reflection of YOU. </a:t>
            </a:r>
            <a:r>
              <a:rPr lang="en-US" dirty="0"/>
              <a:t>Your taste, your history, your strengths and the way you LIVE. What could be more beautiful?</a:t>
            </a:r>
            <a:endParaRPr dirty="0"/>
          </a:p>
          <a:p>
            <a:pPr marL="0" lvl="0" indent="0" algn="l" rtl="0">
              <a:spcBef>
                <a:spcPts val="0"/>
              </a:spcBef>
              <a:spcAft>
                <a:spcPts val="0"/>
              </a:spcAft>
              <a:buNone/>
            </a:pPr>
            <a:endParaRPr dirty="0"/>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My priorities became very straightforward .</a:t>
            </a:r>
            <a:endParaRPr dirty="0"/>
          </a:p>
          <a:p>
            <a:pPr marL="0" marR="0" lvl="0" indent="0" algn="l" rtl="0">
              <a:lnSpc>
                <a:spcPct val="100000"/>
              </a:lnSpc>
              <a:spcBef>
                <a:spcPts val="0"/>
              </a:spcBef>
              <a:spcAft>
                <a:spcPts val="0"/>
              </a:spcAft>
              <a:buClr>
                <a:schemeClr val="lt1"/>
              </a:buClr>
              <a:buSzPts val="1200"/>
              <a:buFont typeface="Calibri"/>
              <a:buNone/>
            </a:pPr>
            <a:r>
              <a:rPr lang="en-US" dirty="0"/>
              <a:t>Trees and shrubs are the true structure of any garden, but especially a large one! and as I age Trees and Shrubs become even more important.</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Perennials have been the focus of my garden, with natives and nativars becoming more important over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There can never be enough sedges, and other native groundcovers.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Only turfgrass as necessary.</a:t>
            </a:r>
          </a:p>
          <a:p>
            <a:pPr marL="0" lvl="0" indent="0" algn="l" rtl="0">
              <a:spcBef>
                <a:spcPts val="0"/>
              </a:spcBef>
              <a:spcAft>
                <a:spcPts val="0"/>
              </a:spcAft>
              <a:buNone/>
            </a:pPr>
            <a:r>
              <a:rPr lang="en-US" dirty="0"/>
              <a:t>I don’t have a lot of use for annuals, except native </a:t>
            </a:r>
            <a:r>
              <a:rPr lang="en-US" dirty="0" err="1"/>
              <a:t>annuals,as</a:t>
            </a:r>
            <a:r>
              <a:rPr lang="en-US" dirty="0"/>
              <a:t> potted plants and temporary problem solvers. I have to draw the line somewhere!</a:t>
            </a:r>
            <a:endParaRPr dirty="0"/>
          </a:p>
          <a:p>
            <a:pPr marL="0" lvl="0" indent="0" algn="l" rtl="0">
              <a:spcBef>
                <a:spcPts val="0"/>
              </a:spcBef>
              <a:spcAft>
                <a:spcPts val="0"/>
              </a:spcAft>
              <a:buNone/>
            </a:pPr>
            <a:r>
              <a:rPr lang="en-US" dirty="0"/>
              <a:t>Ultimately, though, my garden reflects where I am in my life, right now!</a:t>
            </a:r>
            <a:endParaRPr dirty="0"/>
          </a:p>
          <a:p>
            <a:pPr marL="0" lvl="0" indent="0" algn="l" rtl="0">
              <a:spcBef>
                <a:spcPts val="0"/>
              </a:spcBef>
              <a:spcAft>
                <a:spcPts val="0"/>
              </a:spcAft>
              <a:buNone/>
            </a:pPr>
            <a:endParaRPr dirty="0"/>
          </a:p>
        </p:txBody>
      </p:sp>
      <p:sp>
        <p:nvSpPr>
          <p:cNvPr id="510" name="Google Shape;51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love tonalities: white/green/silver, yellow/orange/red, blue/lavender/purple.</a:t>
            </a:r>
            <a:endParaRPr dirty="0"/>
          </a:p>
          <a:p>
            <a:pPr marL="0" lvl="0" indent="0" algn="l" rtl="0">
              <a:spcBef>
                <a:spcPts val="0"/>
              </a:spcBef>
              <a:spcAft>
                <a:spcPts val="0"/>
              </a:spcAft>
              <a:buNone/>
            </a:pPr>
            <a:r>
              <a:rPr lang="en-US" dirty="0"/>
              <a:t>Maybe it is growing up in Kansas where you see lots of browns in the landscape, lots of tonalities. I am drawn to them.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Tonalities are a palette cleanser. In a fashion collection, you serve up tonalities to soothe the eye between more colorful collections, and give a collection a sense of order. Tonalities also give you wiggle room to experiment with different plants to see how they blend in with a grouping. Even if the plant doesn’t work, it will work to a degree because it fits in with the tones, which tricks the eye into liking the effect. </a:t>
            </a:r>
            <a:endParaRPr dirty="0"/>
          </a:p>
          <a:p>
            <a:pPr marL="0" lvl="0" indent="0" algn="l" rtl="0">
              <a:spcBef>
                <a:spcPts val="0"/>
              </a:spcBef>
              <a:spcAft>
                <a:spcPts val="0"/>
              </a:spcAft>
              <a:buNone/>
            </a:pPr>
            <a:r>
              <a:rPr lang="en-US" dirty="0"/>
              <a:t>Another type of tonality is warms vs. cools. </a:t>
            </a:r>
            <a:endParaRPr dirty="0"/>
          </a:p>
          <a:p>
            <a:pPr marL="0" lvl="0" indent="0" algn="l" rtl="0">
              <a:spcBef>
                <a:spcPts val="0"/>
              </a:spcBef>
              <a:spcAft>
                <a:spcPts val="0"/>
              </a:spcAft>
              <a:buNone/>
            </a:pPr>
            <a:r>
              <a:rPr lang="en-US" dirty="0"/>
              <a:t>It is harder to pull off contrast and boldness in a garden. You have to work at that more and if you are not careful you can end up with a “hot mess”.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highlight>
                <a:srgbClr val="FFFF00"/>
              </a:highlight>
            </a:endParaRPr>
          </a:p>
        </p:txBody>
      </p:sp>
      <p:sp>
        <p:nvSpPr>
          <p:cNvPr id="522" name="Google Shape;52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Shots from the “business in the front” part of the front yard. White even makes a wilder arrangement of plants look planful and soothing.</a:t>
            </a:r>
            <a:endParaRPr dirty="0"/>
          </a:p>
        </p:txBody>
      </p:sp>
      <p:sp>
        <p:nvSpPr>
          <p:cNvPr id="535" name="Google Shape;53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Bold colors can seem too “hot” sometimes, but I love the crackle of energy and boldness they give!</a:t>
            </a:r>
            <a:endParaRPr/>
          </a:p>
        </p:txBody>
      </p:sp>
      <p:sp>
        <p:nvSpPr>
          <p:cNvPr id="545" name="Google Shape;54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BLUE ALLEE- my biggest garden ”conceit” or folly, that stemmed from taking my LEAST FAVORITE color and going bonkers with it….</a:t>
            </a:r>
            <a:endParaRPr/>
          </a:p>
        </p:txBody>
      </p:sp>
      <p:sp>
        <p:nvSpPr>
          <p:cNvPr id="554" name="Google Shape;55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power of green. Period. The end.</a:t>
            </a:r>
            <a:endParaRPr/>
          </a:p>
        </p:txBody>
      </p:sp>
      <p:sp>
        <p:nvSpPr>
          <p:cNvPr id="564" name="Google Shape;56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some degree, the property prioritized for me the first few years- death, disease, invasives, etc. Also, there were just some eyesores that had to be addressed right away due to their visibility and/or high level of use.  So it started as sheer practicality.</a:t>
            </a:r>
            <a:endParaRPr dirty="0"/>
          </a:p>
          <a:p>
            <a:pPr marL="0" lvl="0" indent="0" algn="l" rtl="0">
              <a:spcBef>
                <a:spcPts val="0"/>
              </a:spcBef>
              <a:spcAft>
                <a:spcPts val="0"/>
              </a:spcAft>
              <a:buNone/>
            </a:pPr>
            <a:r>
              <a:rPr lang="en-US" dirty="0"/>
              <a:t>After that, I tended to start in the area around the house and then work outward in concentric circles. I am still on that journey and it will never end.</a:t>
            </a:r>
            <a:endParaRPr dirty="0"/>
          </a:p>
          <a:p>
            <a:pPr marL="0" lvl="0" indent="0" algn="l" rtl="0">
              <a:spcBef>
                <a:spcPts val="0"/>
              </a:spcBef>
              <a:spcAft>
                <a:spcPts val="0"/>
              </a:spcAft>
              <a:buNone/>
            </a:pPr>
            <a:r>
              <a:rPr lang="en-US" dirty="0"/>
              <a:t>situations.</a:t>
            </a:r>
            <a:endParaRPr dirty="0"/>
          </a:p>
          <a:p>
            <a:pPr marL="0" lvl="0" indent="0" algn="l" rtl="0">
              <a:spcBef>
                <a:spcPts val="0"/>
              </a:spcBef>
              <a:spcAft>
                <a:spcPts val="0"/>
              </a:spcAft>
              <a:buNone/>
            </a:pPr>
            <a:r>
              <a:rPr lang="en-US" dirty="0"/>
              <a:t>As I get deeper into the process, I also want to create more infrastructure for critters besides just a food supply: more bird houses and baths, some owl and bat houses, etc.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73" name="Google Shape;57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much was about how I “fit” the gardening/landscaping into an already full budget of home remodeling that would take years. I’d say it was about 1/3 planned, 1/3 reacting to what was happening in the garden in real time and 1/3 where I was at creatively and was willing to work on. This parallels the idea of the three ”layers” of a garden- groundcover, focal plants, trees and shrubs.  I overplant the groundcover layer, I plant a broader mix of focal plants and then adjust annually.</a:t>
            </a:r>
            <a:endParaRPr dirty="0"/>
          </a:p>
          <a:p>
            <a:pPr marL="0" lvl="0" indent="0" algn="l" rtl="0">
              <a:spcBef>
                <a:spcPts val="0"/>
              </a:spcBef>
              <a:spcAft>
                <a:spcPts val="0"/>
              </a:spcAft>
              <a:buNone/>
            </a:pPr>
            <a:r>
              <a:rPr lang="en-US" dirty="0"/>
              <a:t>However, some of the areas of the front of the property were far more planful and “designed”, but still had to evolve over time as I found the right plant materials and as I simply learned more about gardening and how to apply it to my particular situation.</a:t>
            </a:r>
            <a:endParaRPr dirty="0"/>
          </a:p>
          <a:p>
            <a:pPr marL="0" lvl="0" indent="0" algn="l" rtl="0">
              <a:spcBef>
                <a:spcPts val="0"/>
              </a:spcBef>
              <a:spcAft>
                <a:spcPts val="0"/>
              </a:spcAft>
              <a:buNone/>
            </a:pPr>
            <a:r>
              <a:rPr lang="en-US" dirty="0"/>
              <a:t>Flexibility was the key given my constraints of budget, amount of help and ability to find plant material that I could afford.</a:t>
            </a:r>
            <a:endParaRPr dirty="0"/>
          </a:p>
          <a:p>
            <a:pPr marL="0" lvl="0" indent="0" algn="l" rtl="0">
              <a:spcBef>
                <a:spcPts val="0"/>
              </a:spcBef>
              <a:spcAft>
                <a:spcPts val="0"/>
              </a:spcAft>
              <a:buNone/>
            </a:pPr>
            <a:endParaRPr dirty="0"/>
          </a:p>
        </p:txBody>
      </p:sp>
      <p:sp>
        <p:nvSpPr>
          <p:cNvPr id="591" name="Google Shape;591;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 a sucker for a theme.  I name every bed and often there is a color story related to each bed:  The Granny Garden, The Blue Allee, The Sunset Landing, The Golden Meadow, The Dappled Path, The Fernery, The Island of Misfit Plants, The Hydrangea Haven, The Bodacious Bearded Border.  It just goes on and 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03" name="Google Shape;60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Pollinator Garden in Late Spring/Early summer.  Unrecognizable 6 weeks later! </a:t>
            </a:r>
          </a:p>
          <a:p>
            <a:pPr marL="0" lvl="0" indent="0" algn="l" rtl="0">
              <a:spcBef>
                <a:spcPts val="0"/>
              </a:spcBef>
              <a:spcAft>
                <a:spcPts val="0"/>
              </a:spcAft>
              <a:buNone/>
            </a:pPr>
            <a:r>
              <a:rPr lang="en-US" dirty="0"/>
              <a:t>Weather: 3/5 years of record rain wiped out all the salvia. </a:t>
            </a:r>
            <a:endParaRPr dirty="0"/>
          </a:p>
        </p:txBody>
      </p:sp>
      <p:sp>
        <p:nvSpPr>
          <p:cNvPr id="614" name="Google Shape;61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HOWEVER, I begin my Improvisational Gardening story, as most gardening stories do, with humble beginnings…..with “what’s left in the fridge”. We bought our house and moved in on Sept 30, 2015.  We were looking for a break from our many years of city living.  We wanted more nature! We wanted more space and more dogs.  ALL of that seemed possible here.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just thought- lawn looks good. Mature trees are good. The “woods” in the back, good. We thought it would be fun to plant a vegetable garden and grow some perennials, other than that we knew nothing.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Unrecognizable 6 weeks later. Now more Queen of the Prairie, Joe Pye weed and Milkweed. SO BE IT!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730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Transitional Triangle- White keeps it from looking too wild.</a:t>
            </a:r>
            <a:endParaRPr/>
          </a:p>
        </p:txBody>
      </p:sp>
      <p:sp>
        <p:nvSpPr>
          <p:cNvPr id="624" name="Google Shape;62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Just a small part of the The Hydrangea Haven then encircles the front yard now.  I used to think of them as too “granny”, old fashioned and bosomy.  Now they’ve become a bit of an obsession. AND I am experimenting with  more native </a:t>
            </a:r>
            <a:r>
              <a:rPr lang="en-US" dirty="0" err="1"/>
              <a:t>hyrdrangea</a:t>
            </a:r>
            <a:r>
              <a:rPr lang="en-US" dirty="0"/>
              <a:t> arborescens and </a:t>
            </a:r>
            <a:r>
              <a:rPr lang="en-US" dirty="0" err="1"/>
              <a:t>quercifolia</a:t>
            </a:r>
            <a:r>
              <a:rPr lang="en-US" dirty="0"/>
              <a:t>.</a:t>
            </a:r>
            <a:endParaRPr dirty="0"/>
          </a:p>
        </p:txBody>
      </p:sp>
      <p:sp>
        <p:nvSpPr>
          <p:cNvPr id="631" name="Google Shape;63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51:notes"/>
          <p:cNvSpPr txBox="1">
            <a:spLocks noGrp="1"/>
          </p:cNvSpPr>
          <p:nvPr>
            <p:ph type="body" idx="1"/>
          </p:nvPr>
        </p:nvSpPr>
        <p:spPr>
          <a:xfrm>
            <a:off x="685800" y="4400550"/>
            <a:ext cx="5486400" cy="44940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have a few “guidelines” for buying plants:</a:t>
            </a:r>
            <a:endParaRPr dirty="0"/>
          </a:p>
          <a:p>
            <a:pPr marL="0" lvl="0" indent="0" algn="l" rtl="0">
              <a:spcBef>
                <a:spcPts val="0"/>
              </a:spcBef>
              <a:spcAft>
                <a:spcPts val="0"/>
              </a:spcAft>
              <a:buNone/>
            </a:pPr>
            <a:r>
              <a:rPr lang="en-US" dirty="0"/>
              <a:t>NPR- Never pay retail.  I have to buy too many plants to afford retail.  I look for both seasonal sales as well as clearance or overstock sales.  I am not afraid to “substitute” a similar plant for the “ideal” if there is enough discount and/or quantity.  I am also not afraid to go anywhere- from a sidewalk plant sale to a big box store to specialty nurseries and more!  You never know where you might find something.  However, jumping worms…..is it worth the risk?</a:t>
            </a:r>
          </a:p>
          <a:p>
            <a:pPr marL="0" lvl="0" indent="0" algn="l" rtl="0">
              <a:spcBef>
                <a:spcPts val="0"/>
              </a:spcBef>
              <a:spcAft>
                <a:spcPts val="0"/>
              </a:spcAft>
              <a:buNone/>
            </a:pPr>
            <a:r>
              <a:rPr lang="en-US" dirty="0"/>
              <a:t>-a plug for plugs. often more cost effective, so you can buy more. grow just as fast as larger size plants. </a:t>
            </a:r>
            <a:r>
              <a:rPr lang="en-US" dirty="0" err="1"/>
              <a:t>Izel</a:t>
            </a:r>
            <a:r>
              <a:rPr lang="en-US" dirty="0"/>
              <a:t> and </a:t>
            </a:r>
            <a:r>
              <a:rPr lang="en-US" dirty="0" err="1"/>
              <a:t>Agrecol</a:t>
            </a:r>
            <a:r>
              <a:rPr lang="en-US" dirty="0"/>
              <a:t> sell to retail consumers, but at higher quantities.</a:t>
            </a:r>
          </a:p>
          <a:p>
            <a:pPr marL="0" lvl="0" indent="0" algn="l" rtl="0">
              <a:spcBef>
                <a:spcPts val="0"/>
              </a:spcBef>
              <a:spcAft>
                <a:spcPts val="0"/>
              </a:spcAft>
              <a:buNone/>
            </a:pPr>
            <a:r>
              <a:rPr lang="en-US" dirty="0"/>
              <a:t>-check those roots! </a:t>
            </a:r>
            <a:r>
              <a:rPr lang="en-US" dirty="0" err="1"/>
              <a:t>i</a:t>
            </a:r>
            <a:r>
              <a:rPr lang="en-US" dirty="0"/>
              <a:t> take most plants out of their pots before I buy. 1- root health critical, 2- big box stores a real challenge.</a:t>
            </a:r>
            <a:endParaRPr dirty="0"/>
          </a:p>
          <a:p>
            <a:pPr marL="0" lvl="0" indent="0" algn="l" rtl="0">
              <a:spcBef>
                <a:spcPts val="0"/>
              </a:spcBef>
              <a:spcAft>
                <a:spcPts val="0"/>
              </a:spcAft>
              <a:buNone/>
            </a:pPr>
            <a:r>
              <a:rPr lang="en-US" dirty="0"/>
              <a:t>-Stay true to the vision.  So far, I have honored my original overall idea/color story. If a plant is on sale and it fits in to the vision, it will likely be purchased. If not, hard pass!</a:t>
            </a:r>
            <a:endParaRPr dirty="0"/>
          </a:p>
          <a:p>
            <a:pPr marL="0" lvl="0" indent="0" algn="l" rtl="0">
              <a:spcBef>
                <a:spcPts val="0"/>
              </a:spcBef>
              <a:spcAft>
                <a:spcPts val="0"/>
              </a:spcAft>
              <a:buNone/>
            </a:pPr>
            <a:r>
              <a:rPr lang="en-US" dirty="0"/>
              <a:t>plants with me always when I am scouting sales or visiting new nurseries to keep me focused.</a:t>
            </a:r>
            <a:endParaRPr dirty="0"/>
          </a:p>
          <a:p>
            <a:pPr marL="0" lvl="0" indent="0" algn="l" rtl="0">
              <a:spcBef>
                <a:spcPts val="0"/>
              </a:spcBef>
              <a:spcAft>
                <a:spcPts val="0"/>
              </a:spcAft>
              <a:buNone/>
            </a:pPr>
            <a:r>
              <a:rPr lang="en-US" dirty="0"/>
              <a:t>I look for natives now more than ever, but they are more expensive and harder to find, on sale or otherwise. This is changing a bit, but not fast enough for me. Therefore, I focus on Keystone plants, since they have an outsize impact on the garden.</a:t>
            </a:r>
            <a:endParaRPr dirty="0"/>
          </a:p>
          <a:p>
            <a:pPr marL="0" lvl="0" indent="0" algn="l" rtl="0">
              <a:spcBef>
                <a:spcPts val="0"/>
              </a:spcBef>
              <a:spcAft>
                <a:spcPts val="0"/>
              </a:spcAft>
              <a:buNone/>
            </a:pPr>
            <a:r>
              <a:rPr lang="en-US" dirty="0"/>
              <a:t>However, I am not afraid to break all these rules, if the situation presents itself.  I am at the point now that I trust my instincts enough to take advantage of a good “find”.  </a:t>
            </a:r>
          </a:p>
          <a:p>
            <a:pPr marL="0" lvl="0" indent="0" algn="l" rtl="0">
              <a:spcBef>
                <a:spcPts val="0"/>
              </a:spcBef>
              <a:spcAft>
                <a:spcPts val="0"/>
              </a:spcAft>
              <a:buNone/>
            </a:pPr>
            <a:endParaRPr dirty="0"/>
          </a:p>
        </p:txBody>
      </p:sp>
      <p:sp>
        <p:nvSpPr>
          <p:cNvPr id="638" name="Google Shape;63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My words to live by.  I love a good turn of phrase!</a:t>
            </a:r>
          </a:p>
          <a:p>
            <a:pPr marL="0" lvl="0" indent="0" algn="l" rtl="0">
              <a:spcBef>
                <a:spcPts val="0"/>
              </a:spcBef>
              <a:spcAft>
                <a:spcPts val="0"/>
              </a:spcAft>
              <a:buNone/>
            </a:pPr>
            <a:r>
              <a:rPr lang="en-US" dirty="0"/>
              <a:t>Diana Vreeland</a:t>
            </a:r>
          </a:p>
          <a:p>
            <a:pPr marL="0" lvl="0" indent="0" algn="l" rtl="0">
              <a:spcBef>
                <a:spcPts val="0"/>
              </a:spcBef>
              <a:spcAft>
                <a:spcPts val="0"/>
              </a:spcAft>
              <a:buNone/>
            </a:pPr>
            <a:r>
              <a:rPr lang="en-US" dirty="0"/>
              <a:t>Gardening is disturbance. Make it good!</a:t>
            </a:r>
          </a:p>
          <a:p>
            <a:pPr marL="0" lvl="0" indent="0" algn="l" rtl="0">
              <a:spcBef>
                <a:spcPts val="0"/>
              </a:spcBef>
              <a:spcAft>
                <a:spcPts val="0"/>
              </a:spcAft>
              <a:buNone/>
            </a:pPr>
            <a:r>
              <a:rPr lang="en-US" dirty="0"/>
              <a:t>Smith family motto. </a:t>
            </a:r>
          </a:p>
          <a:p>
            <a:pPr marL="0" lvl="0" indent="0" algn="l" rtl="0">
              <a:spcBef>
                <a:spcPts val="0"/>
              </a:spcBef>
              <a:spcAft>
                <a:spcPts val="0"/>
              </a:spcAft>
              <a:buNone/>
            </a:pPr>
            <a:r>
              <a:rPr lang="en-US" dirty="0"/>
              <a:t>Buddhist phrase I learned.</a:t>
            </a:r>
          </a:p>
          <a:p>
            <a:pPr marL="0" lvl="0" indent="0" algn="l" rtl="0">
              <a:spcBef>
                <a:spcPts val="0"/>
              </a:spcBef>
              <a:spcAft>
                <a:spcPts val="0"/>
              </a:spcAft>
              <a:buNone/>
            </a:pPr>
            <a:r>
              <a:rPr lang="en-US" dirty="0"/>
              <a:t>My own motto. if you are not making the future, right now, the future will have its way with you….</a:t>
            </a:r>
            <a:endParaRPr dirty="0"/>
          </a:p>
        </p:txBody>
      </p:sp>
      <p:sp>
        <p:nvSpPr>
          <p:cNvPr id="702" name="Google Shape;702;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literally 5 of the ”rules of Improv” and how to think about them as they apply to your garden.</a:t>
            </a:r>
          </a:p>
          <a:p>
            <a:pPr marL="0" lvl="0" indent="0" algn="l" rtl="0">
              <a:spcBef>
                <a:spcPts val="0"/>
              </a:spcBef>
              <a:spcAft>
                <a:spcPts val="0"/>
              </a:spcAft>
              <a:buNone/>
            </a:pPr>
            <a:endParaRPr dirty="0"/>
          </a:p>
        </p:txBody>
      </p:sp>
      <p:sp>
        <p:nvSpPr>
          <p:cNvPr id="713" name="Google Shape;71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There are dozens of other tips, but these 5 resonate with me, and are straightforward and simple.</a:t>
            </a:r>
            <a:endParaRPr dirty="0"/>
          </a:p>
          <a:p>
            <a:pPr marL="0" lvl="0" indent="0" algn="l" rtl="0">
              <a:spcBef>
                <a:spcPts val="0"/>
              </a:spcBef>
              <a:spcAft>
                <a:spcPts val="0"/>
              </a:spcAft>
              <a:buNone/>
            </a:pPr>
            <a:endParaRPr dirty="0"/>
          </a:p>
        </p:txBody>
      </p:sp>
      <p:sp>
        <p:nvSpPr>
          <p:cNvPr id="723" name="Google Shape;72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a:extLst>
            <a:ext uri="{FF2B5EF4-FFF2-40B4-BE49-F238E27FC236}">
              <a16:creationId xmlns:a16="http://schemas.microsoft.com/office/drawing/2014/main" id="{711A2655-5700-9CC4-FDEB-F96A44B368EC}"/>
            </a:ext>
          </a:extLst>
        </p:cNvPr>
        <p:cNvGrpSpPr/>
        <p:nvPr/>
      </p:nvGrpSpPr>
      <p:grpSpPr>
        <a:xfrm>
          <a:off x="0" y="0"/>
          <a:ext cx="0" cy="0"/>
          <a:chOff x="0" y="0"/>
          <a:chExt cx="0" cy="0"/>
        </a:xfrm>
      </p:grpSpPr>
      <p:sp>
        <p:nvSpPr>
          <p:cNvPr id="721" name="Google Shape;721;p59:notes">
            <a:extLst>
              <a:ext uri="{FF2B5EF4-FFF2-40B4-BE49-F238E27FC236}">
                <a16:creationId xmlns:a16="http://schemas.microsoft.com/office/drawing/2014/main" id="{52BD3546-FD4F-DCD6-0E25-56764241AE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59:notes">
            <a:extLst>
              <a:ext uri="{FF2B5EF4-FFF2-40B4-BE49-F238E27FC236}">
                <a16:creationId xmlns:a16="http://schemas.microsoft.com/office/drawing/2014/main" id="{2CFFAACE-5680-47B1-BCB3-948D4319B2C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Simple ways to keep your naturalistic garden from becoming a “hot mess”.</a:t>
            </a:r>
            <a:endParaRPr dirty="0"/>
          </a:p>
          <a:p>
            <a:pPr marL="0" lvl="0" indent="0" algn="l" rtl="0">
              <a:spcBef>
                <a:spcPts val="0"/>
              </a:spcBef>
              <a:spcAft>
                <a:spcPts val="0"/>
              </a:spcAft>
              <a:buNone/>
            </a:pPr>
            <a:endParaRPr dirty="0"/>
          </a:p>
        </p:txBody>
      </p:sp>
      <p:sp>
        <p:nvSpPr>
          <p:cNvPr id="723" name="Google Shape;723;p59:notes">
            <a:extLst>
              <a:ext uri="{FF2B5EF4-FFF2-40B4-BE49-F238E27FC236}">
                <a16:creationId xmlns:a16="http://schemas.microsoft.com/office/drawing/2014/main" id="{54DEF1ED-5C84-0846-9417-25D8081258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3975008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Beautiful disturbance.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3701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3" name="Google Shape;73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8844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Initially my response was- it was really beige, bland and boring in the front (think county park) and kind of wild in the back- so I thought “Mullet House” as in, “business in the front, party in the back”.  </a:t>
            </a:r>
            <a:endParaRPr dirty="0"/>
          </a:p>
          <a:p>
            <a:pPr marL="0" lvl="0" indent="0" algn="l" rtl="0">
              <a:spcBef>
                <a:spcPts val="0"/>
              </a:spcBef>
              <a:spcAft>
                <a:spcPts val="0"/>
              </a:spcAft>
              <a:buNone/>
            </a:pPr>
            <a:r>
              <a:rPr lang="en-US" dirty="0"/>
              <a:t>I thought I would run with that theme on the property. The vision was essentially to have a more ordered public front that leads to a more carefree and wilder private back.  </a:t>
            </a:r>
            <a:endParaRPr dirty="0"/>
          </a:p>
          <a:p>
            <a:pPr marL="0" lvl="0" indent="0" algn="l" rtl="0">
              <a:spcBef>
                <a:spcPts val="0"/>
              </a:spcBef>
              <a:spcAft>
                <a:spcPts val="0"/>
              </a:spcAft>
              <a:buNone/>
            </a:pPr>
            <a:r>
              <a:rPr lang="en-US" dirty="0"/>
              <a:t>A million other ideas have come and gone over the years, I have stayed shockingly true to this original “vision”, rather than a particular style.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“first wake up call” came the next morning- our very first “view” of the back property that morning was of a 40 foot spruce tree that lay sprawling across the entire width of the back patio, as if it had just given up hope in the middle of the night.  We took that as a cry for help from the property and knew we had to get to 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hindsight, we were comically .naive. Cue the tiny violin!</a:t>
            </a:r>
            <a:endParaRPr dirty="0"/>
          </a:p>
        </p:txBody>
      </p:sp>
      <p:sp>
        <p:nvSpPr>
          <p:cNvPr id="186" name="Google Shape;18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started to see what was really there….a whole lot of nothin’</a:t>
            </a:r>
            <a:endParaRPr/>
          </a:p>
        </p:txBody>
      </p:sp>
      <p:sp>
        <p:nvSpPr>
          <p:cNvPr id="195" name="Google Shape;19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what WAS there was old, tired and worse for the wear!</a:t>
            </a:r>
            <a:endParaRPr/>
          </a:p>
          <a:p>
            <a:pPr marL="0" lvl="0" indent="0" algn="l" rtl="0">
              <a:spcBef>
                <a:spcPts val="0"/>
              </a:spcBef>
              <a:spcAft>
                <a:spcPts val="0"/>
              </a:spcAft>
              <a:buNone/>
            </a:pPr>
            <a:r>
              <a:rPr lang="en-US"/>
              <a:t>(yes, those are plastic lotus floating in the “water feature”)</a:t>
            </a:r>
            <a:endParaRPr/>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 name="Google Shape;17;p6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8" name="Google Shape;18;p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 name="Google Shape;19;p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 name="Google Shape;20;p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7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 name="Google Shape;75;p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7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1" name="Google Shape;81;p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7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3" name="Google Shape;93;p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 name="Google Shape;23;p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p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 name="Google Shape;28;p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 name="Google Shape;33;p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6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 name="Google Shape;39;p6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 name="Google Shape;40;p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 name="Google Shape;42;p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7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7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2" name="Google Shape;52;p7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 name="Google Shape;53;p7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4" name="Google Shape;54;p7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 name="Google Shape;55;p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p7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1" name="Google Shape;61;p7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2" name="Google Shape;62;p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76"/>
          <p:cNvSpPr>
            <a:spLocks noGrp="1"/>
          </p:cNvSpPr>
          <p:nvPr>
            <p:ph type="pic" idx="2"/>
          </p:nvPr>
        </p:nvSpPr>
        <p:spPr>
          <a:xfrm>
            <a:off x="5183188" y="987425"/>
            <a:ext cx="6172200" cy="4873500"/>
          </a:xfrm>
          <a:prstGeom prst="rect">
            <a:avLst/>
          </a:prstGeom>
          <a:noFill/>
          <a:ln>
            <a:noFill/>
          </a:ln>
        </p:spPr>
      </p:sp>
      <p:sp>
        <p:nvSpPr>
          <p:cNvPr id="68" name="Google Shape;68;p7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9" name="Google Shape;69;p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p6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4.jpg"/><Relationship Id="rId4" Type="http://schemas.openxmlformats.org/officeDocument/2006/relationships/image" Target="../media/image73.jpg"/></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80.jpg"/><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109"/>
        <p:cNvGrpSpPr/>
        <p:nvPr/>
      </p:nvGrpSpPr>
      <p:grpSpPr>
        <a:xfrm>
          <a:off x="0" y="0"/>
          <a:ext cx="0" cy="0"/>
          <a:chOff x="0" y="0"/>
          <a:chExt cx="0" cy="0"/>
        </a:xfrm>
      </p:grpSpPr>
      <p:sp>
        <p:nvSpPr>
          <p:cNvPr id="110" name="Google Shape;110;p1"/>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1"/>
          <p:cNvSpPr txBox="1">
            <a:spLocks noGrp="1"/>
          </p:cNvSpPr>
          <p:nvPr>
            <p:ph type="ctrTitle"/>
          </p:nvPr>
        </p:nvSpPr>
        <p:spPr>
          <a:xfrm>
            <a:off x="266550" y="1498600"/>
            <a:ext cx="5369100" cy="22146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73333"/>
              <a:buFont typeface="Poppins Medium"/>
              <a:buNone/>
            </a:pPr>
            <a:r>
              <a:rPr lang="en-US" sz="3000" dirty="0">
                <a:solidFill>
                  <a:schemeClr val="lt1"/>
                </a:solidFill>
                <a:latin typeface="Poppins Medium"/>
                <a:ea typeface="Poppins Medium"/>
                <a:cs typeface="Poppins Medium"/>
                <a:sym typeface="Poppins Medium"/>
              </a:rPr>
              <a:t>The Buckthorn Diaries:  </a:t>
            </a:r>
            <a:r>
              <a:rPr lang="en-US" sz="2200" dirty="0">
                <a:solidFill>
                  <a:schemeClr val="lt1"/>
                </a:solidFill>
                <a:latin typeface="Poppins Medium"/>
                <a:ea typeface="Poppins Medium"/>
                <a:cs typeface="Poppins Medium"/>
                <a:sym typeface="Poppins Medium"/>
              </a:rPr>
              <a:t> </a:t>
            </a:r>
            <a:endParaRPr sz="2200" dirty="0">
              <a:solidFill>
                <a:schemeClr val="lt1"/>
              </a:solidFill>
              <a:latin typeface="Poppins Medium"/>
              <a:ea typeface="Poppins Medium"/>
              <a:cs typeface="Poppins Medium"/>
              <a:sym typeface="Poppins Medium"/>
            </a:endParaRPr>
          </a:p>
          <a:p>
            <a:pPr marL="0" lvl="0" indent="0" algn="ctr" rtl="0">
              <a:lnSpc>
                <a:spcPct val="100000"/>
              </a:lnSpc>
              <a:spcBef>
                <a:spcPts val="0"/>
              </a:spcBef>
              <a:spcAft>
                <a:spcPts val="0"/>
              </a:spcAft>
              <a:buClr>
                <a:schemeClr val="lt1"/>
              </a:buClr>
              <a:buSzPct val="100000"/>
              <a:buFont typeface="Poppins Medium"/>
              <a:buNone/>
            </a:pPr>
            <a:r>
              <a:rPr lang="en-US" sz="2200" dirty="0">
                <a:solidFill>
                  <a:srgbClr val="0C0C0C"/>
                </a:solidFill>
                <a:latin typeface="Poppins Medium"/>
                <a:ea typeface="Poppins Medium"/>
                <a:cs typeface="Poppins Medium"/>
                <a:sym typeface="Poppins Medium"/>
              </a:rPr>
              <a:t>-</a:t>
            </a:r>
            <a:br>
              <a:rPr lang="en-US" sz="5400" dirty="0">
                <a:solidFill>
                  <a:schemeClr val="lt1"/>
                </a:solidFill>
              </a:rPr>
            </a:br>
            <a:r>
              <a:rPr lang="en-US" sz="4511" dirty="0">
                <a:solidFill>
                  <a:schemeClr val="lt1"/>
                </a:solidFill>
                <a:latin typeface="Poppins Medium"/>
                <a:ea typeface="Poppins Medium"/>
                <a:cs typeface="Poppins Medium"/>
                <a:sym typeface="Poppins Medium"/>
              </a:rPr>
              <a:t>The Improvisational Garden</a:t>
            </a:r>
            <a:endParaRPr sz="4511" dirty="0"/>
          </a:p>
        </p:txBody>
      </p:sp>
      <p:sp>
        <p:nvSpPr>
          <p:cNvPr id="112" name="Google Shape;112;p1"/>
          <p:cNvSpPr txBox="1">
            <a:spLocks noGrp="1"/>
          </p:cNvSpPr>
          <p:nvPr>
            <p:ph type="subTitle" idx="1"/>
          </p:nvPr>
        </p:nvSpPr>
        <p:spPr>
          <a:xfrm>
            <a:off x="228600" y="4206875"/>
            <a:ext cx="5445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lt1"/>
              </a:buClr>
              <a:buSzPts val="1700"/>
              <a:buNone/>
            </a:pPr>
            <a:r>
              <a:rPr lang="en-US" sz="2700" dirty="0">
                <a:solidFill>
                  <a:schemeClr val="lt1"/>
                </a:solidFill>
                <a:latin typeface="Avenir"/>
                <a:ea typeface="Avenir"/>
                <a:cs typeface="Avenir"/>
                <a:sym typeface="Avenir"/>
              </a:rPr>
              <a:t>How to turn the garden you </a:t>
            </a:r>
            <a:r>
              <a:rPr lang="en-US" sz="2700" i="1" dirty="0">
                <a:solidFill>
                  <a:schemeClr val="lt1"/>
                </a:solidFill>
                <a:latin typeface="Avenir"/>
                <a:ea typeface="Avenir"/>
                <a:cs typeface="Avenir"/>
                <a:sym typeface="Avenir"/>
              </a:rPr>
              <a:t>have</a:t>
            </a:r>
            <a:r>
              <a:rPr lang="en-US" sz="2700" dirty="0">
                <a:solidFill>
                  <a:schemeClr val="lt1"/>
                </a:solidFill>
                <a:latin typeface="Avenir"/>
                <a:ea typeface="Avenir"/>
                <a:cs typeface="Avenir"/>
                <a:sym typeface="Avenir"/>
              </a:rPr>
              <a:t> into the sustainable garden you </a:t>
            </a:r>
            <a:r>
              <a:rPr lang="en-US" sz="2700" i="1" dirty="0">
                <a:solidFill>
                  <a:schemeClr val="lt1"/>
                </a:solidFill>
                <a:latin typeface="Avenir"/>
                <a:ea typeface="Avenir"/>
                <a:cs typeface="Avenir"/>
                <a:sym typeface="Avenir"/>
              </a:rPr>
              <a:t>love.</a:t>
            </a:r>
            <a:endParaRPr sz="2600" dirty="0">
              <a:latin typeface="Avenir"/>
              <a:ea typeface="Avenir"/>
              <a:cs typeface="Avenir"/>
              <a:sym typeface="Avenir"/>
            </a:endParaRPr>
          </a:p>
        </p:txBody>
      </p:sp>
      <p:sp>
        <p:nvSpPr>
          <p:cNvPr id="113" name="Google Shape;113;p1"/>
          <p:cNvSpPr/>
          <p:nvPr/>
        </p:nvSpPr>
        <p:spPr>
          <a:xfrm>
            <a:off x="5826079" y="223325"/>
            <a:ext cx="6100200" cy="63408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4" name="Google Shape;114;p1" descr="Cascades In A Garden"/>
          <p:cNvPicPr preferRelativeResize="0"/>
          <p:nvPr/>
        </p:nvPicPr>
        <p:blipFill rotWithShape="1">
          <a:blip r:embed="rId3">
            <a:alphaModFix/>
          </a:blip>
          <a:srcRect r="1" b="285"/>
          <a:stretch/>
        </p:blipFill>
        <p:spPr>
          <a:xfrm>
            <a:off x="6583776" y="2028790"/>
            <a:ext cx="4806120" cy="2695762"/>
          </a:xfrm>
          <a:prstGeom prst="rect">
            <a:avLst/>
          </a:prstGeom>
          <a:noFill/>
          <a:ln>
            <a:noFill/>
          </a:ln>
        </p:spPr>
      </p:pic>
      <p:sp>
        <p:nvSpPr>
          <p:cNvPr id="115" name="Google Shape;115;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7F7F7F"/>
                </a:solidFill>
              </a:rPr>
            </a:br>
            <a:r>
              <a:rPr lang="en-US" sz="700">
                <a:solidFill>
                  <a:srgbClr val="7F7F7F"/>
                </a:solidFill>
              </a:rPr>
              <a:t>              </a:t>
            </a:r>
            <a:endParaRPr/>
          </a:p>
        </p:txBody>
      </p:sp>
      <p:pic>
        <p:nvPicPr>
          <p:cNvPr id="116" name="Google Shape;116;p1"/>
          <p:cNvPicPr preferRelativeResize="0"/>
          <p:nvPr/>
        </p:nvPicPr>
        <p:blipFill rotWithShape="1">
          <a:blip r:embed="rId4">
            <a:alphaModFix/>
          </a:blip>
          <a:srcRect/>
          <a:stretch/>
        </p:blipFill>
        <p:spPr>
          <a:xfrm>
            <a:off x="6026666" y="439055"/>
            <a:ext cx="5698967" cy="5951020"/>
          </a:xfrm>
          <a:prstGeom prst="rect">
            <a:avLst/>
          </a:prstGeom>
          <a:noFill/>
          <a:ln>
            <a:noFill/>
          </a:ln>
        </p:spPr>
      </p:pic>
      <p:sp>
        <p:nvSpPr>
          <p:cNvPr id="117" name="Google Shape;117;p1"/>
          <p:cNvSpPr txBox="1"/>
          <p:nvPr/>
        </p:nvSpPr>
        <p:spPr>
          <a:xfrm>
            <a:off x="228600" y="6183150"/>
            <a:ext cx="1828800" cy="365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lt1"/>
              </a:buClr>
              <a:buSzPts val="1700"/>
              <a:buFont typeface="Arial"/>
              <a:buNone/>
            </a:pPr>
            <a:r>
              <a:rPr lang="en-US" sz="1700">
                <a:solidFill>
                  <a:schemeClr val="lt1"/>
                </a:solidFill>
                <a:latin typeface="Avenir"/>
                <a:ea typeface="Avenir"/>
                <a:cs typeface="Avenir"/>
                <a:sym typeface="Avenir"/>
              </a:rPr>
              <a:t>Patrick Smith</a:t>
            </a: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3333"/>
    </mc:Choice>
    <mc:Fallback xmlns="">
      <p:transition spd="slow" advTm="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1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4" name="Google Shape;224;p11"/>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25" name="Google Shape;225;p11" descr="A picture containing grass, outdoor, plant&#10;&#10;Description automatically generated"/>
          <p:cNvPicPr preferRelativeResize="0"/>
          <p:nvPr/>
        </p:nvPicPr>
        <p:blipFill rotWithShape="1">
          <a:blip r:embed="rId3">
            <a:alphaModFix amt="90000"/>
          </a:blip>
          <a:srcRect l="33141" r="159"/>
          <a:stretch/>
        </p:blipFill>
        <p:spPr>
          <a:xfrm>
            <a:off x="-4084" y="10"/>
            <a:ext cx="6099049" cy="6857990"/>
          </a:xfrm>
          <a:prstGeom prst="rect">
            <a:avLst/>
          </a:prstGeom>
          <a:noFill/>
          <a:ln>
            <a:noFill/>
          </a:ln>
        </p:spPr>
      </p:pic>
      <p:pic>
        <p:nvPicPr>
          <p:cNvPr id="226" name="Google Shape;226;p11" descr="A picture containing grass, outdoor, ground, mammal&#10;&#10;Description automatically generated"/>
          <p:cNvPicPr preferRelativeResize="0"/>
          <p:nvPr/>
        </p:nvPicPr>
        <p:blipFill rotWithShape="1">
          <a:blip r:embed="rId4">
            <a:alphaModFix amt="87000"/>
          </a:blip>
          <a:srcRect l="319" r="33021"/>
          <a:stretch/>
        </p:blipFill>
        <p:spPr>
          <a:xfrm>
            <a:off x="6096844" y="10"/>
            <a:ext cx="6095156" cy="6857990"/>
          </a:xfrm>
          <a:prstGeom prst="rect">
            <a:avLst/>
          </a:prstGeom>
          <a:noFill/>
          <a:ln>
            <a:noFill/>
          </a:ln>
        </p:spPr>
      </p:pic>
      <p:sp>
        <p:nvSpPr>
          <p:cNvPr id="227" name="Google Shape;227;p11"/>
          <p:cNvSpPr/>
          <p:nvPr/>
        </p:nvSpPr>
        <p:spPr>
          <a:xfrm>
            <a:off x="0" y="184795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28" name="Google Shape;228;p11"/>
          <p:cNvSpPr/>
          <p:nvPr/>
        </p:nvSpPr>
        <p:spPr>
          <a:xfrm>
            <a:off x="-1525" y="184795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29" name="Google Shape;229;p11"/>
          <p:cNvSpPr txBox="1">
            <a:spLocks noGrp="1"/>
          </p:cNvSpPr>
          <p:nvPr>
            <p:ph type="title"/>
          </p:nvPr>
        </p:nvSpPr>
        <p:spPr>
          <a:xfrm>
            <a:off x="1198200" y="2566300"/>
            <a:ext cx="9795600" cy="1725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Poppins Medium"/>
              <a:buNone/>
            </a:pPr>
            <a:r>
              <a:rPr lang="en-US" sz="5200">
                <a:solidFill>
                  <a:srgbClr val="FFFFFF"/>
                </a:solidFill>
                <a:latin typeface="Poppins Medium"/>
                <a:ea typeface="Poppins Medium"/>
                <a:cs typeface="Poppins Medium"/>
                <a:sym typeface="Poppins Medium"/>
              </a:rPr>
              <a:t>The Moment of Truth:</a:t>
            </a:r>
            <a:br>
              <a:rPr lang="en-US" sz="5200">
                <a:solidFill>
                  <a:srgbClr val="FFFFFF"/>
                </a:solidFill>
                <a:latin typeface="Poppins Medium"/>
                <a:ea typeface="Poppins Medium"/>
                <a:cs typeface="Poppins Medium"/>
                <a:sym typeface="Poppins Medium"/>
              </a:rPr>
            </a:br>
            <a:r>
              <a:rPr lang="en-US" sz="5200">
                <a:solidFill>
                  <a:srgbClr val="FFFFFF"/>
                </a:solidFill>
                <a:latin typeface="Poppins Medium"/>
                <a:ea typeface="Poppins Medium"/>
                <a:cs typeface="Poppins Medium"/>
                <a:sym typeface="Poppins Medium"/>
              </a:rPr>
              <a:t>My journey as a real gardener… </a:t>
            </a:r>
            <a:endParaRPr sz="5200">
              <a:solidFill>
                <a:srgbClr val="FFFFFF"/>
              </a:solidFill>
              <a:latin typeface="Calibri"/>
              <a:ea typeface="Calibri"/>
              <a:cs typeface="Calibri"/>
              <a:sym typeface="Calibri"/>
            </a:endParaRPr>
          </a:p>
        </p:txBody>
      </p:sp>
      <p:sp>
        <p:nvSpPr>
          <p:cNvPr id="230" name="Google Shape;230;p11"/>
          <p:cNvSpPr txBox="1">
            <a:spLocks noGrp="1"/>
          </p:cNvSpPr>
          <p:nvPr>
            <p:ph type="ftr" idx="11"/>
          </p:nvPr>
        </p:nvSpPr>
        <p:spPr>
          <a:xfrm>
            <a:off x="2839387" y="6173787"/>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latin typeface="Calibri"/>
                <a:ea typeface="Calibri"/>
                <a:cs typeface="Calibri"/>
                <a:sym typeface="Calibri"/>
              </a:rPr>
            </a:br>
            <a:r>
              <a:rPr lang="en-US" sz="700">
                <a:solidFill>
                  <a:srgbClr val="FFFFFF"/>
                </a:solidFill>
                <a:latin typeface="Calibri"/>
                <a:ea typeface="Calibri"/>
                <a:cs typeface="Calibri"/>
                <a:sym typeface="Calibri"/>
              </a:rPr>
              <a:t>              </a:t>
            </a:r>
            <a:endParaRPr/>
          </a:p>
        </p:txBody>
      </p:sp>
    </p:spTree>
  </p:cSld>
  <p:clrMapOvr>
    <a:masterClrMapping/>
  </p:clrMapOvr>
  <mc:AlternateContent xmlns:mc="http://schemas.openxmlformats.org/markup-compatibility/2006" xmlns:p14="http://schemas.microsoft.com/office/powerpoint/2010/main">
    <mc:Choice Requires="p14">
      <p:transition spd="slow" p14:dur="2000" advTm="423"/>
    </mc:Choice>
    <mc:Fallback xmlns="">
      <p:transition spd="slow" advTm="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4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5"/>
        <p:cNvGrpSpPr/>
        <p:nvPr/>
      </p:nvGrpSpPr>
      <p:grpSpPr>
        <a:xfrm>
          <a:off x="0" y="0"/>
          <a:ext cx="0" cy="0"/>
          <a:chOff x="0" y="0"/>
          <a:chExt cx="0" cy="0"/>
        </a:xfrm>
      </p:grpSpPr>
      <p:pic>
        <p:nvPicPr>
          <p:cNvPr id="236" name="Google Shape;236;p18" descr="A tree in front of a house&#10;&#10;Description automatically generated"/>
          <p:cNvPicPr preferRelativeResize="0"/>
          <p:nvPr/>
        </p:nvPicPr>
        <p:blipFill rotWithShape="1">
          <a:blip r:embed="rId3">
            <a:alphaModFix/>
          </a:blip>
          <a:srcRect l="6117" r="46093"/>
          <a:stretch/>
        </p:blipFill>
        <p:spPr>
          <a:xfrm flipH="1">
            <a:off x="-281949" y="0"/>
            <a:ext cx="6831224" cy="6858000"/>
          </a:xfrm>
          <a:prstGeom prst="rect">
            <a:avLst/>
          </a:prstGeom>
          <a:noFill/>
          <a:ln>
            <a:noFill/>
          </a:ln>
        </p:spPr>
      </p:pic>
      <p:pic>
        <p:nvPicPr>
          <p:cNvPr id="237" name="Google Shape;237;p18" descr="A tree in front of a house&#10;&#10;Description automatically generated"/>
          <p:cNvPicPr preferRelativeResize="0"/>
          <p:nvPr/>
        </p:nvPicPr>
        <p:blipFill rotWithShape="1">
          <a:blip r:embed="rId3">
            <a:alphaModFix/>
          </a:blip>
          <a:srcRect l="6116" r="31914"/>
          <a:stretch/>
        </p:blipFill>
        <p:spPr>
          <a:xfrm>
            <a:off x="6525453" y="10"/>
            <a:ext cx="5666547" cy="6857990"/>
          </a:xfrm>
          <a:prstGeom prst="rect">
            <a:avLst/>
          </a:prstGeom>
          <a:noFill/>
          <a:ln>
            <a:noFill/>
          </a:ln>
        </p:spPr>
      </p:pic>
      <p:sp>
        <p:nvSpPr>
          <p:cNvPr id="238" name="Google Shape;238;p18"/>
          <p:cNvSpPr/>
          <p:nvPr/>
        </p:nvSpPr>
        <p:spPr>
          <a:xfrm>
            <a:off x="0" y="0"/>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9" name="Google Shape;239;p18"/>
          <p:cNvSpPr txBox="1">
            <a:spLocks noGrp="1"/>
          </p:cNvSpPr>
          <p:nvPr>
            <p:ph type="title"/>
          </p:nvPr>
        </p:nvSpPr>
        <p:spPr>
          <a:xfrm>
            <a:off x="858750" y="1117725"/>
            <a:ext cx="4879200" cy="1124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3420"/>
              <a:buFont typeface="Poppins Medium"/>
              <a:buNone/>
            </a:pPr>
            <a:r>
              <a:rPr lang="en-US" sz="4020">
                <a:latin typeface="Poppins Medium"/>
                <a:ea typeface="Poppins Medium"/>
                <a:cs typeface="Poppins Medium"/>
                <a:sym typeface="Poppins Medium"/>
              </a:rPr>
              <a:t>And so it began – Goodbye…</a:t>
            </a:r>
            <a:endParaRPr sz="3120">
              <a:latin typeface="Poppins Medium"/>
              <a:ea typeface="Poppins Medium"/>
              <a:cs typeface="Poppins Medium"/>
              <a:sym typeface="Poppins Medium"/>
            </a:endParaRPr>
          </a:p>
        </p:txBody>
      </p:sp>
      <p:sp>
        <p:nvSpPr>
          <p:cNvPr id="240" name="Google Shape;240;p18"/>
          <p:cNvSpPr/>
          <p:nvPr/>
        </p:nvSpPr>
        <p:spPr>
          <a:xfrm rot="5400000">
            <a:off x="11959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1" name="Google Shape;241;p18"/>
          <p:cNvSpPr/>
          <p:nvPr/>
        </p:nvSpPr>
        <p:spPr>
          <a:xfrm>
            <a:off x="428244" y="2443480"/>
            <a:ext cx="3300984"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chemeClr val="accent2"/>
              </a:solidFill>
              <a:latin typeface="Calibri"/>
              <a:ea typeface="Calibri"/>
              <a:cs typeface="Calibri"/>
              <a:sym typeface="Calibri"/>
            </a:endParaRPr>
          </a:p>
        </p:txBody>
      </p:sp>
      <p:sp>
        <p:nvSpPr>
          <p:cNvPr id="242" name="Google Shape;242;p18"/>
          <p:cNvSpPr txBox="1">
            <a:spLocks noGrp="1"/>
          </p:cNvSpPr>
          <p:nvPr>
            <p:ph type="body" idx="1"/>
          </p:nvPr>
        </p:nvSpPr>
        <p:spPr>
          <a:xfrm>
            <a:off x="630927" y="2662825"/>
            <a:ext cx="4357200" cy="3207300"/>
          </a:xfrm>
          <a:prstGeom prst="rect">
            <a:avLst/>
          </a:prstGeom>
          <a:noFill/>
          <a:ln>
            <a:noFill/>
          </a:ln>
        </p:spPr>
        <p:txBody>
          <a:bodyPr spcFirstLastPara="1" wrap="square" lIns="91425" tIns="45700" rIns="91425" bIns="45700" anchor="t" anchorCtr="0">
            <a:normAutofit/>
          </a:bodyPr>
          <a:lstStyle/>
          <a:p>
            <a:pPr marL="228600" lvl="0" indent="-273050" algn="l" rtl="0">
              <a:lnSpc>
                <a:spcPct val="150000"/>
              </a:lnSpc>
              <a:spcBef>
                <a:spcPts val="0"/>
              </a:spcBef>
              <a:spcAft>
                <a:spcPts val="0"/>
              </a:spcAft>
              <a:buSzPts val="2500"/>
              <a:buFont typeface="Avenir"/>
              <a:buChar char="•"/>
            </a:pPr>
            <a:r>
              <a:rPr lang="en-US" sz="2500">
                <a:latin typeface="Avenir"/>
                <a:ea typeface="Avenir"/>
                <a:cs typeface="Avenir"/>
                <a:sym typeface="Avenir"/>
              </a:rPr>
              <a:t>BUCKTHORN!</a:t>
            </a:r>
            <a:endParaRPr sz="2500">
              <a:solidFill>
                <a:schemeClr val="dk1"/>
              </a:solidFill>
              <a:latin typeface="Avenir"/>
              <a:ea typeface="Avenir"/>
              <a:cs typeface="Avenir"/>
              <a:sym typeface="Avenir"/>
            </a:endParaRPr>
          </a:p>
          <a:p>
            <a:pPr marL="228600" lvl="0" indent="-273050" algn="l" rtl="0">
              <a:lnSpc>
                <a:spcPct val="150000"/>
              </a:lnSpc>
              <a:spcBef>
                <a:spcPts val="1000"/>
              </a:spcBef>
              <a:spcAft>
                <a:spcPts val="0"/>
              </a:spcAft>
              <a:buSzPts val="2500"/>
              <a:buFont typeface="Avenir"/>
              <a:buChar char="•"/>
            </a:pPr>
            <a:r>
              <a:rPr lang="en-US" sz="2500">
                <a:latin typeface="Avenir"/>
                <a:ea typeface="Avenir"/>
                <a:cs typeface="Avenir"/>
                <a:sym typeface="Avenir"/>
              </a:rPr>
              <a:t>Honeysuckle</a:t>
            </a:r>
            <a:endParaRPr sz="2500">
              <a:solidFill>
                <a:schemeClr val="dk1"/>
              </a:solidFill>
              <a:latin typeface="Avenir"/>
              <a:ea typeface="Avenir"/>
              <a:cs typeface="Avenir"/>
              <a:sym typeface="Avenir"/>
            </a:endParaRPr>
          </a:p>
          <a:p>
            <a:pPr marL="228600" lvl="0" indent="-273050" algn="l" rtl="0">
              <a:lnSpc>
                <a:spcPct val="150000"/>
              </a:lnSpc>
              <a:spcBef>
                <a:spcPts val="1000"/>
              </a:spcBef>
              <a:spcAft>
                <a:spcPts val="0"/>
              </a:spcAft>
              <a:buSzPts val="2500"/>
              <a:buFont typeface="Avenir"/>
              <a:buChar char="•"/>
            </a:pPr>
            <a:r>
              <a:rPr lang="en-US" sz="2500">
                <a:latin typeface="Avenir"/>
                <a:ea typeface="Avenir"/>
                <a:cs typeface="Avenir"/>
                <a:sym typeface="Avenir"/>
              </a:rPr>
              <a:t>Diseased and dying trees</a:t>
            </a:r>
            <a:endParaRPr sz="2500">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spd="slow" p14:dur="2000" advTm="208"/>
    </mc:Choice>
    <mc:Fallback xmlns="">
      <p:transition spd="slow" advTm="20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sp>
        <p:nvSpPr>
          <p:cNvPr id="248" name="Google Shape;248;p1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9" name="Google Shape;249;p13"/>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50" name="Google Shape;250;p13" descr="A person standing next to a pile of logs in a yard&#10;&#10;Description automatically generated with low confidence"/>
          <p:cNvPicPr preferRelativeResize="0">
            <a:picLocks noGrp="1"/>
          </p:cNvPicPr>
          <p:nvPr>
            <p:ph type="body" idx="1"/>
          </p:nvPr>
        </p:nvPicPr>
        <p:blipFill rotWithShape="1">
          <a:blip r:embed="rId3">
            <a:alphaModFix amt="90000"/>
          </a:blip>
          <a:srcRect l="19794" r="13506"/>
          <a:stretch/>
        </p:blipFill>
        <p:spPr>
          <a:xfrm>
            <a:off x="-1444000" y="0"/>
            <a:ext cx="7539000" cy="8477100"/>
          </a:xfrm>
          <a:prstGeom prst="rect">
            <a:avLst/>
          </a:prstGeom>
          <a:noFill/>
          <a:ln>
            <a:noFill/>
          </a:ln>
        </p:spPr>
      </p:pic>
      <p:pic>
        <p:nvPicPr>
          <p:cNvPr id="251" name="Google Shape;251;p13" descr="A picture containing tree, outdoor, grass, plant&#10;&#10;Description automatically generated"/>
          <p:cNvPicPr preferRelativeResize="0"/>
          <p:nvPr/>
        </p:nvPicPr>
        <p:blipFill rotWithShape="1">
          <a:blip r:embed="rId4">
            <a:alphaModFix amt="90000"/>
          </a:blip>
          <a:srcRect r="-1" b="15612"/>
          <a:stretch/>
        </p:blipFill>
        <p:spPr>
          <a:xfrm>
            <a:off x="6096844" y="10"/>
            <a:ext cx="6095156" cy="6857990"/>
          </a:xfrm>
          <a:prstGeom prst="rect">
            <a:avLst/>
          </a:prstGeom>
          <a:noFill/>
          <a:ln>
            <a:noFill/>
          </a:ln>
        </p:spPr>
      </p:pic>
      <p:sp>
        <p:nvSpPr>
          <p:cNvPr id="252" name="Google Shape;252;p13"/>
          <p:cNvSpPr/>
          <p:nvPr/>
        </p:nvSpPr>
        <p:spPr>
          <a:xfrm>
            <a:off x="0" y="184800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53" name="Google Shape;253;p13"/>
          <p:cNvSpPr/>
          <p:nvPr/>
        </p:nvSpPr>
        <p:spPr>
          <a:xfrm>
            <a:off x="0" y="184800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54" name="Google Shape;254;p13"/>
          <p:cNvSpPr txBox="1">
            <a:spLocks noGrp="1"/>
          </p:cNvSpPr>
          <p:nvPr>
            <p:ph type="title"/>
          </p:nvPr>
        </p:nvSpPr>
        <p:spPr>
          <a:xfrm>
            <a:off x="1987801" y="2576697"/>
            <a:ext cx="8216400" cy="1704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200" dirty="0">
                <a:solidFill>
                  <a:srgbClr val="FFFFFF"/>
                </a:solidFill>
                <a:latin typeface="Poppins Medium"/>
                <a:ea typeface="Poppins Medium"/>
                <a:cs typeface="Poppins Medium"/>
                <a:sym typeface="Poppins Medium"/>
              </a:rPr>
              <a:t>When does it end?</a:t>
            </a:r>
            <a:br>
              <a:rPr lang="en-US" sz="5200" dirty="0">
                <a:solidFill>
                  <a:srgbClr val="FFFFFF"/>
                </a:solidFill>
                <a:latin typeface="Poppins Medium"/>
                <a:ea typeface="Poppins Medium"/>
                <a:cs typeface="Poppins Medium"/>
                <a:sym typeface="Poppins Medium"/>
              </a:rPr>
            </a:br>
            <a:r>
              <a:rPr lang="en-US" sz="5200" dirty="0">
                <a:solidFill>
                  <a:srgbClr val="FFFFFF"/>
                </a:solidFill>
                <a:latin typeface="Poppins Medium"/>
                <a:ea typeface="Poppins Medium"/>
                <a:cs typeface="Poppins Medium"/>
                <a:sym typeface="Poppins Medium"/>
              </a:rPr>
              <a:t>It doesn’t!</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212"/>
    </mc:Choice>
    <mc:Fallback xmlns="">
      <p:transition spd="slow" advTm="2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293"/>
        <p:cNvGrpSpPr/>
        <p:nvPr/>
      </p:nvGrpSpPr>
      <p:grpSpPr>
        <a:xfrm>
          <a:off x="0" y="0"/>
          <a:ext cx="0" cy="0"/>
          <a:chOff x="0" y="0"/>
          <a:chExt cx="0" cy="0"/>
        </a:xfrm>
      </p:grpSpPr>
      <p:sp>
        <p:nvSpPr>
          <p:cNvPr id="294" name="Google Shape;294;p17"/>
          <p:cNvSpPr txBox="1">
            <a:spLocks noGrp="1"/>
          </p:cNvSpPr>
          <p:nvPr>
            <p:ph type="title"/>
          </p:nvPr>
        </p:nvSpPr>
        <p:spPr>
          <a:xfrm>
            <a:off x="666750" y="482975"/>
            <a:ext cx="10858500" cy="888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Poppins Medium"/>
              <a:buNone/>
            </a:pPr>
            <a:r>
              <a:rPr lang="en-US" sz="4600" dirty="0">
                <a:solidFill>
                  <a:schemeClr val="lt1"/>
                </a:solidFill>
                <a:latin typeface="Poppins Medium"/>
                <a:ea typeface="Poppins Medium"/>
                <a:cs typeface="Poppins Medium"/>
                <a:sym typeface="Poppins Medium"/>
              </a:rPr>
              <a:t>Yes, and: Accepting Reality and Taking Stock</a:t>
            </a:r>
            <a:endParaRPr sz="4600" dirty="0">
              <a:latin typeface="Poppins"/>
              <a:ea typeface="Poppins"/>
              <a:cs typeface="Poppins"/>
              <a:sym typeface="Poppins"/>
            </a:endParaRPr>
          </a:p>
        </p:txBody>
      </p:sp>
      <p:sp>
        <p:nvSpPr>
          <p:cNvPr id="295" name="Google Shape;295;p17"/>
          <p:cNvSpPr txBox="1">
            <a:spLocks noGrp="1"/>
          </p:cNvSpPr>
          <p:nvPr>
            <p:ph type="ftr" idx="11"/>
          </p:nvPr>
        </p:nvSpPr>
        <p:spPr>
          <a:xfrm rot="-5400000">
            <a:off x="-1700784" y="324612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chemeClr val="lt1"/>
                </a:solidFill>
              </a:rPr>
            </a:br>
            <a:r>
              <a:rPr lang="en-US" sz="700">
                <a:solidFill>
                  <a:schemeClr val="lt1"/>
                </a:solidFill>
              </a:rPr>
              <a:t>              </a:t>
            </a:r>
            <a:endParaRPr/>
          </a:p>
        </p:txBody>
      </p:sp>
      <p:sp>
        <p:nvSpPr>
          <p:cNvPr id="296" name="Google Shape;296;p17"/>
          <p:cNvSpPr txBox="1">
            <a:spLocks noGrp="1"/>
          </p:cNvSpPr>
          <p:nvPr>
            <p:ph type="body" idx="1"/>
          </p:nvPr>
        </p:nvSpPr>
        <p:spPr>
          <a:xfrm>
            <a:off x="630925" y="1893575"/>
            <a:ext cx="8959800" cy="4552800"/>
          </a:xfrm>
          <a:prstGeom prst="rect">
            <a:avLst/>
          </a:prstGeom>
          <a:noFill/>
          <a:ln>
            <a:noFill/>
          </a:ln>
        </p:spPr>
        <p:txBody>
          <a:bodyPr spcFirstLastPara="1" wrap="square" lIns="91425" tIns="45700" rIns="91425" bIns="45700" anchor="t" anchorCtr="0">
            <a:noAutofit/>
          </a:bodyPr>
          <a:lstStyle/>
          <a:p>
            <a:pPr marL="228600" lvl="0" indent="-260350" algn="l" rtl="0">
              <a:lnSpc>
                <a:spcPct val="115000"/>
              </a:lnSpc>
              <a:spcBef>
                <a:spcPts val="0"/>
              </a:spcBef>
              <a:spcAft>
                <a:spcPts val="0"/>
              </a:spcAft>
              <a:buClr>
                <a:schemeClr val="lt1"/>
              </a:buClr>
              <a:buSzPts val="2500"/>
              <a:buFont typeface="Avenir"/>
              <a:buChar char="•"/>
            </a:pPr>
            <a:r>
              <a:rPr lang="en-US" sz="3400" dirty="0">
                <a:solidFill>
                  <a:schemeClr val="lt1"/>
                </a:solidFill>
                <a:latin typeface="Avenir"/>
                <a:ea typeface="Avenir"/>
                <a:cs typeface="Avenir"/>
                <a:sym typeface="Avenir"/>
              </a:rPr>
              <a:t>Who/What do I know?</a:t>
            </a:r>
            <a:endParaRPr sz="3400" dirty="0">
              <a:latin typeface="Avenir"/>
              <a:ea typeface="Avenir"/>
              <a:cs typeface="Avenir"/>
              <a:sym typeface="Avenir"/>
            </a:endParaRPr>
          </a:p>
          <a:p>
            <a:pPr marL="228600" lvl="0" indent="-260350" algn="l" rtl="0">
              <a:lnSpc>
                <a:spcPct val="115000"/>
              </a:lnSpc>
              <a:spcBef>
                <a:spcPts val="1000"/>
              </a:spcBef>
              <a:spcAft>
                <a:spcPts val="0"/>
              </a:spcAft>
              <a:buClr>
                <a:schemeClr val="lt1"/>
              </a:buClr>
              <a:buSzPts val="2500"/>
              <a:buFont typeface="Avenir"/>
              <a:buChar char="•"/>
            </a:pPr>
            <a:r>
              <a:rPr lang="en-US" sz="3400" dirty="0">
                <a:solidFill>
                  <a:schemeClr val="lt1"/>
                </a:solidFill>
                <a:latin typeface="Avenir"/>
                <a:ea typeface="Avenir"/>
                <a:cs typeface="Avenir"/>
                <a:sym typeface="Avenir"/>
              </a:rPr>
              <a:t>What do I have?</a:t>
            </a:r>
            <a:r>
              <a:rPr lang="en-US" sz="3400" dirty="0">
                <a:latin typeface="Avenir"/>
                <a:ea typeface="Avenir"/>
                <a:cs typeface="Avenir"/>
                <a:sym typeface="Avenir"/>
              </a:rPr>
              <a:t> </a:t>
            </a:r>
            <a:r>
              <a:rPr lang="en-US" sz="3400" dirty="0">
                <a:solidFill>
                  <a:schemeClr val="lt1"/>
                </a:solidFill>
                <a:latin typeface="Avenir"/>
                <a:ea typeface="Avenir"/>
                <a:cs typeface="Avenir"/>
                <a:sym typeface="Avenir"/>
              </a:rPr>
              <a:t>What do I need to learn?</a:t>
            </a:r>
            <a:endParaRPr sz="3400" dirty="0">
              <a:latin typeface="Avenir"/>
              <a:ea typeface="Avenir"/>
              <a:cs typeface="Avenir"/>
              <a:sym typeface="Avenir"/>
            </a:endParaRPr>
          </a:p>
          <a:p>
            <a:pPr marL="228600" lvl="0" indent="-260350" algn="l" rtl="0">
              <a:lnSpc>
                <a:spcPct val="115000"/>
              </a:lnSpc>
              <a:spcBef>
                <a:spcPts val="1000"/>
              </a:spcBef>
              <a:spcAft>
                <a:spcPts val="0"/>
              </a:spcAft>
              <a:buClr>
                <a:schemeClr val="lt1"/>
              </a:buClr>
              <a:buSzPts val="2500"/>
              <a:buFont typeface="Avenir"/>
              <a:buChar char="•"/>
            </a:pPr>
            <a:r>
              <a:rPr lang="en-US" sz="3400" dirty="0">
                <a:solidFill>
                  <a:schemeClr val="lt1"/>
                </a:solidFill>
                <a:latin typeface="Avenir"/>
                <a:ea typeface="Avenir"/>
                <a:cs typeface="Avenir"/>
                <a:sym typeface="Avenir"/>
              </a:rPr>
              <a:t>When? Starting NOW</a:t>
            </a:r>
            <a:endParaRPr sz="3400" dirty="0">
              <a:latin typeface="Avenir"/>
              <a:ea typeface="Avenir"/>
              <a:cs typeface="Avenir"/>
              <a:sym typeface="Avenir"/>
            </a:endParaRPr>
          </a:p>
          <a:p>
            <a:pPr marL="228600" lvl="0" indent="-260350" algn="l" rtl="0">
              <a:lnSpc>
                <a:spcPct val="115000"/>
              </a:lnSpc>
              <a:spcBef>
                <a:spcPts val="1000"/>
              </a:spcBef>
              <a:spcAft>
                <a:spcPts val="0"/>
              </a:spcAft>
              <a:buClr>
                <a:schemeClr val="lt1"/>
              </a:buClr>
              <a:buSzPts val="2500"/>
              <a:buFont typeface="Avenir"/>
              <a:buChar char="•"/>
            </a:pPr>
            <a:r>
              <a:rPr lang="en-US" sz="3400" dirty="0">
                <a:solidFill>
                  <a:schemeClr val="lt1"/>
                </a:solidFill>
                <a:latin typeface="Avenir"/>
                <a:ea typeface="Avenir"/>
                <a:cs typeface="Avenir"/>
                <a:sym typeface="Avenir"/>
              </a:rPr>
              <a:t>Where can I get help, inspiration, education?</a:t>
            </a:r>
            <a:endParaRPr sz="3400" dirty="0">
              <a:latin typeface="Avenir"/>
              <a:ea typeface="Avenir"/>
              <a:cs typeface="Avenir"/>
              <a:sym typeface="Avenir"/>
            </a:endParaRPr>
          </a:p>
          <a:p>
            <a:pPr marL="228600" lvl="0" indent="-260350" algn="l" rtl="0">
              <a:lnSpc>
                <a:spcPct val="115000"/>
              </a:lnSpc>
              <a:spcBef>
                <a:spcPts val="1000"/>
              </a:spcBef>
              <a:spcAft>
                <a:spcPts val="0"/>
              </a:spcAft>
              <a:buClr>
                <a:schemeClr val="lt1"/>
              </a:buClr>
              <a:buSzPts val="2500"/>
              <a:buFont typeface="Avenir"/>
              <a:buChar char="•"/>
            </a:pPr>
            <a:r>
              <a:rPr lang="en-US" sz="3400" dirty="0">
                <a:solidFill>
                  <a:schemeClr val="lt1"/>
                </a:solidFill>
                <a:latin typeface="Avenir"/>
                <a:ea typeface="Avenir"/>
                <a:cs typeface="Avenir"/>
                <a:sym typeface="Avenir"/>
              </a:rPr>
              <a:t>WHY am I doing this?</a:t>
            </a:r>
            <a:endParaRPr sz="3400" dirty="0">
              <a:solidFill>
                <a:schemeClr val="lt1"/>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5"/>
        <p:cNvGrpSpPr/>
        <p:nvPr/>
      </p:nvGrpSpPr>
      <p:grpSpPr>
        <a:xfrm>
          <a:off x="0" y="0"/>
          <a:ext cx="0" cy="0"/>
          <a:chOff x="0" y="0"/>
          <a:chExt cx="0" cy="0"/>
        </a:xfrm>
      </p:grpSpPr>
      <p:sp>
        <p:nvSpPr>
          <p:cNvPr id="336" name="Google Shape;336;p21"/>
          <p:cNvSpPr txBox="1">
            <a:spLocks noGrp="1"/>
          </p:cNvSpPr>
          <p:nvPr>
            <p:ph type="title"/>
          </p:nvPr>
        </p:nvSpPr>
        <p:spPr>
          <a:xfrm>
            <a:off x="640080" y="5576887"/>
            <a:ext cx="10911840" cy="6400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Poppins Medium"/>
              <a:buNone/>
            </a:pPr>
            <a:r>
              <a:rPr lang="en-US" sz="3200">
                <a:latin typeface="Poppins Medium"/>
                <a:ea typeface="Poppins Medium"/>
                <a:cs typeface="Poppins Medium"/>
                <a:sym typeface="Poppins Medium"/>
              </a:rPr>
              <a:t>Garden Inspirations</a:t>
            </a:r>
            <a:endParaRPr/>
          </a:p>
        </p:txBody>
      </p:sp>
      <p:pic>
        <p:nvPicPr>
          <p:cNvPr id="337" name="Google Shape;337;p21" descr="A picture containing tree, outdoor, grass, building&#10;&#10;Description automatically generated"/>
          <p:cNvPicPr preferRelativeResize="0"/>
          <p:nvPr/>
        </p:nvPicPr>
        <p:blipFill rotWithShape="1">
          <a:blip r:embed="rId3">
            <a:alphaModFix/>
          </a:blip>
          <a:srcRect t="13124" r="1" b="27775"/>
          <a:stretch/>
        </p:blipFill>
        <p:spPr>
          <a:xfrm>
            <a:off x="640080" y="640080"/>
            <a:ext cx="10911841" cy="4836795"/>
          </a:xfrm>
          <a:prstGeom prst="rect">
            <a:avLst/>
          </a:prstGeom>
          <a:noFill/>
          <a:ln w="19050" cap="flat" cmpd="sng">
            <a:solidFill>
              <a:schemeClr val="lt1"/>
            </a:solidFill>
            <a:prstDash val="solid"/>
            <a:miter lim="800000"/>
            <a:headEnd type="none" w="sm" len="sm"/>
            <a:tailEnd type="none" w="sm" len="sm"/>
          </a:ln>
        </p:spPr>
      </p:pic>
      <p:sp>
        <p:nvSpPr>
          <p:cNvPr id="338" name="Google Shape;338;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chemeClr val="lt1"/>
                </a:solidFill>
                <a:latin typeface="Calibri"/>
                <a:ea typeface="Calibri"/>
                <a:cs typeface="Calibri"/>
                <a:sym typeface="Calibri"/>
              </a:rPr>
            </a:br>
            <a:r>
              <a:rPr lang="en-US" sz="700">
                <a:solidFill>
                  <a:schemeClr val="lt1"/>
                </a:solidFill>
                <a:latin typeface="Calibri"/>
                <a:ea typeface="Calibri"/>
                <a:cs typeface="Calibri"/>
                <a:sym typeface="Calibri"/>
              </a:rPr>
              <a:t>              </a:t>
            </a:r>
            <a:endParaRPr/>
          </a:p>
        </p:txBody>
      </p:sp>
    </p:spTree>
  </p:cSld>
  <p:clrMapOvr>
    <a:masterClrMapping/>
  </p:clrMapOvr>
  <p:transition spd="slow"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4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
        <p:cNvGrpSpPr/>
        <p:nvPr/>
      </p:nvGrpSpPr>
      <p:grpSpPr>
        <a:xfrm>
          <a:off x="0" y="0"/>
          <a:ext cx="0" cy="0"/>
          <a:chOff x="0" y="0"/>
          <a:chExt cx="0" cy="0"/>
        </a:xfrm>
      </p:grpSpPr>
      <p:sp>
        <p:nvSpPr>
          <p:cNvPr id="344" name="Google Shape;344;p22"/>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45" name="Google Shape;345;p22" descr="A picture containing outdoor, tree, plant, autumn&#10;&#10;Description automatically generated"/>
          <p:cNvPicPr preferRelativeResize="0"/>
          <p:nvPr/>
        </p:nvPicPr>
        <p:blipFill rotWithShape="1">
          <a:blip r:embed="rId3">
            <a:alphaModFix/>
          </a:blip>
          <a:srcRect l="10498" r="10497"/>
          <a:stretch/>
        </p:blipFill>
        <p:spPr>
          <a:xfrm>
            <a:off x="2" y="10"/>
            <a:ext cx="4063593" cy="6857990"/>
          </a:xfrm>
          <a:prstGeom prst="rect">
            <a:avLst/>
          </a:prstGeom>
          <a:noFill/>
          <a:ln>
            <a:noFill/>
          </a:ln>
        </p:spPr>
      </p:pic>
      <p:pic>
        <p:nvPicPr>
          <p:cNvPr id="346" name="Google Shape;346;p22" descr="A picture containing plant, ruins, outdoor, building&#10;&#10;Description automatically generated"/>
          <p:cNvPicPr preferRelativeResize="0"/>
          <p:nvPr/>
        </p:nvPicPr>
        <p:blipFill rotWithShape="1">
          <a:blip r:embed="rId4">
            <a:alphaModFix/>
          </a:blip>
          <a:srcRect l="7485" r="13511"/>
          <a:stretch/>
        </p:blipFill>
        <p:spPr>
          <a:xfrm>
            <a:off x="4064204" y="10"/>
            <a:ext cx="4063593" cy="6857990"/>
          </a:xfrm>
          <a:prstGeom prst="rect">
            <a:avLst/>
          </a:prstGeom>
          <a:noFill/>
          <a:ln>
            <a:noFill/>
          </a:ln>
        </p:spPr>
      </p:pic>
      <p:pic>
        <p:nvPicPr>
          <p:cNvPr id="347" name="Google Shape;347;p22" descr="A garden with trees and bushes&#10;&#10;Description automatically generated with low confidence"/>
          <p:cNvPicPr preferRelativeResize="0"/>
          <p:nvPr/>
        </p:nvPicPr>
        <p:blipFill rotWithShape="1">
          <a:blip r:embed="rId5">
            <a:alphaModFix/>
          </a:blip>
          <a:srcRect l="24551" r="31008"/>
          <a:stretch/>
        </p:blipFill>
        <p:spPr>
          <a:xfrm>
            <a:off x="8128407" y="10"/>
            <a:ext cx="4063593" cy="6857990"/>
          </a:xfrm>
          <a:prstGeom prst="rect">
            <a:avLst/>
          </a:prstGeom>
          <a:noFill/>
          <a:ln>
            <a:noFill/>
          </a:ln>
        </p:spPr>
      </p:pic>
      <p:sp>
        <p:nvSpPr>
          <p:cNvPr id="348" name="Google Shape;348;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700">
                <a:solidFill>
                  <a:srgbClr val="FFFFFF"/>
                </a:solidFill>
              </a:rPr>
              <a:t>Design: pic of MKE to River Hills</a:t>
            </a:r>
            <a:br>
              <a:rPr lang="en-US" sz="700">
                <a:solidFill>
                  <a:srgbClr val="FFFFFF"/>
                </a:solidFill>
              </a:rPr>
            </a:br>
            <a:r>
              <a:rPr lang="en-US" sz="700">
                <a:solidFill>
                  <a:srgbClr val="FFFFFF"/>
                </a:solidFill>
              </a:rPr>
              <a:t>              </a:t>
            </a:r>
            <a:endParaRPr/>
          </a:p>
        </p:txBody>
      </p:sp>
      <p:sp>
        <p:nvSpPr>
          <p:cNvPr id="2" name="Rectangle 1">
            <a:extLst>
              <a:ext uri="{FF2B5EF4-FFF2-40B4-BE49-F238E27FC236}">
                <a16:creationId xmlns:a16="http://schemas.microsoft.com/office/drawing/2014/main" id="{C8499EDE-62A0-F25C-26C2-817FB582D64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23"/>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55" name="Google Shape;355;p23" descr="A picture containing tree, outdoor, nature, state park&#10;&#10;Description automatically generated"/>
          <p:cNvPicPr preferRelativeResize="0"/>
          <p:nvPr/>
        </p:nvPicPr>
        <p:blipFill rotWithShape="1">
          <a:blip r:embed="rId3">
            <a:alphaModFix/>
          </a:blip>
          <a:srcRect t="32748" r="-1" b="25084"/>
          <a:stretch/>
        </p:blipFill>
        <p:spPr>
          <a:xfrm>
            <a:off x="1" y="10"/>
            <a:ext cx="6099048" cy="3428990"/>
          </a:xfrm>
          <a:prstGeom prst="rect">
            <a:avLst/>
          </a:prstGeom>
          <a:noFill/>
          <a:ln>
            <a:noFill/>
          </a:ln>
        </p:spPr>
      </p:pic>
      <p:pic>
        <p:nvPicPr>
          <p:cNvPr id="356" name="Google Shape;356;p23" descr="A picture containing tree, outdoor, grass, plant&#10;&#10;Description automatically generated"/>
          <p:cNvPicPr preferRelativeResize="0"/>
          <p:nvPr/>
        </p:nvPicPr>
        <p:blipFill rotWithShape="1">
          <a:blip r:embed="rId4">
            <a:alphaModFix/>
          </a:blip>
          <a:srcRect t="18952" r="-1" b="38881"/>
          <a:stretch/>
        </p:blipFill>
        <p:spPr>
          <a:xfrm>
            <a:off x="6092952" y="10"/>
            <a:ext cx="6099048" cy="3428990"/>
          </a:xfrm>
          <a:prstGeom prst="rect">
            <a:avLst/>
          </a:prstGeom>
          <a:noFill/>
          <a:ln>
            <a:noFill/>
          </a:ln>
        </p:spPr>
      </p:pic>
      <p:pic>
        <p:nvPicPr>
          <p:cNvPr id="357" name="Google Shape;357;p23" descr="A mirror sculpture in a garden&#10;&#10;Description automatically generated with low confidence"/>
          <p:cNvPicPr preferRelativeResize="0"/>
          <p:nvPr/>
        </p:nvPicPr>
        <p:blipFill rotWithShape="1">
          <a:blip r:embed="rId5">
            <a:alphaModFix/>
          </a:blip>
          <a:srcRect t="13330" r="-1" b="44503"/>
          <a:stretch/>
        </p:blipFill>
        <p:spPr>
          <a:xfrm>
            <a:off x="1" y="3429000"/>
            <a:ext cx="6099048" cy="3429000"/>
          </a:xfrm>
          <a:prstGeom prst="rect">
            <a:avLst/>
          </a:prstGeom>
          <a:noFill/>
          <a:ln>
            <a:noFill/>
          </a:ln>
        </p:spPr>
      </p:pic>
      <p:pic>
        <p:nvPicPr>
          <p:cNvPr id="358" name="Google Shape;358;p23" descr="A picture containing grass, outdoor, tree, area&#10;&#10;Description automatically generated"/>
          <p:cNvPicPr preferRelativeResize="0"/>
          <p:nvPr/>
        </p:nvPicPr>
        <p:blipFill rotWithShape="1">
          <a:blip r:embed="rId6">
            <a:alphaModFix/>
          </a:blip>
          <a:srcRect t="16244" r="2" b="8796"/>
          <a:stretch/>
        </p:blipFill>
        <p:spPr>
          <a:xfrm>
            <a:off x="6092952" y="3429000"/>
            <a:ext cx="6099048" cy="3429000"/>
          </a:xfrm>
          <a:prstGeom prst="rect">
            <a:avLst/>
          </a:prstGeom>
          <a:noFill/>
          <a:ln>
            <a:noFill/>
          </a:ln>
        </p:spPr>
      </p:pic>
      <p:sp>
        <p:nvSpPr>
          <p:cNvPr id="359" name="Google Shape;359;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4"/>
        <p:cNvGrpSpPr/>
        <p:nvPr/>
      </p:nvGrpSpPr>
      <p:grpSpPr>
        <a:xfrm>
          <a:off x="0" y="0"/>
          <a:ext cx="0" cy="0"/>
          <a:chOff x="0" y="0"/>
          <a:chExt cx="0" cy="0"/>
        </a:xfrm>
      </p:grpSpPr>
      <p:sp>
        <p:nvSpPr>
          <p:cNvPr id="365" name="Google Shape;365;g237a7bf2bbc_2_25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66" name="Google Shape;366;g237a7bf2bbc_2_259" descr="A person holding a colorful umbrella&#10;&#10;Description automatically generated with low confidence"/>
          <p:cNvPicPr preferRelativeResize="0"/>
          <p:nvPr/>
        </p:nvPicPr>
        <p:blipFill rotWithShape="1">
          <a:blip r:embed="rId3">
            <a:alphaModFix/>
          </a:blip>
          <a:srcRect l="9090" t="21151" b="24905"/>
          <a:stretch/>
        </p:blipFill>
        <p:spPr>
          <a:xfrm>
            <a:off x="-685780" y="10"/>
            <a:ext cx="8668493" cy="6857989"/>
          </a:xfrm>
          <a:prstGeom prst="rect">
            <a:avLst/>
          </a:prstGeom>
          <a:noFill/>
          <a:ln>
            <a:noFill/>
          </a:ln>
        </p:spPr>
      </p:pic>
      <p:sp>
        <p:nvSpPr>
          <p:cNvPr id="367" name="Google Shape;367;g237a7bf2bbc_2_259"/>
          <p:cNvSpPr/>
          <p:nvPr/>
        </p:nvSpPr>
        <p:spPr>
          <a:xfrm flipH="1">
            <a:off x="858900" y="0"/>
            <a:ext cx="11333100" cy="6858000"/>
          </a:xfrm>
          <a:prstGeom prst="rect">
            <a:avLst/>
          </a:prstGeom>
          <a:gradFill>
            <a:gsLst>
              <a:gs pos="0">
                <a:srgbClr val="000000">
                  <a:alpha val="0"/>
                </a:srgbClr>
              </a:gs>
              <a:gs pos="19000">
                <a:srgbClr val="000000">
                  <a:alpha val="40000"/>
                </a:srgbClr>
              </a:gs>
              <a:gs pos="35000">
                <a:srgbClr val="000000">
                  <a:alpha val="75686"/>
                </a:srgbClr>
              </a:gs>
              <a:gs pos="52999">
                <a:schemeClr val="dk1"/>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8" name="Google Shape;368;g237a7bf2bbc_2_259"/>
          <p:cNvSpPr txBox="1">
            <a:spLocks noGrp="1"/>
          </p:cNvSpPr>
          <p:nvPr>
            <p:ph type="title"/>
          </p:nvPr>
        </p:nvSpPr>
        <p:spPr>
          <a:xfrm>
            <a:off x="5299700" y="1161300"/>
            <a:ext cx="6663900" cy="112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oppins Medium"/>
              <a:buNone/>
            </a:pPr>
            <a:r>
              <a:rPr lang="en-US" sz="4000">
                <a:latin typeface="Poppins Medium"/>
                <a:ea typeface="Poppins Medium"/>
                <a:cs typeface="Poppins Medium"/>
                <a:sym typeface="Poppins Medium"/>
              </a:rPr>
              <a:t>My Background </a:t>
            </a:r>
            <a:br>
              <a:rPr lang="en-US" sz="4000">
                <a:latin typeface="Poppins Medium"/>
                <a:ea typeface="Poppins Medium"/>
                <a:cs typeface="Poppins Medium"/>
                <a:sym typeface="Poppins Medium"/>
              </a:rPr>
            </a:br>
            <a:r>
              <a:rPr lang="en-US" sz="4000">
                <a:latin typeface="Poppins Medium"/>
                <a:ea typeface="Poppins Medium"/>
                <a:cs typeface="Poppins Medium"/>
                <a:sym typeface="Poppins Medium"/>
              </a:rPr>
              <a:t>32 Years in Fashion Retail</a:t>
            </a:r>
            <a:endParaRPr sz="4000">
              <a:latin typeface="Poppins"/>
              <a:ea typeface="Poppins"/>
              <a:cs typeface="Poppins"/>
              <a:sym typeface="Poppins"/>
            </a:endParaRPr>
          </a:p>
        </p:txBody>
      </p:sp>
      <p:sp>
        <p:nvSpPr>
          <p:cNvPr id="369" name="Google Shape;369;g237a7bf2bbc_2_259"/>
          <p:cNvSpPr/>
          <p:nvPr/>
        </p:nvSpPr>
        <p:spPr>
          <a:xfrm rot="5400000">
            <a:off x="5639279"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g237a7bf2bbc_2_259"/>
          <p:cNvSpPr/>
          <p:nvPr/>
        </p:nvSpPr>
        <p:spPr>
          <a:xfrm>
            <a:off x="6014618" y="2443480"/>
            <a:ext cx="32187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1" name="Google Shape;371;g237a7bf2bbc_2_259"/>
          <p:cNvSpPr txBox="1">
            <a:spLocks noGrp="1"/>
          </p:cNvSpPr>
          <p:nvPr>
            <p:ph type="body" idx="1"/>
          </p:nvPr>
        </p:nvSpPr>
        <p:spPr>
          <a:xfrm>
            <a:off x="6014625" y="2718050"/>
            <a:ext cx="5820300" cy="32073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0"/>
              </a:spcBef>
              <a:spcAft>
                <a:spcPts val="0"/>
              </a:spcAft>
              <a:buSzPts val="2400"/>
              <a:buFont typeface="Avenir"/>
              <a:buChar char="•"/>
            </a:pPr>
            <a:r>
              <a:rPr lang="en-US" sz="2400">
                <a:latin typeface="Avenir"/>
                <a:ea typeface="Avenir"/>
                <a:cs typeface="Avenir"/>
                <a:sym typeface="Avenir"/>
              </a:rPr>
              <a:t>How to create, collate and edit</a:t>
            </a:r>
            <a:endParaRPr sz="2400">
              <a:latin typeface="Avenir"/>
              <a:ea typeface="Avenir"/>
              <a:cs typeface="Avenir"/>
              <a:sym typeface="Avenir"/>
            </a:endParaRPr>
          </a:p>
          <a:p>
            <a:pPr marL="457200" lvl="0" indent="-381000" algn="l" rtl="0">
              <a:lnSpc>
                <a:spcPct val="150000"/>
              </a:lnSpc>
              <a:spcBef>
                <a:spcPts val="0"/>
              </a:spcBef>
              <a:spcAft>
                <a:spcPts val="0"/>
              </a:spcAft>
              <a:buSzPts val="2400"/>
              <a:buFont typeface="Avenir"/>
              <a:buChar char="•"/>
            </a:pPr>
            <a:r>
              <a:rPr lang="en-US" sz="2400">
                <a:latin typeface="Avenir"/>
                <a:ea typeface="Avenir"/>
                <a:cs typeface="Avenir"/>
                <a:sym typeface="Avenir"/>
              </a:rPr>
              <a:t>How to build and trust a process</a:t>
            </a:r>
            <a:endParaRPr sz="2400">
              <a:latin typeface="Avenir"/>
              <a:ea typeface="Avenir"/>
              <a:cs typeface="Avenir"/>
              <a:sym typeface="Avenir"/>
            </a:endParaRPr>
          </a:p>
          <a:p>
            <a:pPr marL="457200" lvl="0" indent="-381000" algn="l" rtl="0">
              <a:lnSpc>
                <a:spcPct val="150000"/>
              </a:lnSpc>
              <a:spcBef>
                <a:spcPts val="0"/>
              </a:spcBef>
              <a:spcAft>
                <a:spcPts val="0"/>
              </a:spcAft>
              <a:buSzPts val="2400"/>
              <a:buFont typeface="Avenir"/>
              <a:buChar char="•"/>
            </a:pPr>
            <a:r>
              <a:rPr lang="en-US" sz="2400">
                <a:latin typeface="Avenir"/>
                <a:ea typeface="Avenir"/>
                <a:cs typeface="Avenir"/>
                <a:sym typeface="Avenir"/>
              </a:rPr>
              <a:t>Seasonality/Styles and Trends</a:t>
            </a:r>
            <a:endParaRPr sz="2400">
              <a:latin typeface="Avenir"/>
              <a:ea typeface="Avenir"/>
              <a:cs typeface="Avenir"/>
              <a:sym typeface="Avenir"/>
            </a:endParaRPr>
          </a:p>
          <a:p>
            <a:pPr marL="457200" lvl="0" indent="-381000" algn="l" rtl="0">
              <a:lnSpc>
                <a:spcPct val="150000"/>
              </a:lnSpc>
              <a:spcBef>
                <a:spcPts val="0"/>
              </a:spcBef>
              <a:spcAft>
                <a:spcPts val="0"/>
              </a:spcAft>
              <a:buSzPts val="2400"/>
              <a:buFont typeface="Avenir"/>
              <a:buChar char="•"/>
            </a:pPr>
            <a:r>
              <a:rPr lang="en-US" sz="2400">
                <a:latin typeface="Avenir"/>
                <a:ea typeface="Avenir"/>
                <a:cs typeface="Avenir"/>
                <a:sym typeface="Avenir"/>
              </a:rPr>
              <a:t>Coordinating each item into outfits and wardrobes</a:t>
            </a:r>
            <a:endParaRPr sz="2400">
              <a:latin typeface="Avenir"/>
              <a:ea typeface="Avenir"/>
              <a:cs typeface="Avenir"/>
              <a:sym typeface="Avenir"/>
            </a:endParaRPr>
          </a:p>
          <a:p>
            <a:pPr marL="457200" lvl="0" indent="-381000" algn="l" rtl="0">
              <a:lnSpc>
                <a:spcPct val="150000"/>
              </a:lnSpc>
              <a:spcBef>
                <a:spcPts val="0"/>
              </a:spcBef>
              <a:spcAft>
                <a:spcPts val="0"/>
              </a:spcAft>
              <a:buSzPts val="2400"/>
              <a:buFont typeface="Avenir"/>
              <a:buChar char="•"/>
            </a:pPr>
            <a:r>
              <a:rPr lang="en-US" sz="2400">
                <a:latin typeface="Avenir"/>
                <a:ea typeface="Avenir"/>
                <a:cs typeface="Avenir"/>
                <a:sym typeface="Avenir"/>
              </a:rPr>
              <a:t>How to SEE!</a:t>
            </a:r>
            <a:endParaRPr sz="2400">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92"/>
        <p:cNvGrpSpPr/>
        <p:nvPr/>
      </p:nvGrpSpPr>
      <p:grpSpPr>
        <a:xfrm>
          <a:off x="0" y="0"/>
          <a:ext cx="0" cy="0"/>
          <a:chOff x="0" y="0"/>
          <a:chExt cx="0" cy="0"/>
        </a:xfrm>
      </p:grpSpPr>
      <p:sp>
        <p:nvSpPr>
          <p:cNvPr id="393" name="Google Shape;393;p27"/>
          <p:cNvSpPr/>
          <p:nvPr/>
        </p:nvSpPr>
        <p:spPr>
          <a:xfrm>
            <a:off x="477000" y="388625"/>
            <a:ext cx="11238000" cy="6096000"/>
          </a:xfrm>
          <a:prstGeom prst="rect">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4" name="Google Shape;394;p27" descr="A group of mannequins in a window&#10;&#10;Description automatically generated with medium confidence"/>
          <p:cNvPicPr preferRelativeResize="0"/>
          <p:nvPr/>
        </p:nvPicPr>
        <p:blipFill rotWithShape="1">
          <a:blip r:embed="rId3">
            <a:alphaModFix/>
          </a:blip>
          <a:srcRect t="840" r="2334" b="21381"/>
          <a:stretch/>
        </p:blipFill>
        <p:spPr>
          <a:xfrm>
            <a:off x="786562" y="651100"/>
            <a:ext cx="5246774" cy="5571049"/>
          </a:xfrm>
          <a:prstGeom prst="rect">
            <a:avLst/>
          </a:prstGeom>
          <a:noFill/>
          <a:ln>
            <a:noFill/>
          </a:ln>
        </p:spPr>
      </p:pic>
      <p:pic>
        <p:nvPicPr>
          <p:cNvPr id="395" name="Google Shape;395;p27" descr="A garden of colorful flowers&#10;&#10;Description automatically generated with medium confidence"/>
          <p:cNvPicPr preferRelativeResize="0"/>
          <p:nvPr/>
        </p:nvPicPr>
        <p:blipFill rotWithShape="1">
          <a:blip r:embed="rId4">
            <a:alphaModFix/>
          </a:blip>
          <a:srcRect t="5316" b="16905"/>
          <a:stretch/>
        </p:blipFill>
        <p:spPr>
          <a:xfrm>
            <a:off x="6033345" y="651092"/>
            <a:ext cx="5372100" cy="5571067"/>
          </a:xfrm>
          <a:prstGeom prst="rect">
            <a:avLst/>
          </a:prstGeom>
          <a:noFill/>
          <a:ln>
            <a:noFill/>
          </a:ln>
        </p:spPr>
      </p:pic>
      <p:sp>
        <p:nvSpPr>
          <p:cNvPr id="396" name="Google Shape;396;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76"/>
        <p:cNvGrpSpPr/>
        <p:nvPr/>
      </p:nvGrpSpPr>
      <p:grpSpPr>
        <a:xfrm>
          <a:off x="0" y="0"/>
          <a:ext cx="0" cy="0"/>
          <a:chOff x="0" y="0"/>
          <a:chExt cx="0" cy="0"/>
        </a:xfrm>
      </p:grpSpPr>
      <p:sp>
        <p:nvSpPr>
          <p:cNvPr id="377" name="Google Shape;377;p25"/>
          <p:cNvSpPr/>
          <p:nvPr/>
        </p:nvSpPr>
        <p:spPr>
          <a:xfrm>
            <a:off x="477000" y="381000"/>
            <a:ext cx="11238000" cy="6096000"/>
          </a:xfrm>
          <a:prstGeom prst="rect">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8" name="Google Shape;378;p25" descr="A person in a garment&#10;&#10;Description automatically generated with low confidence"/>
          <p:cNvPicPr preferRelativeResize="0"/>
          <p:nvPr/>
        </p:nvPicPr>
        <p:blipFill rotWithShape="1">
          <a:blip r:embed="rId3">
            <a:alphaModFix/>
          </a:blip>
          <a:srcRect t="3785" r="1" b="18696"/>
          <a:stretch/>
        </p:blipFill>
        <p:spPr>
          <a:xfrm>
            <a:off x="756400" y="660325"/>
            <a:ext cx="5339601" cy="5537350"/>
          </a:xfrm>
          <a:prstGeom prst="rect">
            <a:avLst/>
          </a:prstGeom>
          <a:noFill/>
          <a:ln>
            <a:noFill/>
          </a:ln>
        </p:spPr>
      </p:pic>
      <p:pic>
        <p:nvPicPr>
          <p:cNvPr id="379" name="Google Shape;379;p25" descr="A picture containing plant, outdoor, grass, herbaceous plant&#10;&#10;Description automatically generated"/>
          <p:cNvPicPr preferRelativeResize="0"/>
          <p:nvPr/>
        </p:nvPicPr>
        <p:blipFill rotWithShape="1">
          <a:blip r:embed="rId4">
            <a:alphaModFix/>
          </a:blip>
          <a:srcRect t="16861" b="5361"/>
          <a:stretch/>
        </p:blipFill>
        <p:spPr>
          <a:xfrm>
            <a:off x="6096000" y="660332"/>
            <a:ext cx="5339600" cy="5537344"/>
          </a:xfrm>
          <a:prstGeom prst="rect">
            <a:avLst/>
          </a:prstGeom>
          <a:noFill/>
          <a:ln>
            <a:noFill/>
          </a:ln>
        </p:spPr>
      </p:pic>
      <p:sp>
        <p:nvSpPr>
          <p:cNvPr id="380" name="Google Shape;380;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122"/>
        <p:cNvGrpSpPr/>
        <p:nvPr/>
      </p:nvGrpSpPr>
      <p:grpSpPr>
        <a:xfrm>
          <a:off x="0" y="0"/>
          <a:ext cx="0" cy="0"/>
          <a:chOff x="0" y="0"/>
          <a:chExt cx="0" cy="0"/>
        </a:xfrm>
      </p:grpSpPr>
      <p:sp>
        <p:nvSpPr>
          <p:cNvPr id="123" name="Google Shape;123;p2"/>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4" name="Google Shape;124;p2" descr="A picture containing tree, outdoor, grass, plant&#10;&#10;Description automatically generated"/>
          <p:cNvPicPr preferRelativeResize="0"/>
          <p:nvPr/>
        </p:nvPicPr>
        <p:blipFill rotWithShape="1">
          <a:blip r:embed="rId3">
            <a:alphaModFix/>
          </a:blip>
          <a:srcRect l="10499" r="10496"/>
          <a:stretch/>
        </p:blipFill>
        <p:spPr>
          <a:xfrm>
            <a:off x="2" y="10"/>
            <a:ext cx="4063593" cy="6857990"/>
          </a:xfrm>
          <a:prstGeom prst="rect">
            <a:avLst/>
          </a:prstGeom>
          <a:noFill/>
          <a:ln>
            <a:noFill/>
          </a:ln>
        </p:spPr>
      </p:pic>
      <p:pic>
        <p:nvPicPr>
          <p:cNvPr id="125" name="Google Shape;125;p2" descr="A bush with white flowers&#10;&#10;Description automatically generated with low confidence"/>
          <p:cNvPicPr preferRelativeResize="0"/>
          <p:nvPr/>
        </p:nvPicPr>
        <p:blipFill rotWithShape="1">
          <a:blip r:embed="rId4">
            <a:alphaModFix/>
          </a:blip>
          <a:srcRect l="3768" r="17228"/>
          <a:stretch/>
        </p:blipFill>
        <p:spPr>
          <a:xfrm>
            <a:off x="4064204" y="10"/>
            <a:ext cx="4063593" cy="6857990"/>
          </a:xfrm>
          <a:prstGeom prst="rect">
            <a:avLst/>
          </a:prstGeom>
          <a:noFill/>
          <a:ln>
            <a:noFill/>
          </a:ln>
        </p:spPr>
      </p:pic>
      <p:pic>
        <p:nvPicPr>
          <p:cNvPr id="126" name="Google Shape;126;p2" descr="A garden with trees and plants&#10;&#10;Description automatically generated with low confidence"/>
          <p:cNvPicPr preferRelativeResize="0"/>
          <p:nvPr/>
        </p:nvPicPr>
        <p:blipFill rotWithShape="1">
          <a:blip r:embed="rId5">
            <a:alphaModFix/>
          </a:blip>
          <a:srcRect l="15501" r="25245"/>
          <a:stretch/>
        </p:blipFill>
        <p:spPr>
          <a:xfrm>
            <a:off x="8128407" y="10"/>
            <a:ext cx="4063593" cy="6857990"/>
          </a:xfrm>
          <a:prstGeom prst="rect">
            <a:avLst/>
          </a:prstGeom>
          <a:noFill/>
          <a:ln>
            <a:noFill/>
          </a:ln>
        </p:spPr>
      </p:pic>
      <p:sp>
        <p:nvSpPr>
          <p:cNvPr id="127" name="Google Shape;127;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11">
        <p:fade/>
      </p:transition>
    </mc:Choice>
    <mc:Fallback xmlns="">
      <p:transition spd="med" advClick="0" advTm="501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401"/>
        <p:cNvGrpSpPr/>
        <p:nvPr/>
      </p:nvGrpSpPr>
      <p:grpSpPr>
        <a:xfrm>
          <a:off x="0" y="0"/>
          <a:ext cx="0" cy="0"/>
          <a:chOff x="0" y="0"/>
          <a:chExt cx="0" cy="0"/>
        </a:xfrm>
      </p:grpSpPr>
      <p:sp>
        <p:nvSpPr>
          <p:cNvPr id="402" name="Google Shape;402;p28"/>
          <p:cNvSpPr/>
          <p:nvPr/>
        </p:nvSpPr>
        <p:spPr>
          <a:xfrm>
            <a:off x="477000" y="388625"/>
            <a:ext cx="11238000" cy="6096000"/>
          </a:xfrm>
          <a:prstGeom prst="rect">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03" name="Google Shape;403;p28" descr="A potted plant with colorful flowers&#10;&#10;Description automatically generated with medium confidence"/>
          <p:cNvPicPr preferRelativeResize="0"/>
          <p:nvPr/>
        </p:nvPicPr>
        <p:blipFill rotWithShape="1">
          <a:blip r:embed="rId3">
            <a:alphaModFix/>
          </a:blip>
          <a:srcRect t="12067" r="1" b="10415"/>
          <a:stretch/>
        </p:blipFill>
        <p:spPr>
          <a:xfrm>
            <a:off x="6096008" y="651092"/>
            <a:ext cx="5372099" cy="5571067"/>
          </a:xfrm>
          <a:prstGeom prst="rect">
            <a:avLst/>
          </a:prstGeom>
          <a:noFill/>
          <a:ln>
            <a:noFill/>
          </a:ln>
        </p:spPr>
      </p:pic>
      <p:pic>
        <p:nvPicPr>
          <p:cNvPr id="404" name="Google Shape;404;p28" descr="A picture containing motorcycle, outdoor, orange, parked&#10;&#10;Description automatically generated"/>
          <p:cNvPicPr preferRelativeResize="0"/>
          <p:nvPr/>
        </p:nvPicPr>
        <p:blipFill rotWithShape="1">
          <a:blip r:embed="rId4">
            <a:alphaModFix/>
          </a:blip>
          <a:srcRect l="23520" r="4156" b="-1"/>
          <a:stretch/>
        </p:blipFill>
        <p:spPr>
          <a:xfrm>
            <a:off x="723900" y="651092"/>
            <a:ext cx="5372101" cy="5571066"/>
          </a:xfrm>
          <a:prstGeom prst="rect">
            <a:avLst/>
          </a:prstGeom>
          <a:noFill/>
          <a:ln>
            <a:noFill/>
          </a:ln>
        </p:spPr>
      </p:pic>
      <p:sp>
        <p:nvSpPr>
          <p:cNvPr id="405" name="Google Shape;405;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84"/>
        <p:cNvGrpSpPr/>
        <p:nvPr/>
      </p:nvGrpSpPr>
      <p:grpSpPr>
        <a:xfrm>
          <a:off x="0" y="0"/>
          <a:ext cx="0" cy="0"/>
          <a:chOff x="0" y="0"/>
          <a:chExt cx="0" cy="0"/>
        </a:xfrm>
      </p:grpSpPr>
      <p:sp>
        <p:nvSpPr>
          <p:cNvPr id="385" name="Google Shape;385;p26"/>
          <p:cNvSpPr/>
          <p:nvPr/>
        </p:nvSpPr>
        <p:spPr>
          <a:xfrm>
            <a:off x="477000" y="388625"/>
            <a:ext cx="11238000" cy="6096000"/>
          </a:xfrm>
          <a:prstGeom prst="rect">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86" name="Google Shape;386;p26" descr="A picture containing text, sign, graffiti, painted&#10;&#10;Description automatically generated"/>
          <p:cNvPicPr preferRelativeResize="0"/>
          <p:nvPr/>
        </p:nvPicPr>
        <p:blipFill rotWithShape="1">
          <a:blip r:embed="rId3">
            <a:alphaModFix/>
          </a:blip>
          <a:srcRect l="13090" r="14587"/>
          <a:stretch/>
        </p:blipFill>
        <p:spPr>
          <a:xfrm>
            <a:off x="723892" y="651092"/>
            <a:ext cx="5372099" cy="5571066"/>
          </a:xfrm>
          <a:prstGeom prst="rect">
            <a:avLst/>
          </a:prstGeom>
          <a:noFill/>
          <a:ln>
            <a:noFill/>
          </a:ln>
        </p:spPr>
      </p:pic>
      <p:pic>
        <p:nvPicPr>
          <p:cNvPr id="387" name="Google Shape;387;p26" descr="A picture containing outdoor, grass, fall, plant&#10;&#10;Description automatically generated"/>
          <p:cNvPicPr preferRelativeResize="0"/>
          <p:nvPr/>
        </p:nvPicPr>
        <p:blipFill rotWithShape="1">
          <a:blip r:embed="rId4">
            <a:alphaModFix/>
          </a:blip>
          <a:srcRect l="12719" r="14959" b="-1"/>
          <a:stretch/>
        </p:blipFill>
        <p:spPr>
          <a:xfrm>
            <a:off x="6096007" y="651092"/>
            <a:ext cx="5372101" cy="5571066"/>
          </a:xfrm>
          <a:prstGeom prst="rect">
            <a:avLst/>
          </a:prstGeom>
          <a:noFill/>
          <a:ln>
            <a:noFill/>
          </a:ln>
        </p:spPr>
      </p:pic>
      <p:sp>
        <p:nvSpPr>
          <p:cNvPr id="388" name="Google Shape;388;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419"/>
        <p:cNvGrpSpPr/>
        <p:nvPr/>
      </p:nvGrpSpPr>
      <p:grpSpPr>
        <a:xfrm>
          <a:off x="0" y="0"/>
          <a:ext cx="0" cy="0"/>
          <a:chOff x="0" y="0"/>
          <a:chExt cx="0" cy="0"/>
        </a:xfrm>
      </p:grpSpPr>
      <p:sp>
        <p:nvSpPr>
          <p:cNvPr id="420" name="Google Shape;420;p30"/>
          <p:cNvSpPr/>
          <p:nvPr/>
        </p:nvSpPr>
        <p:spPr>
          <a:xfrm>
            <a:off x="477000" y="388625"/>
            <a:ext cx="11238000" cy="6096000"/>
          </a:xfrm>
          <a:prstGeom prst="rect">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21" name="Google Shape;421;p30" descr="A close up of a white rose&#10;&#10;Description automatically generated with medium confidence"/>
          <p:cNvPicPr preferRelativeResize="0"/>
          <p:nvPr/>
        </p:nvPicPr>
        <p:blipFill rotWithShape="1">
          <a:blip r:embed="rId3">
            <a:alphaModFix/>
          </a:blip>
          <a:srcRect t="9055" b="13167"/>
          <a:stretch/>
        </p:blipFill>
        <p:spPr>
          <a:xfrm>
            <a:off x="6095997" y="644010"/>
            <a:ext cx="5372099" cy="5571067"/>
          </a:xfrm>
          <a:prstGeom prst="rect">
            <a:avLst/>
          </a:prstGeom>
          <a:noFill/>
          <a:ln>
            <a:noFill/>
          </a:ln>
        </p:spPr>
      </p:pic>
      <p:pic>
        <p:nvPicPr>
          <p:cNvPr id="422" name="Google Shape;422;p30" descr="A person wearing a white dress&#10;&#10;Description automatically generated with medium confidence"/>
          <p:cNvPicPr preferRelativeResize="0"/>
          <p:nvPr/>
        </p:nvPicPr>
        <p:blipFill rotWithShape="1">
          <a:blip r:embed="rId4">
            <a:alphaModFix/>
          </a:blip>
          <a:srcRect l="3570" r="2" b="2"/>
          <a:stretch/>
        </p:blipFill>
        <p:spPr>
          <a:xfrm>
            <a:off x="723906" y="658194"/>
            <a:ext cx="5372101" cy="5571067"/>
          </a:xfrm>
          <a:prstGeom prst="rect">
            <a:avLst/>
          </a:prstGeom>
          <a:noFill/>
          <a:ln>
            <a:noFill/>
          </a:ln>
        </p:spPr>
      </p:pic>
      <p:sp>
        <p:nvSpPr>
          <p:cNvPr id="423" name="Google Shape;423;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4"/>
        <p:cNvGrpSpPr/>
        <p:nvPr/>
      </p:nvGrpSpPr>
      <p:grpSpPr>
        <a:xfrm>
          <a:off x="0" y="0"/>
          <a:ext cx="0" cy="0"/>
          <a:chOff x="0" y="0"/>
          <a:chExt cx="0" cy="0"/>
        </a:xfrm>
      </p:grpSpPr>
      <p:sp>
        <p:nvSpPr>
          <p:cNvPr id="325" name="Google Shape;325;p2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6" name="Google Shape;326;p20" descr="A group of people gardening&#10;&#10;Description automatically generated with medium confidence"/>
          <p:cNvPicPr preferRelativeResize="0"/>
          <p:nvPr/>
        </p:nvPicPr>
        <p:blipFill rotWithShape="1">
          <a:blip r:embed="rId3">
            <a:alphaModFix amt="80000"/>
          </a:blip>
          <a:srcRect t="18161" b="6839"/>
          <a:stretch/>
        </p:blipFill>
        <p:spPr>
          <a:xfrm>
            <a:off x="-990574" y="-2"/>
            <a:ext cx="14169800" cy="7970527"/>
          </a:xfrm>
          <a:prstGeom prst="rect">
            <a:avLst/>
          </a:prstGeom>
          <a:noFill/>
          <a:ln>
            <a:noFill/>
          </a:ln>
        </p:spPr>
      </p:pic>
      <p:sp>
        <p:nvSpPr>
          <p:cNvPr id="327" name="Google Shape;327;p20"/>
          <p:cNvSpPr txBox="1">
            <a:spLocks noGrp="1"/>
          </p:cNvSpPr>
          <p:nvPr>
            <p:ph type="title"/>
          </p:nvPr>
        </p:nvSpPr>
        <p:spPr>
          <a:xfrm>
            <a:off x="841249" y="-48768"/>
            <a:ext cx="10506600" cy="205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000"/>
              <a:buFont typeface="Poppins Medium"/>
              <a:buNone/>
            </a:pPr>
            <a:r>
              <a:rPr lang="en-US" sz="5000" dirty="0">
                <a:latin typeface="Poppins Medium"/>
                <a:ea typeface="Poppins Medium"/>
                <a:cs typeface="Poppins Medium"/>
                <a:sym typeface="Poppins Medium"/>
              </a:rPr>
              <a:t>SEWMG</a:t>
            </a:r>
            <a:endParaRPr sz="5000" dirty="0">
              <a:latin typeface="Poppins"/>
              <a:ea typeface="Poppins"/>
              <a:cs typeface="Poppins"/>
              <a:sym typeface="Poppins"/>
            </a:endParaRPr>
          </a:p>
        </p:txBody>
      </p:sp>
      <p:sp>
        <p:nvSpPr>
          <p:cNvPr id="328" name="Google Shape;328;p20"/>
          <p:cNvSpPr/>
          <p:nvPr/>
        </p:nvSpPr>
        <p:spPr>
          <a:xfrm>
            <a:off x="841248" y="1336202"/>
            <a:ext cx="105066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9" name="Google Shape;329;p20"/>
          <p:cNvSpPr txBox="1">
            <a:spLocks noGrp="1"/>
          </p:cNvSpPr>
          <p:nvPr>
            <p:ph type="body" idx="1"/>
          </p:nvPr>
        </p:nvSpPr>
        <p:spPr>
          <a:xfrm>
            <a:off x="3696298" y="3152950"/>
            <a:ext cx="5104200" cy="2670000"/>
          </a:xfrm>
          <a:prstGeom prst="rect">
            <a:avLst/>
          </a:prstGeom>
          <a:noFill/>
          <a:ln>
            <a:noFill/>
          </a:ln>
        </p:spPr>
        <p:txBody>
          <a:bodyPr spcFirstLastPara="1" wrap="square" lIns="91425" tIns="45700" rIns="91425" bIns="45700" anchor="t" anchorCtr="0">
            <a:normAutofit fontScale="92500"/>
          </a:bodyPr>
          <a:lstStyle/>
          <a:p>
            <a:pPr marL="228600" lvl="0" indent="-298450" algn="l" rtl="0">
              <a:lnSpc>
                <a:spcPct val="115000"/>
              </a:lnSpc>
              <a:spcBef>
                <a:spcPts val="0"/>
              </a:spcBef>
              <a:spcAft>
                <a:spcPts val="0"/>
              </a:spcAft>
              <a:buClr>
                <a:schemeClr val="lt1"/>
              </a:buClr>
              <a:buSzPts val="3100"/>
              <a:buFont typeface="Avenir"/>
              <a:buChar char="•"/>
            </a:pPr>
            <a:r>
              <a:rPr lang="en-US" sz="3100">
                <a:latin typeface="Avenir"/>
                <a:ea typeface="Avenir"/>
                <a:cs typeface="Avenir"/>
                <a:sym typeface="Avenir"/>
              </a:rPr>
              <a:t>Foundational Class</a:t>
            </a:r>
            <a:endParaRPr sz="3100">
              <a:latin typeface="Avenir"/>
              <a:ea typeface="Avenir"/>
              <a:cs typeface="Avenir"/>
              <a:sym typeface="Avenir"/>
            </a:endParaRPr>
          </a:p>
          <a:p>
            <a:pPr marL="228600" lvl="0" indent="-298450" algn="l" rtl="0">
              <a:lnSpc>
                <a:spcPct val="115000"/>
              </a:lnSpc>
              <a:spcBef>
                <a:spcPts val="1000"/>
              </a:spcBef>
              <a:spcAft>
                <a:spcPts val="0"/>
              </a:spcAft>
              <a:buClr>
                <a:schemeClr val="lt1"/>
              </a:buClr>
              <a:buSzPts val="3100"/>
              <a:buFont typeface="Avenir"/>
              <a:buChar char="•"/>
            </a:pPr>
            <a:r>
              <a:rPr lang="en-US" sz="3100">
                <a:latin typeface="Avenir"/>
                <a:ea typeface="Avenir"/>
                <a:cs typeface="Avenir"/>
                <a:sym typeface="Avenir"/>
              </a:rPr>
              <a:t>Continuous Education</a:t>
            </a:r>
            <a:endParaRPr sz="3100">
              <a:latin typeface="Avenir"/>
              <a:ea typeface="Avenir"/>
              <a:cs typeface="Avenir"/>
              <a:sym typeface="Avenir"/>
            </a:endParaRPr>
          </a:p>
          <a:p>
            <a:pPr marL="228600" lvl="0" indent="-298450" algn="l" rtl="0">
              <a:lnSpc>
                <a:spcPct val="115000"/>
              </a:lnSpc>
              <a:spcBef>
                <a:spcPts val="1000"/>
              </a:spcBef>
              <a:spcAft>
                <a:spcPts val="0"/>
              </a:spcAft>
              <a:buClr>
                <a:schemeClr val="lt1"/>
              </a:buClr>
              <a:buSzPts val="3100"/>
              <a:buFont typeface="Avenir"/>
              <a:buChar char="•"/>
            </a:pPr>
            <a:r>
              <a:rPr lang="en-US" sz="3100">
                <a:latin typeface="Avenir"/>
                <a:ea typeface="Avenir"/>
                <a:cs typeface="Avenir"/>
                <a:sym typeface="Avenir"/>
              </a:rPr>
              <a:t>Volunteerism</a:t>
            </a:r>
            <a:endParaRPr sz="3100">
              <a:latin typeface="Avenir"/>
              <a:ea typeface="Avenir"/>
              <a:cs typeface="Avenir"/>
              <a:sym typeface="Avenir"/>
            </a:endParaRPr>
          </a:p>
          <a:p>
            <a:pPr marL="228600" lvl="0" indent="-298450" algn="l" rtl="0">
              <a:lnSpc>
                <a:spcPct val="115000"/>
              </a:lnSpc>
              <a:spcBef>
                <a:spcPts val="1000"/>
              </a:spcBef>
              <a:spcAft>
                <a:spcPts val="0"/>
              </a:spcAft>
              <a:buClr>
                <a:schemeClr val="lt1"/>
              </a:buClr>
              <a:buSzPts val="3100"/>
              <a:buFont typeface="Avenir"/>
              <a:buChar char="•"/>
            </a:pPr>
            <a:r>
              <a:rPr lang="en-US" sz="3100">
                <a:latin typeface="Avenir"/>
                <a:ea typeface="Avenir"/>
                <a:cs typeface="Avenir"/>
                <a:sym typeface="Avenir"/>
              </a:rPr>
              <a:t>Science based information</a:t>
            </a:r>
            <a:endParaRPr sz="3100">
              <a:latin typeface="Avenir"/>
              <a:ea typeface="Avenir"/>
              <a:cs typeface="Avenir"/>
              <a:sym typeface="Avenir"/>
            </a:endParaRPr>
          </a:p>
        </p:txBody>
      </p:sp>
      <p:sp>
        <p:nvSpPr>
          <p:cNvPr id="330" name="Google Shape;33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br>
            <a:r>
              <a:rPr lang="en-US" sz="700"/>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1"/>
        <p:cNvGrpSpPr/>
        <p:nvPr/>
      </p:nvGrpSpPr>
      <p:grpSpPr>
        <a:xfrm>
          <a:off x="0" y="0"/>
          <a:ext cx="0" cy="0"/>
          <a:chOff x="0" y="0"/>
          <a:chExt cx="0" cy="0"/>
        </a:xfrm>
      </p:grpSpPr>
      <p:sp>
        <p:nvSpPr>
          <p:cNvPr id="302" name="Google Shape;302;g237a7bf2bbc_2_27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3" name="Google Shape;303;g237a7bf2bbc_2_271" descr="A close up of a flower&#10;&#10;Description automatically generated with medium confidence"/>
          <p:cNvPicPr preferRelativeResize="0"/>
          <p:nvPr/>
        </p:nvPicPr>
        <p:blipFill rotWithShape="1">
          <a:blip r:embed="rId3">
            <a:alphaModFix/>
          </a:blip>
          <a:srcRect t="8336" r="13807" b="754"/>
          <a:stretch/>
        </p:blipFill>
        <p:spPr>
          <a:xfrm>
            <a:off x="4741668" y="317002"/>
            <a:ext cx="8669532" cy="6857990"/>
          </a:xfrm>
          <a:prstGeom prst="rect">
            <a:avLst/>
          </a:prstGeom>
          <a:noFill/>
          <a:ln>
            <a:noFill/>
          </a:ln>
        </p:spPr>
      </p:pic>
      <p:sp>
        <p:nvSpPr>
          <p:cNvPr id="304" name="Google Shape;304;g237a7bf2bbc_2_271"/>
          <p:cNvSpPr/>
          <p:nvPr/>
        </p:nvSpPr>
        <p:spPr>
          <a:xfrm>
            <a:off x="0" y="719328"/>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5" name="Google Shape;305;g237a7bf2bbc_2_271"/>
          <p:cNvSpPr txBox="1">
            <a:spLocks noGrp="1"/>
          </p:cNvSpPr>
          <p:nvPr>
            <p:ph type="title"/>
          </p:nvPr>
        </p:nvSpPr>
        <p:spPr>
          <a:xfrm>
            <a:off x="858754" y="1117750"/>
            <a:ext cx="5766900" cy="112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Poppins Medium"/>
              <a:buNone/>
            </a:pPr>
            <a:r>
              <a:rPr lang="en-US" sz="4000" dirty="0">
                <a:latin typeface="Poppins Medium"/>
                <a:ea typeface="Poppins Medium"/>
                <a:cs typeface="Poppins Medium"/>
                <a:sym typeface="Poppins Medium"/>
              </a:rPr>
              <a:t>Garden Mentors:</a:t>
            </a:r>
            <a:br>
              <a:rPr lang="en-US" sz="4000" dirty="0">
                <a:latin typeface="Poppins Medium"/>
                <a:ea typeface="Poppins Medium"/>
                <a:cs typeface="Poppins Medium"/>
                <a:sym typeface="Poppins Medium"/>
              </a:rPr>
            </a:br>
            <a:r>
              <a:rPr lang="en-US" sz="4000" dirty="0">
                <a:latin typeface="Poppins Medium"/>
                <a:ea typeface="Poppins Medium"/>
                <a:cs typeface="Poppins Medium"/>
                <a:sym typeface="Poppins Medium"/>
              </a:rPr>
              <a:t>Family</a:t>
            </a:r>
            <a:endParaRPr sz="5600" dirty="0"/>
          </a:p>
        </p:txBody>
      </p:sp>
      <p:sp>
        <p:nvSpPr>
          <p:cNvPr id="306" name="Google Shape;306;g237a7bf2bbc_2_271"/>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7" name="Google Shape;307;g237a7bf2bbc_2_271"/>
          <p:cNvSpPr/>
          <p:nvPr/>
        </p:nvSpPr>
        <p:spPr>
          <a:xfrm>
            <a:off x="428244" y="2443480"/>
            <a:ext cx="33009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g237a7bf2bbc_2_271"/>
          <p:cNvSpPr txBox="1">
            <a:spLocks noGrp="1"/>
          </p:cNvSpPr>
          <p:nvPr>
            <p:ph type="body" idx="1"/>
          </p:nvPr>
        </p:nvSpPr>
        <p:spPr>
          <a:xfrm>
            <a:off x="614855" y="2662800"/>
            <a:ext cx="6254700" cy="3207300"/>
          </a:xfrm>
          <a:prstGeom prst="rect">
            <a:avLst/>
          </a:prstGeom>
          <a:noFill/>
          <a:ln>
            <a:noFill/>
          </a:ln>
        </p:spPr>
        <p:txBody>
          <a:bodyPr spcFirstLastPara="1" wrap="square" lIns="91425" tIns="45700" rIns="91425" bIns="45700" anchor="t" anchorCtr="0">
            <a:noAutofit/>
          </a:bodyPr>
          <a:lstStyle/>
          <a:p>
            <a:pPr marL="228600" lvl="0" indent="-279400" algn="l" rtl="0">
              <a:lnSpc>
                <a:spcPct val="115000"/>
              </a:lnSpc>
              <a:spcBef>
                <a:spcPts val="0"/>
              </a:spcBef>
              <a:spcAft>
                <a:spcPts val="0"/>
              </a:spcAft>
              <a:buClr>
                <a:schemeClr val="lt1"/>
              </a:buClr>
              <a:buSzPts val="2500"/>
              <a:buFont typeface="Avenir"/>
              <a:buChar char="•"/>
            </a:pPr>
            <a:r>
              <a:rPr lang="en-US" sz="2500" dirty="0">
                <a:latin typeface="Avenir"/>
                <a:ea typeface="Avenir"/>
                <a:cs typeface="Avenir"/>
                <a:sym typeface="Avenir"/>
              </a:rPr>
              <a:t>Grandma and Grandpa Smith: garden as sustenance.</a:t>
            </a:r>
            <a:endParaRPr sz="2500" dirty="0">
              <a:latin typeface="Avenir"/>
              <a:ea typeface="Avenir"/>
              <a:cs typeface="Avenir"/>
              <a:sym typeface="Avenir"/>
            </a:endParaRPr>
          </a:p>
          <a:p>
            <a:pPr marL="228600" lvl="0" indent="-279400" algn="l" rtl="0">
              <a:lnSpc>
                <a:spcPct val="115000"/>
              </a:lnSpc>
              <a:spcBef>
                <a:spcPts val="1000"/>
              </a:spcBef>
              <a:spcAft>
                <a:spcPts val="0"/>
              </a:spcAft>
              <a:buClr>
                <a:schemeClr val="lt1"/>
              </a:buClr>
              <a:buSzPts val="2500"/>
              <a:buFont typeface="Avenir"/>
              <a:buChar char="•"/>
            </a:pPr>
            <a:r>
              <a:rPr lang="en-US" sz="2500" dirty="0">
                <a:latin typeface="Avenir"/>
                <a:ea typeface="Avenir"/>
                <a:cs typeface="Avenir"/>
                <a:sym typeface="Avenir"/>
              </a:rPr>
              <a:t>Grandma </a:t>
            </a:r>
            <a:r>
              <a:rPr lang="en-US" sz="2500" dirty="0" err="1">
                <a:latin typeface="Avenir"/>
                <a:ea typeface="Avenir"/>
                <a:cs typeface="Avenir"/>
                <a:sym typeface="Avenir"/>
              </a:rPr>
              <a:t>Schnoebelen</a:t>
            </a:r>
            <a:r>
              <a:rPr lang="en-US" sz="2500" dirty="0">
                <a:latin typeface="Avenir"/>
                <a:ea typeface="Avenir"/>
                <a:cs typeface="Avenir"/>
                <a:sym typeface="Avenir"/>
              </a:rPr>
              <a:t>: gardening for beauty.</a:t>
            </a:r>
            <a:endParaRPr sz="2500" dirty="0">
              <a:latin typeface="Avenir"/>
              <a:ea typeface="Avenir"/>
              <a:cs typeface="Avenir"/>
              <a:sym typeface="Avenir"/>
            </a:endParaRPr>
          </a:p>
          <a:p>
            <a:pPr marL="228600" lvl="0" indent="-279400" algn="l" rtl="0">
              <a:lnSpc>
                <a:spcPct val="115000"/>
              </a:lnSpc>
              <a:spcBef>
                <a:spcPts val="1000"/>
              </a:spcBef>
              <a:spcAft>
                <a:spcPts val="0"/>
              </a:spcAft>
              <a:buClr>
                <a:schemeClr val="lt1"/>
              </a:buClr>
              <a:buSzPts val="2500"/>
              <a:buFont typeface="Avenir"/>
              <a:buChar char="•"/>
            </a:pPr>
            <a:r>
              <a:rPr lang="en-US" sz="2500" dirty="0">
                <a:latin typeface="Avenir"/>
                <a:ea typeface="Avenir"/>
                <a:cs typeface="Avenir"/>
                <a:sym typeface="Avenir"/>
              </a:rPr>
              <a:t>My Father: garden as sanctuary.</a:t>
            </a:r>
            <a:endParaRPr sz="2500" dirty="0">
              <a:latin typeface="Avenir"/>
              <a:ea typeface="Avenir"/>
              <a:cs typeface="Avenir"/>
              <a:sym typeface="Avenir"/>
            </a:endParaRPr>
          </a:p>
          <a:p>
            <a:pPr marL="0" lvl="0" indent="0" algn="l" rtl="0">
              <a:lnSpc>
                <a:spcPct val="115000"/>
              </a:lnSpc>
              <a:spcBef>
                <a:spcPts val="1000"/>
              </a:spcBef>
              <a:spcAft>
                <a:spcPts val="0"/>
              </a:spcAft>
              <a:buClr>
                <a:schemeClr val="lt1"/>
              </a:buClr>
              <a:buSzPts val="2500"/>
              <a:buNone/>
            </a:pPr>
            <a:endParaRPr sz="2500" dirty="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13"/>
        <p:cNvGrpSpPr/>
        <p:nvPr/>
      </p:nvGrpSpPr>
      <p:grpSpPr>
        <a:xfrm>
          <a:off x="0" y="0"/>
          <a:ext cx="0" cy="0"/>
          <a:chOff x="0" y="0"/>
          <a:chExt cx="0" cy="0"/>
        </a:xfrm>
      </p:grpSpPr>
      <p:sp>
        <p:nvSpPr>
          <p:cNvPr id="314" name="Google Shape;314;p19"/>
          <p:cNvSpPr/>
          <p:nvPr/>
        </p:nvSpPr>
        <p:spPr>
          <a:xfrm>
            <a:off x="228600" y="1969775"/>
            <a:ext cx="11734800" cy="45183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19"/>
          <p:cNvSpPr txBox="1">
            <a:spLocks noGrp="1"/>
          </p:cNvSpPr>
          <p:nvPr>
            <p:ph type="title"/>
          </p:nvPr>
        </p:nvSpPr>
        <p:spPr>
          <a:xfrm>
            <a:off x="603500" y="516626"/>
            <a:ext cx="5297700" cy="1167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800"/>
              <a:buFont typeface="Poppins Medium"/>
              <a:buNone/>
            </a:pPr>
            <a:r>
              <a:rPr lang="en-US" sz="4800" dirty="0">
                <a:solidFill>
                  <a:schemeClr val="lt1"/>
                </a:solidFill>
                <a:latin typeface="Poppins Medium"/>
                <a:ea typeface="Poppins Medium"/>
                <a:cs typeface="Poppins Medium"/>
                <a:sym typeface="Poppins Medium"/>
              </a:rPr>
              <a:t>The New </a:t>
            </a:r>
            <a:br>
              <a:rPr lang="en-US" sz="4800" dirty="0">
                <a:solidFill>
                  <a:schemeClr val="lt1"/>
                </a:solidFill>
                <a:latin typeface="Poppins Medium"/>
                <a:ea typeface="Poppins Medium"/>
                <a:cs typeface="Poppins Medium"/>
                <a:sym typeface="Poppins Medium"/>
              </a:rPr>
            </a:br>
            <a:r>
              <a:rPr lang="en-US" sz="4800" dirty="0" err="1">
                <a:solidFill>
                  <a:schemeClr val="lt1"/>
                </a:solidFill>
                <a:latin typeface="Poppins Medium"/>
                <a:ea typeface="Poppins Medium"/>
                <a:cs typeface="Poppins Medium"/>
                <a:sym typeface="Poppins Medium"/>
              </a:rPr>
              <a:t>Perennialists</a:t>
            </a:r>
            <a:endParaRPr sz="4800" dirty="0">
              <a:solidFill>
                <a:schemeClr val="lt1"/>
              </a:solidFill>
              <a:latin typeface="Poppins Medium"/>
              <a:ea typeface="Poppins Medium"/>
              <a:cs typeface="Poppins Medium"/>
              <a:sym typeface="Poppins Medium"/>
            </a:endParaRPr>
          </a:p>
        </p:txBody>
      </p:sp>
      <p:sp>
        <p:nvSpPr>
          <p:cNvPr id="316" name="Google Shape;316;p19"/>
          <p:cNvSpPr txBox="1">
            <a:spLocks noGrp="1"/>
          </p:cNvSpPr>
          <p:nvPr>
            <p:ph type="body" idx="1"/>
          </p:nvPr>
        </p:nvSpPr>
        <p:spPr>
          <a:xfrm>
            <a:off x="5754624" y="369925"/>
            <a:ext cx="6251175" cy="2196900"/>
          </a:xfrm>
          <a:prstGeom prst="rect">
            <a:avLst/>
          </a:prstGeom>
          <a:noFill/>
          <a:ln>
            <a:noFill/>
          </a:ln>
        </p:spPr>
        <p:txBody>
          <a:bodyPr spcFirstLastPara="1" wrap="square" lIns="91425" tIns="45700" rIns="91425" bIns="45700" anchor="t" anchorCtr="0">
            <a:normAutofit/>
          </a:bodyPr>
          <a:lstStyle/>
          <a:p>
            <a:pPr marL="228600" lvl="0" indent="-266700" algn="l" rtl="0">
              <a:lnSpc>
                <a:spcPct val="90000"/>
              </a:lnSpc>
              <a:spcBef>
                <a:spcPts val="1000"/>
              </a:spcBef>
              <a:spcAft>
                <a:spcPts val="0"/>
              </a:spcAft>
              <a:buClr>
                <a:schemeClr val="lt1"/>
              </a:buClr>
              <a:buSzPts val="2400"/>
              <a:buFont typeface="Avenir"/>
              <a:buChar char="•"/>
            </a:pPr>
            <a:r>
              <a:rPr lang="en-US" sz="2400" dirty="0">
                <a:solidFill>
                  <a:schemeClr val="lt1"/>
                </a:solidFill>
                <a:latin typeface="Avenir"/>
                <a:ea typeface="Avenir"/>
                <a:cs typeface="Avenir"/>
                <a:sym typeface="Avenir"/>
              </a:rPr>
              <a:t>Piet </a:t>
            </a:r>
            <a:r>
              <a:rPr lang="en-US" sz="2400" dirty="0" err="1">
                <a:solidFill>
                  <a:schemeClr val="lt1"/>
                </a:solidFill>
                <a:latin typeface="Avenir"/>
                <a:ea typeface="Avenir"/>
                <a:cs typeface="Avenir"/>
                <a:sym typeface="Avenir"/>
              </a:rPr>
              <a:t>Oudolf</a:t>
            </a:r>
            <a:endParaRPr sz="2400" dirty="0">
              <a:solidFill>
                <a:schemeClr val="lt1"/>
              </a:solidFill>
              <a:latin typeface="Avenir"/>
              <a:ea typeface="Avenir"/>
              <a:cs typeface="Avenir"/>
              <a:sym typeface="Avenir"/>
            </a:endParaRPr>
          </a:p>
          <a:p>
            <a:pPr marL="228600" indent="-266700">
              <a:buClr>
                <a:schemeClr val="lt1"/>
              </a:buClr>
              <a:buSzPts val="2400"/>
              <a:buFont typeface="Avenir"/>
              <a:buChar char="•"/>
            </a:pPr>
            <a:r>
              <a:rPr lang="en-US" sz="2400" dirty="0" err="1">
                <a:solidFill>
                  <a:schemeClr val="lt1"/>
                </a:solidFill>
                <a:latin typeface="Avenir"/>
                <a:ea typeface="Avenir"/>
                <a:cs typeface="Avenir"/>
                <a:sym typeface="Avenir"/>
              </a:rPr>
              <a:t>Oehme</a:t>
            </a:r>
            <a:r>
              <a:rPr lang="en-US" sz="2400" dirty="0">
                <a:solidFill>
                  <a:schemeClr val="lt1"/>
                </a:solidFill>
                <a:latin typeface="Avenir"/>
                <a:ea typeface="Avenir"/>
                <a:cs typeface="Avenir"/>
                <a:sym typeface="Avenir"/>
              </a:rPr>
              <a:t> van Sweden</a:t>
            </a:r>
            <a:endParaRPr lang="en-US" sz="2400" dirty="0">
              <a:latin typeface="Avenir"/>
              <a:ea typeface="Avenir"/>
              <a:cs typeface="Avenir"/>
              <a:sym typeface="Avenir"/>
            </a:endParaRPr>
          </a:p>
          <a:p>
            <a:pPr marL="228600" indent="-266700">
              <a:buClr>
                <a:schemeClr val="lt1"/>
              </a:buClr>
              <a:buSzPts val="2400"/>
              <a:buFont typeface="Avenir"/>
              <a:buChar char="•"/>
            </a:pPr>
            <a:r>
              <a:rPr lang="en-US" sz="2400" dirty="0">
                <a:solidFill>
                  <a:schemeClr val="lt1"/>
                </a:solidFill>
                <a:latin typeface="Avenir"/>
                <a:ea typeface="Avenir"/>
                <a:cs typeface="Avenir"/>
                <a:sym typeface="Avenir"/>
              </a:rPr>
              <a:t>Roy </a:t>
            </a:r>
            <a:r>
              <a:rPr lang="en-US" sz="2400" dirty="0" err="1">
                <a:solidFill>
                  <a:schemeClr val="lt1"/>
                </a:solidFill>
                <a:latin typeface="Avenir"/>
                <a:ea typeface="Avenir"/>
                <a:cs typeface="Avenir"/>
                <a:sym typeface="Avenir"/>
              </a:rPr>
              <a:t>Diblik</a:t>
            </a:r>
            <a:r>
              <a:rPr lang="en-US" sz="2400" dirty="0">
                <a:solidFill>
                  <a:schemeClr val="lt1"/>
                </a:solidFill>
                <a:latin typeface="Avenir"/>
                <a:ea typeface="Avenir"/>
                <a:cs typeface="Avenir"/>
                <a:sym typeface="Avenir"/>
              </a:rPr>
              <a:t>, Northwind Perennial Farm</a:t>
            </a:r>
            <a:endParaRPr lang="en-US" sz="2400" dirty="0">
              <a:latin typeface="Avenir"/>
              <a:ea typeface="Avenir"/>
              <a:cs typeface="Avenir"/>
              <a:sym typeface="Avenir"/>
            </a:endParaRPr>
          </a:p>
        </p:txBody>
      </p:sp>
      <p:pic>
        <p:nvPicPr>
          <p:cNvPr id="317" name="Google Shape;317;p19" descr="A picture containing tree, outdoor, grass, plant&#10;&#10;Description automatically generated"/>
          <p:cNvPicPr preferRelativeResize="0"/>
          <p:nvPr/>
        </p:nvPicPr>
        <p:blipFill rotWithShape="1">
          <a:blip r:embed="rId3">
            <a:alphaModFix/>
          </a:blip>
          <a:srcRect r="11979" b="29047"/>
          <a:stretch/>
        </p:blipFill>
        <p:spPr>
          <a:xfrm>
            <a:off x="457863" y="2292538"/>
            <a:ext cx="3831800" cy="3872776"/>
          </a:xfrm>
          <a:prstGeom prst="rect">
            <a:avLst/>
          </a:prstGeom>
          <a:noFill/>
          <a:ln>
            <a:noFill/>
          </a:ln>
        </p:spPr>
      </p:pic>
      <p:pic>
        <p:nvPicPr>
          <p:cNvPr id="318" name="Google Shape;318;p19" descr="A landscape with a pond and trees&#10;&#10;Description automatically generated"/>
          <p:cNvPicPr preferRelativeResize="0"/>
          <p:nvPr/>
        </p:nvPicPr>
        <p:blipFill rotWithShape="1">
          <a:blip r:embed="rId4">
            <a:alphaModFix/>
          </a:blip>
          <a:srcRect l="9502" r="30505"/>
          <a:stretch/>
        </p:blipFill>
        <p:spPr>
          <a:xfrm>
            <a:off x="4258538" y="2289450"/>
            <a:ext cx="3486151" cy="3878950"/>
          </a:xfrm>
          <a:prstGeom prst="rect">
            <a:avLst/>
          </a:prstGeom>
          <a:noFill/>
          <a:ln>
            <a:noFill/>
          </a:ln>
        </p:spPr>
      </p:pic>
      <p:pic>
        <p:nvPicPr>
          <p:cNvPr id="319" name="Google Shape;319;p19" descr="A group of people standing next to a sign&#10;&#10;Description automatically generated with medium confidence"/>
          <p:cNvPicPr preferRelativeResize="0"/>
          <p:nvPr/>
        </p:nvPicPr>
        <p:blipFill rotWithShape="1">
          <a:blip r:embed="rId5">
            <a:alphaModFix/>
          </a:blip>
          <a:srcRect l="21316" r="16718"/>
          <a:stretch/>
        </p:blipFill>
        <p:spPr>
          <a:xfrm>
            <a:off x="7744687" y="2289438"/>
            <a:ext cx="3989449" cy="3878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13">
          <a:extLst>
            <a:ext uri="{FF2B5EF4-FFF2-40B4-BE49-F238E27FC236}">
              <a16:creationId xmlns:a16="http://schemas.microsoft.com/office/drawing/2014/main" id="{C759845C-7FD6-B2C8-3DF7-F3AE950DC7C7}"/>
            </a:ext>
          </a:extLst>
        </p:cNvPr>
        <p:cNvGrpSpPr/>
        <p:nvPr/>
      </p:nvGrpSpPr>
      <p:grpSpPr>
        <a:xfrm>
          <a:off x="0" y="0"/>
          <a:ext cx="0" cy="0"/>
          <a:chOff x="0" y="0"/>
          <a:chExt cx="0" cy="0"/>
        </a:xfrm>
      </p:grpSpPr>
      <p:sp>
        <p:nvSpPr>
          <p:cNvPr id="314" name="Google Shape;314;p19">
            <a:extLst>
              <a:ext uri="{FF2B5EF4-FFF2-40B4-BE49-F238E27FC236}">
                <a16:creationId xmlns:a16="http://schemas.microsoft.com/office/drawing/2014/main" id="{D14D2018-C80F-CF52-A397-9F742B57612E}"/>
              </a:ext>
            </a:extLst>
          </p:cNvPr>
          <p:cNvSpPr/>
          <p:nvPr/>
        </p:nvSpPr>
        <p:spPr>
          <a:xfrm>
            <a:off x="228600" y="1969775"/>
            <a:ext cx="11734800" cy="45183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19">
            <a:extLst>
              <a:ext uri="{FF2B5EF4-FFF2-40B4-BE49-F238E27FC236}">
                <a16:creationId xmlns:a16="http://schemas.microsoft.com/office/drawing/2014/main" id="{1FFE5150-A4E6-01E6-DAF5-963181653827}"/>
              </a:ext>
            </a:extLst>
          </p:cNvPr>
          <p:cNvSpPr txBox="1">
            <a:spLocks noGrp="1"/>
          </p:cNvSpPr>
          <p:nvPr>
            <p:ph type="title"/>
          </p:nvPr>
        </p:nvSpPr>
        <p:spPr>
          <a:xfrm>
            <a:off x="603500" y="516626"/>
            <a:ext cx="5297700" cy="1167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800"/>
              <a:buFont typeface="Poppins Medium"/>
              <a:buNone/>
            </a:pPr>
            <a:r>
              <a:rPr lang="en-US" sz="4800" dirty="0">
                <a:solidFill>
                  <a:schemeClr val="lt1"/>
                </a:solidFill>
                <a:latin typeface="Poppins Medium"/>
                <a:ea typeface="Poppins Medium"/>
                <a:cs typeface="Poppins Medium"/>
                <a:sym typeface="Poppins Medium"/>
              </a:rPr>
              <a:t>The New Naturalists </a:t>
            </a:r>
            <a:endParaRPr sz="4800" dirty="0">
              <a:solidFill>
                <a:schemeClr val="lt1"/>
              </a:solidFill>
              <a:latin typeface="Poppins Medium"/>
              <a:ea typeface="Poppins Medium"/>
              <a:cs typeface="Poppins Medium"/>
              <a:sym typeface="Poppins Medium"/>
            </a:endParaRPr>
          </a:p>
        </p:txBody>
      </p:sp>
      <p:sp>
        <p:nvSpPr>
          <p:cNvPr id="316" name="Google Shape;316;p19">
            <a:extLst>
              <a:ext uri="{FF2B5EF4-FFF2-40B4-BE49-F238E27FC236}">
                <a16:creationId xmlns:a16="http://schemas.microsoft.com/office/drawing/2014/main" id="{AC772C45-4D0A-F941-CB0F-1FC974256F61}"/>
              </a:ext>
            </a:extLst>
          </p:cNvPr>
          <p:cNvSpPr txBox="1">
            <a:spLocks noGrp="1"/>
          </p:cNvSpPr>
          <p:nvPr>
            <p:ph type="body" idx="1"/>
          </p:nvPr>
        </p:nvSpPr>
        <p:spPr>
          <a:xfrm>
            <a:off x="4901184" y="440425"/>
            <a:ext cx="6909815" cy="2196900"/>
          </a:xfrm>
          <a:prstGeom prst="rect">
            <a:avLst/>
          </a:prstGeom>
          <a:noFill/>
          <a:ln>
            <a:noFill/>
          </a:ln>
        </p:spPr>
        <p:txBody>
          <a:bodyPr spcFirstLastPara="1" wrap="square" lIns="91425" tIns="45700" rIns="91425" bIns="45700" anchor="t" anchorCtr="0">
            <a:normAutofit/>
          </a:bodyPr>
          <a:lstStyle/>
          <a:p>
            <a:pPr marL="228600" lvl="0" indent="-266700" algn="l" rtl="0">
              <a:lnSpc>
                <a:spcPct val="90000"/>
              </a:lnSpc>
              <a:spcBef>
                <a:spcPts val="1000"/>
              </a:spcBef>
              <a:spcAft>
                <a:spcPts val="0"/>
              </a:spcAft>
              <a:buClr>
                <a:schemeClr val="lt1"/>
              </a:buClr>
              <a:buSzPts val="2400"/>
              <a:buFont typeface="Avenir"/>
              <a:buChar char="•"/>
            </a:pPr>
            <a:r>
              <a:rPr lang="en-US" sz="2400" dirty="0">
                <a:solidFill>
                  <a:schemeClr val="lt1"/>
                </a:solidFill>
                <a:latin typeface="Avenir"/>
                <a:ea typeface="Avenir"/>
                <a:cs typeface="Avenir"/>
                <a:sym typeface="Avenir"/>
              </a:rPr>
              <a:t>Doug Tallamy, The Professor</a:t>
            </a:r>
          </a:p>
          <a:p>
            <a:pPr marL="228600" lvl="0" indent="-266700" algn="l" rtl="0">
              <a:lnSpc>
                <a:spcPct val="90000"/>
              </a:lnSpc>
              <a:spcBef>
                <a:spcPts val="1000"/>
              </a:spcBef>
              <a:spcAft>
                <a:spcPts val="0"/>
              </a:spcAft>
              <a:buClr>
                <a:schemeClr val="lt1"/>
              </a:buClr>
              <a:buSzPts val="2400"/>
              <a:buFont typeface="Avenir"/>
              <a:buChar char="•"/>
            </a:pPr>
            <a:r>
              <a:rPr lang="en-US" sz="2400" dirty="0">
                <a:solidFill>
                  <a:schemeClr val="lt1"/>
                </a:solidFill>
                <a:latin typeface="Avenir"/>
                <a:ea typeface="Avenir"/>
                <a:cs typeface="Avenir"/>
                <a:sym typeface="Avenir"/>
              </a:rPr>
              <a:t>Kelly D. Norris, The Artist</a:t>
            </a:r>
          </a:p>
          <a:p>
            <a:pPr marL="228600" lvl="0" indent="-266700" algn="l" rtl="0">
              <a:lnSpc>
                <a:spcPct val="90000"/>
              </a:lnSpc>
              <a:spcBef>
                <a:spcPts val="1000"/>
              </a:spcBef>
              <a:spcAft>
                <a:spcPts val="0"/>
              </a:spcAft>
              <a:buClr>
                <a:schemeClr val="lt1"/>
              </a:buClr>
              <a:buSzPts val="2400"/>
              <a:buFont typeface="Avenir"/>
              <a:buChar char="•"/>
            </a:pPr>
            <a:r>
              <a:rPr lang="en-US" sz="2400" dirty="0">
                <a:solidFill>
                  <a:schemeClr val="lt1"/>
                </a:solidFill>
                <a:latin typeface="Avenir"/>
                <a:ea typeface="Avenir"/>
                <a:cs typeface="Avenir"/>
                <a:sym typeface="Avenir"/>
              </a:rPr>
              <a:t>Benjamin Vogt, The Activist</a:t>
            </a:r>
            <a:endParaRPr lang="en-US" sz="2400" dirty="0">
              <a:latin typeface="Avenir"/>
              <a:ea typeface="Avenir"/>
              <a:cs typeface="Avenir"/>
              <a:sym typeface="Avenir"/>
            </a:endParaRPr>
          </a:p>
        </p:txBody>
      </p:sp>
      <p:pic>
        <p:nvPicPr>
          <p:cNvPr id="1028" name="Picture 4" descr="author and garden designer benjamin vogt posing in a garden he designed">
            <a:extLst>
              <a:ext uri="{FF2B5EF4-FFF2-40B4-BE49-F238E27FC236}">
                <a16:creationId xmlns:a16="http://schemas.microsoft.com/office/drawing/2014/main" id="{6BE24101-B612-A0E7-E66A-20B07AF31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948" y="2010416"/>
            <a:ext cx="4368452" cy="4420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AD945E4-9538-7EE0-F20F-1446D154E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576" y="1969775"/>
            <a:ext cx="4058371" cy="4471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conservation starts in your yard: doug tallamy on 'nature's best hope'  - A Way To Garden">
            <a:extLst>
              <a:ext uri="{FF2B5EF4-FFF2-40B4-BE49-F238E27FC236}">
                <a16:creationId xmlns:a16="http://schemas.microsoft.com/office/drawing/2014/main" id="{0B44CCDB-D8D4-A26B-81C5-A0DB1861E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34" y="1984968"/>
            <a:ext cx="3211842" cy="447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921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104B586-4BD9-B061-5A22-4618378B242A}"/>
              </a:ext>
            </a:extLst>
          </p:cNvPr>
          <p:cNvSpPr>
            <a:spLocks noGrp="1"/>
          </p:cNvSpPr>
          <p:nvPr>
            <p:ph type="title"/>
          </p:nvPr>
        </p:nvSpPr>
        <p:spPr>
          <a:xfrm>
            <a:off x="1014141" y="1450655"/>
            <a:ext cx="3932030" cy="3956690"/>
          </a:xfrm>
        </p:spPr>
        <p:txBody>
          <a:bodyPr anchor="ctr">
            <a:normAutofit/>
          </a:bodyPr>
          <a:lstStyle/>
          <a:p>
            <a:r>
              <a:rPr lang="en-US" sz="4800" dirty="0">
                <a:solidFill>
                  <a:schemeClr val="bg1"/>
                </a:solidFill>
              </a:rPr>
              <a:t>We are in the Era of Environmental Gardening</a:t>
            </a:r>
          </a:p>
        </p:txBody>
      </p:sp>
      <p:cxnSp>
        <p:nvCxnSpPr>
          <p:cNvPr id="11" name="Straight Connector 10">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281C18C-70EA-A0F2-2551-B967E406177B}"/>
              </a:ext>
            </a:extLst>
          </p:cNvPr>
          <p:cNvSpPr>
            <a:spLocks noGrp="1"/>
          </p:cNvSpPr>
          <p:nvPr>
            <p:ph type="body" idx="1"/>
          </p:nvPr>
        </p:nvSpPr>
        <p:spPr>
          <a:xfrm>
            <a:off x="6096000" y="1107587"/>
            <a:ext cx="5413248" cy="4572446"/>
          </a:xfrm>
        </p:spPr>
        <p:txBody>
          <a:bodyPr anchor="ctr">
            <a:normAutofit fontScale="85000" lnSpcReduction="20000"/>
          </a:bodyPr>
          <a:lstStyle/>
          <a:p>
            <a:endParaRPr lang="en-US" sz="1600" dirty="0">
              <a:solidFill>
                <a:schemeClr val="bg1"/>
              </a:solidFill>
            </a:endParaRPr>
          </a:p>
          <a:p>
            <a:pPr marL="114300" indent="0">
              <a:buNone/>
            </a:pPr>
            <a:endParaRPr lang="en-US" sz="2000" dirty="0">
              <a:solidFill>
                <a:schemeClr val="bg1"/>
              </a:solidFill>
            </a:endParaRPr>
          </a:p>
          <a:p>
            <a:endParaRPr lang="en-US" sz="2000" dirty="0">
              <a:solidFill>
                <a:schemeClr val="bg1"/>
              </a:solidFill>
            </a:endParaRPr>
          </a:p>
          <a:p>
            <a:r>
              <a:rPr lang="en-US" dirty="0">
                <a:solidFill>
                  <a:schemeClr val="bg1"/>
                </a:solidFill>
              </a:rPr>
              <a:t>Worldwide biodiversity crisis.  </a:t>
            </a:r>
          </a:p>
          <a:p>
            <a:endParaRPr lang="en-US" dirty="0">
              <a:solidFill>
                <a:schemeClr val="bg1"/>
              </a:solidFill>
            </a:endParaRPr>
          </a:p>
          <a:p>
            <a:r>
              <a:rPr lang="en-US" dirty="0">
                <a:solidFill>
                  <a:schemeClr val="bg1"/>
                </a:solidFill>
              </a:rPr>
              <a:t>Worldwide climate crisis.</a:t>
            </a:r>
          </a:p>
          <a:p>
            <a:endParaRPr lang="en-US" dirty="0">
              <a:solidFill>
                <a:schemeClr val="bg1"/>
              </a:solidFill>
            </a:endParaRPr>
          </a:p>
          <a:p>
            <a:r>
              <a:rPr lang="en-US" dirty="0">
                <a:solidFill>
                  <a:schemeClr val="bg1"/>
                </a:solidFill>
              </a:rPr>
              <a:t>Horticulture and Ecology  begin to merge.</a:t>
            </a:r>
          </a:p>
          <a:p>
            <a:endParaRPr lang="en-US" dirty="0">
              <a:solidFill>
                <a:schemeClr val="bg1"/>
              </a:solidFill>
            </a:endParaRPr>
          </a:p>
          <a:p>
            <a:r>
              <a:rPr lang="en-US" dirty="0">
                <a:solidFill>
                  <a:schemeClr val="bg1"/>
                </a:solidFill>
              </a:rPr>
              <a:t>A lot of what we do/have learned is counterintuitive to how Nature actually works.</a:t>
            </a:r>
          </a:p>
          <a:p>
            <a:pPr lvl="1"/>
            <a:endParaRPr lang="en-US" sz="12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4" name="Slide Number Placeholder 3">
            <a:extLst>
              <a:ext uri="{FF2B5EF4-FFF2-40B4-BE49-F238E27FC236}">
                <a16:creationId xmlns:a16="http://schemas.microsoft.com/office/drawing/2014/main" id="{8BA34DD8-6E53-AFF5-8E25-D4F429E2CF5E}"/>
              </a:ext>
            </a:extLst>
          </p:cNvPr>
          <p:cNvSpPr>
            <a:spLocks noGrp="1"/>
          </p:cNvSpPr>
          <p:nvPr>
            <p:ph type="sldNum" idx="12"/>
          </p:nvPr>
        </p:nvSpPr>
        <p:spPr>
          <a:xfrm>
            <a:off x="9303026" y="6356350"/>
            <a:ext cx="2050774" cy="365125"/>
          </a:xfrm>
        </p:spPr>
        <p:txBody>
          <a:bodyPr>
            <a:normAutofit/>
          </a:bodyPr>
          <a:lstStyle/>
          <a:p>
            <a:pPr marL="0" lvl="0" indent="0" rtl="0">
              <a:spcBef>
                <a:spcPts val="0"/>
              </a:spcBef>
              <a:spcAft>
                <a:spcPts val="600"/>
              </a:spcAft>
              <a:buNone/>
            </a:pPr>
            <a:fld id="{00000000-1234-1234-1234-123412341234}" type="slidenum">
              <a:rPr lang="en-US">
                <a:solidFill>
                  <a:schemeClr val="bg1">
                    <a:lumMod val="50000"/>
                  </a:schemeClr>
                </a:solidFill>
              </a:rPr>
              <a:pPr marL="0" lvl="0" indent="0" rtl="0">
                <a:spcBef>
                  <a:spcPts val="0"/>
                </a:spcBef>
                <a:spcAft>
                  <a:spcPts val="600"/>
                </a:spcAft>
                <a:buNone/>
              </a:pPr>
              <a:t>27</a:t>
            </a:fld>
            <a:endParaRPr lang="en-US">
              <a:solidFill>
                <a:schemeClr val="bg1">
                  <a:lumMod val="50000"/>
                </a:schemeClr>
              </a:solidFill>
            </a:endParaRPr>
          </a:p>
        </p:txBody>
      </p:sp>
    </p:spTree>
    <p:extLst>
      <p:ext uri="{BB962C8B-B14F-4D97-AF65-F5344CB8AC3E}">
        <p14:creationId xmlns:p14="http://schemas.microsoft.com/office/powerpoint/2010/main" val="1192278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54" name="Google Shape;654;p52"/>
          <p:cNvSpPr txBox="1">
            <a:spLocks noGrp="1"/>
          </p:cNvSpPr>
          <p:nvPr>
            <p:ph type="title"/>
          </p:nvPr>
        </p:nvSpPr>
        <p:spPr>
          <a:xfrm>
            <a:off x="838199" y="448721"/>
            <a:ext cx="5666547" cy="81179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Poppins Medium"/>
              <a:buNone/>
            </a:pPr>
            <a:r>
              <a:rPr lang="en-US" dirty="0">
                <a:solidFill>
                  <a:schemeClr val="bg1"/>
                </a:solidFill>
              </a:rPr>
              <a:t>Sustainability Defined</a:t>
            </a:r>
            <a:endParaRPr dirty="0"/>
          </a:p>
        </p:txBody>
      </p:sp>
      <p:cxnSp>
        <p:nvCxnSpPr>
          <p:cNvPr id="655" name="Google Shape;655;p52"/>
          <p:cNvCxnSpPr/>
          <p:nvPr/>
        </p:nvCxnSpPr>
        <p:spPr>
          <a:xfrm rot="10800000">
            <a:off x="831873" y="1749756"/>
            <a:ext cx="4718304" cy="0"/>
          </a:xfrm>
          <a:prstGeom prst="straightConnector1">
            <a:avLst/>
          </a:prstGeom>
          <a:noFill/>
          <a:ln w="12700" cap="flat" cmpd="sng">
            <a:solidFill>
              <a:schemeClr val="accent2"/>
            </a:solidFill>
            <a:prstDash val="solid"/>
            <a:miter lim="800000"/>
            <a:headEnd type="none" w="sm" len="sm"/>
            <a:tailEnd type="none" w="sm" len="sm"/>
          </a:ln>
        </p:spPr>
      </p:cxnSp>
      <p:sp>
        <p:nvSpPr>
          <p:cNvPr id="656" name="Google Shape;656;p52"/>
          <p:cNvSpPr txBox="1">
            <a:spLocks noGrp="1"/>
          </p:cNvSpPr>
          <p:nvPr>
            <p:ph type="body" idx="1"/>
          </p:nvPr>
        </p:nvSpPr>
        <p:spPr>
          <a:xfrm>
            <a:off x="897769" y="1909192"/>
            <a:ext cx="4586513" cy="3647710"/>
          </a:xfrm>
          <a:prstGeom prst="rect">
            <a:avLst/>
          </a:prstGeom>
          <a:noFill/>
          <a:ln>
            <a:noFill/>
          </a:ln>
        </p:spPr>
        <p:txBody>
          <a:bodyPr spcFirstLastPara="1" wrap="square" lIns="91425" tIns="45700" rIns="91425" bIns="45700" anchor="ctr" anchorCtr="0">
            <a:normAutofit fontScale="85000" lnSpcReduction="20000"/>
          </a:bodyPr>
          <a:lstStyle/>
          <a:p>
            <a:pPr marL="228600" lvl="0" indent="-101600" algn="l" rtl="0">
              <a:lnSpc>
                <a:spcPct val="90000"/>
              </a:lnSpc>
              <a:spcBef>
                <a:spcPts val="0"/>
              </a:spcBef>
              <a:spcAft>
                <a:spcPts val="0"/>
              </a:spcAft>
              <a:buClr>
                <a:schemeClr val="dk1"/>
              </a:buClr>
              <a:buSzPts val="2000"/>
              <a:buNone/>
            </a:pPr>
            <a:endParaRPr sz="2000" dirty="0">
              <a:solidFill>
                <a:schemeClr val="lt1"/>
              </a:solidFill>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sym typeface="Avenir"/>
              </a:rPr>
              <a:t>Forward thinking.</a:t>
            </a:r>
            <a:endParaRPr sz="2600" dirty="0"/>
          </a:p>
          <a:p>
            <a:pPr marL="228600" lvl="0" indent="-101600" algn="l" rtl="0">
              <a:lnSpc>
                <a:spcPct val="90000"/>
              </a:lnSpc>
              <a:spcBef>
                <a:spcPts val="1000"/>
              </a:spcBef>
              <a:spcAft>
                <a:spcPts val="0"/>
              </a:spcAft>
              <a:buClr>
                <a:schemeClr val="dk1"/>
              </a:buClr>
              <a:buSzPts val="2000"/>
              <a:buNone/>
            </a:pPr>
            <a:endParaRPr sz="2600" dirty="0">
              <a:solidFill>
                <a:schemeClr val="lt1"/>
              </a:solidFill>
              <a:latin typeface="Avenir"/>
              <a:ea typeface="Avenir"/>
              <a:cs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ea typeface="Avenir"/>
                <a:cs typeface="Avenir"/>
                <a:sym typeface="Avenir"/>
              </a:rPr>
              <a:t>Works with Nature, not against it.</a:t>
            </a:r>
            <a:endParaRPr sz="2600" dirty="0"/>
          </a:p>
          <a:p>
            <a:pPr marL="228600" lvl="0" indent="-101600" algn="l" rtl="0">
              <a:lnSpc>
                <a:spcPct val="90000"/>
              </a:lnSpc>
              <a:spcBef>
                <a:spcPts val="1000"/>
              </a:spcBef>
              <a:spcAft>
                <a:spcPts val="0"/>
              </a:spcAft>
              <a:buClr>
                <a:schemeClr val="dk1"/>
              </a:buClr>
              <a:buSzPts val="2000"/>
              <a:buNone/>
            </a:pPr>
            <a:endParaRPr sz="2600" dirty="0">
              <a:solidFill>
                <a:schemeClr val="lt1"/>
              </a:solidFill>
              <a:latin typeface="Avenir"/>
              <a:ea typeface="Avenir"/>
              <a:cs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bg1"/>
                </a:solidFill>
                <a:latin typeface="Avenir Book" panose="02000503020000020003" pitchFamily="2" charset="0"/>
              </a:rPr>
              <a:t>Values ecosystem support.</a:t>
            </a:r>
            <a:endParaRPr sz="2600" dirty="0">
              <a:solidFill>
                <a:schemeClr val="bg1"/>
              </a:solidFill>
              <a:latin typeface="Avenir Book" panose="02000503020000020003" pitchFamily="2" charset="0"/>
            </a:endParaRPr>
          </a:p>
          <a:p>
            <a:pPr marL="228600" lvl="0" indent="-101600" algn="l" rtl="0">
              <a:lnSpc>
                <a:spcPct val="90000"/>
              </a:lnSpc>
              <a:spcBef>
                <a:spcPts val="1000"/>
              </a:spcBef>
              <a:spcAft>
                <a:spcPts val="0"/>
              </a:spcAft>
              <a:buClr>
                <a:schemeClr val="dk1"/>
              </a:buClr>
              <a:buSzPts val="2000"/>
              <a:buNone/>
            </a:pPr>
            <a:endParaRPr sz="2600" dirty="0">
              <a:solidFill>
                <a:schemeClr val="lt1"/>
              </a:solidFill>
              <a:latin typeface="Avenir"/>
              <a:ea typeface="Avenir"/>
              <a:cs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sym typeface="Avenir"/>
              </a:rPr>
              <a:t>Minimal impact on the earth.</a:t>
            </a:r>
          </a:p>
          <a:p>
            <a:pPr marL="228600" lvl="0" indent="-228600" algn="l" rtl="0">
              <a:lnSpc>
                <a:spcPct val="90000"/>
              </a:lnSpc>
              <a:spcBef>
                <a:spcPts val="1000"/>
              </a:spcBef>
              <a:spcAft>
                <a:spcPts val="0"/>
              </a:spcAft>
              <a:buClr>
                <a:schemeClr val="lt1"/>
              </a:buClr>
              <a:buSzPts val="2000"/>
              <a:buChar char="•"/>
            </a:pPr>
            <a:endParaRPr lang="en-US" sz="2000" dirty="0">
              <a:solidFill>
                <a:schemeClr val="lt1"/>
              </a:solidFill>
              <a:latin typeface="Avenir"/>
              <a:sym typeface="Avenir"/>
            </a:endParaRPr>
          </a:p>
          <a:p>
            <a:pPr marL="0" lvl="0" indent="0" algn="l" rtl="0">
              <a:lnSpc>
                <a:spcPct val="90000"/>
              </a:lnSpc>
              <a:spcBef>
                <a:spcPts val="1000"/>
              </a:spcBef>
              <a:spcAft>
                <a:spcPts val="0"/>
              </a:spcAft>
              <a:buClr>
                <a:schemeClr val="lt1"/>
              </a:buClr>
              <a:buSzPts val="2000"/>
              <a:buNone/>
            </a:pPr>
            <a:r>
              <a:rPr lang="en-US" sz="2000" dirty="0">
                <a:solidFill>
                  <a:schemeClr val="lt1"/>
                </a:solidFill>
                <a:latin typeface="Avenir"/>
                <a:sym typeface="Avenir"/>
              </a:rPr>
              <a:t>- American Horticultural Society</a:t>
            </a:r>
          </a:p>
          <a:p>
            <a:pPr marL="228600" lvl="0" indent="-228600" algn="l" rtl="0">
              <a:lnSpc>
                <a:spcPct val="90000"/>
              </a:lnSpc>
              <a:spcBef>
                <a:spcPts val="1000"/>
              </a:spcBef>
              <a:spcAft>
                <a:spcPts val="0"/>
              </a:spcAft>
              <a:buClr>
                <a:schemeClr val="lt1"/>
              </a:buClr>
              <a:buSzPts val="2000"/>
              <a:buChar char="•"/>
            </a:pPr>
            <a:endParaRPr dirty="0"/>
          </a:p>
          <a:p>
            <a:pPr marL="228600" lvl="0" indent="-101600" algn="l" rtl="0">
              <a:lnSpc>
                <a:spcPct val="90000"/>
              </a:lnSpc>
              <a:spcBef>
                <a:spcPts val="1000"/>
              </a:spcBef>
              <a:spcAft>
                <a:spcPts val="0"/>
              </a:spcAft>
              <a:buClr>
                <a:schemeClr val="dk1"/>
              </a:buClr>
              <a:buSzPts val="2000"/>
              <a:buNone/>
            </a:pPr>
            <a:endParaRPr sz="2000" dirty="0">
              <a:solidFill>
                <a:schemeClr val="lt1"/>
              </a:solidFill>
            </a:endParaRPr>
          </a:p>
        </p:txBody>
      </p:sp>
      <p:pic>
        <p:nvPicPr>
          <p:cNvPr id="657" name="Google Shape;657;p52" descr="A bench in a garden&#10;&#10;Description automatically generated with low confidence"/>
          <p:cNvPicPr preferRelativeResize="0"/>
          <p:nvPr/>
        </p:nvPicPr>
        <p:blipFill rotWithShape="1">
          <a:blip r:embed="rId3">
            <a:alphaModFix/>
          </a:blip>
          <a:srcRect t="19710" r="-3" b="332"/>
          <a:stretch/>
        </p:blipFill>
        <p:spPr>
          <a:xfrm>
            <a:off x="6525453" y="1"/>
            <a:ext cx="5666547" cy="3398024"/>
          </a:xfrm>
          <a:prstGeom prst="rect">
            <a:avLst/>
          </a:prstGeom>
          <a:noFill/>
          <a:ln>
            <a:noFill/>
          </a:ln>
        </p:spPr>
      </p:pic>
      <p:cxnSp>
        <p:nvCxnSpPr>
          <p:cNvPr id="658" name="Google Shape;658;p52"/>
          <p:cNvCxnSpPr/>
          <p:nvPr/>
        </p:nvCxnSpPr>
        <p:spPr>
          <a:xfrm rot="10800000">
            <a:off x="6522277" y="3386960"/>
            <a:ext cx="5669723" cy="0"/>
          </a:xfrm>
          <a:prstGeom prst="straightConnector1">
            <a:avLst/>
          </a:prstGeom>
          <a:noFill/>
          <a:ln w="12700" cap="flat" cmpd="sng">
            <a:solidFill>
              <a:schemeClr val="accent2"/>
            </a:solidFill>
            <a:prstDash val="solid"/>
            <a:miter lim="800000"/>
            <a:headEnd type="none" w="sm" len="sm"/>
            <a:tailEnd type="none" w="sm" len="sm"/>
          </a:ln>
        </p:spPr>
      </p:cxnSp>
      <p:cxnSp>
        <p:nvCxnSpPr>
          <p:cNvPr id="659" name="Google Shape;659;p52"/>
          <p:cNvCxnSpPr/>
          <p:nvPr/>
        </p:nvCxnSpPr>
        <p:spPr>
          <a:xfrm rot="10800000">
            <a:off x="834027" y="5707672"/>
            <a:ext cx="4713997" cy="0"/>
          </a:xfrm>
          <a:prstGeom prst="straightConnector1">
            <a:avLst/>
          </a:prstGeom>
          <a:noFill/>
          <a:ln w="12700" cap="flat" cmpd="sng">
            <a:solidFill>
              <a:schemeClr val="accent2"/>
            </a:solidFill>
            <a:prstDash val="solid"/>
            <a:miter lim="800000"/>
            <a:headEnd type="none" w="sm" len="sm"/>
            <a:tailEnd type="none" w="sm" len="sm"/>
          </a:ln>
        </p:spPr>
      </p:cxnSp>
      <p:sp>
        <p:nvSpPr>
          <p:cNvPr id="660" name="Google Shape;660;p52"/>
          <p:cNvSpPr txBox="1">
            <a:spLocks noGrp="1"/>
          </p:cNvSpPr>
          <p:nvPr>
            <p:ph type="ftr" idx="11"/>
          </p:nvPr>
        </p:nvSpPr>
        <p:spPr>
          <a:xfrm>
            <a:off x="2374670" y="6356350"/>
            <a:ext cx="3945835"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7F7F7F"/>
                </a:solidFill>
              </a:rPr>
            </a:br>
            <a:r>
              <a:rPr lang="en-US" sz="700">
                <a:solidFill>
                  <a:srgbClr val="7F7F7F"/>
                </a:solidFill>
              </a:rPr>
              <a:t>              </a:t>
            </a:r>
            <a:endParaRPr/>
          </a:p>
        </p:txBody>
      </p:sp>
      <p:pic>
        <p:nvPicPr>
          <p:cNvPr id="661" name="Google Shape;661;p52"/>
          <p:cNvPicPr preferRelativeResize="0"/>
          <p:nvPr/>
        </p:nvPicPr>
        <p:blipFill>
          <a:blip r:embed="rId4"/>
          <a:srcRect t="9209" b="9209"/>
          <a:stretch/>
        </p:blipFill>
        <p:spPr>
          <a:xfrm>
            <a:off x="6522277" y="3398024"/>
            <a:ext cx="5669724" cy="3469075"/>
          </a:xfrm>
          <a:prstGeom prst="rect">
            <a:avLst/>
          </a:prstGeom>
          <a:noFill/>
          <a:ln>
            <a:noFill/>
          </a:ln>
        </p:spPr>
      </p:pic>
    </p:spTree>
    <p:extLst>
      <p:ext uri="{BB962C8B-B14F-4D97-AF65-F5344CB8AC3E}">
        <p14:creationId xmlns:p14="http://schemas.microsoft.com/office/powerpoint/2010/main" val="1876842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AD2A2DAA-F079-5F92-9489-1A937E36E843}"/>
            </a:ext>
          </a:extLst>
        </p:cNvPr>
        <p:cNvGrpSpPr/>
        <p:nvPr/>
      </p:nvGrpSpPr>
      <p:grpSpPr>
        <a:xfrm>
          <a:off x="0" y="0"/>
          <a:ext cx="0" cy="0"/>
          <a:chOff x="0" y="0"/>
          <a:chExt cx="0" cy="0"/>
        </a:xfrm>
      </p:grpSpPr>
      <p:sp>
        <p:nvSpPr>
          <p:cNvPr id="653" name="Google Shape;653;p52">
            <a:extLst>
              <a:ext uri="{FF2B5EF4-FFF2-40B4-BE49-F238E27FC236}">
                <a16:creationId xmlns:a16="http://schemas.microsoft.com/office/drawing/2014/main" id="{3B67D069-BC2C-3F08-F5A8-74CE9D09D940}"/>
              </a:ext>
            </a:extLst>
          </p:cNvPr>
          <p:cNvSpPr/>
          <p:nvPr/>
        </p:nvSpPr>
        <p:spPr>
          <a:xfrm>
            <a:off x="-60849" y="9099"/>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54" name="Google Shape;654;p52">
            <a:extLst>
              <a:ext uri="{FF2B5EF4-FFF2-40B4-BE49-F238E27FC236}">
                <a16:creationId xmlns:a16="http://schemas.microsoft.com/office/drawing/2014/main" id="{94DFC0DE-E94A-EAA9-CEED-8017985DD5F6}"/>
              </a:ext>
            </a:extLst>
          </p:cNvPr>
          <p:cNvSpPr txBox="1">
            <a:spLocks noGrp="1"/>
          </p:cNvSpPr>
          <p:nvPr>
            <p:ph type="title"/>
          </p:nvPr>
        </p:nvSpPr>
        <p:spPr>
          <a:xfrm>
            <a:off x="838199" y="448721"/>
            <a:ext cx="5666547" cy="81179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Poppins Medium"/>
              <a:buNone/>
            </a:pPr>
            <a:r>
              <a:rPr lang="en-US" dirty="0">
                <a:solidFill>
                  <a:schemeClr val="bg1"/>
                </a:solidFill>
              </a:rPr>
              <a:t>Sustainability Entails</a:t>
            </a:r>
            <a:endParaRPr dirty="0"/>
          </a:p>
        </p:txBody>
      </p:sp>
      <p:cxnSp>
        <p:nvCxnSpPr>
          <p:cNvPr id="655" name="Google Shape;655;p52">
            <a:extLst>
              <a:ext uri="{FF2B5EF4-FFF2-40B4-BE49-F238E27FC236}">
                <a16:creationId xmlns:a16="http://schemas.microsoft.com/office/drawing/2014/main" id="{E68DB377-3905-44B0-BB44-4A4FA18510CC}"/>
              </a:ext>
            </a:extLst>
          </p:cNvPr>
          <p:cNvCxnSpPr/>
          <p:nvPr/>
        </p:nvCxnSpPr>
        <p:spPr>
          <a:xfrm rot="10800000">
            <a:off x="831873" y="1749756"/>
            <a:ext cx="4718304" cy="0"/>
          </a:xfrm>
          <a:prstGeom prst="straightConnector1">
            <a:avLst/>
          </a:prstGeom>
          <a:noFill/>
          <a:ln w="12700" cap="flat" cmpd="sng">
            <a:solidFill>
              <a:schemeClr val="accent2"/>
            </a:solidFill>
            <a:prstDash val="solid"/>
            <a:miter lim="800000"/>
            <a:headEnd type="none" w="sm" len="sm"/>
            <a:tailEnd type="none" w="sm" len="sm"/>
          </a:ln>
        </p:spPr>
      </p:cxnSp>
      <p:sp>
        <p:nvSpPr>
          <p:cNvPr id="656" name="Google Shape;656;p52">
            <a:extLst>
              <a:ext uri="{FF2B5EF4-FFF2-40B4-BE49-F238E27FC236}">
                <a16:creationId xmlns:a16="http://schemas.microsoft.com/office/drawing/2014/main" id="{F9711E49-3BBD-E964-E504-FAD357D51949}"/>
              </a:ext>
            </a:extLst>
          </p:cNvPr>
          <p:cNvSpPr txBox="1">
            <a:spLocks noGrp="1"/>
          </p:cNvSpPr>
          <p:nvPr>
            <p:ph type="body" idx="1"/>
          </p:nvPr>
        </p:nvSpPr>
        <p:spPr>
          <a:xfrm>
            <a:off x="897769" y="1909192"/>
            <a:ext cx="4586513" cy="3647710"/>
          </a:xfrm>
          <a:prstGeom prst="rect">
            <a:avLst/>
          </a:prstGeom>
          <a:noFill/>
          <a:ln>
            <a:noFill/>
          </a:ln>
        </p:spPr>
        <p:txBody>
          <a:bodyPr spcFirstLastPara="1" wrap="square" lIns="91425" tIns="45700" rIns="91425" bIns="45700" anchor="ctr" anchorCtr="0">
            <a:normAutofit fontScale="85000" lnSpcReduction="20000"/>
          </a:bodyPr>
          <a:lstStyle/>
          <a:p>
            <a:pPr marL="228600" lvl="0" indent="-101600" algn="l" rtl="0">
              <a:lnSpc>
                <a:spcPct val="90000"/>
              </a:lnSpc>
              <a:spcBef>
                <a:spcPts val="0"/>
              </a:spcBef>
              <a:spcAft>
                <a:spcPts val="0"/>
              </a:spcAft>
              <a:buClr>
                <a:schemeClr val="dk1"/>
              </a:buClr>
              <a:buSzPts val="2000"/>
              <a:buNone/>
            </a:pPr>
            <a:endParaRPr sz="2000" dirty="0">
              <a:solidFill>
                <a:schemeClr val="lt1"/>
              </a:solidFill>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sym typeface="Avenir"/>
              </a:rPr>
              <a:t>Soil health.</a:t>
            </a:r>
            <a:endParaRPr lang="en-US" sz="2600" dirty="0"/>
          </a:p>
          <a:p>
            <a:pPr marL="228600" lvl="0" indent="-101600" algn="l" rtl="0">
              <a:lnSpc>
                <a:spcPct val="90000"/>
              </a:lnSpc>
              <a:spcBef>
                <a:spcPts val="1000"/>
              </a:spcBef>
              <a:spcAft>
                <a:spcPts val="0"/>
              </a:spcAft>
              <a:buClr>
                <a:schemeClr val="dk1"/>
              </a:buClr>
              <a:buSzPts val="2000"/>
              <a:buNone/>
            </a:pPr>
            <a:endParaRPr sz="2600" dirty="0">
              <a:solidFill>
                <a:schemeClr val="lt1"/>
              </a:solidFill>
              <a:latin typeface="Avenir"/>
              <a:ea typeface="Avenir"/>
              <a:cs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ea typeface="Avenir"/>
                <a:cs typeface="Avenir"/>
                <a:sym typeface="Avenir"/>
              </a:rPr>
              <a:t>Water efficiency.</a:t>
            </a:r>
            <a:endParaRPr sz="2600" dirty="0"/>
          </a:p>
          <a:p>
            <a:pPr marL="228600" lvl="0" indent="-101600" algn="l" rtl="0">
              <a:lnSpc>
                <a:spcPct val="90000"/>
              </a:lnSpc>
              <a:spcBef>
                <a:spcPts val="1000"/>
              </a:spcBef>
              <a:spcAft>
                <a:spcPts val="0"/>
              </a:spcAft>
              <a:buClr>
                <a:schemeClr val="dk1"/>
              </a:buClr>
              <a:buSzPts val="2000"/>
              <a:buNone/>
            </a:pPr>
            <a:endParaRPr sz="2600" dirty="0">
              <a:solidFill>
                <a:schemeClr val="lt1"/>
              </a:solidFill>
              <a:latin typeface="Avenir"/>
              <a:ea typeface="Avenir"/>
              <a:cs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bg1"/>
                </a:solidFill>
                <a:latin typeface="Avenir Book" panose="02000503020000020003" pitchFamily="2" charset="0"/>
              </a:rPr>
              <a:t>Supports pollinators.</a:t>
            </a:r>
            <a:endParaRPr sz="2600" dirty="0">
              <a:solidFill>
                <a:schemeClr val="bg1"/>
              </a:solidFill>
              <a:latin typeface="Avenir Book" panose="02000503020000020003" pitchFamily="2" charset="0"/>
            </a:endParaRPr>
          </a:p>
          <a:p>
            <a:pPr marL="228600" lvl="0" indent="-101600" algn="l" rtl="0">
              <a:lnSpc>
                <a:spcPct val="90000"/>
              </a:lnSpc>
              <a:spcBef>
                <a:spcPts val="1000"/>
              </a:spcBef>
              <a:spcAft>
                <a:spcPts val="0"/>
              </a:spcAft>
              <a:buClr>
                <a:schemeClr val="dk1"/>
              </a:buClr>
              <a:buSzPts val="2000"/>
              <a:buNone/>
            </a:pPr>
            <a:endParaRPr sz="2600" dirty="0">
              <a:solidFill>
                <a:schemeClr val="lt1"/>
              </a:solidFill>
              <a:latin typeface="Avenir"/>
              <a:ea typeface="Avenir"/>
              <a:cs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sym typeface="Avenir"/>
              </a:rPr>
              <a:t>Plant selection.</a:t>
            </a:r>
          </a:p>
          <a:p>
            <a:pPr marL="228600" lvl="0" indent="-228600" algn="l" rtl="0">
              <a:lnSpc>
                <a:spcPct val="90000"/>
              </a:lnSpc>
              <a:spcBef>
                <a:spcPts val="1000"/>
              </a:spcBef>
              <a:spcAft>
                <a:spcPts val="0"/>
              </a:spcAft>
              <a:buClr>
                <a:schemeClr val="lt1"/>
              </a:buClr>
              <a:buSzPts val="2000"/>
              <a:buChar char="•"/>
            </a:pPr>
            <a:endParaRPr lang="en-US" sz="2600" dirty="0">
              <a:solidFill>
                <a:schemeClr val="lt1"/>
              </a:solidFill>
              <a:latin typeface="Avenir"/>
              <a:sym typeface="Avenir"/>
            </a:endParaRPr>
          </a:p>
          <a:p>
            <a:pPr marL="228600" lvl="0" indent="-228600" algn="l" rtl="0">
              <a:lnSpc>
                <a:spcPct val="90000"/>
              </a:lnSpc>
              <a:spcBef>
                <a:spcPts val="1000"/>
              </a:spcBef>
              <a:spcAft>
                <a:spcPts val="0"/>
              </a:spcAft>
              <a:buClr>
                <a:schemeClr val="lt1"/>
              </a:buClr>
              <a:buSzPts val="2000"/>
              <a:buChar char="•"/>
            </a:pPr>
            <a:r>
              <a:rPr lang="en-US" sz="2600" dirty="0">
                <a:solidFill>
                  <a:schemeClr val="lt1"/>
                </a:solidFill>
                <a:latin typeface="Avenir"/>
                <a:sym typeface="Avenir"/>
              </a:rPr>
              <a:t>Materials and tools.</a:t>
            </a:r>
            <a:endParaRPr lang="en-US" sz="2000" dirty="0">
              <a:solidFill>
                <a:schemeClr val="lt1"/>
              </a:solidFill>
              <a:latin typeface="Avenir"/>
              <a:sym typeface="Avenir"/>
            </a:endParaRPr>
          </a:p>
          <a:p>
            <a:pPr marL="228600" lvl="0" indent="-228600" algn="l" rtl="0">
              <a:lnSpc>
                <a:spcPct val="90000"/>
              </a:lnSpc>
              <a:spcBef>
                <a:spcPts val="1000"/>
              </a:spcBef>
              <a:spcAft>
                <a:spcPts val="0"/>
              </a:spcAft>
              <a:buClr>
                <a:schemeClr val="lt1"/>
              </a:buClr>
              <a:buSzPts val="2000"/>
              <a:buChar char="•"/>
            </a:pPr>
            <a:endParaRPr dirty="0"/>
          </a:p>
          <a:p>
            <a:pPr marL="228600" lvl="0" indent="-101600" algn="l" rtl="0">
              <a:lnSpc>
                <a:spcPct val="90000"/>
              </a:lnSpc>
              <a:spcBef>
                <a:spcPts val="1000"/>
              </a:spcBef>
              <a:spcAft>
                <a:spcPts val="0"/>
              </a:spcAft>
              <a:buClr>
                <a:schemeClr val="dk1"/>
              </a:buClr>
              <a:buSzPts val="2000"/>
              <a:buNone/>
            </a:pPr>
            <a:endParaRPr sz="2000" dirty="0">
              <a:solidFill>
                <a:schemeClr val="lt1"/>
              </a:solidFill>
            </a:endParaRPr>
          </a:p>
        </p:txBody>
      </p:sp>
      <p:pic>
        <p:nvPicPr>
          <p:cNvPr id="657" name="Google Shape;657;p52">
            <a:extLst>
              <a:ext uri="{FF2B5EF4-FFF2-40B4-BE49-F238E27FC236}">
                <a16:creationId xmlns:a16="http://schemas.microsoft.com/office/drawing/2014/main" id="{DA8D6592-AB49-6BF0-3B35-3FF6294E7C22}"/>
              </a:ext>
            </a:extLst>
          </p:cNvPr>
          <p:cNvPicPr preferRelativeResize="0"/>
          <p:nvPr/>
        </p:nvPicPr>
        <p:blipFill>
          <a:blip r:embed="rId3"/>
          <a:srcRect t="10022" b="10022"/>
          <a:stretch/>
        </p:blipFill>
        <p:spPr>
          <a:xfrm rot="10800000">
            <a:off x="6525453" y="1"/>
            <a:ext cx="5666547" cy="3398024"/>
          </a:xfrm>
          <a:prstGeom prst="rect">
            <a:avLst/>
          </a:prstGeom>
          <a:noFill/>
          <a:ln>
            <a:noFill/>
          </a:ln>
        </p:spPr>
      </p:pic>
      <p:cxnSp>
        <p:nvCxnSpPr>
          <p:cNvPr id="658" name="Google Shape;658;p52">
            <a:extLst>
              <a:ext uri="{FF2B5EF4-FFF2-40B4-BE49-F238E27FC236}">
                <a16:creationId xmlns:a16="http://schemas.microsoft.com/office/drawing/2014/main" id="{E305C62D-B30D-72E4-971E-D40ADD11BD97}"/>
              </a:ext>
            </a:extLst>
          </p:cNvPr>
          <p:cNvCxnSpPr/>
          <p:nvPr/>
        </p:nvCxnSpPr>
        <p:spPr>
          <a:xfrm rot="10800000">
            <a:off x="6522277" y="3386960"/>
            <a:ext cx="5669723" cy="0"/>
          </a:xfrm>
          <a:prstGeom prst="straightConnector1">
            <a:avLst/>
          </a:prstGeom>
          <a:noFill/>
          <a:ln w="12700" cap="flat" cmpd="sng">
            <a:solidFill>
              <a:schemeClr val="accent2"/>
            </a:solidFill>
            <a:prstDash val="solid"/>
            <a:miter lim="800000"/>
            <a:headEnd type="none" w="sm" len="sm"/>
            <a:tailEnd type="none" w="sm" len="sm"/>
          </a:ln>
        </p:spPr>
      </p:cxnSp>
      <p:cxnSp>
        <p:nvCxnSpPr>
          <p:cNvPr id="659" name="Google Shape;659;p52">
            <a:extLst>
              <a:ext uri="{FF2B5EF4-FFF2-40B4-BE49-F238E27FC236}">
                <a16:creationId xmlns:a16="http://schemas.microsoft.com/office/drawing/2014/main" id="{8D8365F5-789B-2686-308D-8642C9DA6E40}"/>
              </a:ext>
            </a:extLst>
          </p:cNvPr>
          <p:cNvCxnSpPr/>
          <p:nvPr/>
        </p:nvCxnSpPr>
        <p:spPr>
          <a:xfrm rot="10800000">
            <a:off x="834027" y="5707672"/>
            <a:ext cx="4713997" cy="0"/>
          </a:xfrm>
          <a:prstGeom prst="straightConnector1">
            <a:avLst/>
          </a:prstGeom>
          <a:noFill/>
          <a:ln w="12700" cap="flat" cmpd="sng">
            <a:solidFill>
              <a:schemeClr val="accent2"/>
            </a:solidFill>
            <a:prstDash val="solid"/>
            <a:miter lim="800000"/>
            <a:headEnd type="none" w="sm" len="sm"/>
            <a:tailEnd type="none" w="sm" len="sm"/>
          </a:ln>
        </p:spPr>
      </p:cxnSp>
      <p:sp>
        <p:nvSpPr>
          <p:cNvPr id="660" name="Google Shape;660;p52">
            <a:extLst>
              <a:ext uri="{FF2B5EF4-FFF2-40B4-BE49-F238E27FC236}">
                <a16:creationId xmlns:a16="http://schemas.microsoft.com/office/drawing/2014/main" id="{913B486B-744A-29FD-CECD-DC91AE317AC7}"/>
              </a:ext>
            </a:extLst>
          </p:cNvPr>
          <p:cNvSpPr txBox="1">
            <a:spLocks noGrp="1"/>
          </p:cNvSpPr>
          <p:nvPr>
            <p:ph type="ftr" idx="11"/>
          </p:nvPr>
        </p:nvSpPr>
        <p:spPr>
          <a:xfrm>
            <a:off x="2374670" y="6356350"/>
            <a:ext cx="3945835"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7F7F7F"/>
                </a:solidFill>
              </a:rPr>
            </a:br>
            <a:r>
              <a:rPr lang="en-US" sz="700">
                <a:solidFill>
                  <a:srgbClr val="7F7F7F"/>
                </a:solidFill>
              </a:rPr>
              <a:t>              </a:t>
            </a:r>
            <a:endParaRPr/>
          </a:p>
        </p:txBody>
      </p:sp>
      <p:pic>
        <p:nvPicPr>
          <p:cNvPr id="661" name="Google Shape;661;p52">
            <a:extLst>
              <a:ext uri="{FF2B5EF4-FFF2-40B4-BE49-F238E27FC236}">
                <a16:creationId xmlns:a16="http://schemas.microsoft.com/office/drawing/2014/main" id="{EC2F5045-71B3-ED6A-F498-07236EEAEA60}"/>
              </a:ext>
            </a:extLst>
          </p:cNvPr>
          <p:cNvPicPr preferRelativeResize="0"/>
          <p:nvPr/>
        </p:nvPicPr>
        <p:blipFill>
          <a:blip r:embed="rId4"/>
          <a:srcRect t="9209" b="9209"/>
          <a:stretch/>
        </p:blipFill>
        <p:spPr>
          <a:xfrm rot="10800000">
            <a:off x="6522277" y="3398024"/>
            <a:ext cx="5669724" cy="3469075"/>
          </a:xfrm>
          <a:prstGeom prst="rect">
            <a:avLst/>
          </a:prstGeom>
          <a:noFill/>
          <a:ln>
            <a:noFill/>
          </a:ln>
        </p:spPr>
      </p:pic>
    </p:spTree>
    <p:extLst>
      <p:ext uri="{BB962C8B-B14F-4D97-AF65-F5344CB8AC3E}">
        <p14:creationId xmlns:p14="http://schemas.microsoft.com/office/powerpoint/2010/main" val="199402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3"/>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4" name="Google Shape;134;p3" descr="A picture containing plant, flower, grass, outdoor&#10;&#10;Description automatically generated"/>
          <p:cNvPicPr preferRelativeResize="0"/>
          <p:nvPr/>
        </p:nvPicPr>
        <p:blipFill rotWithShape="1">
          <a:blip r:embed="rId3">
            <a:alphaModFix/>
          </a:blip>
          <a:srcRect l="10625" r="10370"/>
          <a:stretch/>
        </p:blipFill>
        <p:spPr>
          <a:xfrm>
            <a:off x="2" y="10"/>
            <a:ext cx="4063593" cy="6857990"/>
          </a:xfrm>
          <a:prstGeom prst="rect">
            <a:avLst/>
          </a:prstGeom>
          <a:noFill/>
          <a:ln>
            <a:noFill/>
          </a:ln>
        </p:spPr>
      </p:pic>
      <p:pic>
        <p:nvPicPr>
          <p:cNvPr id="135" name="Google Shape;135;p3" descr="A picture containing tree, grass, outdoor, plant&#10;&#10;Description automatically generated"/>
          <p:cNvPicPr preferRelativeResize="0"/>
          <p:nvPr/>
        </p:nvPicPr>
        <p:blipFill rotWithShape="1">
          <a:blip r:embed="rId4">
            <a:alphaModFix/>
          </a:blip>
          <a:srcRect l="6042" r="14953"/>
          <a:stretch/>
        </p:blipFill>
        <p:spPr>
          <a:xfrm>
            <a:off x="4064204" y="10"/>
            <a:ext cx="4063593" cy="6857990"/>
          </a:xfrm>
          <a:prstGeom prst="rect">
            <a:avLst/>
          </a:prstGeom>
          <a:noFill/>
          <a:ln>
            <a:noFill/>
          </a:ln>
        </p:spPr>
      </p:pic>
      <p:pic>
        <p:nvPicPr>
          <p:cNvPr id="136" name="Google Shape;136;p3" descr="A yellow flower in a garden&#10;&#10;Description automatically generated"/>
          <p:cNvPicPr preferRelativeResize="0"/>
          <p:nvPr/>
        </p:nvPicPr>
        <p:blipFill rotWithShape="1">
          <a:blip r:embed="rId5">
            <a:alphaModFix/>
          </a:blip>
          <a:srcRect l="42014" r="13545"/>
          <a:stretch/>
        </p:blipFill>
        <p:spPr>
          <a:xfrm>
            <a:off x="8128407" y="10"/>
            <a:ext cx="4063593"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Tm="4462">
        <p:fade/>
      </p:transition>
    </mc:Choice>
    <mc:Fallback xmlns="">
      <p:transition spd="med" advTm="4462">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58C9F20-F183-EA8C-D499-9BBCEF7AEC2A}"/>
              </a:ext>
            </a:extLst>
          </p:cNvPr>
          <p:cNvPicPr>
            <a:picLocks noChangeAspect="1"/>
          </p:cNvPicPr>
          <p:nvPr/>
        </p:nvPicPr>
        <p:blipFill>
          <a:blip r:embed="rId3"/>
          <a:srcRect t="70142" r="-2" b="2869"/>
          <a:stretch/>
        </p:blipFill>
        <p:spPr>
          <a:xfrm>
            <a:off x="5546558" y="-1"/>
            <a:ext cx="6645441" cy="2391331"/>
          </a:xfrm>
          <a:prstGeom prst="rect">
            <a:avLst/>
          </a:prstGeom>
        </p:spPr>
      </p:pic>
      <p:pic>
        <p:nvPicPr>
          <p:cNvPr id="6" name="Picture 5">
            <a:extLst>
              <a:ext uri="{FF2B5EF4-FFF2-40B4-BE49-F238E27FC236}">
                <a16:creationId xmlns:a16="http://schemas.microsoft.com/office/drawing/2014/main" id="{C7B71D28-11A0-9D2F-7158-A9199C03E23C}"/>
              </a:ext>
            </a:extLst>
          </p:cNvPr>
          <p:cNvPicPr>
            <a:picLocks noChangeAspect="1"/>
          </p:cNvPicPr>
          <p:nvPr/>
        </p:nvPicPr>
        <p:blipFill>
          <a:blip r:embed="rId4"/>
          <a:srcRect t="36503" r="-2" b="13085"/>
          <a:stretch/>
        </p:blipFill>
        <p:spPr>
          <a:xfrm>
            <a:off x="5546558" y="2391337"/>
            <a:ext cx="6645441" cy="4466657"/>
          </a:xfrm>
          <a:prstGeom prst="rect">
            <a:avLst/>
          </a:prstGeom>
        </p:spPr>
      </p:pic>
      <p:sp>
        <p:nvSpPr>
          <p:cNvPr id="28" name="Rectangle 27">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003D11-B0EB-4721-5E49-3DB039D55F12}"/>
              </a:ext>
            </a:extLst>
          </p:cNvPr>
          <p:cNvSpPr>
            <a:spLocks noGrp="1"/>
          </p:cNvSpPr>
          <p:nvPr>
            <p:ph type="title"/>
          </p:nvPr>
        </p:nvSpPr>
        <p:spPr>
          <a:xfrm>
            <a:off x="1187667" y="910431"/>
            <a:ext cx="7582846" cy="1466455"/>
          </a:xfrm>
        </p:spPr>
        <p:txBody>
          <a:bodyPr anchor="b">
            <a:normAutofit/>
          </a:bodyPr>
          <a:lstStyle/>
          <a:p>
            <a:r>
              <a:rPr lang="en-US" dirty="0">
                <a:solidFill>
                  <a:schemeClr val="bg1"/>
                </a:solidFill>
              </a:rPr>
              <a:t>Nature Driven Decision Making</a:t>
            </a:r>
          </a:p>
        </p:txBody>
      </p:sp>
      <p:cxnSp>
        <p:nvCxnSpPr>
          <p:cNvPr id="30" name="Straight Connector 29">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D97830E-1C76-5FF9-F295-651ECEC278BB}"/>
              </a:ext>
            </a:extLst>
          </p:cNvPr>
          <p:cNvSpPr>
            <a:spLocks noGrp="1"/>
          </p:cNvSpPr>
          <p:nvPr>
            <p:ph type="body" idx="1"/>
          </p:nvPr>
        </p:nvSpPr>
        <p:spPr>
          <a:xfrm>
            <a:off x="1187668" y="2492080"/>
            <a:ext cx="10467712" cy="3957487"/>
          </a:xfrm>
        </p:spPr>
        <p:txBody>
          <a:bodyPr>
            <a:normAutofit/>
          </a:bodyPr>
          <a:lstStyle/>
          <a:p>
            <a:r>
              <a:rPr lang="en-US" sz="2400" dirty="0">
                <a:solidFill>
                  <a:schemeClr val="bg1"/>
                </a:solidFill>
              </a:rPr>
              <a:t>Plant more plants.  </a:t>
            </a:r>
          </a:p>
          <a:p>
            <a:r>
              <a:rPr lang="en-US" sz="2400" dirty="0">
                <a:solidFill>
                  <a:schemeClr val="bg1"/>
                </a:solidFill>
              </a:rPr>
              <a:t>Prioritize Keystone plants.</a:t>
            </a:r>
          </a:p>
          <a:p>
            <a:r>
              <a:rPr lang="en-US" sz="2400" dirty="0">
                <a:solidFill>
                  <a:schemeClr val="bg1"/>
                </a:solidFill>
              </a:rPr>
              <a:t>Plant them closer together.  They are social and live in community, leaning on each other, supporting each other.</a:t>
            </a:r>
          </a:p>
          <a:p>
            <a:r>
              <a:rPr lang="en-US" sz="2400" dirty="0">
                <a:solidFill>
                  <a:schemeClr val="bg1"/>
                </a:solidFill>
              </a:rPr>
              <a:t>No plant evolved to grow in bark mulch (they actually grow through last year’s debris).  </a:t>
            </a:r>
          </a:p>
          <a:p>
            <a:r>
              <a:rPr lang="en-US" sz="2400" dirty="0">
                <a:solidFill>
                  <a:schemeClr val="bg1"/>
                </a:solidFill>
              </a:rPr>
              <a:t>Embrace natural processes. </a:t>
            </a:r>
          </a:p>
          <a:p>
            <a:r>
              <a:rPr lang="en-US" sz="2400" dirty="0">
                <a:solidFill>
                  <a:schemeClr val="bg1"/>
                </a:solidFill>
              </a:rPr>
              <a:t>Gardening is disturbance. Weeds are early colonizers and first responders that arrive after a disturbance. Plant native annuals to minimize weeds.</a:t>
            </a:r>
          </a:p>
          <a:p>
            <a:endParaRPr lang="en-US" sz="2000" dirty="0">
              <a:solidFill>
                <a:schemeClr val="bg1"/>
              </a:solidFill>
            </a:endParaRPr>
          </a:p>
        </p:txBody>
      </p:sp>
      <p:sp>
        <p:nvSpPr>
          <p:cNvPr id="4" name="Slide Number Placeholder 3">
            <a:extLst>
              <a:ext uri="{FF2B5EF4-FFF2-40B4-BE49-F238E27FC236}">
                <a16:creationId xmlns:a16="http://schemas.microsoft.com/office/drawing/2014/main" id="{FED82CE7-B3E3-3445-A74D-5C96D1F039FA}"/>
              </a:ext>
            </a:extLst>
          </p:cNvPr>
          <p:cNvSpPr>
            <a:spLocks noGrp="1"/>
          </p:cNvSpPr>
          <p:nvPr>
            <p:ph type="sldNum" idx="12"/>
          </p:nvPr>
        </p:nvSpPr>
        <p:spPr>
          <a:xfrm>
            <a:off x="9303026" y="6356350"/>
            <a:ext cx="2050774" cy="365125"/>
          </a:xfrm>
        </p:spPr>
        <p:txBody>
          <a:bodyPr>
            <a:normAutofit/>
          </a:bodyPr>
          <a:lstStyle/>
          <a:p>
            <a:pPr marL="0" lvl="0" indent="0" rtl="0">
              <a:spcBef>
                <a:spcPts val="0"/>
              </a:spcBef>
              <a:spcAft>
                <a:spcPts val="600"/>
              </a:spcAft>
              <a:buNone/>
            </a:pPr>
            <a:fld id="{00000000-1234-1234-1234-123412341234}" type="slidenum">
              <a:rPr lang="en-US" smtClean="0">
                <a:solidFill>
                  <a:srgbClr val="FFFFFF"/>
                </a:solidFill>
              </a:rPr>
              <a:pPr marL="0" lvl="0" indent="0" rtl="0">
                <a:spcBef>
                  <a:spcPts val="0"/>
                </a:spcBef>
                <a:spcAft>
                  <a:spcPts val="600"/>
                </a:spcAft>
                <a:buNone/>
              </a:pPr>
              <a:t>30</a:t>
            </a:fld>
            <a:endParaRPr lang="en-US">
              <a:solidFill>
                <a:srgbClr val="FFFFFF"/>
              </a:solidFill>
            </a:endParaRPr>
          </a:p>
        </p:txBody>
      </p:sp>
    </p:spTree>
    <p:extLst>
      <p:ext uri="{BB962C8B-B14F-4D97-AF65-F5344CB8AC3E}">
        <p14:creationId xmlns:p14="http://schemas.microsoft.com/office/powerpoint/2010/main" val="3063781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mall plant growing on soil">
            <a:extLst>
              <a:ext uri="{FF2B5EF4-FFF2-40B4-BE49-F238E27FC236}">
                <a16:creationId xmlns:a16="http://schemas.microsoft.com/office/drawing/2014/main" id="{233956E8-91D1-697E-6BC0-4DF72B461387}"/>
              </a:ext>
            </a:extLst>
          </p:cNvPr>
          <p:cNvPicPr>
            <a:picLocks noChangeAspect="1"/>
          </p:cNvPicPr>
          <p:nvPr/>
        </p:nvPicPr>
        <p:blipFill>
          <a:blip r:embed="rId3"/>
          <a:srcRect t="14304" b="1426"/>
          <a:stretch/>
        </p:blipFill>
        <p:spPr>
          <a:xfrm>
            <a:off x="1" y="136525"/>
            <a:ext cx="12191999" cy="6857990"/>
          </a:xfrm>
          <a:prstGeom prst="rect">
            <a:avLst/>
          </a:prstGeom>
        </p:spPr>
      </p:pic>
      <p:sp>
        <p:nvSpPr>
          <p:cNvPr id="48" name="Rectangle 4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A15FC-5204-2CC8-60A1-837A9EA58B85}"/>
              </a:ext>
            </a:extLst>
          </p:cNvPr>
          <p:cNvSpPr>
            <a:spLocks noGrp="1"/>
          </p:cNvSpPr>
          <p:nvPr>
            <p:ph type="title"/>
          </p:nvPr>
        </p:nvSpPr>
        <p:spPr>
          <a:xfrm>
            <a:off x="1097280" y="325550"/>
            <a:ext cx="10058400" cy="472193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spcBef>
                <a:spcPct val="0"/>
              </a:spcBef>
            </a:pPr>
            <a:r>
              <a:rPr lang="en-US" sz="5200" kern="1200" dirty="0">
                <a:solidFill>
                  <a:srgbClr val="FFFFFF"/>
                </a:solidFill>
                <a:latin typeface="Poppins" pitchFamily="2" charset="77"/>
                <a:ea typeface="+mj-ea"/>
                <a:cs typeface="Poppins" pitchFamily="2" charset="77"/>
              </a:rPr>
              <a:t>Sustainability, </a:t>
            </a:r>
            <a:br>
              <a:rPr lang="en-US" sz="5200" kern="1200" dirty="0">
                <a:solidFill>
                  <a:srgbClr val="FFFFFF"/>
                </a:solidFill>
                <a:latin typeface="Poppins" pitchFamily="2" charset="77"/>
                <a:ea typeface="+mj-ea"/>
                <a:cs typeface="Poppins" pitchFamily="2" charset="77"/>
              </a:rPr>
            </a:br>
            <a:r>
              <a:rPr lang="en-US" sz="5200" kern="1200" dirty="0">
                <a:solidFill>
                  <a:srgbClr val="FFFFFF"/>
                </a:solidFill>
                <a:latin typeface="Poppins" pitchFamily="2" charset="77"/>
                <a:ea typeface="+mj-ea"/>
                <a:cs typeface="Poppins" pitchFamily="2" charset="77"/>
              </a:rPr>
              <a:t>at its essence, is the pledge </a:t>
            </a:r>
            <a:br>
              <a:rPr lang="en-US" sz="5200" kern="1200" dirty="0">
                <a:solidFill>
                  <a:srgbClr val="FFFFFF"/>
                </a:solidFill>
                <a:latin typeface="Poppins" pitchFamily="2" charset="77"/>
                <a:ea typeface="+mj-ea"/>
                <a:cs typeface="Poppins" pitchFamily="2" charset="77"/>
              </a:rPr>
            </a:br>
            <a:r>
              <a:rPr lang="en-US" sz="5200" kern="1200" dirty="0">
                <a:solidFill>
                  <a:srgbClr val="FFFFFF"/>
                </a:solidFill>
                <a:latin typeface="Poppins" pitchFamily="2" charset="77"/>
                <a:ea typeface="+mj-ea"/>
                <a:cs typeface="Poppins" pitchFamily="2" charset="77"/>
              </a:rPr>
              <a:t>to be conscious stewards </a:t>
            </a:r>
            <a:br>
              <a:rPr lang="en-US" sz="5200" kern="1200" dirty="0">
                <a:solidFill>
                  <a:srgbClr val="FFFFFF"/>
                </a:solidFill>
                <a:latin typeface="Poppins" pitchFamily="2" charset="77"/>
                <a:ea typeface="+mj-ea"/>
                <a:cs typeface="Poppins" pitchFamily="2" charset="77"/>
              </a:rPr>
            </a:br>
            <a:r>
              <a:rPr lang="en-US" sz="5200" kern="1200" dirty="0">
                <a:solidFill>
                  <a:srgbClr val="FFFFFF"/>
                </a:solidFill>
                <a:latin typeface="Poppins" pitchFamily="2" charset="77"/>
                <a:ea typeface="+mj-ea"/>
                <a:cs typeface="Poppins" pitchFamily="2" charset="77"/>
              </a:rPr>
              <a:t>of the world we inhabit. </a:t>
            </a:r>
          </a:p>
        </p:txBody>
      </p:sp>
      <p:sp>
        <p:nvSpPr>
          <p:cNvPr id="7" name="TextBox 6">
            <a:extLst>
              <a:ext uri="{FF2B5EF4-FFF2-40B4-BE49-F238E27FC236}">
                <a16:creationId xmlns:a16="http://schemas.microsoft.com/office/drawing/2014/main" id="{78C3827F-E1CC-ED38-B8B8-4574FB001EE8}"/>
              </a:ext>
            </a:extLst>
          </p:cNvPr>
          <p:cNvSpPr txBox="1"/>
          <p:nvPr/>
        </p:nvSpPr>
        <p:spPr>
          <a:xfrm>
            <a:off x="1100051" y="4072043"/>
            <a:ext cx="10058400" cy="128270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algn="ctr">
              <a:lnSpc>
                <a:spcPct val="90000"/>
              </a:lnSpc>
              <a:spcBef>
                <a:spcPts val="1000"/>
              </a:spcBef>
            </a:pPr>
            <a:endParaRPr lang="en-US" sz="2400" kern="1200" dirty="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C0ABC22A-EB7D-FA44-2B4F-7C64338466F3}"/>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defRPr/>
            </a:pPr>
            <a:fld id="{00000000-1234-1234-1234-123412341234}" type="slidenum">
              <a:rPr lang="en-US" kern="1200">
                <a:solidFill>
                  <a:srgbClr val="FFFFFF"/>
                </a:solidFill>
                <a:ea typeface="+mn-ea"/>
                <a:cs typeface="+mn-cs"/>
              </a:rPr>
              <a:pPr>
                <a:spcAft>
                  <a:spcPts val="600"/>
                </a:spcAft>
                <a:buClrTx/>
                <a:defRPr/>
              </a:pPr>
              <a:t>31</a:t>
            </a:fld>
            <a:endParaRPr lang="en-US" kern="1200">
              <a:solidFill>
                <a:srgbClr val="FFFFFF"/>
              </a:solidFill>
              <a:ea typeface="+mn-ea"/>
              <a:cs typeface="+mn-cs"/>
            </a:endParaRPr>
          </a:p>
        </p:txBody>
      </p:sp>
    </p:spTree>
    <p:extLst>
      <p:ext uri="{BB962C8B-B14F-4D97-AF65-F5344CB8AC3E}">
        <p14:creationId xmlns:p14="http://schemas.microsoft.com/office/powerpoint/2010/main" val="26023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0" name="Google Shape;430;p31"/>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31" name="Google Shape;431;p31" descr="A person standing next to a cart full of plants&#10;&#10;Description automatically generated with low confidence"/>
          <p:cNvPicPr preferRelativeResize="0">
            <a:picLocks noGrp="1"/>
          </p:cNvPicPr>
          <p:nvPr>
            <p:ph type="body" idx="1"/>
          </p:nvPr>
        </p:nvPicPr>
        <p:blipFill rotWithShape="1">
          <a:blip r:embed="rId3">
            <a:alphaModFix amt="90000"/>
          </a:blip>
          <a:srcRect t="7996" b="7628"/>
          <a:stretch/>
        </p:blipFill>
        <p:spPr>
          <a:xfrm>
            <a:off x="20" y="10"/>
            <a:ext cx="6095980" cy="6857990"/>
          </a:xfrm>
          <a:prstGeom prst="rect">
            <a:avLst/>
          </a:prstGeom>
          <a:noFill/>
          <a:ln>
            <a:noFill/>
          </a:ln>
        </p:spPr>
      </p:pic>
      <p:pic>
        <p:nvPicPr>
          <p:cNvPr id="432" name="Google Shape;432;p31" descr="A picture containing outdoor, tree, transport&#10;&#10;Description automatically generated"/>
          <p:cNvPicPr preferRelativeResize="0"/>
          <p:nvPr/>
        </p:nvPicPr>
        <p:blipFill rotWithShape="1">
          <a:blip r:embed="rId4">
            <a:alphaModFix amt="90000"/>
          </a:blip>
          <a:srcRect l="9320" r="24013"/>
          <a:stretch/>
        </p:blipFill>
        <p:spPr>
          <a:xfrm>
            <a:off x="6094180" y="10"/>
            <a:ext cx="6096000" cy="6857990"/>
          </a:xfrm>
          <a:prstGeom prst="rect">
            <a:avLst/>
          </a:prstGeom>
          <a:noFill/>
          <a:ln>
            <a:noFill/>
          </a:ln>
        </p:spPr>
      </p:pic>
      <p:sp>
        <p:nvSpPr>
          <p:cNvPr id="433" name="Google Shape;433;p31"/>
          <p:cNvSpPr/>
          <p:nvPr/>
        </p:nvSpPr>
        <p:spPr>
          <a:xfrm>
            <a:off x="0" y="1847990"/>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434" name="Google Shape;434;p31"/>
          <p:cNvSpPr/>
          <p:nvPr/>
        </p:nvSpPr>
        <p:spPr>
          <a:xfrm>
            <a:off x="0" y="1847990"/>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435" name="Google Shape;435;p31"/>
          <p:cNvSpPr txBox="1">
            <a:spLocks noGrp="1"/>
          </p:cNvSpPr>
          <p:nvPr>
            <p:ph type="title"/>
          </p:nvPr>
        </p:nvSpPr>
        <p:spPr>
          <a:xfrm>
            <a:off x="2827050" y="2263800"/>
            <a:ext cx="6537900" cy="2330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200" dirty="0">
                <a:solidFill>
                  <a:srgbClr val="FFFFFF"/>
                </a:solidFill>
                <a:latin typeface="Poppins Medium"/>
                <a:ea typeface="Poppins Medium"/>
                <a:cs typeface="Poppins Medium"/>
                <a:sym typeface="Poppins Medium"/>
              </a:rPr>
              <a:t>The Way Forward:</a:t>
            </a:r>
            <a:br>
              <a:rPr lang="en-US" sz="5200" dirty="0">
                <a:solidFill>
                  <a:srgbClr val="FFFFFF"/>
                </a:solidFill>
                <a:latin typeface="Poppins Medium"/>
                <a:ea typeface="Poppins Medium"/>
                <a:cs typeface="Poppins Medium"/>
                <a:sym typeface="Poppins Medium"/>
              </a:rPr>
            </a:br>
            <a:r>
              <a:rPr lang="en-US" sz="5200" dirty="0">
                <a:solidFill>
                  <a:srgbClr val="FFFFFF"/>
                </a:solidFill>
                <a:latin typeface="Poppins Medium"/>
                <a:ea typeface="Poppins Medium"/>
                <a:cs typeface="Poppins Medium"/>
                <a:sym typeface="Poppins Medium"/>
              </a:rPr>
              <a:t>Let’s get to work!</a:t>
            </a:r>
            <a:endParaRPr dirty="0"/>
          </a:p>
        </p:txBody>
      </p:sp>
      <p:sp>
        <p:nvSpPr>
          <p:cNvPr id="436" name="Google Shape;43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latin typeface="Calibri"/>
                <a:ea typeface="Calibri"/>
                <a:cs typeface="Calibri"/>
                <a:sym typeface="Calibri"/>
              </a:rPr>
            </a:br>
            <a:r>
              <a:rPr lang="en-US" sz="700">
                <a:solidFill>
                  <a:srgbClr val="FFFFFF"/>
                </a:solidFill>
                <a:latin typeface="Calibri"/>
                <a:ea typeface="Calibri"/>
                <a:cs typeface="Calibri"/>
                <a:sym typeface="Calibri"/>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1"/>
        <p:cNvGrpSpPr/>
        <p:nvPr/>
      </p:nvGrpSpPr>
      <p:grpSpPr>
        <a:xfrm>
          <a:off x="0" y="0"/>
          <a:ext cx="0" cy="0"/>
          <a:chOff x="0" y="0"/>
          <a:chExt cx="0" cy="0"/>
        </a:xfrm>
      </p:grpSpPr>
      <p:sp>
        <p:nvSpPr>
          <p:cNvPr id="442" name="Google Shape;442;p3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43" name="Google Shape;443;p32" descr="A picture containing tree, ground, outdoor, forest&#10;&#10;Description automatically generated"/>
          <p:cNvPicPr preferRelativeResize="0"/>
          <p:nvPr/>
        </p:nvPicPr>
        <p:blipFill rotWithShape="1">
          <a:blip r:embed="rId3">
            <a:alphaModFix/>
          </a:blip>
          <a:srcRect t="3657" r="9090" b="42407"/>
          <a:stretch/>
        </p:blipFill>
        <p:spPr>
          <a:xfrm>
            <a:off x="-668532" y="10"/>
            <a:ext cx="8669532" cy="6857989"/>
          </a:xfrm>
          <a:prstGeom prst="rect">
            <a:avLst/>
          </a:prstGeom>
          <a:noFill/>
          <a:ln>
            <a:noFill/>
          </a:ln>
        </p:spPr>
      </p:pic>
      <p:sp>
        <p:nvSpPr>
          <p:cNvPr id="444" name="Google Shape;444;p32"/>
          <p:cNvSpPr/>
          <p:nvPr/>
        </p:nvSpPr>
        <p:spPr>
          <a:xfrm flipH="1">
            <a:off x="855000" y="329184"/>
            <a:ext cx="113370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45" name="Google Shape;445;p32"/>
          <p:cNvSpPr txBox="1">
            <a:spLocks noGrp="1"/>
          </p:cNvSpPr>
          <p:nvPr>
            <p:ph type="title"/>
          </p:nvPr>
        </p:nvSpPr>
        <p:spPr>
          <a:xfrm>
            <a:off x="5299700" y="1117750"/>
            <a:ext cx="6896100" cy="112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Poppins Medium"/>
              <a:buNone/>
            </a:pPr>
            <a:r>
              <a:rPr lang="en-US" sz="4000">
                <a:latin typeface="Poppins Medium"/>
                <a:ea typeface="Poppins Medium"/>
                <a:cs typeface="Poppins Medium"/>
                <a:sym typeface="Poppins Medium"/>
              </a:rPr>
              <a:t>My Goals as a Gardener:</a:t>
            </a:r>
            <a:endParaRPr sz="4000"/>
          </a:p>
        </p:txBody>
      </p:sp>
      <p:sp>
        <p:nvSpPr>
          <p:cNvPr id="446" name="Google Shape;446;p32"/>
          <p:cNvSpPr/>
          <p:nvPr/>
        </p:nvSpPr>
        <p:spPr>
          <a:xfrm rot="5400000">
            <a:off x="56155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32"/>
          <p:cNvSpPr/>
          <p:nvPr/>
        </p:nvSpPr>
        <p:spPr>
          <a:xfrm>
            <a:off x="6067044" y="2443480"/>
            <a:ext cx="33009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8" name="Google Shape;448;p32"/>
          <p:cNvSpPr txBox="1">
            <a:spLocks noGrp="1"/>
          </p:cNvSpPr>
          <p:nvPr>
            <p:ph type="body" idx="1"/>
          </p:nvPr>
        </p:nvSpPr>
        <p:spPr>
          <a:xfrm>
            <a:off x="6009899" y="2718050"/>
            <a:ext cx="5632601" cy="4003500"/>
          </a:xfrm>
          <a:prstGeom prst="rect">
            <a:avLst/>
          </a:prstGeom>
          <a:noFill/>
          <a:ln>
            <a:noFill/>
          </a:ln>
        </p:spPr>
        <p:txBody>
          <a:bodyPr spcFirstLastPara="1" wrap="square" lIns="91425" tIns="45700" rIns="91425" bIns="45700" anchor="t" anchorCtr="0">
            <a:normAutofit/>
          </a:bodyPr>
          <a:lstStyle/>
          <a:p>
            <a:pPr marL="228600" lvl="0" indent="-279400" algn="l" rtl="0">
              <a:lnSpc>
                <a:spcPct val="115000"/>
              </a:lnSpc>
              <a:spcBef>
                <a:spcPts val="0"/>
              </a:spcBef>
              <a:spcAft>
                <a:spcPts val="0"/>
              </a:spcAft>
              <a:buClr>
                <a:schemeClr val="lt1"/>
              </a:buClr>
              <a:buSzPts val="2500"/>
              <a:buFont typeface="Avenir"/>
              <a:buChar char="•"/>
            </a:pPr>
            <a:r>
              <a:rPr lang="en-US" sz="2500" dirty="0">
                <a:latin typeface="Avenir"/>
                <a:ea typeface="Avenir"/>
                <a:cs typeface="Avenir"/>
                <a:sym typeface="Avenir"/>
              </a:rPr>
              <a:t>Responsible Beauty. </a:t>
            </a:r>
            <a:endParaRPr sz="2500" dirty="0">
              <a:latin typeface="Avenir"/>
              <a:ea typeface="Avenir"/>
              <a:cs typeface="Avenir"/>
              <a:sym typeface="Avenir"/>
            </a:endParaRPr>
          </a:p>
          <a:p>
            <a:pPr marL="228600" lvl="0" indent="-279400" algn="l" rtl="0">
              <a:lnSpc>
                <a:spcPct val="115000"/>
              </a:lnSpc>
              <a:spcBef>
                <a:spcPts val="1000"/>
              </a:spcBef>
              <a:spcAft>
                <a:spcPts val="0"/>
              </a:spcAft>
              <a:buClr>
                <a:schemeClr val="lt1"/>
              </a:buClr>
              <a:buSzPts val="2500"/>
              <a:buFont typeface="Avenir"/>
              <a:buChar char="•"/>
            </a:pPr>
            <a:r>
              <a:rPr lang="en-US" sz="2500" dirty="0">
                <a:latin typeface="Avenir"/>
                <a:ea typeface="Avenir"/>
                <a:cs typeface="Avenir"/>
                <a:sym typeface="Avenir"/>
              </a:rPr>
              <a:t>Celebrate Native Plants</a:t>
            </a:r>
            <a:endParaRPr sz="2500" dirty="0">
              <a:latin typeface="Avenir"/>
              <a:ea typeface="Avenir"/>
              <a:cs typeface="Avenir"/>
              <a:sym typeface="Avenir"/>
            </a:endParaRPr>
          </a:p>
          <a:p>
            <a:pPr marL="228600" lvl="0" indent="-279400" algn="l" rtl="0">
              <a:lnSpc>
                <a:spcPct val="115000"/>
              </a:lnSpc>
              <a:spcBef>
                <a:spcPts val="1000"/>
              </a:spcBef>
              <a:spcAft>
                <a:spcPts val="0"/>
              </a:spcAft>
              <a:buClr>
                <a:schemeClr val="lt1"/>
              </a:buClr>
              <a:buSzPts val="2500"/>
              <a:buFont typeface="Avenir"/>
              <a:buChar char="•"/>
            </a:pPr>
            <a:r>
              <a:rPr lang="en-US" sz="2500" dirty="0">
                <a:latin typeface="Avenir"/>
                <a:ea typeface="Avenir"/>
                <a:cs typeface="Avenir"/>
                <a:sym typeface="Avenir"/>
              </a:rPr>
              <a:t>Botanical Diversity/Community</a:t>
            </a:r>
            <a:endParaRPr sz="2500" dirty="0">
              <a:latin typeface="Avenir"/>
              <a:ea typeface="Avenir"/>
              <a:cs typeface="Avenir"/>
              <a:sym typeface="Avenir"/>
            </a:endParaRPr>
          </a:p>
          <a:p>
            <a:pPr marL="228600" lvl="0" indent="-279400" algn="l" rtl="0">
              <a:lnSpc>
                <a:spcPct val="115000"/>
              </a:lnSpc>
              <a:spcBef>
                <a:spcPts val="1000"/>
              </a:spcBef>
              <a:spcAft>
                <a:spcPts val="0"/>
              </a:spcAft>
              <a:buClr>
                <a:schemeClr val="lt1"/>
              </a:buClr>
              <a:buSzPts val="2500"/>
              <a:buFont typeface="Avenir"/>
              <a:buChar char="•"/>
            </a:pPr>
            <a:r>
              <a:rPr lang="en-US" sz="2500" dirty="0">
                <a:latin typeface="Avenir"/>
                <a:ea typeface="Avenir"/>
                <a:cs typeface="Avenir"/>
                <a:sym typeface="Avenir"/>
              </a:rPr>
              <a:t>Cultivate Curiosity</a:t>
            </a:r>
            <a:endParaRPr sz="2500" dirty="0">
              <a:latin typeface="Avenir"/>
              <a:ea typeface="Avenir"/>
              <a:cs typeface="Avenir"/>
              <a:sym typeface="Avenir"/>
            </a:endParaRPr>
          </a:p>
          <a:p>
            <a:pPr marL="228600" lvl="0" indent="-279400" algn="l" rtl="0">
              <a:lnSpc>
                <a:spcPct val="115000"/>
              </a:lnSpc>
              <a:spcBef>
                <a:spcPts val="1000"/>
              </a:spcBef>
              <a:spcAft>
                <a:spcPts val="0"/>
              </a:spcAft>
              <a:buClr>
                <a:schemeClr val="lt1"/>
              </a:buClr>
              <a:buSzPts val="2500"/>
              <a:buFont typeface="Avenir"/>
              <a:buChar char="•"/>
            </a:pPr>
            <a:r>
              <a:rPr lang="en-US" sz="2500" dirty="0">
                <a:latin typeface="Avenir"/>
                <a:ea typeface="Avenir"/>
                <a:cs typeface="Avenir"/>
                <a:sym typeface="Avenir"/>
              </a:rPr>
              <a:t>Leave the Land Healthier </a:t>
            </a:r>
            <a:endParaRPr sz="2500" dirty="0">
              <a:latin typeface="Avenir"/>
              <a:ea typeface="Avenir"/>
              <a:cs typeface="Avenir"/>
              <a:sym typeface="Avenir"/>
            </a:endParaRPr>
          </a:p>
        </p:txBody>
      </p:sp>
      <p:sp>
        <p:nvSpPr>
          <p:cNvPr id="449" name="Google Shape;44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br>
            <a:r>
              <a:rPr lang="en-US" sz="700"/>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4"/>
        <p:cNvGrpSpPr/>
        <p:nvPr/>
      </p:nvGrpSpPr>
      <p:grpSpPr>
        <a:xfrm>
          <a:off x="0" y="0"/>
          <a:ext cx="0" cy="0"/>
          <a:chOff x="0" y="0"/>
          <a:chExt cx="0" cy="0"/>
        </a:xfrm>
      </p:grpSpPr>
      <p:sp>
        <p:nvSpPr>
          <p:cNvPr id="455" name="Google Shape;455;p3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6" name="Google Shape;456;p33" descr="A picture containing tree, outdoor, garden, building&#10;&#10;Description automatically generated"/>
          <p:cNvPicPr preferRelativeResize="0"/>
          <p:nvPr/>
        </p:nvPicPr>
        <p:blipFill rotWithShape="1">
          <a:blip r:embed="rId3">
            <a:alphaModFix/>
          </a:blip>
          <a:srcRect t="9091" r="13808"/>
          <a:stretch/>
        </p:blipFill>
        <p:spPr>
          <a:xfrm>
            <a:off x="3522468" y="10"/>
            <a:ext cx="8669532" cy="6857990"/>
          </a:xfrm>
          <a:prstGeom prst="rect">
            <a:avLst/>
          </a:prstGeom>
          <a:noFill/>
          <a:ln>
            <a:noFill/>
          </a:ln>
        </p:spPr>
      </p:pic>
      <p:sp>
        <p:nvSpPr>
          <p:cNvPr id="457" name="Google Shape;457;p33"/>
          <p:cNvSpPr/>
          <p:nvPr/>
        </p:nvSpPr>
        <p:spPr>
          <a:xfrm>
            <a:off x="0" y="304800"/>
            <a:ext cx="97566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8" name="Google Shape;458;p33"/>
          <p:cNvSpPr txBox="1">
            <a:spLocks noGrp="1"/>
          </p:cNvSpPr>
          <p:nvPr>
            <p:ph type="title"/>
          </p:nvPr>
        </p:nvSpPr>
        <p:spPr>
          <a:xfrm>
            <a:off x="858753" y="1008900"/>
            <a:ext cx="5119200" cy="112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Poppins Medium"/>
              <a:buNone/>
            </a:pPr>
            <a:r>
              <a:rPr lang="en-US" sz="4000">
                <a:latin typeface="Poppins Medium"/>
                <a:ea typeface="Poppins Medium"/>
                <a:cs typeface="Poppins Medium"/>
                <a:sym typeface="Poppins Medium"/>
              </a:rPr>
              <a:t>My Garden Style</a:t>
            </a:r>
            <a:endParaRPr sz="4000">
              <a:latin typeface="Poppins"/>
              <a:ea typeface="Poppins"/>
              <a:cs typeface="Poppins"/>
              <a:sym typeface="Poppins"/>
            </a:endParaRPr>
          </a:p>
        </p:txBody>
      </p:sp>
      <p:sp>
        <p:nvSpPr>
          <p:cNvPr id="459" name="Google Shape;459;p33"/>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0" name="Google Shape;460;p33"/>
          <p:cNvSpPr/>
          <p:nvPr/>
        </p:nvSpPr>
        <p:spPr>
          <a:xfrm>
            <a:off x="428244" y="2443480"/>
            <a:ext cx="33009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1" name="Google Shape;461;p33"/>
          <p:cNvSpPr txBox="1">
            <a:spLocks noGrp="1"/>
          </p:cNvSpPr>
          <p:nvPr>
            <p:ph type="body" idx="1"/>
          </p:nvPr>
        </p:nvSpPr>
        <p:spPr>
          <a:xfrm>
            <a:off x="466357" y="2771649"/>
            <a:ext cx="7347900" cy="4003500"/>
          </a:xfrm>
          <a:prstGeom prst="rect">
            <a:avLst/>
          </a:prstGeom>
          <a:noFill/>
          <a:ln>
            <a:noFill/>
          </a:ln>
        </p:spPr>
        <p:txBody>
          <a:bodyPr spcFirstLastPara="1" wrap="square" lIns="91425" tIns="45700" rIns="91425" bIns="45700" anchor="t" anchorCtr="0">
            <a:noAutofit/>
          </a:bodyPr>
          <a:lstStyle/>
          <a:p>
            <a:pPr marL="457200" lvl="0" indent="-387350" algn="l" rtl="0">
              <a:lnSpc>
                <a:spcPct val="150000"/>
              </a:lnSpc>
              <a:spcBef>
                <a:spcPts val="1000"/>
              </a:spcBef>
              <a:spcAft>
                <a:spcPts val="0"/>
              </a:spcAft>
              <a:buSzPts val="2500"/>
              <a:buFont typeface="Avenir"/>
              <a:buChar char="•"/>
            </a:pPr>
            <a:r>
              <a:rPr lang="en-US" sz="2500" dirty="0">
                <a:latin typeface="Avenir"/>
                <a:ea typeface="Avenir"/>
                <a:cs typeface="Avenir"/>
                <a:sym typeface="Avenir"/>
              </a:rPr>
              <a:t>Naturalistic</a:t>
            </a:r>
            <a:endParaRPr sz="2500" dirty="0">
              <a:latin typeface="Avenir"/>
              <a:ea typeface="Avenir"/>
              <a:cs typeface="Avenir"/>
              <a:sym typeface="Avenir"/>
            </a:endParaRPr>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Aspirational</a:t>
            </a:r>
            <a:endParaRPr sz="2500" dirty="0">
              <a:latin typeface="Avenir"/>
              <a:ea typeface="Avenir"/>
              <a:cs typeface="Avenir"/>
              <a:sym typeface="Avenir"/>
            </a:endParaRPr>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Sustainable</a:t>
            </a:r>
            <a:endParaRPr sz="2500" dirty="0">
              <a:latin typeface="Avenir"/>
              <a:ea typeface="Avenir"/>
              <a:cs typeface="Avenir"/>
              <a:sym typeface="Avenir"/>
            </a:endParaRPr>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Experimental</a:t>
            </a:r>
            <a:endParaRPr sz="2500" dirty="0">
              <a:latin typeface="Avenir"/>
              <a:ea typeface="Avenir"/>
              <a:cs typeface="Avenir"/>
              <a:sym typeface="Avenir"/>
            </a:endParaRPr>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IMPROVISATIONAL</a:t>
            </a:r>
            <a:endParaRPr sz="2500" dirty="0">
              <a:latin typeface="Avenir"/>
              <a:ea typeface="Avenir"/>
              <a:cs typeface="Avenir"/>
              <a:sym typeface="Avenir"/>
            </a:endParaRPr>
          </a:p>
          <a:p>
            <a:pPr marL="228600" lvl="0" indent="-120650" algn="l" rtl="0">
              <a:lnSpc>
                <a:spcPct val="150000"/>
              </a:lnSpc>
              <a:spcBef>
                <a:spcPts val="1000"/>
              </a:spcBef>
              <a:spcAft>
                <a:spcPts val="0"/>
              </a:spcAft>
              <a:buClr>
                <a:schemeClr val="lt1"/>
              </a:buClr>
              <a:buSzPts val="1700"/>
              <a:buNone/>
            </a:pPr>
            <a:endParaRPr sz="2500" dirty="0">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6"/>
        <p:cNvGrpSpPr/>
        <p:nvPr/>
      </p:nvGrpSpPr>
      <p:grpSpPr>
        <a:xfrm>
          <a:off x="0" y="0"/>
          <a:ext cx="0" cy="0"/>
          <a:chOff x="0" y="0"/>
          <a:chExt cx="0" cy="0"/>
        </a:xfrm>
      </p:grpSpPr>
      <p:pic>
        <p:nvPicPr>
          <p:cNvPr id="467" name="Google Shape;467;p34" descr="A group of flowers in a garden&#10;&#10;Description automatically generated with low confidence"/>
          <p:cNvPicPr preferRelativeResize="0"/>
          <p:nvPr/>
        </p:nvPicPr>
        <p:blipFill rotWithShape="1">
          <a:blip r:embed="rId3">
            <a:alphaModFix/>
          </a:blip>
          <a:srcRect t="19865" r="9090" b="26197"/>
          <a:stretch/>
        </p:blipFill>
        <p:spPr>
          <a:xfrm flipH="1">
            <a:off x="4538976" y="316993"/>
            <a:ext cx="8669532" cy="6857989"/>
          </a:xfrm>
          <a:prstGeom prst="rect">
            <a:avLst/>
          </a:prstGeom>
          <a:noFill/>
          <a:ln>
            <a:noFill/>
          </a:ln>
        </p:spPr>
      </p:pic>
      <p:pic>
        <p:nvPicPr>
          <p:cNvPr id="468" name="Google Shape;468;p34" descr="A group of flowers in a garden&#10;&#10;Description automatically generated with low confidence"/>
          <p:cNvPicPr preferRelativeResize="0"/>
          <p:nvPr/>
        </p:nvPicPr>
        <p:blipFill rotWithShape="1">
          <a:blip r:embed="rId3">
            <a:alphaModFix/>
          </a:blip>
          <a:srcRect t="19864" r="9090" b="26199"/>
          <a:stretch/>
        </p:blipFill>
        <p:spPr>
          <a:xfrm>
            <a:off x="-3335532" y="10"/>
            <a:ext cx="8669532" cy="6857989"/>
          </a:xfrm>
          <a:prstGeom prst="rect">
            <a:avLst/>
          </a:prstGeom>
          <a:noFill/>
          <a:ln>
            <a:noFill/>
          </a:ln>
        </p:spPr>
      </p:pic>
      <p:sp>
        <p:nvSpPr>
          <p:cNvPr id="469" name="Google Shape;469;p34"/>
          <p:cNvSpPr/>
          <p:nvPr/>
        </p:nvSpPr>
        <p:spPr>
          <a:xfrm flipH="1">
            <a:off x="257955" y="316982"/>
            <a:ext cx="113370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0" name="Google Shape;470;p34"/>
          <p:cNvSpPr txBox="1">
            <a:spLocks noGrp="1"/>
          </p:cNvSpPr>
          <p:nvPr>
            <p:ph type="title"/>
          </p:nvPr>
        </p:nvSpPr>
        <p:spPr>
          <a:xfrm>
            <a:off x="5299700" y="1147150"/>
            <a:ext cx="5424000" cy="106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Poppins Medium"/>
              <a:buNone/>
            </a:pPr>
            <a:r>
              <a:rPr lang="en-US" sz="4000">
                <a:latin typeface="Poppins Medium"/>
                <a:ea typeface="Poppins Medium"/>
                <a:cs typeface="Poppins Medium"/>
                <a:sym typeface="Poppins Medium"/>
              </a:rPr>
              <a:t>Planting Themes</a:t>
            </a:r>
            <a:endParaRPr sz="4000">
              <a:latin typeface="Poppins"/>
              <a:ea typeface="Poppins"/>
              <a:cs typeface="Poppins"/>
              <a:sym typeface="Poppins"/>
            </a:endParaRPr>
          </a:p>
        </p:txBody>
      </p:sp>
      <p:sp>
        <p:nvSpPr>
          <p:cNvPr id="471" name="Google Shape;471;p34"/>
          <p:cNvSpPr/>
          <p:nvPr/>
        </p:nvSpPr>
        <p:spPr>
          <a:xfrm rot="5400000">
            <a:off x="56155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2" name="Google Shape;472;p34"/>
          <p:cNvSpPr/>
          <p:nvPr/>
        </p:nvSpPr>
        <p:spPr>
          <a:xfrm>
            <a:off x="5990844" y="2443480"/>
            <a:ext cx="33009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3" name="Google Shape;473;p34"/>
          <p:cNvSpPr txBox="1">
            <a:spLocks noGrp="1"/>
          </p:cNvSpPr>
          <p:nvPr>
            <p:ph type="body" idx="1"/>
          </p:nvPr>
        </p:nvSpPr>
        <p:spPr>
          <a:xfrm>
            <a:off x="5997748" y="2831725"/>
            <a:ext cx="8331600" cy="3207300"/>
          </a:xfrm>
          <a:prstGeom prst="rect">
            <a:avLst/>
          </a:prstGeom>
          <a:noFill/>
          <a:ln>
            <a:noFill/>
          </a:ln>
        </p:spPr>
        <p:txBody>
          <a:bodyPr spcFirstLastPara="1" wrap="square" lIns="91425" tIns="45700" rIns="91425" bIns="45700" anchor="t" anchorCtr="0">
            <a:noAutofit/>
          </a:bodyPr>
          <a:lstStyle/>
          <a:p>
            <a:pPr marL="228600" lvl="0" indent="-279400" algn="l" rtl="0">
              <a:lnSpc>
                <a:spcPct val="150000"/>
              </a:lnSpc>
              <a:spcBef>
                <a:spcPts val="0"/>
              </a:spcBef>
              <a:spcAft>
                <a:spcPts val="0"/>
              </a:spcAft>
              <a:buClr>
                <a:schemeClr val="lt1"/>
              </a:buClr>
              <a:buSzPts val="2500"/>
              <a:buFont typeface="Avenir"/>
              <a:buChar char="•"/>
            </a:pPr>
            <a:r>
              <a:rPr lang="en-US" sz="2500" dirty="0">
                <a:latin typeface="Avenir"/>
                <a:ea typeface="Avenir"/>
                <a:cs typeface="Avenir"/>
                <a:sym typeface="Avenir"/>
              </a:rPr>
              <a:t>Joy &amp; Abundance</a:t>
            </a:r>
            <a:endParaRPr sz="2500" dirty="0">
              <a:latin typeface="Avenir"/>
              <a:ea typeface="Avenir"/>
              <a:cs typeface="Avenir"/>
              <a:sym typeface="Avenir"/>
            </a:endParaRPr>
          </a:p>
          <a:p>
            <a:pPr marL="228600" indent="-279400">
              <a:lnSpc>
                <a:spcPct val="150000"/>
              </a:lnSpc>
              <a:buSzPts val="2500"/>
              <a:buFont typeface="Avenir"/>
              <a:buChar char="•"/>
            </a:pPr>
            <a:r>
              <a:rPr lang="en-US" sz="2500" dirty="0">
                <a:latin typeface="Avenir"/>
                <a:ea typeface="Avenir"/>
                <a:cs typeface="Avenir"/>
                <a:sym typeface="Avenir"/>
              </a:rPr>
              <a:t>Plant Communities</a:t>
            </a:r>
            <a:endParaRPr sz="2500" dirty="0">
              <a:latin typeface="Avenir"/>
              <a:ea typeface="Avenir"/>
              <a:cs typeface="Avenir"/>
              <a:sym typeface="Avenir"/>
            </a:endParaRPr>
          </a:p>
          <a:p>
            <a:pPr marL="228600" indent="-279400">
              <a:lnSpc>
                <a:spcPct val="150000"/>
              </a:lnSpc>
              <a:buSzPts val="2500"/>
              <a:buFont typeface="Avenir"/>
              <a:buChar char="•"/>
            </a:pPr>
            <a:r>
              <a:rPr lang="en-US" sz="2500" dirty="0">
                <a:latin typeface="Avenir"/>
                <a:ea typeface="Avenir"/>
                <a:cs typeface="Avenir"/>
                <a:sym typeface="Avenir"/>
              </a:rPr>
              <a:t>Transition to Natives</a:t>
            </a:r>
          </a:p>
          <a:p>
            <a:pPr marL="228600" indent="-279400">
              <a:lnSpc>
                <a:spcPct val="150000"/>
              </a:lnSpc>
              <a:buSzPts val="2500"/>
              <a:buFont typeface="Avenir"/>
              <a:buChar char="•"/>
            </a:pPr>
            <a:r>
              <a:rPr lang="en-US" sz="2500" dirty="0">
                <a:latin typeface="Avenir"/>
                <a:ea typeface="Avenir"/>
                <a:cs typeface="Avenir"/>
                <a:sym typeface="Avenir"/>
              </a:rPr>
              <a:t>Happy Accidents</a:t>
            </a:r>
            <a:endParaRPr sz="2500" dirty="0">
              <a:latin typeface="Avenir"/>
              <a:ea typeface="Avenir"/>
              <a:cs typeface="Avenir"/>
              <a:sym typeface="Avenir"/>
            </a:endParaRPr>
          </a:p>
        </p:txBody>
      </p:sp>
      <p:sp>
        <p:nvSpPr>
          <p:cNvPr id="474" name="Google Shape;474;p34"/>
          <p:cNvSpPr txBox="1">
            <a:spLocks noGrp="1"/>
          </p:cNvSpPr>
          <p:nvPr>
            <p:ph type="ftr" idx="11"/>
          </p:nvPr>
        </p:nvSpPr>
        <p:spPr>
          <a:xfrm>
            <a:off x="2527509" y="6408996"/>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br>
            <a:r>
              <a:rPr lang="en-US" sz="700"/>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479"/>
        <p:cNvGrpSpPr/>
        <p:nvPr/>
      </p:nvGrpSpPr>
      <p:grpSpPr>
        <a:xfrm>
          <a:off x="0" y="0"/>
          <a:ext cx="0" cy="0"/>
          <a:chOff x="0" y="0"/>
          <a:chExt cx="0" cy="0"/>
        </a:xfrm>
      </p:grpSpPr>
      <p:sp>
        <p:nvSpPr>
          <p:cNvPr id="3" name="Text Placeholder 2">
            <a:extLst>
              <a:ext uri="{FF2B5EF4-FFF2-40B4-BE49-F238E27FC236}">
                <a16:creationId xmlns:a16="http://schemas.microsoft.com/office/drawing/2014/main" id="{39272FBB-EBF1-0FC7-3295-C10C18170EBE}"/>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73FE690-3826-3AC1-0B84-6707AC9C7A6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p3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87" name="Google Shape;487;p36" descr="A garden with bushes and trees&#10;&#10;Description automatically generated with low confidence"/>
          <p:cNvPicPr preferRelativeResize="0">
            <a:picLocks noGrp="1"/>
          </p:cNvPicPr>
          <p:nvPr>
            <p:ph type="body" idx="1"/>
          </p:nvPr>
        </p:nvPicPr>
        <p:blipFill rotWithShape="1">
          <a:blip r:embed="rId3">
            <a:alphaModFix/>
          </a:blip>
          <a:srcRect t="13146" b="11867"/>
          <a:stretch/>
        </p:blipFill>
        <p:spPr>
          <a:xfrm>
            <a:off x="20" y="1282"/>
            <a:ext cx="12191980" cy="685671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94" name="Google Shape;494;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495" name="Google Shape;49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US"/>
            </a:br>
            <a:r>
              <a:rPr lang="en-US"/>
              <a:t>              </a:t>
            </a:r>
            <a:endParaRPr/>
          </a:p>
        </p:txBody>
      </p:sp>
      <p:pic>
        <p:nvPicPr>
          <p:cNvPr id="496" name="Google Shape;496;p37" descr="A picture containing tree, outdoor, grass, plant&#10;&#10;Description automatically generated"/>
          <p:cNvPicPr preferRelativeResize="0"/>
          <p:nvPr/>
        </p:nvPicPr>
        <p:blipFill rotWithShape="1">
          <a:blip r:embed="rId3">
            <a:alphaModFix/>
          </a:blip>
          <a:srcRect t="17072" r="-4" b="23408"/>
          <a:stretch/>
        </p:blipFill>
        <p:spPr>
          <a:xfrm>
            <a:off x="-1902675" y="0"/>
            <a:ext cx="15363697"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501"/>
        <p:cNvGrpSpPr/>
        <p:nvPr/>
      </p:nvGrpSpPr>
      <p:grpSpPr>
        <a:xfrm>
          <a:off x="0" y="0"/>
          <a:ext cx="0" cy="0"/>
          <a:chOff x="0" y="0"/>
          <a:chExt cx="0" cy="0"/>
        </a:xfrm>
      </p:grpSpPr>
      <p:sp>
        <p:nvSpPr>
          <p:cNvPr id="502" name="Google Shape;50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03" name="Google Shape;50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504" name="Google Shape;50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              </a:t>
            </a:r>
            <a:endParaRPr/>
          </a:p>
        </p:txBody>
      </p:sp>
      <p:pic>
        <p:nvPicPr>
          <p:cNvPr id="505" name="Google Shape;505;p38" descr="A picture containing tree, flower, plant, outdoor&#10;&#10;Description automatically generated"/>
          <p:cNvPicPr preferRelativeResize="0"/>
          <p:nvPr/>
        </p:nvPicPr>
        <p:blipFill rotWithShape="1">
          <a:blip r:embed="rId3">
            <a:alphaModFix/>
          </a:blip>
          <a:srcRect/>
          <a:stretch/>
        </p:blipFill>
        <p:spPr>
          <a:xfrm>
            <a:off x="0" y="-815350"/>
            <a:ext cx="6176001" cy="8234675"/>
          </a:xfrm>
          <a:prstGeom prst="rect">
            <a:avLst/>
          </a:prstGeom>
          <a:noFill/>
          <a:ln>
            <a:noFill/>
          </a:ln>
        </p:spPr>
      </p:pic>
      <p:pic>
        <p:nvPicPr>
          <p:cNvPr id="506" name="Google Shape;506;p38" descr="A picture containing tree, outdoor, plant, green&#10;&#10;Description automatically generated"/>
          <p:cNvPicPr preferRelativeResize="0"/>
          <p:nvPr/>
        </p:nvPicPr>
        <p:blipFill rotWithShape="1">
          <a:blip r:embed="rId4">
            <a:alphaModFix/>
          </a:blip>
          <a:srcRect/>
          <a:stretch/>
        </p:blipFill>
        <p:spPr>
          <a:xfrm>
            <a:off x="6176001" y="-581410"/>
            <a:ext cx="6000524" cy="80007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4"/>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3" name="Google Shape;143;p4" descr="A picture containing tree, outdoor, plant, grass&#10;&#10;Description automatically generated"/>
          <p:cNvPicPr preferRelativeResize="0"/>
          <p:nvPr/>
        </p:nvPicPr>
        <p:blipFill rotWithShape="1">
          <a:blip r:embed="rId3">
            <a:alphaModFix/>
          </a:blip>
          <a:srcRect l="20995"/>
          <a:stretch/>
        </p:blipFill>
        <p:spPr>
          <a:xfrm>
            <a:off x="2" y="10"/>
            <a:ext cx="4063593" cy="6857990"/>
          </a:xfrm>
          <a:prstGeom prst="rect">
            <a:avLst/>
          </a:prstGeom>
          <a:noFill/>
          <a:ln>
            <a:noFill/>
          </a:ln>
        </p:spPr>
      </p:pic>
      <p:pic>
        <p:nvPicPr>
          <p:cNvPr id="144" name="Google Shape;144;p4" descr="A potted plant in a garden&#10;&#10;Description automatically generated with medium confidence"/>
          <p:cNvPicPr preferRelativeResize="0"/>
          <p:nvPr/>
        </p:nvPicPr>
        <p:blipFill rotWithShape="1">
          <a:blip r:embed="rId4">
            <a:alphaModFix/>
          </a:blip>
          <a:srcRect l="11832" r="9161"/>
          <a:stretch/>
        </p:blipFill>
        <p:spPr>
          <a:xfrm>
            <a:off x="4064204" y="10"/>
            <a:ext cx="4063593" cy="6857990"/>
          </a:xfrm>
          <a:prstGeom prst="rect">
            <a:avLst/>
          </a:prstGeom>
          <a:noFill/>
          <a:ln>
            <a:noFill/>
          </a:ln>
        </p:spPr>
      </p:pic>
      <p:pic>
        <p:nvPicPr>
          <p:cNvPr id="145" name="Google Shape;145;p4"/>
          <p:cNvPicPr preferRelativeResize="0"/>
          <p:nvPr/>
        </p:nvPicPr>
        <p:blipFill rotWithShape="1">
          <a:blip r:embed="rId5">
            <a:alphaModFix/>
          </a:blip>
          <a:srcRect l="14669" r="6325"/>
          <a:stretch/>
        </p:blipFill>
        <p:spPr>
          <a:xfrm>
            <a:off x="8128407" y="10"/>
            <a:ext cx="4063593" cy="6857990"/>
          </a:xfrm>
          <a:prstGeom prst="rect">
            <a:avLst/>
          </a:prstGeom>
          <a:noFill/>
          <a:ln>
            <a:noFill/>
          </a:ln>
        </p:spPr>
      </p:pic>
      <p:pic>
        <p:nvPicPr>
          <p:cNvPr id="146" name="Google Shape;146;p4" descr="A picture containing tree, outdoor, plant, grass&#10;&#10;Description automatically generated"/>
          <p:cNvPicPr preferRelativeResize="0"/>
          <p:nvPr/>
        </p:nvPicPr>
        <p:blipFill rotWithShape="1">
          <a:blip r:embed="rId3">
            <a:alphaModFix/>
          </a:blip>
          <a:srcRect l="20995"/>
          <a:stretch/>
        </p:blipFill>
        <p:spPr>
          <a:xfrm>
            <a:off x="0" y="10"/>
            <a:ext cx="4063593" cy="6857990"/>
          </a:xfrm>
          <a:prstGeom prst="rect">
            <a:avLst/>
          </a:prstGeom>
          <a:noFill/>
          <a:ln>
            <a:noFill/>
          </a:ln>
        </p:spPr>
      </p:pic>
      <p:pic>
        <p:nvPicPr>
          <p:cNvPr id="2" name="Google Shape;144;p4" descr="A potted plant in a garden&#10;&#10;Description automatically generated with medium confidence">
            <a:extLst>
              <a:ext uri="{FF2B5EF4-FFF2-40B4-BE49-F238E27FC236}">
                <a16:creationId xmlns:a16="http://schemas.microsoft.com/office/drawing/2014/main" id="{2B2A2FD6-6869-7898-ED37-57372F0DDB36}"/>
              </a:ext>
            </a:extLst>
          </p:cNvPr>
          <p:cNvPicPr preferRelativeResize="0"/>
          <p:nvPr/>
        </p:nvPicPr>
        <p:blipFill rotWithShape="1">
          <a:blip r:embed="rId4">
            <a:alphaModFix/>
          </a:blip>
          <a:srcRect l="11832" r="9161"/>
          <a:stretch/>
        </p:blipFill>
        <p:spPr>
          <a:xfrm>
            <a:off x="4064203" y="10"/>
            <a:ext cx="4063593" cy="6857990"/>
          </a:xfrm>
          <a:prstGeom prst="rect">
            <a:avLst/>
          </a:prstGeom>
          <a:noFill/>
          <a:ln>
            <a:noFill/>
          </a:ln>
        </p:spPr>
      </p:pic>
    </p:spTree>
  </p:cSld>
  <p:clrMapOvr>
    <a:masterClrMapping/>
  </p:clrMapOvr>
  <p:transition spd="med" advTm="6287">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1"/>
        <p:cNvGrpSpPr/>
        <p:nvPr/>
      </p:nvGrpSpPr>
      <p:grpSpPr>
        <a:xfrm>
          <a:off x="0" y="0"/>
          <a:ext cx="0" cy="0"/>
          <a:chOff x="0" y="0"/>
          <a:chExt cx="0" cy="0"/>
        </a:xfrm>
      </p:grpSpPr>
      <p:sp>
        <p:nvSpPr>
          <p:cNvPr id="512" name="Google Shape;512;p3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3" name="Google Shape;513;p39"/>
          <p:cNvPicPr preferRelativeResize="0"/>
          <p:nvPr/>
        </p:nvPicPr>
        <p:blipFill rotWithShape="1">
          <a:blip r:embed="rId3">
            <a:alphaModFix/>
          </a:blip>
          <a:srcRect t="23872" r="9090" b="22193"/>
          <a:stretch/>
        </p:blipFill>
        <p:spPr>
          <a:xfrm>
            <a:off x="3812057" y="8755"/>
            <a:ext cx="8669531" cy="6857989"/>
          </a:xfrm>
          <a:prstGeom prst="rect">
            <a:avLst/>
          </a:prstGeom>
          <a:noFill/>
          <a:ln>
            <a:noFill/>
          </a:ln>
        </p:spPr>
      </p:pic>
      <p:sp>
        <p:nvSpPr>
          <p:cNvPr id="514" name="Google Shape;514;p39"/>
          <p:cNvSpPr/>
          <p:nvPr/>
        </p:nvSpPr>
        <p:spPr>
          <a:xfrm>
            <a:off x="0" y="0"/>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5" name="Google Shape;515;p39"/>
          <p:cNvSpPr txBox="1">
            <a:spLocks noGrp="1"/>
          </p:cNvSpPr>
          <p:nvPr>
            <p:ph type="title"/>
          </p:nvPr>
        </p:nvSpPr>
        <p:spPr>
          <a:xfrm>
            <a:off x="858750" y="1062500"/>
            <a:ext cx="5823900" cy="112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Poppins Medium"/>
              <a:buNone/>
            </a:pPr>
            <a:r>
              <a:rPr lang="en-US" sz="4000">
                <a:latin typeface="Poppins Medium"/>
                <a:ea typeface="Poppins Medium"/>
                <a:cs typeface="Poppins Medium"/>
                <a:sym typeface="Poppins Medium"/>
              </a:rPr>
              <a:t>My Planting Priorities</a:t>
            </a:r>
            <a:endParaRPr sz="4000"/>
          </a:p>
        </p:txBody>
      </p:sp>
      <p:sp>
        <p:nvSpPr>
          <p:cNvPr id="516" name="Google Shape;516;p39"/>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7" name="Google Shape;517;p39"/>
          <p:cNvSpPr/>
          <p:nvPr/>
        </p:nvSpPr>
        <p:spPr>
          <a:xfrm>
            <a:off x="428244" y="2443480"/>
            <a:ext cx="3300984"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8" name="Google Shape;518;p39"/>
          <p:cNvSpPr txBox="1">
            <a:spLocks noGrp="1"/>
          </p:cNvSpPr>
          <p:nvPr>
            <p:ph type="body" idx="1"/>
          </p:nvPr>
        </p:nvSpPr>
        <p:spPr>
          <a:xfrm>
            <a:off x="630925" y="2794250"/>
            <a:ext cx="7126200" cy="3480900"/>
          </a:xfrm>
          <a:prstGeom prst="rect">
            <a:avLst/>
          </a:prstGeom>
          <a:noFill/>
          <a:ln>
            <a:noFill/>
          </a:ln>
        </p:spPr>
        <p:txBody>
          <a:bodyPr spcFirstLastPara="1" wrap="square" lIns="91425" tIns="45700" rIns="91425" bIns="45700" anchor="t" anchorCtr="0">
            <a:normAutofit lnSpcReduction="10000"/>
          </a:bodyPr>
          <a:lstStyle/>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Native Trees and Shrubs for Structure and Legacy</a:t>
            </a:r>
            <a:endParaRPr sz="2500" dirty="0">
              <a:latin typeface="Avenir"/>
              <a:ea typeface="Avenir"/>
              <a:cs typeface="Avenir"/>
              <a:sym typeface="Avenir"/>
            </a:endParaRPr>
          </a:p>
          <a:p>
            <a:pPr indent="-387350">
              <a:lnSpc>
                <a:spcPct val="150000"/>
              </a:lnSpc>
              <a:spcBef>
                <a:spcPts val="0"/>
              </a:spcBef>
              <a:buSzPts val="2500"/>
              <a:buFont typeface="Avenir"/>
              <a:buChar char="•"/>
            </a:pPr>
            <a:r>
              <a:rPr lang="en-US" sz="2500" dirty="0">
                <a:latin typeface="Avenir"/>
                <a:ea typeface="Avenir"/>
                <a:cs typeface="Avenir"/>
                <a:sym typeface="Avenir"/>
              </a:rPr>
              <a:t>Perennials-more natives</a:t>
            </a:r>
            <a:endParaRPr lang="en-US" sz="2500" dirty="0"/>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Sedges! Mother Nature’s mulch</a:t>
            </a:r>
            <a:endParaRPr sz="2500" dirty="0"/>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 Turfgrass- lose at least 50%</a:t>
            </a:r>
            <a:endParaRPr sz="2500" dirty="0"/>
          </a:p>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 Annuals- except natives, pots, filler.</a:t>
            </a:r>
            <a:endParaRPr sz="25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3"/>
        <p:cNvGrpSpPr/>
        <p:nvPr/>
      </p:nvGrpSpPr>
      <p:grpSpPr>
        <a:xfrm>
          <a:off x="0" y="0"/>
          <a:ext cx="0" cy="0"/>
          <a:chOff x="0" y="0"/>
          <a:chExt cx="0" cy="0"/>
        </a:xfrm>
      </p:grpSpPr>
      <p:sp>
        <p:nvSpPr>
          <p:cNvPr id="524" name="Google Shape;524;p4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5" name="Google Shape;525;p40" descr="A picture containing tree, outdoor, grass, plant&#10;&#10;Description automatically generated"/>
          <p:cNvPicPr preferRelativeResize="0"/>
          <p:nvPr/>
        </p:nvPicPr>
        <p:blipFill rotWithShape="1">
          <a:blip r:embed="rId3">
            <a:alphaModFix/>
          </a:blip>
          <a:srcRect t="9091" r="13808"/>
          <a:stretch/>
        </p:blipFill>
        <p:spPr>
          <a:xfrm>
            <a:off x="3522468" y="10"/>
            <a:ext cx="8669532" cy="6857990"/>
          </a:xfrm>
          <a:prstGeom prst="rect">
            <a:avLst/>
          </a:prstGeom>
          <a:noFill/>
          <a:ln>
            <a:noFill/>
          </a:ln>
        </p:spPr>
      </p:pic>
      <p:sp>
        <p:nvSpPr>
          <p:cNvPr id="526" name="Google Shape;526;p40"/>
          <p:cNvSpPr/>
          <p:nvPr/>
        </p:nvSpPr>
        <p:spPr>
          <a:xfrm>
            <a:off x="0" y="0"/>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7" name="Google Shape;527;p40"/>
          <p:cNvSpPr txBox="1">
            <a:spLocks noGrp="1"/>
          </p:cNvSpPr>
          <p:nvPr>
            <p:ph type="title"/>
          </p:nvPr>
        </p:nvSpPr>
        <p:spPr>
          <a:xfrm>
            <a:off x="858754" y="1062500"/>
            <a:ext cx="5881200" cy="112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Poppins Medium"/>
              <a:buNone/>
            </a:pPr>
            <a:r>
              <a:rPr lang="en-US" sz="4000">
                <a:latin typeface="Poppins Medium"/>
                <a:ea typeface="Poppins Medium"/>
                <a:cs typeface="Poppins Medium"/>
                <a:sym typeface="Poppins Medium"/>
              </a:rPr>
              <a:t>My Planting Palette</a:t>
            </a:r>
            <a:endParaRPr sz="4000"/>
          </a:p>
        </p:txBody>
      </p:sp>
      <p:sp>
        <p:nvSpPr>
          <p:cNvPr id="528" name="Google Shape;528;p40"/>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29" name="Google Shape;529;p40"/>
          <p:cNvSpPr/>
          <p:nvPr/>
        </p:nvSpPr>
        <p:spPr>
          <a:xfrm>
            <a:off x="428244" y="2443480"/>
            <a:ext cx="3300984"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0" name="Google Shape;530;p40"/>
          <p:cNvSpPr txBox="1">
            <a:spLocks noGrp="1"/>
          </p:cNvSpPr>
          <p:nvPr>
            <p:ph type="body" idx="1"/>
          </p:nvPr>
        </p:nvSpPr>
        <p:spPr>
          <a:xfrm>
            <a:off x="630929" y="2805413"/>
            <a:ext cx="5462100" cy="3207300"/>
          </a:xfrm>
          <a:prstGeom prst="rect">
            <a:avLst/>
          </a:prstGeom>
          <a:noFill/>
          <a:ln>
            <a:noFill/>
          </a:ln>
        </p:spPr>
        <p:txBody>
          <a:bodyPr spcFirstLastPara="1" wrap="square" lIns="91425" tIns="45700" rIns="91425" bIns="45700" anchor="t" anchorCtr="0">
            <a:noAutofit/>
          </a:bodyPr>
          <a:lstStyle/>
          <a:p>
            <a:pPr marL="457200" lvl="0"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Tonalities</a:t>
            </a:r>
            <a:endParaRPr sz="2500" dirty="0">
              <a:latin typeface="Avenir"/>
              <a:ea typeface="Avenir"/>
              <a:cs typeface="Avenir"/>
              <a:sym typeface="Avenir"/>
            </a:endParaRPr>
          </a:p>
          <a:p>
            <a:pPr marL="914400" lvl="1"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White/Green/Silver</a:t>
            </a:r>
            <a:endParaRPr sz="2500" dirty="0">
              <a:latin typeface="Avenir"/>
              <a:ea typeface="Avenir"/>
              <a:cs typeface="Avenir"/>
              <a:sym typeface="Avenir"/>
            </a:endParaRPr>
          </a:p>
          <a:p>
            <a:pPr marL="914400" lvl="1"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Yellow/Orange/Red</a:t>
            </a:r>
            <a:endParaRPr sz="2500" dirty="0">
              <a:latin typeface="Avenir"/>
              <a:ea typeface="Avenir"/>
              <a:cs typeface="Avenir"/>
              <a:sym typeface="Avenir"/>
            </a:endParaRPr>
          </a:p>
          <a:p>
            <a:pPr marL="914400" lvl="1"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Blue/Lavender/Purple</a:t>
            </a:r>
            <a:endParaRPr sz="2500" dirty="0">
              <a:latin typeface="Avenir"/>
              <a:ea typeface="Avenir"/>
              <a:cs typeface="Avenir"/>
              <a:sym typeface="Avenir"/>
            </a:endParaRPr>
          </a:p>
          <a:p>
            <a:pPr marL="914400" lvl="1" indent="-387350" algn="l" rtl="0">
              <a:lnSpc>
                <a:spcPct val="150000"/>
              </a:lnSpc>
              <a:spcBef>
                <a:spcPts val="0"/>
              </a:spcBef>
              <a:spcAft>
                <a:spcPts val="0"/>
              </a:spcAft>
              <a:buSzPts val="2500"/>
              <a:buFont typeface="Avenir"/>
              <a:buChar char="•"/>
            </a:pPr>
            <a:r>
              <a:rPr lang="en-US" sz="2500" dirty="0">
                <a:latin typeface="Avenir"/>
                <a:ea typeface="Avenir"/>
                <a:cs typeface="Avenir"/>
                <a:sym typeface="Avenir"/>
              </a:rPr>
              <a:t>Green in all its glory</a:t>
            </a:r>
            <a:endParaRPr sz="2500" dirty="0">
              <a:latin typeface="Avenir"/>
              <a:ea typeface="Avenir"/>
              <a:cs typeface="Avenir"/>
              <a:sym typeface="Avenir"/>
            </a:endParaRPr>
          </a:p>
        </p:txBody>
      </p:sp>
      <p:sp>
        <p:nvSpPr>
          <p:cNvPr id="531" name="Google Shape;53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br>
            <a:r>
              <a:rPr lang="en-US" sz="700"/>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536"/>
        <p:cNvGrpSpPr/>
        <p:nvPr/>
      </p:nvGrpSpPr>
      <p:grpSpPr>
        <a:xfrm>
          <a:off x="0" y="0"/>
          <a:ext cx="0" cy="0"/>
          <a:chOff x="0" y="0"/>
          <a:chExt cx="0" cy="0"/>
        </a:xfrm>
      </p:grpSpPr>
      <p:sp>
        <p:nvSpPr>
          <p:cNvPr id="537" name="Google Shape;537;p41"/>
          <p:cNvSpPr/>
          <p:nvPr/>
        </p:nvSpPr>
        <p:spPr>
          <a:xfrm>
            <a:off x="228600" y="299525"/>
            <a:ext cx="11734800" cy="44136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8" name="Google Shape;538;p41"/>
          <p:cNvSpPr txBox="1">
            <a:spLocks noGrp="1"/>
          </p:cNvSpPr>
          <p:nvPr>
            <p:ph type="title"/>
          </p:nvPr>
        </p:nvSpPr>
        <p:spPr>
          <a:xfrm>
            <a:off x="838200" y="4819203"/>
            <a:ext cx="10515600" cy="1843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200"/>
              <a:buFont typeface="Poppins Medium"/>
              <a:buNone/>
            </a:pPr>
            <a:r>
              <a:rPr lang="en-US" sz="4500">
                <a:solidFill>
                  <a:srgbClr val="FEFEFE"/>
                </a:solidFill>
                <a:latin typeface="Poppins Medium"/>
                <a:ea typeface="Poppins Medium"/>
                <a:cs typeface="Poppins Medium"/>
                <a:sym typeface="Poppins Medium"/>
              </a:rPr>
              <a:t>White is Always Right</a:t>
            </a:r>
            <a:endParaRPr sz="4500">
              <a:solidFill>
                <a:srgbClr val="FEFEFE"/>
              </a:solidFill>
              <a:latin typeface="Poppins"/>
              <a:ea typeface="Poppins"/>
              <a:cs typeface="Poppins"/>
              <a:sym typeface="Poppins"/>
            </a:endParaRPr>
          </a:p>
        </p:txBody>
      </p:sp>
      <p:pic>
        <p:nvPicPr>
          <p:cNvPr id="539" name="Google Shape;539;p41" descr="A picture containing outdoor, tree, grass, plant&#10;&#10;Description automatically generated"/>
          <p:cNvPicPr preferRelativeResize="0"/>
          <p:nvPr/>
        </p:nvPicPr>
        <p:blipFill rotWithShape="1">
          <a:blip r:embed="rId3">
            <a:alphaModFix/>
          </a:blip>
          <a:srcRect t="2197" r="1" b="21250"/>
          <a:stretch/>
        </p:blipFill>
        <p:spPr>
          <a:xfrm>
            <a:off x="443725" y="583237"/>
            <a:ext cx="3768186" cy="3846175"/>
          </a:xfrm>
          <a:prstGeom prst="rect">
            <a:avLst/>
          </a:prstGeom>
          <a:noFill/>
          <a:ln>
            <a:noFill/>
          </a:ln>
        </p:spPr>
      </p:pic>
      <p:pic>
        <p:nvPicPr>
          <p:cNvPr id="540" name="Google Shape;540;p41" descr="A garden with trees and plants&#10;&#10;Description automatically generated with low confidence"/>
          <p:cNvPicPr preferRelativeResize="0">
            <a:picLocks noGrp="1"/>
          </p:cNvPicPr>
          <p:nvPr>
            <p:ph type="body" idx="1"/>
          </p:nvPr>
        </p:nvPicPr>
        <p:blipFill rotWithShape="1">
          <a:blip r:embed="rId4">
            <a:alphaModFix/>
          </a:blip>
          <a:srcRect l="18433" r="8089" b="2"/>
          <a:stretch/>
        </p:blipFill>
        <p:spPr>
          <a:xfrm>
            <a:off x="4211907" y="583237"/>
            <a:ext cx="3768300" cy="3846000"/>
          </a:xfrm>
          <a:prstGeom prst="rect">
            <a:avLst/>
          </a:prstGeom>
          <a:noFill/>
          <a:ln>
            <a:noFill/>
          </a:ln>
        </p:spPr>
      </p:pic>
      <p:pic>
        <p:nvPicPr>
          <p:cNvPr id="541" name="Google Shape;541;p41" descr="A group of plants with white flowers&#10;&#10;Description automatically generated with low confidence"/>
          <p:cNvPicPr preferRelativeResize="0"/>
          <p:nvPr/>
        </p:nvPicPr>
        <p:blipFill rotWithShape="1">
          <a:blip r:embed="rId5">
            <a:alphaModFix/>
          </a:blip>
          <a:srcRect l="20167" r="6355" b="2"/>
          <a:stretch/>
        </p:blipFill>
        <p:spPr>
          <a:xfrm>
            <a:off x="7980089" y="583237"/>
            <a:ext cx="3768187" cy="3846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42"/>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48" name="Google Shape;548;p42" descr="A picture containing flower, plant, outdoor, garden&#10;&#10;Description automatically generated"/>
          <p:cNvPicPr preferRelativeResize="0"/>
          <p:nvPr/>
        </p:nvPicPr>
        <p:blipFill rotWithShape="1">
          <a:blip r:embed="rId3">
            <a:alphaModFix/>
          </a:blip>
          <a:srcRect l="3684" r="18678" b="-3"/>
          <a:stretch/>
        </p:blipFill>
        <p:spPr>
          <a:xfrm>
            <a:off x="-7450" y="-118840"/>
            <a:ext cx="4073700" cy="6996165"/>
          </a:xfrm>
          <a:prstGeom prst="rect">
            <a:avLst/>
          </a:prstGeom>
          <a:noFill/>
          <a:ln>
            <a:noFill/>
          </a:ln>
        </p:spPr>
      </p:pic>
      <p:pic>
        <p:nvPicPr>
          <p:cNvPr id="549" name="Google Shape;549;p42" descr="A field of yellow flowers&#10;&#10;Description automatically generated with medium confidence"/>
          <p:cNvPicPr preferRelativeResize="0"/>
          <p:nvPr/>
        </p:nvPicPr>
        <p:blipFill rotWithShape="1">
          <a:blip r:embed="rId4">
            <a:alphaModFix/>
          </a:blip>
          <a:srcRect l="27992" r="27995" b="-1"/>
          <a:stretch/>
        </p:blipFill>
        <p:spPr>
          <a:xfrm>
            <a:off x="4011974" y="-118840"/>
            <a:ext cx="4168051" cy="7102725"/>
          </a:xfrm>
          <a:prstGeom prst="rect">
            <a:avLst/>
          </a:prstGeom>
          <a:noFill/>
          <a:ln>
            <a:noFill/>
          </a:ln>
        </p:spPr>
      </p:pic>
      <p:pic>
        <p:nvPicPr>
          <p:cNvPr id="550" name="Google Shape;550;p42" descr="A close up of some flowers&#10;&#10;Description automatically generated with low confidence"/>
          <p:cNvPicPr preferRelativeResize="0"/>
          <p:nvPr/>
        </p:nvPicPr>
        <p:blipFill rotWithShape="1">
          <a:blip r:embed="rId5">
            <a:alphaModFix/>
          </a:blip>
          <a:srcRect l="29749" r="26514" b="-1"/>
          <a:stretch/>
        </p:blipFill>
        <p:spPr>
          <a:xfrm>
            <a:off x="8138150" y="-132750"/>
            <a:ext cx="4073700" cy="69855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55"/>
        <p:cNvGrpSpPr/>
        <p:nvPr/>
      </p:nvGrpSpPr>
      <p:grpSpPr>
        <a:xfrm>
          <a:off x="0" y="0"/>
          <a:ext cx="0" cy="0"/>
          <a:chOff x="0" y="0"/>
          <a:chExt cx="0" cy="0"/>
        </a:xfrm>
      </p:grpSpPr>
      <p:sp>
        <p:nvSpPr>
          <p:cNvPr id="556" name="Google Shape;556;p43"/>
          <p:cNvSpPr/>
          <p:nvPr/>
        </p:nvSpPr>
        <p:spPr>
          <a:xfrm>
            <a:off x="228600" y="299525"/>
            <a:ext cx="11734800" cy="53850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7" name="Google Shape;557;p43" descr="A picture containing outdoor, plant, garden, forest&#10;&#10;Description automatically generated"/>
          <p:cNvPicPr preferRelativeResize="0">
            <a:picLocks noGrp="1"/>
          </p:cNvPicPr>
          <p:nvPr>
            <p:ph type="body" idx="1"/>
          </p:nvPr>
        </p:nvPicPr>
        <p:blipFill rotWithShape="1">
          <a:blip r:embed="rId3">
            <a:alphaModFix/>
          </a:blip>
          <a:srcRect t="2096"/>
          <a:stretch/>
        </p:blipFill>
        <p:spPr>
          <a:xfrm>
            <a:off x="492500" y="578331"/>
            <a:ext cx="3712200" cy="4845900"/>
          </a:xfrm>
          <a:prstGeom prst="rect">
            <a:avLst/>
          </a:prstGeom>
          <a:noFill/>
          <a:ln>
            <a:noFill/>
          </a:ln>
        </p:spPr>
      </p:pic>
      <p:pic>
        <p:nvPicPr>
          <p:cNvPr id="558" name="Google Shape;558;p43" descr="A person standing in a garden&#10;&#10;Description automatically generated"/>
          <p:cNvPicPr preferRelativeResize="0"/>
          <p:nvPr/>
        </p:nvPicPr>
        <p:blipFill rotWithShape="1">
          <a:blip r:embed="rId4">
            <a:alphaModFix/>
          </a:blip>
          <a:srcRect b="3010"/>
          <a:stretch/>
        </p:blipFill>
        <p:spPr>
          <a:xfrm>
            <a:off x="4204821" y="578331"/>
            <a:ext cx="3747345" cy="4845993"/>
          </a:xfrm>
          <a:prstGeom prst="rect">
            <a:avLst/>
          </a:prstGeom>
          <a:noFill/>
          <a:ln>
            <a:noFill/>
          </a:ln>
        </p:spPr>
      </p:pic>
      <p:pic>
        <p:nvPicPr>
          <p:cNvPr id="559" name="Google Shape;559;p43" descr="A picture containing tree, outdoor, grass, garden&#10;&#10;Description automatically generated"/>
          <p:cNvPicPr preferRelativeResize="0"/>
          <p:nvPr/>
        </p:nvPicPr>
        <p:blipFill rotWithShape="1">
          <a:blip r:embed="rId5">
            <a:alphaModFix/>
          </a:blip>
          <a:srcRect l="15299" r="26704"/>
          <a:stretch/>
        </p:blipFill>
        <p:spPr>
          <a:xfrm>
            <a:off x="7952158" y="578331"/>
            <a:ext cx="3747343" cy="4845994"/>
          </a:xfrm>
          <a:prstGeom prst="rect">
            <a:avLst/>
          </a:prstGeom>
          <a:noFill/>
          <a:ln>
            <a:noFill/>
          </a:ln>
        </p:spPr>
      </p:pic>
      <p:sp>
        <p:nvSpPr>
          <p:cNvPr id="560" name="Google Shape;560;p43"/>
          <p:cNvSpPr txBox="1">
            <a:spLocks noGrp="1"/>
          </p:cNvSpPr>
          <p:nvPr>
            <p:ph type="title"/>
          </p:nvPr>
        </p:nvSpPr>
        <p:spPr>
          <a:xfrm>
            <a:off x="2662338" y="5645150"/>
            <a:ext cx="6867300" cy="920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Poppins Medium"/>
              <a:buNone/>
            </a:pPr>
            <a:r>
              <a:rPr lang="en-US" sz="4000">
                <a:solidFill>
                  <a:srgbClr val="FFFFFF"/>
                </a:solidFill>
                <a:latin typeface="Poppins Medium"/>
                <a:ea typeface="Poppins Medium"/>
                <a:cs typeface="Poppins Medium"/>
                <a:sym typeface="Poppins Medium"/>
              </a:rPr>
              <a:t>Am I Blue?</a:t>
            </a:r>
            <a:endParaRPr sz="4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565"/>
        <p:cNvGrpSpPr/>
        <p:nvPr/>
      </p:nvGrpSpPr>
      <p:grpSpPr>
        <a:xfrm>
          <a:off x="0" y="0"/>
          <a:ext cx="0" cy="0"/>
          <a:chOff x="0" y="0"/>
          <a:chExt cx="0" cy="0"/>
        </a:xfrm>
      </p:grpSpPr>
      <p:sp>
        <p:nvSpPr>
          <p:cNvPr id="566" name="Google Shape;566;p44"/>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567" name="Google Shape;567;p44" descr="A picture containing outdoor, plant, vegetation, tree&#10;&#10;Description automatically generated"/>
          <p:cNvPicPr preferRelativeResize="0"/>
          <p:nvPr/>
        </p:nvPicPr>
        <p:blipFill rotWithShape="1">
          <a:blip r:embed="rId3">
            <a:alphaModFix amt="90000"/>
          </a:blip>
          <a:srcRect l="24549" r="7199"/>
          <a:stretch/>
        </p:blipFill>
        <p:spPr>
          <a:xfrm>
            <a:off x="-166625" y="-14875"/>
            <a:ext cx="6261599" cy="6880648"/>
          </a:xfrm>
          <a:prstGeom prst="rect">
            <a:avLst/>
          </a:prstGeom>
          <a:noFill/>
          <a:ln>
            <a:noFill/>
          </a:ln>
        </p:spPr>
      </p:pic>
      <p:pic>
        <p:nvPicPr>
          <p:cNvPr id="568" name="Google Shape;568;p44" descr="A picture containing tree, outdoor, plant, forest&#10;&#10;Description automatically generated"/>
          <p:cNvPicPr preferRelativeResize="0">
            <a:picLocks noGrp="1"/>
          </p:cNvPicPr>
          <p:nvPr>
            <p:ph type="body" idx="1"/>
          </p:nvPr>
        </p:nvPicPr>
        <p:blipFill rotWithShape="1">
          <a:blip r:embed="rId4">
            <a:alphaModFix amt="90000"/>
          </a:blip>
          <a:srcRect l="15519" r="16229"/>
          <a:stretch/>
        </p:blipFill>
        <p:spPr>
          <a:xfrm>
            <a:off x="6096850" y="0"/>
            <a:ext cx="6261600" cy="6880800"/>
          </a:xfrm>
          <a:prstGeom prst="rect">
            <a:avLst/>
          </a:prstGeom>
          <a:noFill/>
          <a:ln>
            <a:noFill/>
          </a:ln>
        </p:spPr>
      </p:pic>
      <p:sp>
        <p:nvSpPr>
          <p:cNvPr id="569" name="Google Shape;569;p44"/>
          <p:cNvSpPr txBox="1">
            <a:spLocks noGrp="1"/>
          </p:cNvSpPr>
          <p:nvPr>
            <p:ph type="title"/>
          </p:nvPr>
        </p:nvSpPr>
        <p:spPr>
          <a:xfrm>
            <a:off x="1201407" y="2322313"/>
            <a:ext cx="9795600" cy="2220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500">
                <a:solidFill>
                  <a:srgbClr val="FFFFFF"/>
                </a:solidFill>
                <a:latin typeface="Poppins Medium"/>
                <a:ea typeface="Poppins Medium"/>
                <a:cs typeface="Poppins Medium"/>
                <a:sym typeface="Poppins Medium"/>
              </a:rPr>
              <a:t>The Power of Green</a:t>
            </a:r>
            <a:endParaRPr sz="47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574"/>
        <p:cNvGrpSpPr/>
        <p:nvPr/>
      </p:nvGrpSpPr>
      <p:grpSpPr>
        <a:xfrm>
          <a:off x="0" y="0"/>
          <a:ext cx="0" cy="0"/>
          <a:chOff x="0" y="0"/>
          <a:chExt cx="0" cy="0"/>
        </a:xfrm>
      </p:grpSpPr>
      <p:pic>
        <p:nvPicPr>
          <p:cNvPr id="575" name="Google Shape;575;p45" descr="Top view of a labyrinth"/>
          <p:cNvPicPr preferRelativeResize="0"/>
          <p:nvPr/>
        </p:nvPicPr>
        <p:blipFill rotWithShape="1">
          <a:blip r:embed="rId3">
            <a:alphaModFix/>
          </a:blip>
          <a:srcRect l="18895" r="25950"/>
          <a:stretch/>
        </p:blipFill>
        <p:spPr>
          <a:xfrm rot="-2357949">
            <a:off x="6601651" y="238974"/>
            <a:ext cx="5666547" cy="6857990"/>
          </a:xfrm>
          <a:prstGeom prst="rect">
            <a:avLst/>
          </a:prstGeom>
          <a:noFill/>
          <a:ln>
            <a:noFill/>
          </a:ln>
        </p:spPr>
      </p:pic>
      <p:pic>
        <p:nvPicPr>
          <p:cNvPr id="576" name="Google Shape;576;p45" descr="Top view of a labyrinth"/>
          <p:cNvPicPr preferRelativeResize="0"/>
          <p:nvPr/>
        </p:nvPicPr>
        <p:blipFill rotWithShape="1">
          <a:blip r:embed="rId3">
            <a:alphaModFix/>
          </a:blip>
          <a:srcRect l="18895" r="25950"/>
          <a:stretch/>
        </p:blipFill>
        <p:spPr>
          <a:xfrm rot="-3543400">
            <a:off x="6677850" y="304058"/>
            <a:ext cx="5666552" cy="6857987"/>
          </a:xfrm>
          <a:prstGeom prst="rect">
            <a:avLst/>
          </a:prstGeom>
          <a:noFill/>
          <a:ln>
            <a:noFill/>
          </a:ln>
        </p:spPr>
      </p:pic>
      <p:pic>
        <p:nvPicPr>
          <p:cNvPr id="577" name="Google Shape;577;p45" descr="Top view of a labyrinth"/>
          <p:cNvPicPr preferRelativeResize="0"/>
          <p:nvPr/>
        </p:nvPicPr>
        <p:blipFill rotWithShape="1">
          <a:blip r:embed="rId3">
            <a:alphaModFix/>
          </a:blip>
          <a:srcRect l="18895" r="25950"/>
          <a:stretch/>
        </p:blipFill>
        <p:spPr>
          <a:xfrm rot="-3382204">
            <a:off x="6677850" y="304060"/>
            <a:ext cx="5666545" cy="6857983"/>
          </a:xfrm>
          <a:prstGeom prst="rect">
            <a:avLst/>
          </a:prstGeom>
          <a:noFill/>
          <a:ln>
            <a:noFill/>
          </a:ln>
        </p:spPr>
      </p:pic>
      <p:pic>
        <p:nvPicPr>
          <p:cNvPr id="578" name="Google Shape;578;p45" descr="Top view of a labyrinth"/>
          <p:cNvPicPr preferRelativeResize="0"/>
          <p:nvPr/>
        </p:nvPicPr>
        <p:blipFill rotWithShape="1">
          <a:blip r:embed="rId3">
            <a:alphaModFix/>
          </a:blip>
          <a:srcRect l="18895" r="25950"/>
          <a:stretch/>
        </p:blipFill>
        <p:spPr>
          <a:xfrm rot="-5400000">
            <a:off x="6906453" y="383010"/>
            <a:ext cx="5666545" cy="6857989"/>
          </a:xfrm>
          <a:prstGeom prst="rect">
            <a:avLst/>
          </a:prstGeom>
          <a:noFill/>
          <a:ln>
            <a:noFill/>
          </a:ln>
        </p:spPr>
      </p:pic>
      <p:pic>
        <p:nvPicPr>
          <p:cNvPr id="579" name="Google Shape;579;p45" descr="Top view of a labyrinth"/>
          <p:cNvPicPr preferRelativeResize="0"/>
          <p:nvPr/>
        </p:nvPicPr>
        <p:blipFill rotWithShape="1">
          <a:blip r:embed="rId3">
            <a:alphaModFix/>
          </a:blip>
          <a:srcRect l="18898" r="25947" b="-1"/>
          <a:stretch/>
        </p:blipFill>
        <p:spPr>
          <a:xfrm>
            <a:off x="6525453" y="10"/>
            <a:ext cx="5666547" cy="6857990"/>
          </a:xfrm>
          <a:prstGeom prst="rect">
            <a:avLst/>
          </a:prstGeom>
          <a:noFill/>
          <a:ln>
            <a:noFill/>
          </a:ln>
        </p:spPr>
      </p:pic>
      <p:sp>
        <p:nvSpPr>
          <p:cNvPr id="580" name="Google Shape;580;p45"/>
          <p:cNvSpPr/>
          <p:nvPr/>
        </p:nvSpPr>
        <p:spPr>
          <a:xfrm rot="1987566">
            <a:off x="4163249" y="5534587"/>
            <a:ext cx="2628990" cy="999506"/>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1" name="Google Shape;581;p45"/>
          <p:cNvSpPr/>
          <p:nvPr/>
        </p:nvSpPr>
        <p:spPr>
          <a:xfrm rot="5399608">
            <a:off x="4029912" y="2823820"/>
            <a:ext cx="2628900" cy="99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2" name="Google Shape;582;p45"/>
          <p:cNvSpPr/>
          <p:nvPr/>
        </p:nvSpPr>
        <p:spPr>
          <a:xfrm>
            <a:off x="12" y="0"/>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3" name="Google Shape;583;p45"/>
          <p:cNvSpPr/>
          <p:nvPr/>
        </p:nvSpPr>
        <p:spPr>
          <a:xfrm>
            <a:off x="0" y="-29175"/>
            <a:ext cx="9757500" cy="69711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4" name="Google Shape;584;p45"/>
          <p:cNvSpPr txBox="1">
            <a:spLocks noGrp="1"/>
          </p:cNvSpPr>
          <p:nvPr>
            <p:ph type="title"/>
          </p:nvPr>
        </p:nvSpPr>
        <p:spPr>
          <a:xfrm>
            <a:off x="858750" y="1067196"/>
            <a:ext cx="4707600" cy="122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800"/>
              <a:buFont typeface="Poppins Medium"/>
              <a:buNone/>
            </a:pPr>
            <a:r>
              <a:rPr lang="en-US" sz="3800">
                <a:solidFill>
                  <a:schemeClr val="lt1"/>
                </a:solidFill>
                <a:latin typeface="Poppins Medium"/>
                <a:ea typeface="Poppins Medium"/>
                <a:cs typeface="Poppins Medium"/>
                <a:sym typeface="Poppins Medium"/>
              </a:rPr>
              <a:t>Concentric Circles Approach</a:t>
            </a:r>
            <a:endParaRPr>
              <a:latin typeface="Poppins"/>
              <a:ea typeface="Poppins"/>
              <a:cs typeface="Poppins"/>
              <a:sym typeface="Poppins"/>
            </a:endParaRPr>
          </a:p>
        </p:txBody>
      </p:sp>
      <p:sp>
        <p:nvSpPr>
          <p:cNvPr id="585" name="Google Shape;585;p45"/>
          <p:cNvSpPr txBox="1">
            <a:spLocks noGrp="1"/>
          </p:cNvSpPr>
          <p:nvPr>
            <p:ph type="body" idx="1"/>
          </p:nvPr>
        </p:nvSpPr>
        <p:spPr>
          <a:xfrm>
            <a:off x="630919" y="2730517"/>
            <a:ext cx="4586400" cy="3647700"/>
          </a:xfrm>
          <a:prstGeom prst="rect">
            <a:avLst/>
          </a:prstGeom>
          <a:noFill/>
          <a:ln>
            <a:noFill/>
          </a:ln>
        </p:spPr>
        <p:txBody>
          <a:bodyPr spcFirstLastPara="1" wrap="square" lIns="91425" tIns="45700" rIns="91425" bIns="45700" anchor="t" anchorCtr="0">
            <a:normAutofit/>
          </a:bodyPr>
          <a:lstStyle/>
          <a:p>
            <a:pPr marL="457200" lvl="0" indent="-400050" algn="l" rtl="0">
              <a:lnSpc>
                <a:spcPct val="200000"/>
              </a:lnSpc>
              <a:spcBef>
                <a:spcPts val="1000"/>
              </a:spcBef>
              <a:spcAft>
                <a:spcPts val="0"/>
              </a:spcAft>
              <a:buClr>
                <a:schemeClr val="lt1"/>
              </a:buClr>
              <a:buSzPts val="2700"/>
              <a:buFont typeface="Avenir"/>
              <a:buChar char="•"/>
            </a:pPr>
            <a:r>
              <a:rPr lang="en-US" sz="2700">
                <a:solidFill>
                  <a:schemeClr val="lt1"/>
                </a:solidFill>
                <a:latin typeface="Avenir"/>
                <a:ea typeface="Avenir"/>
                <a:cs typeface="Avenir"/>
                <a:sym typeface="Avenir"/>
              </a:rPr>
              <a:t>The house as my bullseye </a:t>
            </a:r>
            <a:endParaRPr sz="2700">
              <a:solidFill>
                <a:schemeClr val="lt1"/>
              </a:solidFill>
              <a:latin typeface="Avenir"/>
              <a:ea typeface="Avenir"/>
              <a:cs typeface="Avenir"/>
              <a:sym typeface="Avenir"/>
            </a:endParaRPr>
          </a:p>
          <a:p>
            <a:pPr marL="457200" lvl="0" indent="-400050" algn="l" rtl="0">
              <a:lnSpc>
                <a:spcPct val="115000"/>
              </a:lnSpc>
              <a:spcBef>
                <a:spcPts val="0"/>
              </a:spcBef>
              <a:spcAft>
                <a:spcPts val="0"/>
              </a:spcAft>
              <a:buClr>
                <a:schemeClr val="lt1"/>
              </a:buClr>
              <a:buSzPts val="2700"/>
              <a:buFont typeface="Avenir"/>
              <a:buChar char="•"/>
            </a:pPr>
            <a:r>
              <a:rPr lang="en-US" sz="2700">
                <a:solidFill>
                  <a:schemeClr val="lt1"/>
                </a:solidFill>
                <a:latin typeface="Avenir"/>
                <a:ea typeface="Avenir"/>
                <a:cs typeface="Avenir"/>
                <a:sym typeface="Avenir"/>
              </a:rPr>
              <a:t>Worked outward in concentric circles</a:t>
            </a:r>
            <a:endParaRPr sz="1900">
              <a:solidFill>
                <a:schemeClr val="lt1"/>
              </a:solidFill>
            </a:endParaRPr>
          </a:p>
        </p:txBody>
      </p:sp>
      <p:sp>
        <p:nvSpPr>
          <p:cNvPr id="586" name="Google Shape;586;p45"/>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87" name="Google Shape;587;p45"/>
          <p:cNvSpPr/>
          <p:nvPr/>
        </p:nvSpPr>
        <p:spPr>
          <a:xfrm>
            <a:off x="428244" y="2443480"/>
            <a:ext cx="33009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2"/>
        <p:cNvGrpSpPr/>
        <p:nvPr/>
      </p:nvGrpSpPr>
      <p:grpSpPr>
        <a:xfrm>
          <a:off x="0" y="0"/>
          <a:ext cx="0" cy="0"/>
          <a:chOff x="0" y="0"/>
          <a:chExt cx="0" cy="0"/>
        </a:xfrm>
      </p:grpSpPr>
      <p:sp>
        <p:nvSpPr>
          <p:cNvPr id="593" name="Google Shape;593;p46"/>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94" name="Google Shape;594;p46" descr="A garden with rocks and plants&#10;&#10;Description automatically generated with low confidence"/>
          <p:cNvPicPr preferRelativeResize="0"/>
          <p:nvPr/>
        </p:nvPicPr>
        <p:blipFill rotWithShape="1">
          <a:blip r:embed="rId3">
            <a:alphaModFix/>
          </a:blip>
          <a:srcRect t="25195" r="9090" b="20868"/>
          <a:stretch/>
        </p:blipFill>
        <p:spPr>
          <a:xfrm>
            <a:off x="3522468" y="10"/>
            <a:ext cx="8669532" cy="6857990"/>
          </a:xfrm>
          <a:prstGeom prst="rect">
            <a:avLst/>
          </a:prstGeom>
          <a:noFill/>
          <a:ln>
            <a:noFill/>
          </a:ln>
        </p:spPr>
      </p:pic>
      <p:sp>
        <p:nvSpPr>
          <p:cNvPr id="595" name="Google Shape;595;p46"/>
          <p:cNvSpPr/>
          <p:nvPr/>
        </p:nvSpPr>
        <p:spPr>
          <a:xfrm>
            <a:off x="0" y="0"/>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6" name="Google Shape;596;p46"/>
          <p:cNvSpPr txBox="1">
            <a:spLocks noGrp="1"/>
          </p:cNvSpPr>
          <p:nvPr>
            <p:ph type="title"/>
          </p:nvPr>
        </p:nvSpPr>
        <p:spPr>
          <a:xfrm>
            <a:off x="858753" y="1117750"/>
            <a:ext cx="5195400" cy="112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Poppins Medium"/>
              <a:buNone/>
            </a:pPr>
            <a:r>
              <a:rPr lang="en-US" sz="4000" dirty="0">
                <a:latin typeface="Poppins Medium"/>
                <a:ea typeface="Poppins Medium"/>
                <a:cs typeface="Poppins Medium"/>
                <a:sym typeface="Poppins Medium"/>
              </a:rPr>
              <a:t>My Garden Building Rule of Thirds</a:t>
            </a:r>
            <a:endParaRPr sz="4000" dirty="0"/>
          </a:p>
        </p:txBody>
      </p:sp>
      <p:sp>
        <p:nvSpPr>
          <p:cNvPr id="597" name="Google Shape;597;p46"/>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98" name="Google Shape;598;p46"/>
          <p:cNvSpPr/>
          <p:nvPr/>
        </p:nvSpPr>
        <p:spPr>
          <a:xfrm>
            <a:off x="428244" y="2443480"/>
            <a:ext cx="3300984"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9" name="Google Shape;599;p46"/>
          <p:cNvSpPr txBox="1">
            <a:spLocks noGrp="1"/>
          </p:cNvSpPr>
          <p:nvPr>
            <p:ph type="body" idx="1"/>
          </p:nvPr>
        </p:nvSpPr>
        <p:spPr>
          <a:xfrm>
            <a:off x="630925" y="2662800"/>
            <a:ext cx="5567400" cy="3207300"/>
          </a:xfrm>
          <a:prstGeom prst="rect">
            <a:avLst/>
          </a:prstGeom>
          <a:noFill/>
          <a:ln>
            <a:noFill/>
          </a:ln>
        </p:spPr>
        <p:txBody>
          <a:bodyPr spcFirstLastPara="1" wrap="square" lIns="91425" tIns="45700" rIns="91425" bIns="45700" anchor="t" anchorCtr="0">
            <a:normAutofit/>
          </a:bodyPr>
          <a:lstStyle/>
          <a:p>
            <a:pPr marL="457200" lvl="0" indent="-393700" algn="l" rtl="0">
              <a:lnSpc>
                <a:spcPct val="200000"/>
              </a:lnSpc>
              <a:spcBef>
                <a:spcPts val="1000"/>
              </a:spcBef>
              <a:spcAft>
                <a:spcPts val="0"/>
              </a:spcAft>
              <a:buSzPts val="2600"/>
              <a:buFont typeface="Avenir"/>
              <a:buChar char="•"/>
            </a:pPr>
            <a:r>
              <a:rPr lang="en-US" sz="2600" dirty="0">
                <a:latin typeface="Avenir"/>
                <a:ea typeface="Avenir"/>
                <a:cs typeface="Avenir"/>
                <a:sym typeface="Avenir"/>
              </a:rPr>
              <a:t>1/3 Planned Approach</a:t>
            </a:r>
            <a:endParaRPr sz="2600" dirty="0">
              <a:latin typeface="Avenir"/>
              <a:ea typeface="Avenir"/>
              <a:cs typeface="Avenir"/>
              <a:sym typeface="Avenir"/>
            </a:endParaRPr>
          </a:p>
          <a:p>
            <a:pPr marL="457200" lvl="0" indent="-393700" algn="l" rtl="0">
              <a:lnSpc>
                <a:spcPct val="200000"/>
              </a:lnSpc>
              <a:spcBef>
                <a:spcPts val="0"/>
              </a:spcBef>
              <a:spcAft>
                <a:spcPts val="0"/>
              </a:spcAft>
              <a:buSzPts val="2600"/>
              <a:buFont typeface="Avenir"/>
              <a:buChar char="•"/>
            </a:pPr>
            <a:r>
              <a:rPr lang="en-US" sz="2600" dirty="0">
                <a:latin typeface="Avenir"/>
                <a:ea typeface="Avenir"/>
                <a:cs typeface="Avenir"/>
                <a:sym typeface="Avenir"/>
              </a:rPr>
              <a:t>1/3 Reacting</a:t>
            </a:r>
            <a:endParaRPr sz="2600" dirty="0">
              <a:latin typeface="Avenir"/>
              <a:ea typeface="Avenir"/>
              <a:cs typeface="Avenir"/>
              <a:sym typeface="Avenir"/>
            </a:endParaRPr>
          </a:p>
          <a:p>
            <a:pPr marL="457200" lvl="0" indent="-393700" algn="l" rtl="0">
              <a:lnSpc>
                <a:spcPct val="200000"/>
              </a:lnSpc>
              <a:spcBef>
                <a:spcPts val="0"/>
              </a:spcBef>
              <a:spcAft>
                <a:spcPts val="0"/>
              </a:spcAft>
              <a:buSzPts val="2600"/>
              <a:buFont typeface="Avenir"/>
              <a:buChar char="•"/>
            </a:pPr>
            <a:r>
              <a:rPr lang="en-US" sz="2600" dirty="0">
                <a:latin typeface="Avenir"/>
                <a:ea typeface="Avenir"/>
                <a:cs typeface="Avenir"/>
                <a:sym typeface="Avenir"/>
              </a:rPr>
              <a:t>1/3 Creativity and Improvisation</a:t>
            </a:r>
            <a:endParaRPr sz="2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604"/>
        <p:cNvGrpSpPr/>
        <p:nvPr/>
      </p:nvGrpSpPr>
      <p:grpSpPr>
        <a:xfrm>
          <a:off x="0" y="0"/>
          <a:ext cx="0" cy="0"/>
          <a:chOff x="0" y="0"/>
          <a:chExt cx="0" cy="0"/>
        </a:xfrm>
      </p:grpSpPr>
      <p:sp>
        <p:nvSpPr>
          <p:cNvPr id="605" name="Google Shape;605;p47"/>
          <p:cNvSpPr/>
          <p:nvPr/>
        </p:nvSpPr>
        <p:spPr>
          <a:xfrm>
            <a:off x="228600" y="299525"/>
            <a:ext cx="11734800" cy="41658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6" name="Google Shape;606;p47"/>
          <p:cNvSpPr/>
          <p:nvPr/>
        </p:nvSpPr>
        <p:spPr>
          <a:xfrm rot="-5400000">
            <a:off x="10438146" y="1042605"/>
            <a:ext cx="2796461" cy="711252"/>
          </a:xfrm>
          <a:prstGeom prst="rect">
            <a:avLst/>
          </a:prstGeom>
          <a:gradFill>
            <a:gsLst>
              <a:gs pos="0">
                <a:srgbClr val="ACB8CA">
                  <a:alpha val="0"/>
                </a:srgbClr>
              </a:gs>
              <a:gs pos="100000">
                <a:srgbClr val="323F4F">
                  <a:alpha val="9803"/>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7" name="Google Shape;607;p47" descr="A picture containing tree, outdoor, grass, plant&#10;&#10;Description automatically generated"/>
          <p:cNvPicPr preferRelativeResize="0"/>
          <p:nvPr/>
        </p:nvPicPr>
        <p:blipFill rotWithShape="1">
          <a:blip r:embed="rId3">
            <a:alphaModFix/>
          </a:blip>
          <a:srcRect t="33939" r="1" b="22952"/>
          <a:stretch/>
        </p:blipFill>
        <p:spPr>
          <a:xfrm>
            <a:off x="491425" y="570325"/>
            <a:ext cx="11209149" cy="3624201"/>
          </a:xfrm>
          <a:prstGeom prst="rect">
            <a:avLst/>
          </a:prstGeom>
          <a:noFill/>
          <a:ln>
            <a:noFill/>
          </a:ln>
        </p:spPr>
      </p:pic>
      <p:sp>
        <p:nvSpPr>
          <p:cNvPr id="608" name="Google Shape;608;p47"/>
          <p:cNvSpPr txBox="1">
            <a:spLocks noGrp="1"/>
          </p:cNvSpPr>
          <p:nvPr>
            <p:ph type="title"/>
          </p:nvPr>
        </p:nvSpPr>
        <p:spPr>
          <a:xfrm>
            <a:off x="630936" y="4703937"/>
            <a:ext cx="4569000" cy="2129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Poppins Medium"/>
              <a:buNone/>
            </a:pPr>
            <a:r>
              <a:rPr lang="en-US" sz="4800">
                <a:solidFill>
                  <a:schemeClr val="lt1"/>
                </a:solidFill>
                <a:latin typeface="Poppins Medium"/>
                <a:ea typeface="Poppins Medium"/>
                <a:cs typeface="Poppins Medium"/>
                <a:sym typeface="Poppins Medium"/>
              </a:rPr>
              <a:t>Beds + Names</a:t>
            </a:r>
            <a:endParaRPr/>
          </a:p>
        </p:txBody>
      </p:sp>
      <p:sp>
        <p:nvSpPr>
          <p:cNvPr id="609" name="Google Shape;609;p47"/>
          <p:cNvSpPr txBox="1">
            <a:spLocks noGrp="1"/>
          </p:cNvSpPr>
          <p:nvPr>
            <p:ph type="body" idx="1"/>
          </p:nvPr>
        </p:nvSpPr>
        <p:spPr>
          <a:xfrm>
            <a:off x="4191000" y="4693925"/>
            <a:ext cx="3810000" cy="2129700"/>
          </a:xfrm>
          <a:prstGeom prst="rect">
            <a:avLst/>
          </a:prstGeom>
          <a:noFill/>
          <a:ln>
            <a:noFill/>
          </a:ln>
        </p:spPr>
        <p:txBody>
          <a:bodyPr spcFirstLastPara="1" wrap="square" lIns="91425" tIns="45700" rIns="91425" bIns="45700" anchor="t" anchorCtr="0">
            <a:noAutofit/>
          </a:bodyPr>
          <a:lstStyle/>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Granny Garden</a:t>
            </a:r>
            <a:endParaRPr sz="2000"/>
          </a:p>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Sunset Landing</a:t>
            </a:r>
            <a:endParaRPr sz="2000"/>
          </a:p>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Golden Meadow</a:t>
            </a:r>
            <a:endParaRPr sz="2000"/>
          </a:p>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Island of Misfit Toys</a:t>
            </a:r>
            <a:endParaRPr sz="2000">
              <a:solidFill>
                <a:schemeClr val="lt1"/>
              </a:solidFill>
            </a:endParaRPr>
          </a:p>
        </p:txBody>
      </p:sp>
      <p:sp>
        <p:nvSpPr>
          <p:cNvPr id="610" name="Google Shape;610;p47"/>
          <p:cNvSpPr txBox="1">
            <a:spLocks noGrp="1"/>
          </p:cNvSpPr>
          <p:nvPr>
            <p:ph type="body" idx="1"/>
          </p:nvPr>
        </p:nvSpPr>
        <p:spPr>
          <a:xfrm>
            <a:off x="8042900" y="4693925"/>
            <a:ext cx="3810000" cy="2129700"/>
          </a:xfrm>
          <a:prstGeom prst="rect">
            <a:avLst/>
          </a:prstGeom>
          <a:noFill/>
          <a:ln>
            <a:noFill/>
          </a:ln>
        </p:spPr>
        <p:txBody>
          <a:bodyPr spcFirstLastPara="1" wrap="square" lIns="91425" tIns="45700" rIns="91425" bIns="45700" anchor="t" anchorCtr="0">
            <a:noAutofit/>
          </a:bodyPr>
          <a:lstStyle/>
          <a:p>
            <a:pPr marL="457200" lvl="0" indent="-355600" algn="l" rtl="0">
              <a:lnSpc>
                <a:spcPct val="150000"/>
              </a:lnSpc>
              <a:spcBef>
                <a:spcPts val="100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Hydrangea Haven</a:t>
            </a:r>
            <a:endParaRPr sz="2000"/>
          </a:p>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Secret Stumpery</a:t>
            </a:r>
            <a:endParaRPr sz="2000"/>
          </a:p>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The Blue Allee</a:t>
            </a:r>
            <a:endParaRPr sz="2000"/>
          </a:p>
          <a:p>
            <a:pPr marL="457200" lvl="0" indent="-355600" algn="l" rtl="0">
              <a:lnSpc>
                <a:spcPct val="150000"/>
              </a:lnSpc>
              <a:spcBef>
                <a:spcPts val="0"/>
              </a:spcBef>
              <a:spcAft>
                <a:spcPts val="0"/>
              </a:spcAft>
              <a:buClr>
                <a:schemeClr val="lt1"/>
              </a:buClr>
              <a:buSzPts val="2000"/>
              <a:buFont typeface="Avenir"/>
              <a:buChar char="•"/>
            </a:pPr>
            <a:r>
              <a:rPr lang="en-US" sz="2000">
                <a:solidFill>
                  <a:schemeClr val="lt1"/>
                </a:solidFill>
                <a:latin typeface="Avenir"/>
                <a:ea typeface="Avenir"/>
                <a:cs typeface="Avenir"/>
                <a:sym typeface="Avenir"/>
              </a:rPr>
              <a:t>And on and on…</a:t>
            </a:r>
            <a:endParaRPr sz="20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4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7" name="Google Shape;61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700">
                <a:solidFill>
                  <a:srgbClr val="FFFFFF"/>
                </a:solidFill>
                <a:latin typeface="Calibri"/>
                <a:ea typeface="Calibri"/>
                <a:cs typeface="Calibri"/>
                <a:sym typeface="Calibri"/>
              </a:rPr>
              <a:t>Design: pic of MKE to River Hills</a:t>
            </a:r>
            <a:br>
              <a:rPr lang="en-US" sz="700">
                <a:solidFill>
                  <a:srgbClr val="FFFFFF"/>
                </a:solidFill>
                <a:latin typeface="Calibri"/>
                <a:ea typeface="Calibri"/>
                <a:cs typeface="Calibri"/>
                <a:sym typeface="Calibri"/>
              </a:rPr>
            </a:br>
            <a:r>
              <a:rPr lang="en-US" sz="700">
                <a:solidFill>
                  <a:srgbClr val="FFFFFF"/>
                </a:solidFill>
                <a:latin typeface="Calibri"/>
                <a:ea typeface="Calibri"/>
                <a:cs typeface="Calibri"/>
                <a:sym typeface="Calibri"/>
              </a:rPr>
              <a:t>              </a:t>
            </a:r>
            <a:endParaRPr/>
          </a:p>
        </p:txBody>
      </p:sp>
      <p:sp>
        <p:nvSpPr>
          <p:cNvPr id="618" name="Google Shape;61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49</a:t>
            </a:fld>
            <a:endParaRPr>
              <a:solidFill>
                <a:srgbClr val="FFFFFF"/>
              </a:solidFill>
            </a:endParaRPr>
          </a:p>
        </p:txBody>
      </p:sp>
      <p:sp>
        <p:nvSpPr>
          <p:cNvPr id="619" name="Google Shape;619;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20" name="Google Shape;620;p48" descr="A picture containing tree, outdoor, grass, plant&#10;&#10;Description automatically generated"/>
          <p:cNvPicPr preferRelativeResize="0"/>
          <p:nvPr/>
        </p:nvPicPr>
        <p:blipFill rotWithShape="1">
          <a:blip r:embed="rId3">
            <a:alphaModFix/>
          </a:blip>
          <a:srcRect/>
          <a:stretch/>
        </p:blipFill>
        <p:spPr>
          <a:xfrm>
            <a:off x="0" y="-85725"/>
            <a:ext cx="12344399" cy="6943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151"/>
        <p:cNvGrpSpPr/>
        <p:nvPr/>
      </p:nvGrpSpPr>
      <p:grpSpPr>
        <a:xfrm>
          <a:off x="0" y="0"/>
          <a:ext cx="0" cy="0"/>
          <a:chOff x="0" y="0"/>
          <a:chExt cx="0" cy="0"/>
        </a:xfrm>
      </p:grpSpPr>
      <p:sp>
        <p:nvSpPr>
          <p:cNvPr id="152" name="Google Shape;152;p5"/>
          <p:cNvSpPr/>
          <p:nvPr/>
        </p:nvSpPr>
        <p:spPr>
          <a:xfrm>
            <a:off x="228600" y="311557"/>
            <a:ext cx="11734800" cy="4680300"/>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3" name="Google Shape;153;p5" descr="A picture containing tree, outdoor, grass, ground&#10;&#10;Description automatically generated"/>
          <p:cNvPicPr preferRelativeResize="0"/>
          <p:nvPr/>
        </p:nvPicPr>
        <p:blipFill rotWithShape="1">
          <a:blip r:embed="rId3">
            <a:alphaModFix/>
          </a:blip>
          <a:srcRect l="15573" r="18519"/>
          <a:stretch/>
        </p:blipFill>
        <p:spPr>
          <a:xfrm>
            <a:off x="505900" y="544975"/>
            <a:ext cx="3726730" cy="4189375"/>
          </a:xfrm>
          <a:prstGeom prst="rect">
            <a:avLst/>
          </a:prstGeom>
          <a:noFill/>
          <a:ln>
            <a:noFill/>
          </a:ln>
        </p:spPr>
      </p:pic>
      <p:pic>
        <p:nvPicPr>
          <p:cNvPr id="154" name="Google Shape;154;p5" descr="A dirt path with trees on either side of it&#10;&#10;Description automatically generated with low confidence"/>
          <p:cNvPicPr preferRelativeResize="0"/>
          <p:nvPr/>
        </p:nvPicPr>
        <p:blipFill rotWithShape="1">
          <a:blip r:embed="rId4">
            <a:alphaModFix/>
          </a:blip>
          <a:srcRect l="8501" r="25700"/>
          <a:stretch/>
        </p:blipFill>
        <p:spPr>
          <a:xfrm>
            <a:off x="4232625" y="541601"/>
            <a:ext cx="3726725" cy="4196125"/>
          </a:xfrm>
          <a:prstGeom prst="rect">
            <a:avLst/>
          </a:prstGeom>
          <a:noFill/>
          <a:ln>
            <a:noFill/>
          </a:ln>
        </p:spPr>
      </p:pic>
      <p:sp>
        <p:nvSpPr>
          <p:cNvPr id="155" name="Google Shape;155;p5"/>
          <p:cNvSpPr/>
          <p:nvPr/>
        </p:nvSpPr>
        <p:spPr>
          <a:xfrm rot="-5400000">
            <a:off x="10438146" y="1042605"/>
            <a:ext cx="2796461" cy="711252"/>
          </a:xfrm>
          <a:prstGeom prst="rect">
            <a:avLst/>
          </a:prstGeom>
          <a:gradFill>
            <a:gsLst>
              <a:gs pos="0">
                <a:srgbClr val="ACB8CA">
                  <a:alpha val="0"/>
                </a:srgbClr>
              </a:gs>
              <a:gs pos="100000">
                <a:srgbClr val="323F4F">
                  <a:alpha val="9803"/>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6" name="Google Shape;156;p5" descr="A picture containing grass, tree, outdoor, plant&#10;&#10;Description automatically generated"/>
          <p:cNvPicPr preferRelativeResize="0"/>
          <p:nvPr/>
        </p:nvPicPr>
        <p:blipFill rotWithShape="1">
          <a:blip r:embed="rId5">
            <a:alphaModFix/>
          </a:blip>
          <a:srcRect l="16910" r="17291"/>
          <a:stretch/>
        </p:blipFill>
        <p:spPr>
          <a:xfrm>
            <a:off x="7959350" y="541625"/>
            <a:ext cx="3726725" cy="4196072"/>
          </a:xfrm>
          <a:prstGeom prst="rect">
            <a:avLst/>
          </a:prstGeom>
          <a:noFill/>
          <a:ln>
            <a:noFill/>
          </a:ln>
        </p:spPr>
      </p:pic>
      <p:sp>
        <p:nvSpPr>
          <p:cNvPr id="157" name="Google Shape;157;p5"/>
          <p:cNvSpPr txBox="1">
            <a:spLocks noGrp="1"/>
          </p:cNvSpPr>
          <p:nvPr>
            <p:ph type="title"/>
          </p:nvPr>
        </p:nvSpPr>
        <p:spPr>
          <a:xfrm>
            <a:off x="630925" y="5398782"/>
            <a:ext cx="4550700" cy="8001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lt1"/>
              </a:buClr>
              <a:buSzPts val="4800"/>
              <a:buFont typeface="Poppins Medium"/>
              <a:buNone/>
            </a:pPr>
            <a:r>
              <a:rPr lang="en-US" sz="4800" dirty="0">
                <a:solidFill>
                  <a:schemeClr val="lt1"/>
                </a:solidFill>
                <a:latin typeface="Poppins Medium"/>
                <a:ea typeface="Poppins Medium"/>
                <a:cs typeface="Poppins Medium"/>
                <a:sym typeface="Poppins Medium"/>
              </a:rPr>
              <a:t>“Humble Beginnings ”</a:t>
            </a:r>
            <a:endParaRPr dirty="0"/>
          </a:p>
        </p:txBody>
      </p:sp>
      <p:sp>
        <p:nvSpPr>
          <p:cNvPr id="158" name="Google Shape;158;p5"/>
          <p:cNvSpPr txBox="1">
            <a:spLocks noGrp="1"/>
          </p:cNvSpPr>
          <p:nvPr>
            <p:ph type="body" idx="1"/>
          </p:nvPr>
        </p:nvSpPr>
        <p:spPr>
          <a:xfrm>
            <a:off x="6652050" y="5265425"/>
            <a:ext cx="4550700" cy="1739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US" sz="2700">
                <a:solidFill>
                  <a:schemeClr val="lt1"/>
                </a:solidFill>
                <a:latin typeface="Avenir"/>
                <a:ea typeface="Avenir"/>
                <a:cs typeface="Avenir"/>
                <a:sym typeface="Avenir"/>
              </a:rPr>
              <a:t>2015 City Life to Five Acres</a:t>
            </a:r>
            <a:endParaRPr sz="270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lt1"/>
              </a:buClr>
              <a:buSzPts val="1800"/>
              <a:buNone/>
            </a:pPr>
            <a:r>
              <a:rPr lang="en-US" sz="2700">
                <a:solidFill>
                  <a:schemeClr val="lt1"/>
                </a:solidFill>
                <a:latin typeface="Avenir"/>
                <a:ea typeface="Avenir"/>
                <a:cs typeface="Avenir"/>
                <a:sym typeface="Avenir"/>
              </a:rPr>
              <a:t>Lawn + Trees + Woods</a:t>
            </a:r>
            <a:endParaRPr sz="2700">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spd="slow" p14:dur="2000" advTm="23119"/>
    </mc:Choice>
    <mc:Fallback xmlns="">
      <p:transition spd="slow" advTm="2311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97251-B0FA-8502-9F55-B53CF2DA5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4E07F-2A64-6AC1-0541-4B9F75E955A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2DAA0B-C064-D2FD-01C3-F0E22673E8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98B0A2-77EE-5E01-BFA9-23FBBB0CB6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pic>
        <p:nvPicPr>
          <p:cNvPr id="6" name="Picture 5">
            <a:extLst>
              <a:ext uri="{FF2B5EF4-FFF2-40B4-BE49-F238E27FC236}">
                <a16:creationId xmlns:a16="http://schemas.microsoft.com/office/drawing/2014/main" id="{EFA93E8F-6433-7A41-215B-9F81CD1DE9EE}"/>
              </a:ext>
            </a:extLst>
          </p:cNvPr>
          <p:cNvPicPr>
            <a:picLocks noChangeAspect="1"/>
          </p:cNvPicPr>
          <p:nvPr/>
        </p:nvPicPr>
        <p:blipFill>
          <a:blip r:embed="rId3"/>
          <a:stretch>
            <a:fillRect/>
          </a:stretch>
        </p:blipFill>
        <p:spPr>
          <a:xfrm>
            <a:off x="0" y="365125"/>
            <a:ext cx="12192000" cy="6858000"/>
          </a:xfrm>
          <a:prstGeom prst="rect">
            <a:avLst/>
          </a:prstGeom>
        </p:spPr>
      </p:pic>
    </p:spTree>
    <p:extLst>
      <p:ext uri="{BB962C8B-B14F-4D97-AF65-F5344CB8AC3E}">
        <p14:creationId xmlns:p14="http://schemas.microsoft.com/office/powerpoint/2010/main" val="2085936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5"/>
        <p:cNvGrpSpPr/>
        <p:nvPr/>
      </p:nvGrpSpPr>
      <p:grpSpPr>
        <a:xfrm>
          <a:off x="0" y="0"/>
          <a:ext cx="0" cy="0"/>
          <a:chOff x="0" y="0"/>
          <a:chExt cx="0" cy="0"/>
        </a:xfrm>
      </p:grpSpPr>
      <p:sp>
        <p:nvSpPr>
          <p:cNvPr id="626" name="Google Shape;626;p4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27" name="Google Shape;627;p49" descr="A picture containing outdoor, plant, landscaping, flower&#10;&#10;Description automatically generated"/>
          <p:cNvPicPr preferRelativeResize="0">
            <a:picLocks noGrp="1"/>
          </p:cNvPicPr>
          <p:nvPr>
            <p:ph type="body" idx="1"/>
          </p:nvPr>
        </p:nvPicPr>
        <p:blipFill rotWithShape="1">
          <a:blip r:embed="rId3">
            <a:alphaModFix/>
          </a:blip>
          <a:srcRect t="14160" b="29600"/>
          <a:stretch/>
        </p:blipFill>
        <p:spPr>
          <a:xfrm>
            <a:off x="20" y="1282"/>
            <a:ext cx="12191980" cy="685671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2"/>
        <p:cNvGrpSpPr/>
        <p:nvPr/>
      </p:nvGrpSpPr>
      <p:grpSpPr>
        <a:xfrm>
          <a:off x="0" y="0"/>
          <a:ext cx="0" cy="0"/>
          <a:chOff x="0" y="0"/>
          <a:chExt cx="0" cy="0"/>
        </a:xfrm>
      </p:grpSpPr>
      <p:sp>
        <p:nvSpPr>
          <p:cNvPr id="633" name="Google Shape;633;p5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34" name="Google Shape;634;p50" descr="A picture containing outdoor, plant, subshrub, tree&#10;&#10;Description automatically generated"/>
          <p:cNvPicPr preferRelativeResize="0">
            <a:picLocks noGrp="1"/>
          </p:cNvPicPr>
          <p:nvPr>
            <p:ph type="body" idx="1"/>
          </p:nvPr>
        </p:nvPicPr>
        <p:blipFill rotWithShape="1">
          <a:blip r:embed="rId3">
            <a:alphaModFix/>
          </a:blip>
          <a:srcRect t="11143" b="13871"/>
          <a:stretch/>
        </p:blipFill>
        <p:spPr>
          <a:xfrm>
            <a:off x="20" y="1282"/>
            <a:ext cx="12191980" cy="685671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9"/>
        <p:cNvGrpSpPr/>
        <p:nvPr/>
      </p:nvGrpSpPr>
      <p:grpSpPr>
        <a:xfrm>
          <a:off x="0" y="0"/>
          <a:ext cx="0" cy="0"/>
          <a:chOff x="0" y="0"/>
          <a:chExt cx="0" cy="0"/>
        </a:xfrm>
      </p:grpSpPr>
      <p:sp>
        <p:nvSpPr>
          <p:cNvPr id="640" name="Google Shape;640;p5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41" name="Google Shape;641;p51" descr="A picture containing food, indoor, floor, tray&#10;&#10;Description automatically generated"/>
          <p:cNvPicPr preferRelativeResize="0"/>
          <p:nvPr/>
        </p:nvPicPr>
        <p:blipFill rotWithShape="1">
          <a:blip r:embed="rId3">
            <a:alphaModFix/>
          </a:blip>
          <a:srcRect t="10868" r="9090" b="35195"/>
          <a:stretch/>
        </p:blipFill>
        <p:spPr>
          <a:xfrm>
            <a:off x="3522468" y="10"/>
            <a:ext cx="8669532" cy="6857990"/>
          </a:xfrm>
          <a:prstGeom prst="rect">
            <a:avLst/>
          </a:prstGeom>
          <a:noFill/>
          <a:ln>
            <a:noFill/>
          </a:ln>
        </p:spPr>
      </p:pic>
      <p:sp>
        <p:nvSpPr>
          <p:cNvPr id="642" name="Google Shape;642;p51"/>
          <p:cNvSpPr/>
          <p:nvPr/>
        </p:nvSpPr>
        <p:spPr>
          <a:xfrm>
            <a:off x="0" y="0"/>
            <a:ext cx="105195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3" name="Google Shape;64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br>
            <a:r>
              <a:rPr lang="en-US" sz="700"/>
              <a:t>              </a:t>
            </a:r>
            <a:endParaRPr/>
          </a:p>
        </p:txBody>
      </p:sp>
      <p:sp>
        <p:nvSpPr>
          <p:cNvPr id="644" name="Google Shape;644;p51"/>
          <p:cNvSpPr/>
          <p:nvPr/>
        </p:nvSpPr>
        <p:spPr>
          <a:xfrm rot="5400000">
            <a:off x="1272105" y="605784"/>
            <a:ext cx="73200" cy="54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45" name="Google Shape;645;p51"/>
          <p:cNvSpPr txBox="1">
            <a:spLocks noGrp="1"/>
          </p:cNvSpPr>
          <p:nvPr>
            <p:ph type="title"/>
          </p:nvPr>
        </p:nvSpPr>
        <p:spPr>
          <a:xfrm>
            <a:off x="858753" y="1117750"/>
            <a:ext cx="5195400" cy="112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Poppins Medium"/>
              <a:buNone/>
            </a:pPr>
            <a:r>
              <a:rPr lang="en-US" sz="4000">
                <a:latin typeface="Poppins Medium"/>
                <a:ea typeface="Poppins Medium"/>
                <a:cs typeface="Poppins Medium"/>
                <a:sym typeface="Poppins Medium"/>
              </a:rPr>
              <a:t>Plant Selection</a:t>
            </a:r>
            <a:endParaRPr sz="4000"/>
          </a:p>
        </p:txBody>
      </p:sp>
      <p:sp>
        <p:nvSpPr>
          <p:cNvPr id="646" name="Google Shape;646;p51"/>
          <p:cNvSpPr/>
          <p:nvPr/>
        </p:nvSpPr>
        <p:spPr>
          <a:xfrm>
            <a:off x="428244" y="2443480"/>
            <a:ext cx="3300900" cy="1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7" name="Google Shape;647;p51"/>
          <p:cNvSpPr txBox="1">
            <a:spLocks noGrp="1"/>
          </p:cNvSpPr>
          <p:nvPr>
            <p:ph type="body" idx="1"/>
          </p:nvPr>
        </p:nvSpPr>
        <p:spPr>
          <a:xfrm>
            <a:off x="630924" y="2662800"/>
            <a:ext cx="6562355" cy="3859800"/>
          </a:xfrm>
          <a:prstGeom prst="rect">
            <a:avLst/>
          </a:prstGeom>
          <a:noFill/>
          <a:ln>
            <a:noFill/>
          </a:ln>
        </p:spPr>
        <p:txBody>
          <a:bodyPr spcFirstLastPara="1" wrap="square" lIns="91425" tIns="45700" rIns="91425" bIns="45700" anchor="t" anchorCtr="0">
            <a:normAutofit fontScale="92500" lnSpcReduction="10000"/>
          </a:bodyPr>
          <a:lstStyle/>
          <a:p>
            <a:pPr marL="457200" lvl="0" indent="-381317" algn="l" rtl="0">
              <a:lnSpc>
                <a:spcPct val="200000"/>
              </a:lnSpc>
              <a:spcBef>
                <a:spcPts val="1000"/>
              </a:spcBef>
              <a:spcAft>
                <a:spcPts val="0"/>
              </a:spcAft>
              <a:buSzPct val="100000"/>
              <a:buFont typeface="Avenir"/>
              <a:buChar char="•"/>
            </a:pPr>
            <a:r>
              <a:rPr lang="en-US" sz="2600" dirty="0">
                <a:latin typeface="Avenir"/>
                <a:ea typeface="Avenir"/>
                <a:cs typeface="Avenir"/>
                <a:sym typeface="Avenir"/>
              </a:rPr>
              <a:t>NPR = Never Pay Retail</a:t>
            </a:r>
            <a:endParaRPr sz="2600" dirty="0">
              <a:latin typeface="Avenir"/>
              <a:ea typeface="Avenir"/>
              <a:cs typeface="Avenir"/>
              <a:sym typeface="Avenir"/>
            </a:endParaRPr>
          </a:p>
          <a:p>
            <a:pPr indent="-381317">
              <a:lnSpc>
                <a:spcPct val="200000"/>
              </a:lnSpc>
              <a:spcBef>
                <a:spcPts val="0"/>
              </a:spcBef>
              <a:buSzPct val="100000"/>
              <a:buFont typeface="Avenir"/>
              <a:buChar char="•"/>
            </a:pPr>
            <a:r>
              <a:rPr lang="en-US" sz="2600" dirty="0">
                <a:latin typeface="Avenir"/>
                <a:ea typeface="Avenir"/>
                <a:cs typeface="Avenir"/>
                <a:sym typeface="Avenir"/>
              </a:rPr>
              <a:t>A plug for plugs!</a:t>
            </a:r>
          </a:p>
          <a:p>
            <a:pPr indent="-381317">
              <a:lnSpc>
                <a:spcPct val="200000"/>
              </a:lnSpc>
              <a:spcBef>
                <a:spcPts val="0"/>
              </a:spcBef>
              <a:buSzPct val="100000"/>
              <a:buFont typeface="Avenir"/>
              <a:buChar char="•"/>
            </a:pPr>
            <a:r>
              <a:rPr lang="en-US" sz="2600" dirty="0">
                <a:latin typeface="Avenir"/>
                <a:ea typeface="Avenir"/>
                <a:cs typeface="Avenir"/>
                <a:sym typeface="Avenir"/>
              </a:rPr>
              <a:t>Don’t Buy Pretty (buy healthy)</a:t>
            </a:r>
          </a:p>
          <a:p>
            <a:pPr marL="457200" lvl="0" indent="-381317" algn="l" rtl="0">
              <a:lnSpc>
                <a:spcPct val="200000"/>
              </a:lnSpc>
              <a:spcBef>
                <a:spcPts val="0"/>
              </a:spcBef>
              <a:spcAft>
                <a:spcPts val="0"/>
              </a:spcAft>
              <a:buSzPct val="100000"/>
              <a:buFont typeface="Avenir"/>
              <a:buChar char="•"/>
            </a:pPr>
            <a:r>
              <a:rPr lang="en-US" sz="2600" dirty="0">
                <a:latin typeface="Avenir"/>
                <a:ea typeface="Avenir"/>
                <a:cs typeface="Avenir"/>
                <a:sym typeface="Avenir"/>
              </a:rPr>
              <a:t>Stay True to the Vision: Pocket Plant List</a:t>
            </a:r>
            <a:endParaRPr sz="2600" dirty="0">
              <a:latin typeface="Avenir"/>
              <a:ea typeface="Avenir"/>
              <a:cs typeface="Avenir"/>
              <a:sym typeface="Avenir"/>
            </a:endParaRPr>
          </a:p>
          <a:p>
            <a:pPr marL="457200" lvl="0" indent="-381317" algn="l" rtl="0">
              <a:lnSpc>
                <a:spcPct val="200000"/>
              </a:lnSpc>
              <a:spcBef>
                <a:spcPts val="0"/>
              </a:spcBef>
              <a:spcAft>
                <a:spcPts val="0"/>
              </a:spcAft>
              <a:buSzPct val="100000"/>
              <a:buFont typeface="Avenir"/>
              <a:buChar char="•"/>
            </a:pPr>
            <a:r>
              <a:rPr lang="en-US" sz="2600" dirty="0">
                <a:latin typeface="Avenir"/>
                <a:ea typeface="Avenir"/>
                <a:cs typeface="Avenir"/>
                <a:sym typeface="Avenir"/>
              </a:rPr>
              <a:t>Keystone Natives: whenever possible</a:t>
            </a:r>
            <a:endParaRPr sz="2600" dirty="0">
              <a:latin typeface="Avenir"/>
              <a:ea typeface="Avenir"/>
              <a:cs typeface="Avenir"/>
              <a:sym typeface="Aveni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3"/>
        <p:cNvGrpSpPr/>
        <p:nvPr/>
      </p:nvGrpSpPr>
      <p:grpSpPr>
        <a:xfrm>
          <a:off x="0" y="0"/>
          <a:ext cx="0" cy="0"/>
          <a:chOff x="0" y="0"/>
          <a:chExt cx="0" cy="0"/>
        </a:xfrm>
      </p:grpSpPr>
      <p:sp>
        <p:nvSpPr>
          <p:cNvPr id="704" name="Google Shape;704;p57"/>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5" name="Google Shape;705;p5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706" name="Google Shape;706;p57" descr="A picture containing outdoor, grass, plant, nature&#10;&#10;Description automatically generated"/>
          <p:cNvPicPr preferRelativeResize="0"/>
          <p:nvPr/>
        </p:nvPicPr>
        <p:blipFill rotWithShape="1">
          <a:blip r:embed="rId3">
            <a:alphaModFix amt="60000"/>
          </a:blip>
          <a:srcRect t="36913" b="20899"/>
          <a:stretch/>
        </p:blipFill>
        <p:spPr>
          <a:xfrm>
            <a:off x="-1" y="10"/>
            <a:ext cx="12192001" cy="6857990"/>
          </a:xfrm>
          <a:prstGeom prst="rect">
            <a:avLst/>
          </a:prstGeom>
          <a:noFill/>
          <a:ln>
            <a:noFill/>
          </a:ln>
        </p:spPr>
      </p:pic>
      <p:sp>
        <p:nvSpPr>
          <p:cNvPr id="707" name="Google Shape;707;p57"/>
          <p:cNvSpPr txBox="1">
            <a:spLocks noGrp="1"/>
          </p:cNvSpPr>
          <p:nvPr>
            <p:ph type="title"/>
          </p:nvPr>
        </p:nvSpPr>
        <p:spPr>
          <a:xfrm>
            <a:off x="858756" y="119306"/>
            <a:ext cx="9792600" cy="2057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Poppins Medium"/>
              <a:buNone/>
            </a:pPr>
            <a:r>
              <a:rPr lang="en-US">
                <a:solidFill>
                  <a:srgbClr val="FFFFFF"/>
                </a:solidFill>
                <a:latin typeface="Poppins Medium"/>
                <a:ea typeface="Poppins Medium"/>
                <a:cs typeface="Poppins Medium"/>
                <a:sym typeface="Poppins Medium"/>
              </a:rPr>
              <a:t>My Gardening Mottos</a:t>
            </a:r>
            <a:endParaRPr/>
          </a:p>
        </p:txBody>
      </p:sp>
      <p:sp>
        <p:nvSpPr>
          <p:cNvPr id="708" name="Google Shape;708;p57"/>
          <p:cNvSpPr txBox="1">
            <a:spLocks noGrp="1"/>
          </p:cNvSpPr>
          <p:nvPr>
            <p:ph type="body" idx="1"/>
          </p:nvPr>
        </p:nvSpPr>
        <p:spPr>
          <a:xfrm>
            <a:off x="1198181" y="2411897"/>
            <a:ext cx="9792471" cy="3717192"/>
          </a:xfrm>
          <a:prstGeom prst="rect">
            <a:avLst/>
          </a:prstGeom>
          <a:noFill/>
          <a:ln>
            <a:noFill/>
          </a:ln>
        </p:spPr>
        <p:txBody>
          <a:bodyPr spcFirstLastPara="1" wrap="square" lIns="91425" tIns="45700" rIns="91425" bIns="45700" anchor="t" anchorCtr="0">
            <a:normAutofit lnSpcReduction="10000"/>
          </a:bodyPr>
          <a:lstStyle/>
          <a:p>
            <a:pPr indent="-387350">
              <a:lnSpc>
                <a:spcPct val="200000"/>
              </a:lnSpc>
              <a:spcBef>
                <a:spcPts val="0"/>
              </a:spcBef>
              <a:buClr>
                <a:srgbClr val="FFFFFF"/>
              </a:buClr>
              <a:buSzPts val="2500"/>
              <a:buFont typeface="Avenir"/>
              <a:buChar char="•"/>
            </a:pPr>
            <a:r>
              <a:rPr lang="en-US" sz="2500" dirty="0">
                <a:solidFill>
                  <a:srgbClr val="FFFFFF"/>
                </a:solidFill>
                <a:latin typeface="Avenir"/>
                <a:ea typeface="Avenir"/>
                <a:cs typeface="Avenir"/>
                <a:sym typeface="Avenir"/>
              </a:rPr>
              <a:t>The eye has to travel.</a:t>
            </a:r>
            <a:endParaRPr lang="en-US" sz="2500" dirty="0">
              <a:latin typeface="Avenir"/>
              <a:ea typeface="Avenir"/>
              <a:cs typeface="Avenir"/>
              <a:sym typeface="Avenir"/>
            </a:endParaRPr>
          </a:p>
          <a:p>
            <a:pPr marL="457200" lvl="0" indent="-387350" algn="l" rtl="0">
              <a:lnSpc>
                <a:spcPct val="200000"/>
              </a:lnSpc>
              <a:spcBef>
                <a:spcPts val="0"/>
              </a:spcBef>
              <a:spcAft>
                <a:spcPts val="0"/>
              </a:spcAft>
              <a:buClr>
                <a:srgbClr val="FFFFFF"/>
              </a:buClr>
              <a:buSzPts val="2500"/>
              <a:buFont typeface="Avenir"/>
              <a:buChar char="•"/>
            </a:pPr>
            <a:r>
              <a:rPr lang="en-US" sz="2500" dirty="0">
                <a:solidFill>
                  <a:srgbClr val="FFFFFF"/>
                </a:solidFill>
                <a:latin typeface="Avenir"/>
                <a:ea typeface="Avenir"/>
                <a:cs typeface="Avenir"/>
                <a:sym typeface="Avenir"/>
              </a:rPr>
              <a:t>Without a gardener, there is no garden.</a:t>
            </a:r>
            <a:endParaRPr sz="2500" dirty="0">
              <a:solidFill>
                <a:srgbClr val="FFFFFF"/>
              </a:solidFill>
              <a:latin typeface="Avenir"/>
              <a:ea typeface="Avenir"/>
              <a:cs typeface="Avenir"/>
              <a:sym typeface="Avenir"/>
            </a:endParaRPr>
          </a:p>
          <a:p>
            <a:pPr marL="457200" lvl="0" indent="-387350" algn="l" rtl="0">
              <a:lnSpc>
                <a:spcPct val="200000"/>
              </a:lnSpc>
              <a:spcBef>
                <a:spcPts val="0"/>
              </a:spcBef>
              <a:spcAft>
                <a:spcPts val="0"/>
              </a:spcAft>
              <a:buClr>
                <a:srgbClr val="FFFFFF"/>
              </a:buClr>
              <a:buSzPts val="2500"/>
              <a:buFont typeface="Avenir"/>
              <a:buChar char="•"/>
            </a:pPr>
            <a:r>
              <a:rPr lang="en-US" sz="2500" dirty="0">
                <a:solidFill>
                  <a:srgbClr val="FFFFFF"/>
                </a:solidFill>
                <a:latin typeface="Avenir"/>
                <a:ea typeface="Avenir"/>
                <a:cs typeface="Avenir"/>
                <a:sym typeface="Avenir"/>
              </a:rPr>
              <a:t>Live with it. Learn from it. Build on it.</a:t>
            </a:r>
            <a:endParaRPr sz="2500" dirty="0">
              <a:solidFill>
                <a:srgbClr val="FFFFFF"/>
              </a:solidFill>
              <a:latin typeface="Avenir"/>
              <a:ea typeface="Avenir"/>
              <a:cs typeface="Avenir"/>
              <a:sym typeface="Avenir"/>
            </a:endParaRPr>
          </a:p>
          <a:p>
            <a:pPr indent="-387350">
              <a:lnSpc>
                <a:spcPct val="200000"/>
              </a:lnSpc>
              <a:spcBef>
                <a:spcPts val="0"/>
              </a:spcBef>
              <a:buClr>
                <a:srgbClr val="FFFFFF"/>
              </a:buClr>
              <a:buSzPts val="2500"/>
              <a:buFont typeface="Avenir"/>
              <a:buChar char="•"/>
            </a:pPr>
            <a:r>
              <a:rPr lang="en-US" sz="2500" dirty="0">
                <a:solidFill>
                  <a:srgbClr val="FFFFFF"/>
                </a:solidFill>
                <a:latin typeface="Avenir"/>
                <a:ea typeface="Avenir"/>
                <a:cs typeface="Avenir"/>
                <a:sym typeface="Avenir"/>
              </a:rPr>
              <a:t>How you do anything is how you do everything.</a:t>
            </a:r>
          </a:p>
          <a:p>
            <a:pPr indent="-387350">
              <a:lnSpc>
                <a:spcPct val="200000"/>
              </a:lnSpc>
              <a:spcBef>
                <a:spcPts val="0"/>
              </a:spcBef>
              <a:buClr>
                <a:srgbClr val="FFFFFF"/>
              </a:buClr>
              <a:buSzPts val="2500"/>
              <a:buFont typeface="Avenir"/>
              <a:buChar char="•"/>
            </a:pPr>
            <a:r>
              <a:rPr lang="en-US" sz="2500" dirty="0">
                <a:solidFill>
                  <a:srgbClr val="FFFFFF"/>
                </a:solidFill>
                <a:latin typeface="Avenir"/>
                <a:ea typeface="Avenir"/>
                <a:cs typeface="Avenir"/>
                <a:sym typeface="Avenir"/>
              </a:rPr>
              <a:t>The future is a place we are making.</a:t>
            </a:r>
            <a:endParaRPr lang="en-US" sz="1500" dirty="0">
              <a:solidFill>
                <a:srgbClr val="FFFFFF"/>
              </a:solidFill>
              <a:latin typeface="Avenir"/>
              <a:ea typeface="Avenir"/>
              <a:cs typeface="Avenir"/>
              <a:sym typeface="Avenir"/>
            </a:endParaRPr>
          </a:p>
        </p:txBody>
      </p:sp>
      <p:sp>
        <p:nvSpPr>
          <p:cNvPr id="709" name="Google Shape;70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714"/>
        <p:cNvGrpSpPr/>
        <p:nvPr/>
      </p:nvGrpSpPr>
      <p:grpSpPr>
        <a:xfrm>
          <a:off x="0" y="0"/>
          <a:ext cx="0" cy="0"/>
          <a:chOff x="0" y="0"/>
          <a:chExt cx="0" cy="0"/>
        </a:xfrm>
      </p:grpSpPr>
      <p:sp>
        <p:nvSpPr>
          <p:cNvPr id="715" name="Google Shape;715;p58"/>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16" name="Google Shape;716;p58" descr="A picture containing tree, outdoor, plant, flower&#10;&#10;Description automatically generated"/>
          <p:cNvPicPr preferRelativeResize="0"/>
          <p:nvPr/>
        </p:nvPicPr>
        <p:blipFill rotWithShape="1">
          <a:blip r:embed="rId3">
            <a:alphaModFix amt="50000"/>
          </a:blip>
          <a:srcRect t="34252" b="23438"/>
          <a:stretch/>
        </p:blipFill>
        <p:spPr>
          <a:xfrm>
            <a:off x="0" y="0"/>
            <a:ext cx="12191998" cy="6877622"/>
          </a:xfrm>
          <a:prstGeom prst="rect">
            <a:avLst/>
          </a:prstGeom>
          <a:noFill/>
          <a:ln>
            <a:noFill/>
          </a:ln>
        </p:spPr>
      </p:pic>
      <p:sp>
        <p:nvSpPr>
          <p:cNvPr id="717" name="Google Shape;717;p58"/>
          <p:cNvSpPr txBox="1">
            <a:spLocks noGrp="1"/>
          </p:cNvSpPr>
          <p:nvPr>
            <p:ph type="title"/>
          </p:nvPr>
        </p:nvSpPr>
        <p:spPr>
          <a:xfrm>
            <a:off x="838200" y="525200"/>
            <a:ext cx="10165200" cy="192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Poppins Medium"/>
              <a:buNone/>
            </a:pPr>
            <a:r>
              <a:rPr lang="en-US" sz="4200" dirty="0">
                <a:solidFill>
                  <a:srgbClr val="FFFFFF"/>
                </a:solidFill>
                <a:latin typeface="Poppins Medium"/>
                <a:ea typeface="Poppins Medium"/>
                <a:cs typeface="Poppins Medium"/>
                <a:sym typeface="Poppins Medium"/>
              </a:rPr>
              <a:t>Improvisation to Transformation</a:t>
            </a:r>
            <a:br>
              <a:rPr lang="en-US" sz="4200" dirty="0">
                <a:solidFill>
                  <a:srgbClr val="FFFFFF"/>
                </a:solidFill>
                <a:latin typeface="Poppins Medium"/>
                <a:ea typeface="Poppins Medium"/>
                <a:cs typeface="Poppins Medium"/>
                <a:sym typeface="Poppins Medium"/>
              </a:rPr>
            </a:br>
            <a:r>
              <a:rPr lang="en-US" sz="4200" dirty="0">
                <a:solidFill>
                  <a:srgbClr val="FFFFFF"/>
                </a:solidFill>
                <a:latin typeface="Poppins Medium"/>
                <a:ea typeface="Poppins Medium"/>
                <a:cs typeface="Poppins Medium"/>
                <a:sym typeface="Poppins Medium"/>
              </a:rPr>
              <a:t> Top Five Tips </a:t>
            </a:r>
            <a:endParaRPr sz="2500" dirty="0">
              <a:latin typeface="Poppins"/>
              <a:ea typeface="Poppins"/>
              <a:cs typeface="Poppins"/>
              <a:sym typeface="Poppins"/>
            </a:endParaRPr>
          </a:p>
        </p:txBody>
      </p:sp>
      <p:sp>
        <p:nvSpPr>
          <p:cNvPr id="718" name="Google Shape;718;p58"/>
          <p:cNvSpPr txBox="1">
            <a:spLocks noGrp="1"/>
          </p:cNvSpPr>
          <p:nvPr>
            <p:ph type="body" idx="1"/>
          </p:nvPr>
        </p:nvSpPr>
        <p:spPr>
          <a:xfrm>
            <a:off x="838200" y="2446100"/>
            <a:ext cx="10165200" cy="42366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FFFFFF"/>
              </a:buClr>
              <a:buSzPts val="2000"/>
              <a:buNone/>
            </a:pPr>
            <a:r>
              <a:rPr lang="en-US" sz="2300" b="1" dirty="0">
                <a:solidFill>
                  <a:srgbClr val="FFFFFF"/>
                </a:solidFill>
                <a:latin typeface="Poppins"/>
                <a:ea typeface="Poppins"/>
                <a:cs typeface="Poppins"/>
                <a:sym typeface="Poppins"/>
              </a:rPr>
              <a:t>How to turn the garden you </a:t>
            </a:r>
            <a:r>
              <a:rPr lang="en-US" sz="2300" b="1" i="1" dirty="0">
                <a:solidFill>
                  <a:srgbClr val="FFFFFF"/>
                </a:solidFill>
                <a:latin typeface="Poppins"/>
                <a:ea typeface="Poppins"/>
                <a:cs typeface="Poppins"/>
                <a:sym typeface="Poppins"/>
              </a:rPr>
              <a:t>have</a:t>
            </a:r>
            <a:r>
              <a:rPr lang="en-US" sz="2300" b="1" dirty="0">
                <a:solidFill>
                  <a:srgbClr val="FFFFFF"/>
                </a:solidFill>
                <a:latin typeface="Poppins"/>
                <a:ea typeface="Poppins"/>
                <a:cs typeface="Poppins"/>
                <a:sym typeface="Poppins"/>
              </a:rPr>
              <a:t> into the garden you </a:t>
            </a:r>
            <a:r>
              <a:rPr lang="en-US" sz="2300" b="1" i="1" dirty="0">
                <a:solidFill>
                  <a:srgbClr val="FFFFFF"/>
                </a:solidFill>
                <a:latin typeface="Poppins"/>
                <a:ea typeface="Poppins"/>
                <a:cs typeface="Poppins"/>
                <a:sym typeface="Poppins"/>
              </a:rPr>
              <a:t>love</a:t>
            </a:r>
            <a:endParaRPr sz="3100" b="1" i="1" dirty="0">
              <a:latin typeface="Poppins"/>
              <a:ea typeface="Poppins"/>
              <a:cs typeface="Poppins"/>
              <a:sym typeface="Poppins"/>
            </a:endParaRPr>
          </a:p>
          <a:p>
            <a:pPr marL="0" lvl="1" indent="0" algn="l" rtl="0">
              <a:lnSpc>
                <a:spcPct val="90000"/>
              </a:lnSpc>
              <a:spcBef>
                <a:spcPts val="500"/>
              </a:spcBef>
              <a:spcAft>
                <a:spcPts val="0"/>
              </a:spcAft>
              <a:buClr>
                <a:schemeClr val="dk1"/>
              </a:buClr>
              <a:buSzPts val="2000"/>
              <a:buNone/>
            </a:pPr>
            <a:endParaRPr sz="2300" dirty="0">
              <a:solidFill>
                <a:srgbClr val="FFFFFF"/>
              </a:solidFill>
              <a:latin typeface="Avenir"/>
              <a:ea typeface="Avenir"/>
              <a:cs typeface="Avenir"/>
              <a:sym typeface="Avenir"/>
            </a:endParaRPr>
          </a:p>
          <a:p>
            <a:pPr marL="685800" lvl="1" indent="-247650">
              <a:lnSpc>
                <a:spcPct val="150000"/>
              </a:lnSpc>
              <a:buClr>
                <a:srgbClr val="FFFFFF"/>
              </a:buClr>
              <a:buSzPts val="2300"/>
              <a:buFont typeface="Avenir"/>
              <a:buChar char="•"/>
            </a:pPr>
            <a:r>
              <a:rPr lang="en-US" sz="2300" b="1" dirty="0">
                <a:solidFill>
                  <a:srgbClr val="FFFFFF"/>
                </a:solidFill>
                <a:latin typeface="Avenir"/>
                <a:ea typeface="Avenir"/>
                <a:cs typeface="Avenir"/>
                <a:sym typeface="Avenir"/>
              </a:rPr>
              <a:t>Always say “Yes, and ….”</a:t>
            </a:r>
            <a:r>
              <a:rPr lang="en-US" sz="2400" b="1" dirty="0">
                <a:solidFill>
                  <a:srgbClr val="FFFFFF"/>
                </a:solidFill>
              </a:rPr>
              <a:t> </a:t>
            </a:r>
            <a:r>
              <a:rPr lang="en-US" sz="2400" dirty="0">
                <a:solidFill>
                  <a:srgbClr val="FFFFFF"/>
                </a:solidFill>
              </a:rPr>
              <a:t>Work with what Mother Nature gives you.</a:t>
            </a:r>
          </a:p>
          <a:p>
            <a:pPr marL="685800" lvl="1" indent="-247650">
              <a:lnSpc>
                <a:spcPct val="150000"/>
              </a:lnSpc>
              <a:buClr>
                <a:srgbClr val="FFFFFF"/>
              </a:buClr>
              <a:buSzPts val="2300"/>
              <a:buFont typeface="Avenir"/>
              <a:buChar char="•"/>
            </a:pPr>
            <a:r>
              <a:rPr lang="en-US" sz="2400" b="1" dirty="0">
                <a:solidFill>
                  <a:srgbClr val="FFFFFF"/>
                </a:solidFill>
              </a:rPr>
              <a:t>Add new information. </a:t>
            </a:r>
            <a:r>
              <a:rPr lang="en-US" sz="2400" dirty="0">
                <a:solidFill>
                  <a:srgbClr val="FFFFFF"/>
                </a:solidFill>
              </a:rPr>
              <a:t>Make sure your garden reflects you.</a:t>
            </a:r>
          </a:p>
          <a:p>
            <a:pPr marL="685800" lvl="1" indent="-247650">
              <a:lnSpc>
                <a:spcPct val="150000"/>
              </a:lnSpc>
              <a:buClr>
                <a:srgbClr val="FFFFFF"/>
              </a:buClr>
              <a:buSzPts val="2300"/>
              <a:buFont typeface="Avenir"/>
              <a:buChar char="•"/>
            </a:pPr>
            <a:r>
              <a:rPr lang="en-US" b="1" dirty="0">
                <a:solidFill>
                  <a:srgbClr val="FFFFFF"/>
                </a:solidFill>
              </a:rPr>
              <a:t>Be present</a:t>
            </a:r>
            <a:r>
              <a:rPr lang="en-US" sz="2400" b="1" dirty="0">
                <a:solidFill>
                  <a:srgbClr val="FFFFFF"/>
                </a:solidFill>
              </a:rPr>
              <a:t>. </a:t>
            </a:r>
            <a:r>
              <a:rPr lang="en-US" b="1" dirty="0">
                <a:solidFill>
                  <a:srgbClr val="FFFFFF"/>
                </a:solidFill>
              </a:rPr>
              <a:t>Don’t block/deny</a:t>
            </a:r>
            <a:r>
              <a:rPr lang="en-US" sz="2400" dirty="0">
                <a:solidFill>
                  <a:srgbClr val="FFFFFF"/>
                </a:solidFill>
              </a:rPr>
              <a:t>. Embrace </a:t>
            </a:r>
            <a:r>
              <a:rPr lang="en-US" dirty="0">
                <a:solidFill>
                  <a:srgbClr val="FFFFFF"/>
                </a:solidFill>
              </a:rPr>
              <a:t>the reality of </a:t>
            </a:r>
            <a:r>
              <a:rPr lang="en-US" sz="2400" dirty="0">
                <a:solidFill>
                  <a:srgbClr val="FFFFFF"/>
                </a:solidFill>
              </a:rPr>
              <a:t>your site/ability/budget/plants.</a:t>
            </a:r>
          </a:p>
          <a:p>
            <a:pPr marL="685800" lvl="1" indent="-247650">
              <a:lnSpc>
                <a:spcPct val="150000"/>
              </a:lnSpc>
              <a:buClr>
                <a:srgbClr val="FFFFFF"/>
              </a:buClr>
              <a:buSzPts val="2300"/>
              <a:buFont typeface="Avenir"/>
              <a:buChar char="•"/>
            </a:pPr>
            <a:r>
              <a:rPr lang="en-US" sz="2400" b="1" dirty="0">
                <a:solidFill>
                  <a:srgbClr val="FFFFFF"/>
                </a:solidFill>
              </a:rPr>
              <a:t>Understand the location and relationship. </a:t>
            </a:r>
            <a:r>
              <a:rPr lang="en-US" sz="2400" dirty="0">
                <a:solidFill>
                  <a:srgbClr val="FFFFFF"/>
                </a:solidFill>
              </a:rPr>
              <a:t>LEARN about your </a:t>
            </a:r>
            <a:r>
              <a:rPr lang="en-US" dirty="0">
                <a:solidFill>
                  <a:srgbClr val="FFFFFF"/>
                </a:solidFill>
              </a:rPr>
              <a:t>plants/</a:t>
            </a:r>
            <a:r>
              <a:rPr lang="en-US" sz="2400" dirty="0">
                <a:solidFill>
                  <a:srgbClr val="FFFFFF"/>
                </a:solidFill>
              </a:rPr>
              <a:t>property.</a:t>
            </a:r>
          </a:p>
          <a:p>
            <a:pPr marL="685800" lvl="1" indent="-247650">
              <a:lnSpc>
                <a:spcPct val="150000"/>
              </a:lnSpc>
              <a:buClr>
                <a:srgbClr val="FFFFFF"/>
              </a:buClr>
              <a:buSzPts val="2300"/>
              <a:buFont typeface="Avenir"/>
              <a:buChar char="•"/>
            </a:pPr>
            <a:r>
              <a:rPr lang="en-US" sz="2400" b="1" dirty="0">
                <a:solidFill>
                  <a:srgbClr val="FFFFFF"/>
                </a:solidFill>
              </a:rPr>
              <a:t>You look good if you make your partner look good. </a:t>
            </a:r>
            <a:r>
              <a:rPr lang="en-US" sz="2400" dirty="0">
                <a:solidFill>
                  <a:srgbClr val="FFFFFF"/>
                </a:solidFill>
              </a:rPr>
              <a:t>Your partner is nature.</a:t>
            </a:r>
          </a:p>
          <a:p>
            <a:pPr marL="685800" lvl="1" indent="-247650">
              <a:lnSpc>
                <a:spcPct val="150000"/>
              </a:lnSpc>
              <a:buClr>
                <a:srgbClr val="FFFFFF"/>
              </a:buClr>
              <a:buSzPts val="2300"/>
              <a:buFont typeface="Avenir"/>
              <a:buChar char="•"/>
            </a:pPr>
            <a:endParaRPr lang="en-US" sz="2300" dirty="0">
              <a:latin typeface="Avenir"/>
              <a:ea typeface="Avenir"/>
              <a:cs typeface="Avenir"/>
              <a:sym typeface="Avenir"/>
            </a:endParaRPr>
          </a:p>
        </p:txBody>
      </p:sp>
      <p:sp>
        <p:nvSpPr>
          <p:cNvPr id="719" name="Google Shape;71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724"/>
        <p:cNvGrpSpPr/>
        <p:nvPr/>
      </p:nvGrpSpPr>
      <p:grpSpPr>
        <a:xfrm>
          <a:off x="0" y="0"/>
          <a:ext cx="0" cy="0"/>
          <a:chOff x="0" y="0"/>
          <a:chExt cx="0" cy="0"/>
        </a:xfrm>
      </p:grpSpPr>
      <p:sp>
        <p:nvSpPr>
          <p:cNvPr id="725" name="Google Shape;725;p59"/>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26" name="Google Shape;726;p59" descr="A picture containing outdoor, grass, groundcover, vegetation&#10;&#10;Description automatically generated"/>
          <p:cNvPicPr preferRelativeResize="0"/>
          <p:nvPr/>
        </p:nvPicPr>
        <p:blipFill rotWithShape="1">
          <a:blip r:embed="rId3">
            <a:alphaModFix amt="50000"/>
          </a:blip>
          <a:srcRect t="24411" b="570"/>
          <a:stretch/>
        </p:blipFill>
        <p:spPr>
          <a:xfrm>
            <a:off x="0" y="316992"/>
            <a:ext cx="12188951" cy="6858000"/>
          </a:xfrm>
          <a:prstGeom prst="rect">
            <a:avLst/>
          </a:prstGeom>
          <a:noFill/>
          <a:ln>
            <a:noFill/>
          </a:ln>
        </p:spPr>
      </p:pic>
      <p:sp>
        <p:nvSpPr>
          <p:cNvPr id="727" name="Google Shape;72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
        <p:nvSpPr>
          <p:cNvPr id="728" name="Google Shape;728;p59"/>
          <p:cNvSpPr txBox="1">
            <a:spLocks noGrp="1"/>
          </p:cNvSpPr>
          <p:nvPr>
            <p:ph type="body" idx="1"/>
          </p:nvPr>
        </p:nvSpPr>
        <p:spPr>
          <a:xfrm>
            <a:off x="838200" y="2446100"/>
            <a:ext cx="10165200" cy="423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000"/>
              <a:buNone/>
            </a:pPr>
            <a:r>
              <a:rPr lang="en-US" sz="2300" b="1" dirty="0">
                <a:solidFill>
                  <a:srgbClr val="FFFFFF"/>
                </a:solidFill>
                <a:latin typeface="Poppins"/>
                <a:ea typeface="Poppins"/>
                <a:cs typeface="Poppins"/>
                <a:sym typeface="Poppins"/>
              </a:rPr>
              <a:t>How to turn the garden you </a:t>
            </a:r>
            <a:r>
              <a:rPr lang="en-US" sz="2300" b="1" i="1" dirty="0">
                <a:solidFill>
                  <a:srgbClr val="FFFFFF"/>
                </a:solidFill>
                <a:latin typeface="Poppins"/>
                <a:ea typeface="Poppins"/>
                <a:cs typeface="Poppins"/>
                <a:sym typeface="Poppins"/>
              </a:rPr>
              <a:t>have</a:t>
            </a:r>
            <a:r>
              <a:rPr lang="en-US" sz="2300" b="1" dirty="0">
                <a:solidFill>
                  <a:srgbClr val="FFFFFF"/>
                </a:solidFill>
                <a:latin typeface="Poppins"/>
                <a:ea typeface="Poppins"/>
                <a:cs typeface="Poppins"/>
                <a:sym typeface="Poppins"/>
              </a:rPr>
              <a:t> into the sustainable garden you </a:t>
            </a:r>
            <a:r>
              <a:rPr lang="en-US" sz="2300" b="1" i="1" dirty="0">
                <a:solidFill>
                  <a:srgbClr val="FFFFFF"/>
                </a:solidFill>
                <a:latin typeface="Poppins"/>
                <a:ea typeface="Poppins"/>
                <a:cs typeface="Poppins"/>
                <a:sym typeface="Poppins"/>
              </a:rPr>
              <a:t>love</a:t>
            </a:r>
            <a:endParaRPr sz="3100" b="1" i="1" dirty="0">
              <a:latin typeface="Poppins"/>
              <a:ea typeface="Poppins"/>
              <a:cs typeface="Poppins"/>
              <a:sym typeface="Poppins"/>
            </a:endParaRPr>
          </a:p>
          <a:p>
            <a:pPr marL="0" lvl="1" indent="0" algn="l" rtl="0">
              <a:lnSpc>
                <a:spcPct val="90000"/>
              </a:lnSpc>
              <a:spcBef>
                <a:spcPts val="500"/>
              </a:spcBef>
              <a:spcAft>
                <a:spcPts val="0"/>
              </a:spcAft>
              <a:buClr>
                <a:schemeClr val="dk1"/>
              </a:buClr>
              <a:buSzPts val="2000"/>
              <a:buNone/>
            </a:pPr>
            <a:endParaRPr sz="2300" dirty="0">
              <a:solidFill>
                <a:srgbClr val="FFFFFF"/>
              </a:solidFill>
              <a:latin typeface="Avenir"/>
              <a:ea typeface="Avenir"/>
              <a:cs typeface="Avenir"/>
              <a:sym typeface="Avenir"/>
            </a:endParaRPr>
          </a:p>
          <a:p>
            <a:pPr marL="685800" lvl="1" indent="-247650">
              <a:lnSpc>
                <a:spcPct val="150000"/>
              </a:lnSpc>
              <a:buClr>
                <a:srgbClr val="FFFFFF"/>
              </a:buClr>
              <a:buSzPts val="2300"/>
              <a:buFont typeface="Avenir"/>
              <a:buChar char="•"/>
            </a:pPr>
            <a:r>
              <a:rPr lang="en-US" dirty="0">
                <a:solidFill>
                  <a:srgbClr val="FFFFFF"/>
                </a:solidFill>
              </a:rPr>
              <a:t>Reduce your lawn. Less wall-to-wall carpet, more area rugs.</a:t>
            </a:r>
          </a:p>
          <a:p>
            <a:pPr marL="685800" lvl="1" indent="-247650">
              <a:lnSpc>
                <a:spcPct val="150000"/>
              </a:lnSpc>
              <a:buClr>
                <a:srgbClr val="FFFFFF"/>
              </a:buClr>
              <a:buSzPts val="2300"/>
              <a:buFont typeface="Avenir"/>
              <a:buChar char="•"/>
            </a:pPr>
            <a:r>
              <a:rPr lang="en-US" dirty="0">
                <a:solidFill>
                  <a:srgbClr val="FFFFFF"/>
                </a:solidFill>
              </a:rPr>
              <a:t>Remove invasive plant species.</a:t>
            </a:r>
          </a:p>
          <a:p>
            <a:pPr marL="685800" lvl="1" indent="-247650">
              <a:lnSpc>
                <a:spcPct val="150000"/>
              </a:lnSpc>
              <a:buClr>
                <a:srgbClr val="FFFFFF"/>
              </a:buClr>
              <a:buSzPts val="2300"/>
              <a:buFont typeface="Avenir"/>
              <a:buChar char="•"/>
            </a:pPr>
            <a:r>
              <a:rPr lang="en-US" b="1" dirty="0">
                <a:solidFill>
                  <a:srgbClr val="FFFFFF"/>
                </a:solidFill>
              </a:rPr>
              <a:t>Rethink pretty: Responsible Beauty. Replace outliers.</a:t>
            </a:r>
          </a:p>
          <a:p>
            <a:pPr marL="685800" lvl="1" indent="-247650">
              <a:lnSpc>
                <a:spcPct val="150000"/>
              </a:lnSpc>
              <a:buClr>
                <a:srgbClr val="FFFFFF"/>
              </a:buClr>
              <a:buSzPts val="2300"/>
              <a:buFont typeface="Avenir"/>
              <a:buChar char="•"/>
            </a:pPr>
            <a:r>
              <a:rPr lang="en-US" sz="2400" b="1" dirty="0">
                <a:solidFill>
                  <a:srgbClr val="FFFFFF"/>
                </a:solidFill>
              </a:rPr>
              <a:t>Plant for pollinators</a:t>
            </a:r>
            <a:r>
              <a:rPr lang="en-US" b="1" dirty="0">
                <a:solidFill>
                  <a:srgbClr val="FFFFFF"/>
                </a:solidFill>
              </a:rPr>
              <a:t>. Identify and Plant Keystone plants.</a:t>
            </a:r>
            <a:endParaRPr lang="en-US" sz="2400" b="1" dirty="0">
              <a:solidFill>
                <a:srgbClr val="FFFFFF"/>
              </a:solidFill>
            </a:endParaRPr>
          </a:p>
          <a:p>
            <a:pPr marL="685800" lvl="1" indent="-247650">
              <a:lnSpc>
                <a:spcPct val="150000"/>
              </a:lnSpc>
              <a:buClr>
                <a:srgbClr val="FFFFFF"/>
              </a:buClr>
              <a:buSzPts val="2300"/>
              <a:buFont typeface="Avenir"/>
              <a:buChar char="•"/>
            </a:pPr>
            <a:r>
              <a:rPr lang="en-US" b="1" dirty="0">
                <a:solidFill>
                  <a:srgbClr val="FFFFFF"/>
                </a:solidFill>
              </a:rPr>
              <a:t>Start planting.  Just keep planting. Plant generously.</a:t>
            </a:r>
            <a:endParaRPr lang="en-US" sz="2400" dirty="0">
              <a:solidFill>
                <a:srgbClr val="FFFFFF"/>
              </a:solidFill>
            </a:endParaRPr>
          </a:p>
        </p:txBody>
      </p:sp>
      <p:sp>
        <p:nvSpPr>
          <p:cNvPr id="729" name="Google Shape;729;p59"/>
          <p:cNvSpPr txBox="1">
            <a:spLocks noGrp="1"/>
          </p:cNvSpPr>
          <p:nvPr>
            <p:ph type="title"/>
          </p:nvPr>
        </p:nvSpPr>
        <p:spPr>
          <a:xfrm>
            <a:off x="838200" y="525200"/>
            <a:ext cx="10165200" cy="192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Poppins Medium"/>
              <a:buNone/>
            </a:pPr>
            <a:r>
              <a:rPr lang="en-US" sz="4200" dirty="0">
                <a:solidFill>
                  <a:srgbClr val="FFFFFF"/>
                </a:solidFill>
                <a:latin typeface="Poppins Medium"/>
                <a:ea typeface="Poppins Medium"/>
                <a:cs typeface="Poppins Medium"/>
                <a:sym typeface="Poppins Medium"/>
              </a:rPr>
              <a:t>Sustainable Improvisation</a:t>
            </a:r>
            <a:br>
              <a:rPr lang="en-US" sz="4200" dirty="0">
                <a:solidFill>
                  <a:srgbClr val="FFFFFF"/>
                </a:solidFill>
                <a:latin typeface="Poppins Medium"/>
                <a:ea typeface="Poppins Medium"/>
                <a:cs typeface="Poppins Medium"/>
                <a:sym typeface="Poppins Medium"/>
              </a:rPr>
            </a:br>
            <a:r>
              <a:rPr lang="en-US" sz="4200" dirty="0">
                <a:solidFill>
                  <a:srgbClr val="FFFFFF"/>
                </a:solidFill>
                <a:latin typeface="Poppins Medium"/>
                <a:ea typeface="Poppins Medium"/>
                <a:cs typeface="Poppins Medium"/>
                <a:sym typeface="Poppins Medium"/>
              </a:rPr>
              <a:t>Top Five Tips </a:t>
            </a:r>
            <a:endParaRPr sz="2500" dirty="0">
              <a:latin typeface="Poppins"/>
              <a:ea typeface="Poppins"/>
              <a:cs typeface="Poppins"/>
              <a:sym typeface="Poppi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E65CBDAF-E7B9-125A-FF02-E0905CDF6064}"/>
            </a:ext>
          </a:extLst>
        </p:cNvPr>
        <p:cNvGrpSpPr/>
        <p:nvPr/>
      </p:nvGrpSpPr>
      <p:grpSpPr>
        <a:xfrm>
          <a:off x="0" y="0"/>
          <a:ext cx="0" cy="0"/>
          <a:chOff x="0" y="0"/>
          <a:chExt cx="0" cy="0"/>
        </a:xfrm>
      </p:grpSpPr>
      <p:sp>
        <p:nvSpPr>
          <p:cNvPr id="725" name="Google Shape;725;p59">
            <a:extLst>
              <a:ext uri="{FF2B5EF4-FFF2-40B4-BE49-F238E27FC236}">
                <a16:creationId xmlns:a16="http://schemas.microsoft.com/office/drawing/2014/main" id="{EC640C69-D814-CFB8-F33C-05CF873BC855}"/>
              </a:ext>
            </a:extLst>
          </p:cNvPr>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26" name="Google Shape;726;p59" descr="A picture containing outdoor, grass, groundcover, vegetation&#10;&#10;Description automatically generated">
            <a:extLst>
              <a:ext uri="{FF2B5EF4-FFF2-40B4-BE49-F238E27FC236}">
                <a16:creationId xmlns:a16="http://schemas.microsoft.com/office/drawing/2014/main" id="{FD84841A-09A3-030F-9A46-14BA510DAA47}"/>
              </a:ext>
            </a:extLst>
          </p:cNvPr>
          <p:cNvPicPr preferRelativeResize="0"/>
          <p:nvPr/>
        </p:nvPicPr>
        <p:blipFill rotWithShape="1">
          <a:blip r:embed="rId3">
            <a:alphaModFix amt="50000"/>
          </a:blip>
          <a:srcRect t="24411" b="570"/>
          <a:stretch/>
        </p:blipFill>
        <p:spPr>
          <a:xfrm>
            <a:off x="0" y="316992"/>
            <a:ext cx="12188951" cy="6858000"/>
          </a:xfrm>
          <a:prstGeom prst="rect">
            <a:avLst/>
          </a:prstGeom>
          <a:noFill/>
          <a:ln>
            <a:noFill/>
          </a:ln>
        </p:spPr>
      </p:pic>
      <p:sp>
        <p:nvSpPr>
          <p:cNvPr id="727" name="Google Shape;727;p59">
            <a:extLst>
              <a:ext uri="{FF2B5EF4-FFF2-40B4-BE49-F238E27FC236}">
                <a16:creationId xmlns:a16="http://schemas.microsoft.com/office/drawing/2014/main" id="{60DCF606-5125-F2B1-ECB3-74F267807C98}"/>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
        <p:nvSpPr>
          <p:cNvPr id="728" name="Google Shape;728;p59">
            <a:extLst>
              <a:ext uri="{FF2B5EF4-FFF2-40B4-BE49-F238E27FC236}">
                <a16:creationId xmlns:a16="http://schemas.microsoft.com/office/drawing/2014/main" id="{8C880444-114C-A3CC-837B-B6469636B82E}"/>
              </a:ext>
            </a:extLst>
          </p:cNvPr>
          <p:cNvSpPr txBox="1">
            <a:spLocks noGrp="1"/>
          </p:cNvSpPr>
          <p:nvPr>
            <p:ph type="body" idx="1"/>
          </p:nvPr>
        </p:nvSpPr>
        <p:spPr>
          <a:xfrm>
            <a:off x="838200" y="2446100"/>
            <a:ext cx="10165200" cy="423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000"/>
              <a:buNone/>
            </a:pPr>
            <a:r>
              <a:rPr lang="en-US" sz="2300" b="1" dirty="0">
                <a:solidFill>
                  <a:srgbClr val="FFFFFF"/>
                </a:solidFill>
                <a:latin typeface="Poppins"/>
                <a:ea typeface="Poppins"/>
                <a:cs typeface="Poppins"/>
                <a:sym typeface="Poppins"/>
              </a:rPr>
              <a:t>How to turn the garden you </a:t>
            </a:r>
            <a:r>
              <a:rPr lang="en-US" sz="2300" b="1" i="1" dirty="0">
                <a:solidFill>
                  <a:srgbClr val="FFFFFF"/>
                </a:solidFill>
                <a:latin typeface="Poppins"/>
                <a:ea typeface="Poppins"/>
                <a:cs typeface="Poppins"/>
                <a:sym typeface="Poppins"/>
              </a:rPr>
              <a:t>have</a:t>
            </a:r>
            <a:r>
              <a:rPr lang="en-US" sz="2300" b="1" dirty="0">
                <a:solidFill>
                  <a:srgbClr val="FFFFFF"/>
                </a:solidFill>
                <a:latin typeface="Poppins"/>
                <a:ea typeface="Poppins"/>
                <a:cs typeface="Poppins"/>
                <a:sym typeface="Poppins"/>
              </a:rPr>
              <a:t> into the garden your neighbors </a:t>
            </a:r>
            <a:r>
              <a:rPr lang="en-US" sz="2300" b="1" i="1" dirty="0">
                <a:solidFill>
                  <a:srgbClr val="FFFFFF"/>
                </a:solidFill>
                <a:latin typeface="Poppins"/>
                <a:ea typeface="Poppins"/>
                <a:cs typeface="Poppins"/>
                <a:sym typeface="Poppins"/>
              </a:rPr>
              <a:t>love</a:t>
            </a:r>
            <a:endParaRPr sz="3100" b="1" i="1" dirty="0">
              <a:latin typeface="Poppins"/>
              <a:ea typeface="Poppins"/>
              <a:cs typeface="Poppins"/>
              <a:sym typeface="Poppins"/>
            </a:endParaRPr>
          </a:p>
          <a:p>
            <a:pPr marL="0" lvl="1" indent="0" algn="l" rtl="0">
              <a:lnSpc>
                <a:spcPct val="90000"/>
              </a:lnSpc>
              <a:spcBef>
                <a:spcPts val="500"/>
              </a:spcBef>
              <a:spcAft>
                <a:spcPts val="0"/>
              </a:spcAft>
              <a:buClr>
                <a:schemeClr val="dk1"/>
              </a:buClr>
              <a:buSzPts val="2000"/>
              <a:buNone/>
            </a:pPr>
            <a:endParaRPr sz="2300" dirty="0">
              <a:solidFill>
                <a:srgbClr val="FFFFFF"/>
              </a:solidFill>
              <a:latin typeface="Avenir"/>
              <a:ea typeface="Avenir"/>
              <a:cs typeface="Avenir"/>
              <a:sym typeface="Avenir"/>
            </a:endParaRPr>
          </a:p>
          <a:p>
            <a:pPr marL="685800" lvl="1" indent="-247650">
              <a:lnSpc>
                <a:spcPct val="150000"/>
              </a:lnSpc>
              <a:buClr>
                <a:srgbClr val="FFFFFF"/>
              </a:buClr>
              <a:buSzPts val="2300"/>
              <a:buFont typeface="Avenir"/>
              <a:buChar char="•"/>
            </a:pPr>
            <a:r>
              <a:rPr lang="en-US" b="1" dirty="0">
                <a:solidFill>
                  <a:srgbClr val="FFFFFF"/>
                </a:solidFill>
              </a:rPr>
              <a:t>Limit your plant palette by square footage.</a:t>
            </a:r>
          </a:p>
          <a:p>
            <a:pPr marL="685800" lvl="1" indent="-247650">
              <a:lnSpc>
                <a:spcPct val="150000"/>
              </a:lnSpc>
              <a:buClr>
                <a:srgbClr val="FFFFFF"/>
              </a:buClr>
              <a:buSzPts val="2300"/>
              <a:buFont typeface="Avenir"/>
              <a:buChar char="•"/>
            </a:pPr>
            <a:r>
              <a:rPr lang="en-US" b="1" dirty="0">
                <a:solidFill>
                  <a:srgbClr val="FFFFFF"/>
                </a:solidFill>
              </a:rPr>
              <a:t>Use borders and ground covers for “visual control”, “orderly frames”.</a:t>
            </a:r>
          </a:p>
          <a:p>
            <a:pPr marL="685800" lvl="1" indent="-247650">
              <a:lnSpc>
                <a:spcPct val="150000"/>
              </a:lnSpc>
              <a:buClr>
                <a:srgbClr val="FFFFFF"/>
              </a:buClr>
              <a:buSzPts val="2300"/>
              <a:buFont typeface="Avenir"/>
              <a:buChar char="•"/>
            </a:pPr>
            <a:r>
              <a:rPr lang="en-US" b="1" dirty="0">
                <a:solidFill>
                  <a:srgbClr val="FFFFFF"/>
                </a:solidFill>
              </a:rPr>
              <a:t>Only 1-3 plants in bloom at any one time. No more.</a:t>
            </a:r>
          </a:p>
          <a:p>
            <a:pPr marL="685800" lvl="1" indent="-247650">
              <a:lnSpc>
                <a:spcPct val="150000"/>
              </a:lnSpc>
              <a:buClr>
                <a:srgbClr val="FFFFFF"/>
              </a:buClr>
              <a:buSzPts val="2300"/>
              <a:buFont typeface="Avenir"/>
              <a:buChar char="•"/>
            </a:pPr>
            <a:r>
              <a:rPr lang="en-US" sz="2400" b="1" dirty="0">
                <a:solidFill>
                  <a:srgbClr val="FFFFFF"/>
                </a:solidFill>
              </a:rPr>
              <a:t>No plants taller than 3-4’ and placed in middle or back.</a:t>
            </a:r>
          </a:p>
          <a:p>
            <a:pPr marL="685800" lvl="1" indent="-247650">
              <a:lnSpc>
                <a:spcPct val="150000"/>
              </a:lnSpc>
              <a:buClr>
                <a:srgbClr val="FFFFFF"/>
              </a:buClr>
              <a:buSzPts val="2300"/>
              <a:buFont typeface="Avenir"/>
              <a:buChar char="•"/>
            </a:pPr>
            <a:r>
              <a:rPr lang="en-US" b="1" dirty="0">
                <a:solidFill>
                  <a:srgbClr val="FFFFFF"/>
                </a:solidFill>
              </a:rPr>
              <a:t>Repeat, repeat, repeat. Masses and drifts to please the eye.</a:t>
            </a:r>
            <a:endParaRPr lang="en-US" sz="2400" dirty="0">
              <a:solidFill>
                <a:srgbClr val="FFFFFF"/>
              </a:solidFill>
            </a:endParaRPr>
          </a:p>
        </p:txBody>
      </p:sp>
      <p:sp>
        <p:nvSpPr>
          <p:cNvPr id="729" name="Google Shape;729;p59">
            <a:extLst>
              <a:ext uri="{FF2B5EF4-FFF2-40B4-BE49-F238E27FC236}">
                <a16:creationId xmlns:a16="http://schemas.microsoft.com/office/drawing/2014/main" id="{C18A41AC-1DDE-13F2-1FD0-E3D22A49B6B5}"/>
              </a:ext>
            </a:extLst>
          </p:cNvPr>
          <p:cNvSpPr txBox="1">
            <a:spLocks noGrp="1"/>
          </p:cNvSpPr>
          <p:nvPr>
            <p:ph type="title"/>
          </p:nvPr>
        </p:nvSpPr>
        <p:spPr>
          <a:xfrm>
            <a:off x="838200" y="525200"/>
            <a:ext cx="10165200" cy="192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Poppins Medium"/>
              <a:buNone/>
            </a:pPr>
            <a:r>
              <a:rPr lang="en-US" sz="4200" dirty="0">
                <a:solidFill>
                  <a:srgbClr val="FFFFFF"/>
                </a:solidFill>
                <a:latin typeface="Poppins Medium"/>
                <a:ea typeface="Poppins Medium"/>
                <a:cs typeface="Poppins Medium"/>
                <a:sym typeface="Poppins Medium"/>
              </a:rPr>
              <a:t>Good Neighbor Gardening</a:t>
            </a:r>
            <a:br>
              <a:rPr lang="en-US" sz="4200" dirty="0">
                <a:solidFill>
                  <a:srgbClr val="FFFFFF"/>
                </a:solidFill>
                <a:latin typeface="Poppins Medium"/>
                <a:ea typeface="Poppins Medium"/>
                <a:cs typeface="Poppins Medium"/>
                <a:sym typeface="Poppins Medium"/>
              </a:rPr>
            </a:br>
            <a:r>
              <a:rPr lang="en-US" sz="4200" dirty="0">
                <a:solidFill>
                  <a:srgbClr val="FFFFFF"/>
                </a:solidFill>
                <a:latin typeface="Poppins Medium"/>
                <a:ea typeface="Poppins Medium"/>
                <a:cs typeface="Poppins Medium"/>
                <a:sym typeface="Poppins Medium"/>
              </a:rPr>
              <a:t>Top Five Design Tips </a:t>
            </a:r>
            <a:endParaRPr sz="2500" dirty="0">
              <a:latin typeface="Poppins"/>
              <a:ea typeface="Poppins"/>
              <a:cs typeface="Poppins"/>
              <a:sym typeface="Poppins"/>
            </a:endParaRPr>
          </a:p>
        </p:txBody>
      </p:sp>
    </p:spTree>
    <p:extLst>
      <p:ext uri="{BB962C8B-B14F-4D97-AF65-F5344CB8AC3E}">
        <p14:creationId xmlns:p14="http://schemas.microsoft.com/office/powerpoint/2010/main" val="2010741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flower on a plant&#10;&#10;AI-generated content may be incorrect.">
            <a:extLst>
              <a:ext uri="{FF2B5EF4-FFF2-40B4-BE49-F238E27FC236}">
                <a16:creationId xmlns:a16="http://schemas.microsoft.com/office/drawing/2014/main" id="{3AD7D96F-5EE1-BDF6-C864-6A03CA5DACE4}"/>
              </a:ext>
            </a:extLst>
          </p:cNvPr>
          <p:cNvPicPr>
            <a:picLocks noChangeAspect="1"/>
          </p:cNvPicPr>
          <p:nvPr/>
        </p:nvPicPr>
        <p:blipFill>
          <a:blip r:embed="rId3">
            <a:alphaModFix/>
          </a:blip>
          <a:srcRect t="11422" r="-1" b="23536"/>
          <a:stretch/>
        </p:blipFill>
        <p:spPr>
          <a:xfrm>
            <a:off x="4283902" y="10"/>
            <a:ext cx="7908098" cy="6857992"/>
          </a:xfrm>
          <a:prstGeom prst="rect">
            <a:avLst/>
          </a:prstGeom>
        </p:spPr>
      </p:pic>
      <p:sp>
        <p:nvSpPr>
          <p:cNvPr id="41" name="Rectangle 4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40DCF-2592-D38A-F38F-518602A4DE6A}"/>
              </a:ext>
            </a:extLst>
          </p:cNvPr>
          <p:cNvSpPr>
            <a:spLocks noGrp="1"/>
          </p:cNvSpPr>
          <p:nvPr>
            <p:ph type="title"/>
          </p:nvPr>
        </p:nvSpPr>
        <p:spPr>
          <a:xfrm>
            <a:off x="728663" y="1"/>
            <a:ext cx="5505449" cy="304800"/>
          </a:xfrm>
        </p:spPr>
        <p:txBody>
          <a:bodyPr vert="horz" lIns="91440" tIns="45720" rIns="91440" bIns="45720" rtlCol="0" anchor="b">
            <a:normAutofit fontScale="90000"/>
          </a:bodyPr>
          <a:lstStyle/>
          <a:p>
            <a:pPr>
              <a:spcBef>
                <a:spcPct val="0"/>
              </a:spcBef>
            </a:pPr>
            <a:endParaRPr lang="en-US" sz="5000" kern="1200" dirty="0">
              <a:solidFill>
                <a:schemeClr val="bg1"/>
              </a:solidFill>
              <a:latin typeface="+mj-lt"/>
              <a:ea typeface="+mj-ea"/>
              <a:cs typeface="+mj-cs"/>
            </a:endParaRPr>
          </a:p>
        </p:txBody>
      </p:sp>
      <p:cxnSp>
        <p:nvCxnSpPr>
          <p:cNvPr id="43" name="Straight Connector 4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F0EF09E-3CC3-B6CA-B147-96A61BF14AE7}"/>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defRPr/>
            </a:pPr>
            <a:fld id="{00000000-1234-1234-1234-123412341234}" type="slidenum">
              <a:rPr lang="en-US" kern="1200">
                <a:solidFill>
                  <a:srgbClr val="FFFFFF"/>
                </a:solidFill>
                <a:ea typeface="+mn-ea"/>
                <a:cs typeface="+mn-cs"/>
              </a:rPr>
              <a:pPr>
                <a:spcAft>
                  <a:spcPts val="600"/>
                </a:spcAft>
                <a:buClrTx/>
                <a:defRPr/>
              </a:pPr>
              <a:t>58</a:t>
            </a:fld>
            <a:endParaRPr lang="en-US" kern="1200">
              <a:solidFill>
                <a:srgbClr val="FFFFFF"/>
              </a:solidFill>
              <a:ea typeface="+mn-ea"/>
              <a:cs typeface="+mn-cs"/>
            </a:endParaRPr>
          </a:p>
        </p:txBody>
      </p:sp>
      <p:sp>
        <p:nvSpPr>
          <p:cNvPr id="3" name="Text Placeholder 2">
            <a:extLst>
              <a:ext uri="{FF2B5EF4-FFF2-40B4-BE49-F238E27FC236}">
                <a16:creationId xmlns:a16="http://schemas.microsoft.com/office/drawing/2014/main" id="{F7C217C5-10C0-5DB6-EBD6-AB4F50BEE547}"/>
              </a:ext>
            </a:extLst>
          </p:cNvPr>
          <p:cNvSpPr>
            <a:spLocks noGrp="1"/>
          </p:cNvSpPr>
          <p:nvPr>
            <p:ph type="body" idx="1"/>
          </p:nvPr>
        </p:nvSpPr>
        <p:spPr>
          <a:xfrm>
            <a:off x="484107" y="865641"/>
            <a:ext cx="6091506" cy="5059460"/>
          </a:xfrm>
        </p:spPr>
        <p:txBody>
          <a:bodyPr>
            <a:normAutofit/>
          </a:bodyPr>
          <a:lstStyle/>
          <a:p>
            <a:pPr marL="114300" indent="0">
              <a:buNone/>
            </a:pPr>
            <a:r>
              <a:rPr lang="en-US" sz="3600" b="1" dirty="0">
                <a:solidFill>
                  <a:schemeClr val="bg1"/>
                </a:solidFill>
              </a:rPr>
              <a:t>“Perhaps the gardener is not someone who makes forms last over time, but over time, if possible, ensures that enchantment survives.”</a:t>
            </a:r>
          </a:p>
          <a:p>
            <a:endParaRPr lang="en-US" sz="2000" dirty="0">
              <a:solidFill>
                <a:schemeClr val="bg1"/>
              </a:solidFill>
            </a:endParaRPr>
          </a:p>
          <a:p>
            <a:endParaRPr lang="en-US" sz="2000" dirty="0">
              <a:solidFill>
                <a:schemeClr val="bg1"/>
              </a:solidFill>
            </a:endParaRPr>
          </a:p>
          <a:p>
            <a:r>
              <a:rPr lang="en-US" dirty="0">
                <a:solidFill>
                  <a:schemeClr val="bg1"/>
                </a:solidFill>
              </a:rPr>
              <a:t>- Gilles Clement in </a:t>
            </a:r>
            <a:r>
              <a:rPr lang="en-US" i="1" dirty="0">
                <a:solidFill>
                  <a:schemeClr val="bg1"/>
                </a:solidFill>
              </a:rPr>
              <a:t>The Planetary Garden</a:t>
            </a:r>
            <a:endParaRPr lang="en-US" dirty="0">
              <a:solidFill>
                <a:schemeClr val="bg1"/>
              </a:solidFill>
            </a:endParaRPr>
          </a:p>
        </p:txBody>
      </p:sp>
    </p:spTree>
    <p:extLst>
      <p:ext uri="{BB962C8B-B14F-4D97-AF65-F5344CB8AC3E}">
        <p14:creationId xmlns:p14="http://schemas.microsoft.com/office/powerpoint/2010/main" val="1254445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4"/>
        <p:cNvGrpSpPr/>
        <p:nvPr/>
      </p:nvGrpSpPr>
      <p:grpSpPr>
        <a:xfrm>
          <a:off x="0" y="0"/>
          <a:ext cx="0" cy="0"/>
          <a:chOff x="0" y="0"/>
          <a:chExt cx="0" cy="0"/>
        </a:xfrm>
      </p:grpSpPr>
      <p:sp>
        <p:nvSpPr>
          <p:cNvPr id="735" name="Google Shape;735;p60"/>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6" name="Google Shape;736;p60"/>
          <p:cNvSpPr txBox="1">
            <a:spLocks noGrp="1"/>
          </p:cNvSpPr>
          <p:nvPr>
            <p:ph type="title"/>
          </p:nvPr>
        </p:nvSpPr>
        <p:spPr>
          <a:xfrm>
            <a:off x="838200" y="448721"/>
            <a:ext cx="4707671" cy="1225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Poppins Medium"/>
              <a:buNone/>
            </a:pPr>
            <a:r>
              <a:rPr lang="en-US" sz="3800" dirty="0">
                <a:solidFill>
                  <a:schemeClr val="lt1"/>
                </a:solidFill>
                <a:latin typeface="Poppins Medium"/>
                <a:ea typeface="Poppins Medium"/>
                <a:cs typeface="Poppins Medium"/>
                <a:sym typeface="Poppins Medium"/>
              </a:rPr>
              <a:t>Stay CURIOUS And Always Have FUN!</a:t>
            </a:r>
            <a:endParaRPr sz="3800" dirty="0">
              <a:solidFill>
                <a:schemeClr val="lt1"/>
              </a:solidFill>
              <a:latin typeface="Poppins Medium"/>
              <a:ea typeface="Poppins Medium"/>
              <a:cs typeface="Poppins Medium"/>
              <a:sym typeface="Poppins Medium"/>
            </a:endParaRPr>
          </a:p>
        </p:txBody>
      </p:sp>
      <p:cxnSp>
        <p:nvCxnSpPr>
          <p:cNvPr id="737" name="Google Shape;737;p60"/>
          <p:cNvCxnSpPr/>
          <p:nvPr/>
        </p:nvCxnSpPr>
        <p:spPr>
          <a:xfrm rot="10800000">
            <a:off x="831777" y="1749756"/>
            <a:ext cx="4718400" cy="0"/>
          </a:xfrm>
          <a:prstGeom prst="straightConnector1">
            <a:avLst/>
          </a:prstGeom>
          <a:noFill/>
          <a:ln w="12700" cap="flat" cmpd="sng">
            <a:solidFill>
              <a:schemeClr val="accent2"/>
            </a:solidFill>
            <a:prstDash val="solid"/>
            <a:miter lim="800000"/>
            <a:headEnd type="none" w="sm" len="sm"/>
            <a:tailEnd type="none" w="sm" len="sm"/>
          </a:ln>
        </p:spPr>
      </p:cxnSp>
      <p:sp>
        <p:nvSpPr>
          <p:cNvPr id="738" name="Google Shape;738;p60"/>
          <p:cNvSpPr txBox="1">
            <a:spLocks noGrp="1"/>
          </p:cNvSpPr>
          <p:nvPr>
            <p:ph type="body" idx="1"/>
          </p:nvPr>
        </p:nvSpPr>
        <p:spPr>
          <a:xfrm>
            <a:off x="897769" y="1909192"/>
            <a:ext cx="4586513" cy="364771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ts val="2000"/>
              <a:buNone/>
            </a:pPr>
            <a:r>
              <a:rPr lang="en-US" sz="2000" dirty="0">
                <a:solidFill>
                  <a:schemeClr val="lt1"/>
                </a:solidFill>
                <a:latin typeface="Avenir"/>
                <a:ea typeface="Avenir"/>
                <a:cs typeface="Avenir"/>
                <a:sym typeface="Avenir"/>
              </a:rPr>
              <a:t>C. Patrick Smith, </a:t>
            </a:r>
            <a:r>
              <a:rPr lang="en-US" sz="2000" dirty="0" err="1">
                <a:solidFill>
                  <a:schemeClr val="lt1"/>
                </a:solidFill>
                <a:latin typeface="Avenir"/>
                <a:ea typeface="Avenir"/>
                <a:cs typeface="Avenir"/>
                <a:sym typeface="Avenir"/>
              </a:rPr>
              <a:t>llc</a:t>
            </a: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2000"/>
              <a:buNone/>
            </a:pP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lt1"/>
              </a:buClr>
              <a:buSzPts val="2000"/>
              <a:buNone/>
            </a:pPr>
            <a:r>
              <a:rPr lang="en-US" sz="2000" dirty="0">
                <a:solidFill>
                  <a:schemeClr val="lt1"/>
                </a:solidFill>
                <a:latin typeface="Avenir"/>
                <a:ea typeface="Avenir"/>
                <a:cs typeface="Avenir"/>
                <a:sym typeface="Avenir"/>
              </a:rPr>
              <a:t>Follow me on Instagram @</a:t>
            </a:r>
            <a:r>
              <a:rPr lang="en-US" sz="2000" dirty="0" err="1">
                <a:solidFill>
                  <a:schemeClr val="lt1"/>
                </a:solidFill>
                <a:latin typeface="Avenir"/>
                <a:ea typeface="Avenir"/>
                <a:cs typeface="Avenir"/>
                <a:sym typeface="Avenir"/>
              </a:rPr>
              <a:t>cpatrickpatrick</a:t>
            </a:r>
            <a:endParaRPr lang="en-US"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lt1"/>
              </a:buClr>
              <a:buSzPts val="2000"/>
              <a:buNone/>
            </a:pPr>
            <a:r>
              <a:rPr lang="en-US" sz="2000" dirty="0">
                <a:solidFill>
                  <a:schemeClr val="lt1"/>
                </a:solidFill>
                <a:latin typeface="Avenir"/>
                <a:ea typeface="Avenir"/>
                <a:cs typeface="Avenir"/>
                <a:sym typeface="Avenir"/>
              </a:rPr>
              <a:t>and Blue Sky</a:t>
            </a:r>
          </a:p>
          <a:p>
            <a:pPr marL="0" lvl="0" indent="0" algn="l" rtl="0">
              <a:lnSpc>
                <a:spcPct val="90000"/>
              </a:lnSpc>
              <a:spcBef>
                <a:spcPts val="1000"/>
              </a:spcBef>
              <a:spcAft>
                <a:spcPts val="0"/>
              </a:spcAft>
              <a:buClr>
                <a:schemeClr val="lt1"/>
              </a:buClr>
              <a:buSzPts val="2000"/>
              <a:buNone/>
            </a:pPr>
            <a:r>
              <a:rPr lang="en-US" sz="2000" dirty="0">
                <a:solidFill>
                  <a:schemeClr val="lt1"/>
                </a:solidFill>
                <a:latin typeface="Avenir"/>
                <a:ea typeface="Avenir"/>
                <a:cs typeface="Avenir"/>
                <a:sym typeface="Avenir"/>
              </a:rPr>
              <a:t>@</a:t>
            </a:r>
            <a:r>
              <a:rPr lang="en-US" sz="2000" dirty="0" err="1">
                <a:solidFill>
                  <a:schemeClr val="lt1"/>
                </a:solidFill>
                <a:latin typeface="Avenir"/>
                <a:ea typeface="Avenir"/>
                <a:cs typeface="Avenir"/>
                <a:sym typeface="Avenir"/>
              </a:rPr>
              <a:t>cpatrickpatrick.bsky.social</a:t>
            </a: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2000"/>
              <a:buNone/>
            </a:pP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lt1"/>
              </a:buClr>
              <a:buSzPts val="2000"/>
              <a:buNone/>
            </a:pPr>
            <a:r>
              <a:rPr lang="en-US" sz="2000" dirty="0">
                <a:solidFill>
                  <a:schemeClr val="lt1"/>
                </a:solidFill>
                <a:latin typeface="Avenir"/>
                <a:ea typeface="Avenir"/>
                <a:cs typeface="Avenir"/>
                <a:sym typeface="Avenir"/>
              </a:rPr>
              <a:t>Want to book The Improvisational Gardener? Reach me at:</a:t>
            </a:r>
          </a:p>
          <a:p>
            <a:pPr marL="0" lvl="0" indent="0" algn="l" rtl="0">
              <a:lnSpc>
                <a:spcPct val="90000"/>
              </a:lnSpc>
              <a:spcBef>
                <a:spcPts val="1000"/>
              </a:spcBef>
              <a:spcAft>
                <a:spcPts val="0"/>
              </a:spcAft>
              <a:buClr>
                <a:schemeClr val="lt1"/>
              </a:buClr>
              <a:buSzPts val="2000"/>
              <a:buNone/>
            </a:pPr>
            <a:r>
              <a:rPr lang="en-US" sz="2000" dirty="0">
                <a:solidFill>
                  <a:schemeClr val="lt1"/>
                </a:solidFill>
                <a:latin typeface="Avenir"/>
                <a:ea typeface="Avenir"/>
                <a:cs typeface="Avenir"/>
                <a:sym typeface="Avenir"/>
              </a:rPr>
              <a:t>414-704-0028</a:t>
            </a:r>
          </a:p>
          <a:p>
            <a:pPr marL="0" lvl="0" indent="0" algn="l" rtl="0">
              <a:lnSpc>
                <a:spcPct val="90000"/>
              </a:lnSpc>
              <a:spcBef>
                <a:spcPts val="1000"/>
              </a:spcBef>
              <a:spcAft>
                <a:spcPts val="0"/>
              </a:spcAft>
              <a:buClr>
                <a:schemeClr val="lt1"/>
              </a:buClr>
              <a:buSzPts val="2000"/>
              <a:buNone/>
            </a:pPr>
            <a:r>
              <a:rPr lang="en-US" sz="2000" dirty="0" err="1">
                <a:solidFill>
                  <a:schemeClr val="lt1"/>
                </a:solidFill>
                <a:latin typeface="Avenir"/>
                <a:ea typeface="Avenir"/>
                <a:cs typeface="Avenir"/>
                <a:sym typeface="Avenir"/>
              </a:rPr>
              <a:t>cpatricks@gmail.com</a:t>
            </a:r>
            <a:endParaRPr sz="2000" dirty="0">
              <a:solidFill>
                <a:schemeClr val="lt1"/>
              </a:solidFill>
              <a:latin typeface="Avenir"/>
              <a:ea typeface="Avenir"/>
              <a:cs typeface="Avenir"/>
              <a:sym typeface="Avenir"/>
            </a:endParaRPr>
          </a:p>
          <a:p>
            <a:pPr marL="228600" lvl="0" indent="-101600" algn="l" rtl="0">
              <a:lnSpc>
                <a:spcPct val="90000"/>
              </a:lnSpc>
              <a:spcBef>
                <a:spcPts val="1000"/>
              </a:spcBef>
              <a:spcAft>
                <a:spcPts val="0"/>
              </a:spcAft>
              <a:buClr>
                <a:schemeClr val="dk1"/>
              </a:buClr>
              <a:buSzPts val="2000"/>
              <a:buNone/>
            </a:pPr>
            <a:endParaRPr sz="2000" dirty="0">
              <a:solidFill>
                <a:schemeClr val="lt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lt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lt1"/>
              </a:solidFill>
            </a:endParaRPr>
          </a:p>
        </p:txBody>
      </p:sp>
      <p:cxnSp>
        <p:nvCxnSpPr>
          <p:cNvPr id="739" name="Google Shape;739;p60"/>
          <p:cNvCxnSpPr/>
          <p:nvPr/>
        </p:nvCxnSpPr>
        <p:spPr>
          <a:xfrm rot="10800000">
            <a:off x="834124" y="5707672"/>
            <a:ext cx="4713900" cy="0"/>
          </a:xfrm>
          <a:prstGeom prst="straightConnector1">
            <a:avLst/>
          </a:prstGeom>
          <a:noFill/>
          <a:ln w="12700" cap="flat" cmpd="sng">
            <a:solidFill>
              <a:schemeClr val="accent2"/>
            </a:solidFill>
            <a:prstDash val="solid"/>
            <a:miter lim="800000"/>
            <a:headEnd type="none" w="sm" len="sm"/>
            <a:tailEnd type="none" w="sm" len="sm"/>
          </a:ln>
        </p:spPr>
      </p:cxnSp>
      <p:sp>
        <p:nvSpPr>
          <p:cNvPr id="740" name="Google Shape;740;p60"/>
          <p:cNvSpPr txBox="1">
            <a:spLocks noGrp="1"/>
          </p:cNvSpPr>
          <p:nvPr>
            <p:ph type="ftr" idx="11"/>
          </p:nvPr>
        </p:nvSpPr>
        <p:spPr>
          <a:xfrm>
            <a:off x="2374670" y="6356350"/>
            <a:ext cx="3945835"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7F7F7F"/>
                </a:solidFill>
                <a:latin typeface="Calibri"/>
                <a:ea typeface="Calibri"/>
                <a:cs typeface="Calibri"/>
                <a:sym typeface="Calibri"/>
              </a:rPr>
            </a:br>
            <a:r>
              <a:rPr lang="en-US" sz="700">
                <a:solidFill>
                  <a:srgbClr val="7F7F7F"/>
                </a:solidFill>
                <a:latin typeface="Calibri"/>
                <a:ea typeface="Calibri"/>
                <a:cs typeface="Calibri"/>
                <a:sym typeface="Calibri"/>
              </a:rPr>
              <a:t>              </a:t>
            </a:r>
            <a:endParaRPr/>
          </a:p>
        </p:txBody>
      </p:sp>
      <p:pic>
        <p:nvPicPr>
          <p:cNvPr id="741" name="Google Shape;741;p60" descr="A person wearing glasses&#10;&#10;Description automatically generated with low confidence"/>
          <p:cNvPicPr preferRelativeResize="0"/>
          <p:nvPr/>
        </p:nvPicPr>
        <p:blipFill rotWithShape="1">
          <a:blip r:embed="rId3">
            <a:alphaModFix/>
          </a:blip>
          <a:srcRect r="-3" b="9228"/>
          <a:stretch/>
        </p:blipFill>
        <p:spPr>
          <a:xfrm>
            <a:off x="6525453" y="10"/>
            <a:ext cx="5666547" cy="68579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163"/>
        <p:cNvGrpSpPr/>
        <p:nvPr/>
      </p:nvGrpSpPr>
      <p:grpSpPr>
        <a:xfrm>
          <a:off x="0" y="0"/>
          <a:ext cx="0" cy="0"/>
          <a:chOff x="0" y="0"/>
          <a:chExt cx="0" cy="0"/>
        </a:xfrm>
      </p:grpSpPr>
      <p:pic>
        <p:nvPicPr>
          <p:cNvPr id="164" name="Google Shape;164;p6" descr="A picture containing tree, outdoor, grass, house&#10;&#10;Description automatically generated"/>
          <p:cNvPicPr preferRelativeResize="0"/>
          <p:nvPr/>
        </p:nvPicPr>
        <p:blipFill rotWithShape="1">
          <a:blip r:embed="rId3">
            <a:alphaModFix amt="70000"/>
          </a:blip>
          <a:srcRect b="25000"/>
          <a:stretch/>
        </p:blipFill>
        <p:spPr>
          <a:xfrm>
            <a:off x="3" y="10"/>
            <a:ext cx="12192000" cy="6857990"/>
          </a:xfrm>
          <a:prstGeom prst="rect">
            <a:avLst/>
          </a:prstGeom>
          <a:noFill/>
          <a:ln>
            <a:noFill/>
          </a:ln>
        </p:spPr>
      </p:pic>
      <p:sp>
        <p:nvSpPr>
          <p:cNvPr id="165" name="Google Shape;165;p6"/>
          <p:cNvSpPr txBox="1">
            <a:spLocks noGrp="1"/>
          </p:cNvSpPr>
          <p:nvPr>
            <p:ph type="title"/>
          </p:nvPr>
        </p:nvSpPr>
        <p:spPr>
          <a:xfrm>
            <a:off x="1097280" y="325550"/>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200" dirty="0">
                <a:solidFill>
                  <a:srgbClr val="FFFFFF"/>
                </a:solidFill>
                <a:latin typeface="Poppins Medium"/>
                <a:ea typeface="Poppins Medium"/>
                <a:cs typeface="Poppins Medium"/>
                <a:sym typeface="Poppins Medium"/>
              </a:rPr>
              <a:t>The “Mullet House” Transformation </a:t>
            </a:r>
            <a:endParaRPr dirty="0"/>
          </a:p>
        </p:txBody>
      </p:sp>
      <p:sp>
        <p:nvSpPr>
          <p:cNvPr id="166" name="Google Shape;166;p6"/>
          <p:cNvSpPr txBox="1">
            <a:spLocks noGrp="1"/>
          </p:cNvSpPr>
          <p:nvPr>
            <p:ph type="body" idx="4294967295"/>
          </p:nvPr>
        </p:nvSpPr>
        <p:spPr>
          <a:xfrm>
            <a:off x="1100051" y="4072043"/>
            <a:ext cx="10058400" cy="128270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2400"/>
              <a:buNone/>
            </a:pPr>
            <a:r>
              <a:rPr lang="en-US" sz="2400">
                <a:solidFill>
                  <a:srgbClr val="FFFFFF"/>
                </a:solidFill>
                <a:latin typeface="Avenir"/>
                <a:ea typeface="Avenir"/>
                <a:cs typeface="Avenir"/>
                <a:sym typeface="Avenir"/>
              </a:rPr>
              <a:t>Business in the Front &amp; Party in the Back</a:t>
            </a:r>
            <a:endParaRPr/>
          </a:p>
        </p:txBody>
      </p:sp>
      <p:sp>
        <p:nvSpPr>
          <p:cNvPr id="167" name="Google Shape;167;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latin typeface="Calibri"/>
                <a:ea typeface="Calibri"/>
                <a:cs typeface="Calibri"/>
                <a:sym typeface="Calibri"/>
              </a:rPr>
              <a:t>6</a:t>
            </a:fld>
            <a:endParaRPr>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42365"/>
    </mc:Choice>
    <mc:Fallback xmlns="">
      <p:transition spd="slow" advTm="42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4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745"/>
        <p:cNvGrpSpPr/>
        <p:nvPr/>
      </p:nvGrpSpPr>
      <p:grpSpPr>
        <a:xfrm>
          <a:off x="0" y="0"/>
          <a:ext cx="0" cy="0"/>
          <a:chOff x="0" y="0"/>
          <a:chExt cx="0" cy="0"/>
        </a:xfrm>
      </p:grpSpPr>
      <p:pic>
        <p:nvPicPr>
          <p:cNvPr id="746" name="Google Shape;746;p61" descr="A dog in a bush&#10;&#10;Description automatically generated with low confidence"/>
          <p:cNvPicPr preferRelativeResize="0"/>
          <p:nvPr/>
        </p:nvPicPr>
        <p:blipFill rotWithShape="1">
          <a:blip r:embed="rId3">
            <a:alphaModFix/>
          </a:blip>
          <a:srcRect t="902" b="9693"/>
          <a:stretch/>
        </p:blipFill>
        <p:spPr>
          <a:xfrm>
            <a:off x="6438898" y="10"/>
            <a:ext cx="5753102" cy="6857990"/>
          </a:xfrm>
          <a:prstGeom prst="rect">
            <a:avLst/>
          </a:prstGeom>
          <a:noFill/>
          <a:ln>
            <a:noFill/>
          </a:ln>
        </p:spPr>
      </p:pic>
      <p:sp>
        <p:nvSpPr>
          <p:cNvPr id="747" name="Google Shape;747;p61"/>
          <p:cNvSpPr txBox="1">
            <a:spLocks noGrp="1"/>
          </p:cNvSpPr>
          <p:nvPr>
            <p:ph type="ftr" idx="11"/>
          </p:nvPr>
        </p:nvSpPr>
        <p:spPr>
          <a:xfrm>
            <a:off x="6616305" y="6356350"/>
            <a:ext cx="3599750" cy="3651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br>
              <a:rPr lang="en-US" sz="700">
                <a:solidFill>
                  <a:srgbClr val="FFFFFF"/>
                </a:solidFill>
              </a:rPr>
            </a:br>
            <a:r>
              <a:rPr lang="en-US" sz="700">
                <a:solidFill>
                  <a:srgbClr val="FFFFFF"/>
                </a:solidFill>
              </a:rPr>
              <a:t>              </a:t>
            </a:r>
            <a:endParaRPr/>
          </a:p>
        </p:txBody>
      </p:sp>
      <p:sp>
        <p:nvSpPr>
          <p:cNvPr id="748" name="Google Shape;748;p61"/>
          <p:cNvSpPr txBox="1"/>
          <p:nvPr/>
        </p:nvSpPr>
        <p:spPr>
          <a:xfrm>
            <a:off x="228600" y="6042900"/>
            <a:ext cx="8690700" cy="756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1600">
                <a:solidFill>
                  <a:schemeClr val="lt1"/>
                </a:solidFill>
                <a:latin typeface="Avenir"/>
                <a:ea typeface="Avenir"/>
                <a:cs typeface="Avenir"/>
                <a:sym typeface="Avenir"/>
              </a:rPr>
              <a:t>Follow me on Instagram @cpatrickpatrick</a:t>
            </a:r>
            <a:endParaRPr sz="1600">
              <a:solidFill>
                <a:schemeClr val="lt1"/>
              </a:solidFill>
              <a:latin typeface="Avenir"/>
              <a:ea typeface="Avenir"/>
              <a:cs typeface="Avenir"/>
              <a:sym typeface="Avenir"/>
            </a:endParaRPr>
          </a:p>
          <a:p>
            <a:pPr marL="0" lvl="0" indent="0" algn="l" rtl="0">
              <a:lnSpc>
                <a:spcPct val="90000"/>
              </a:lnSpc>
              <a:spcBef>
                <a:spcPts val="1000"/>
              </a:spcBef>
              <a:spcAft>
                <a:spcPts val="0"/>
              </a:spcAft>
              <a:buNone/>
            </a:pPr>
            <a:r>
              <a:rPr lang="en-US" sz="1600">
                <a:solidFill>
                  <a:schemeClr val="lt1"/>
                </a:solidFill>
                <a:latin typeface="Avenir"/>
                <a:ea typeface="Avenir"/>
                <a:cs typeface="Avenir"/>
                <a:sym typeface="Avenir"/>
              </a:rPr>
              <a:t>New website coming soon: www.warmmodernhome.com</a:t>
            </a:r>
            <a:endParaRPr sz="1000"/>
          </a:p>
        </p:txBody>
      </p:sp>
      <p:cxnSp>
        <p:nvCxnSpPr>
          <p:cNvPr id="749" name="Google Shape;749;p61"/>
          <p:cNvCxnSpPr/>
          <p:nvPr/>
        </p:nvCxnSpPr>
        <p:spPr>
          <a:xfrm rot="10800000">
            <a:off x="831777" y="1749756"/>
            <a:ext cx="4718400" cy="0"/>
          </a:xfrm>
          <a:prstGeom prst="straightConnector1">
            <a:avLst/>
          </a:prstGeom>
          <a:noFill/>
          <a:ln w="12700" cap="flat" cmpd="sng">
            <a:solidFill>
              <a:schemeClr val="accent2"/>
            </a:solidFill>
            <a:prstDash val="solid"/>
            <a:miter lim="800000"/>
            <a:headEnd type="none" w="sm" len="sm"/>
            <a:tailEnd type="none" w="sm" len="sm"/>
          </a:ln>
        </p:spPr>
      </p:cxnSp>
      <p:cxnSp>
        <p:nvCxnSpPr>
          <p:cNvPr id="750" name="Google Shape;750;p61"/>
          <p:cNvCxnSpPr/>
          <p:nvPr/>
        </p:nvCxnSpPr>
        <p:spPr>
          <a:xfrm rot="10800000">
            <a:off x="834124" y="5707672"/>
            <a:ext cx="4713900" cy="0"/>
          </a:xfrm>
          <a:prstGeom prst="straightConnector1">
            <a:avLst/>
          </a:prstGeom>
          <a:noFill/>
          <a:ln w="12700" cap="flat" cmpd="sng">
            <a:solidFill>
              <a:schemeClr val="accent2"/>
            </a:solidFill>
            <a:prstDash val="solid"/>
            <a:miter lim="800000"/>
            <a:headEnd type="none" w="sm" len="sm"/>
            <a:tailEnd type="none" w="sm" len="sm"/>
          </a:ln>
        </p:spPr>
      </p:cxnSp>
      <p:sp>
        <p:nvSpPr>
          <p:cNvPr id="751" name="Google Shape;751;p61"/>
          <p:cNvSpPr txBox="1">
            <a:spLocks noGrp="1"/>
          </p:cNvSpPr>
          <p:nvPr>
            <p:ph type="title"/>
          </p:nvPr>
        </p:nvSpPr>
        <p:spPr>
          <a:xfrm>
            <a:off x="838200" y="448721"/>
            <a:ext cx="4707600" cy="1225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Poppins Medium"/>
              <a:buNone/>
            </a:pPr>
            <a:r>
              <a:rPr lang="en-US" sz="3800">
                <a:solidFill>
                  <a:schemeClr val="lt1"/>
                </a:solidFill>
                <a:latin typeface="Poppins Medium"/>
                <a:ea typeface="Poppins Medium"/>
                <a:cs typeface="Poppins Medium"/>
                <a:sym typeface="Poppins Medium"/>
              </a:rPr>
              <a:t>See you in the garden!</a:t>
            </a:r>
            <a:endParaRPr sz="3800">
              <a:solidFill>
                <a:schemeClr val="lt1"/>
              </a:solidFill>
              <a:latin typeface="Poppins Medium"/>
              <a:ea typeface="Poppins Medium"/>
              <a:cs typeface="Poppins Medium"/>
              <a:sym typeface="Poppins Medium"/>
            </a:endParaRPr>
          </a:p>
        </p:txBody>
      </p:sp>
      <p:sp>
        <p:nvSpPr>
          <p:cNvPr id="752" name="Google Shape;752;p61"/>
          <p:cNvSpPr txBox="1">
            <a:spLocks noGrp="1"/>
          </p:cNvSpPr>
          <p:nvPr>
            <p:ph type="body" idx="1"/>
          </p:nvPr>
        </p:nvSpPr>
        <p:spPr>
          <a:xfrm>
            <a:off x="897769" y="1909192"/>
            <a:ext cx="4586400" cy="36477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chemeClr val="dk1"/>
              </a:buClr>
              <a:buSzPts val="1100"/>
              <a:buFont typeface="Arial"/>
              <a:buNone/>
            </a:pPr>
            <a:r>
              <a:rPr lang="en-US" sz="2000" dirty="0">
                <a:solidFill>
                  <a:schemeClr val="lt1"/>
                </a:solidFill>
                <a:latin typeface="Avenir"/>
                <a:ea typeface="Avenir"/>
                <a:cs typeface="Avenir"/>
                <a:sym typeface="Avenir"/>
              </a:rPr>
              <a:t>Buckthorn Acres is Located on 5 acres in River Hills, Wisconsin. </a:t>
            </a: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1100"/>
              <a:buFont typeface="Arial"/>
              <a:buNone/>
            </a:pP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1100"/>
              <a:buFont typeface="Arial"/>
              <a:buNone/>
            </a:pPr>
            <a:r>
              <a:rPr lang="en-US" sz="2000" dirty="0">
                <a:solidFill>
                  <a:schemeClr val="lt1"/>
                </a:solidFill>
                <a:latin typeface="Avenir"/>
                <a:ea typeface="Avenir"/>
                <a:cs typeface="Avenir"/>
                <a:sym typeface="Avenir"/>
              </a:rPr>
              <a:t>It is home to 2 humans, 2 dogs, countless chipmunks and squirrels, turkeys, raccoons, opossums, deer, coyote,  the occasional snapping turtle, at least 21 species of birds and counting, not to mention all the creepies and crawlies, winged wonders and flying pollinators.  </a:t>
            </a: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1100"/>
              <a:buFont typeface="Arial"/>
              <a:buNone/>
            </a:pPr>
            <a:endParaRPr sz="2000" dirty="0">
              <a:solidFill>
                <a:schemeClr val="lt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1100"/>
              <a:buNone/>
            </a:pPr>
            <a:r>
              <a:rPr lang="en-US" sz="2000" dirty="0">
                <a:solidFill>
                  <a:schemeClr val="lt1"/>
                </a:solidFill>
                <a:latin typeface="Avenir"/>
                <a:ea typeface="Avenir"/>
                <a:cs typeface="Avenir"/>
                <a:sym typeface="Avenir"/>
              </a:rPr>
              <a:t>All are welcome. </a:t>
            </a:r>
            <a:endParaRPr sz="2000" dirty="0">
              <a:solidFill>
                <a:schemeClr val="lt1"/>
              </a:solidFill>
              <a:latin typeface="Avenir"/>
              <a:ea typeface="Avenir"/>
              <a:cs typeface="Avenir"/>
              <a:sym typeface="Aveni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D3C5CC-97C1-0888-3834-6DCD65B8DAD7}"/>
              </a:ext>
            </a:extLst>
          </p:cNvPr>
          <p:cNvPicPr>
            <a:picLocks noChangeAspect="1"/>
          </p:cNvPicPr>
          <p:nvPr/>
        </p:nvPicPr>
        <p:blipFill>
          <a:blip r:embed="rId2"/>
          <a:srcRect l="1048" r="404" b="-1"/>
          <a:stretch/>
        </p:blipFill>
        <p:spPr>
          <a:xfrm>
            <a:off x="20" y="10"/>
            <a:ext cx="12191980" cy="6866290"/>
          </a:xfrm>
          <a:prstGeom prst="rect">
            <a:avLst/>
          </a:prstGeom>
        </p:spPr>
      </p:pic>
      <p:sp>
        <p:nvSpPr>
          <p:cNvPr id="4" name="Slide Number Placeholder 3">
            <a:extLst>
              <a:ext uri="{FF2B5EF4-FFF2-40B4-BE49-F238E27FC236}">
                <a16:creationId xmlns:a16="http://schemas.microsoft.com/office/drawing/2014/main" id="{60FDC90C-9450-CB62-18E3-37DF72F99FAD}"/>
              </a:ext>
            </a:extLst>
          </p:cNvPr>
          <p:cNvSpPr>
            <a:spLocks noGrp="1"/>
          </p:cNvSpPr>
          <p:nvPr>
            <p:ph type="sldNum" idx="12"/>
          </p:nvPr>
        </p:nvSpPr>
        <p:spPr>
          <a:xfrm>
            <a:off x="8732520" y="6356350"/>
            <a:ext cx="3200400"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kern="1200">
                <a:solidFill>
                  <a:srgbClr val="FFFFFF"/>
                </a:solidFill>
                <a:latin typeface="+mn-lt"/>
                <a:ea typeface="+mn-ea"/>
                <a:cs typeface="+mn-cs"/>
              </a:rPr>
              <a:pPr lvl="0" indent="0">
                <a:spcBef>
                  <a:spcPts val="0"/>
                </a:spcBef>
                <a:spcAft>
                  <a:spcPts val="600"/>
                </a:spcAft>
                <a:buNone/>
              </a:pPr>
              <a:t>61</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112731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9" name="Google Shape;189;p8" descr="A picture containing tree, outdoor, grass, ground&#10;&#10;Description automatically generated"/>
          <p:cNvPicPr preferRelativeResize="0"/>
          <p:nvPr/>
        </p:nvPicPr>
        <p:blipFill rotWithShape="1">
          <a:blip r:embed="rId3">
            <a:alphaModFix/>
          </a:blip>
          <a:srcRect l="2366" t="15873" r="4825" b="15142"/>
          <a:stretch/>
        </p:blipFill>
        <p:spPr>
          <a:xfrm>
            <a:off x="-110500" y="0"/>
            <a:ext cx="12302500" cy="6858000"/>
          </a:xfrm>
          <a:prstGeom prst="rect">
            <a:avLst/>
          </a:prstGeom>
          <a:noFill/>
          <a:ln>
            <a:noFill/>
          </a:ln>
        </p:spPr>
      </p:pic>
      <p:sp>
        <p:nvSpPr>
          <p:cNvPr id="190" name="Google Shape;190;p8"/>
          <p:cNvSpPr/>
          <p:nvPr/>
        </p:nvSpPr>
        <p:spPr>
          <a:xfrm>
            <a:off x="0" y="184800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91" name="Google Shape;191;p8"/>
          <p:cNvSpPr txBox="1">
            <a:spLocks noGrp="1"/>
          </p:cNvSpPr>
          <p:nvPr>
            <p:ph type="title"/>
          </p:nvPr>
        </p:nvSpPr>
        <p:spPr>
          <a:xfrm>
            <a:off x="1066800" y="2739900"/>
            <a:ext cx="10058400" cy="13782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200">
                <a:solidFill>
                  <a:srgbClr val="FFFFFF"/>
                </a:solidFill>
                <a:latin typeface="Poppins Medium"/>
                <a:ea typeface="Poppins Medium"/>
                <a:cs typeface="Poppins Medium"/>
                <a:sym typeface="Poppins Medium"/>
              </a:rPr>
              <a:t>This is your wake up call!</a:t>
            </a:r>
            <a:endParaRPr/>
          </a:p>
        </p:txBody>
      </p:sp>
    </p:spTree>
  </p:cSld>
  <p:clrMapOvr>
    <a:masterClrMapping/>
  </p:clrMapOvr>
  <mc:AlternateContent xmlns:mc="http://schemas.openxmlformats.org/markup-compatibility/2006" xmlns:p14="http://schemas.microsoft.com/office/powerpoint/2010/main">
    <mc:Choice Requires="p14">
      <p:transition spd="slow" p14:dur="2000" advTm="15465"/>
    </mc:Choice>
    <mc:Fallback xmlns="">
      <p:transition spd="slow" advTm="1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4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9"/>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99" name="Google Shape;199;p9" descr="A picture containing outdoor, tree, grass, field&#10;&#10;Description automatically generated"/>
          <p:cNvPicPr preferRelativeResize="0">
            <a:picLocks noGrp="1"/>
          </p:cNvPicPr>
          <p:nvPr>
            <p:ph type="body" idx="1"/>
          </p:nvPr>
        </p:nvPicPr>
        <p:blipFill rotWithShape="1">
          <a:blip r:embed="rId3">
            <a:alphaModFix/>
          </a:blip>
          <a:srcRect l="22504" r="10794"/>
          <a:stretch/>
        </p:blipFill>
        <p:spPr>
          <a:xfrm>
            <a:off x="-4084" y="10"/>
            <a:ext cx="6099050" cy="6857990"/>
          </a:xfrm>
          <a:prstGeom prst="rect">
            <a:avLst/>
          </a:prstGeom>
          <a:noFill/>
          <a:ln>
            <a:noFill/>
          </a:ln>
        </p:spPr>
      </p:pic>
      <p:pic>
        <p:nvPicPr>
          <p:cNvPr id="200" name="Google Shape;200;p9" descr="A grassy area with trees in the background&#10;&#10;Description automatically generated with medium confidence"/>
          <p:cNvPicPr preferRelativeResize="0"/>
          <p:nvPr/>
        </p:nvPicPr>
        <p:blipFill rotWithShape="1">
          <a:blip r:embed="rId4">
            <a:alphaModFix/>
          </a:blip>
          <a:srcRect r="-1" b="15612"/>
          <a:stretch/>
        </p:blipFill>
        <p:spPr>
          <a:xfrm>
            <a:off x="6096844" y="10"/>
            <a:ext cx="6095155" cy="6857989"/>
          </a:xfrm>
          <a:prstGeom prst="rect">
            <a:avLst/>
          </a:prstGeom>
          <a:noFill/>
          <a:ln>
            <a:noFill/>
          </a:ln>
        </p:spPr>
      </p:pic>
      <p:sp>
        <p:nvSpPr>
          <p:cNvPr id="201" name="Google Shape;201;p9"/>
          <p:cNvSpPr/>
          <p:nvPr/>
        </p:nvSpPr>
        <p:spPr>
          <a:xfrm>
            <a:off x="-1525" y="184800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9"/>
          <p:cNvSpPr/>
          <p:nvPr/>
        </p:nvSpPr>
        <p:spPr>
          <a:xfrm>
            <a:off x="-20575" y="184800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9"/>
          <p:cNvSpPr txBox="1">
            <a:spLocks noGrp="1"/>
          </p:cNvSpPr>
          <p:nvPr>
            <p:ph type="title"/>
          </p:nvPr>
        </p:nvSpPr>
        <p:spPr>
          <a:xfrm>
            <a:off x="2111700" y="2709300"/>
            <a:ext cx="7968600" cy="1439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200">
                <a:solidFill>
                  <a:srgbClr val="FFFFFF"/>
                </a:solidFill>
                <a:latin typeface="Poppins Medium"/>
                <a:ea typeface="Poppins Medium"/>
                <a:cs typeface="Poppins Medium"/>
                <a:sym typeface="Poppins Medium"/>
              </a:rPr>
              <a:t>A whole lot of Nothin’</a:t>
            </a:r>
            <a:endParaRPr/>
          </a:p>
        </p:txBody>
      </p:sp>
      <p:sp>
        <p:nvSpPr>
          <p:cNvPr id="204" name="Google Shape;20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latin typeface="Calibri"/>
                <a:ea typeface="Calibri"/>
                <a:cs typeface="Calibri"/>
                <a:sym typeface="Calibri"/>
              </a:rPr>
            </a:br>
            <a:r>
              <a:rPr lang="en-US" sz="700">
                <a:solidFill>
                  <a:srgbClr val="FFFFFF"/>
                </a:solidFill>
                <a:latin typeface="Calibri"/>
                <a:ea typeface="Calibri"/>
                <a:cs typeface="Calibri"/>
                <a:sym typeface="Calibri"/>
              </a:rPr>
              <a:t>              </a:t>
            </a:r>
            <a:endParaRPr/>
          </a:p>
        </p:txBody>
      </p:sp>
    </p:spTree>
  </p:cSld>
  <p:clrMapOvr>
    <a:masterClrMapping/>
  </p:clrMapOvr>
  <mc:AlternateContent xmlns:mc="http://schemas.openxmlformats.org/markup-compatibility/2006" xmlns:p14="http://schemas.microsoft.com/office/powerpoint/2010/main">
    <mc:Choice Requires="p14">
      <p:transition spd="slow" p14:dur="2000" advTm="197"/>
    </mc:Choice>
    <mc:Fallback xmlns="">
      <p:transition spd="slow" advTm="19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1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10"/>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2" name="Google Shape;212;p10" descr="A picture containing outdoor, mineral spring, algae, water resources&#10;&#10;Description automatically generated"/>
          <p:cNvPicPr preferRelativeResize="0">
            <a:picLocks noGrp="1"/>
          </p:cNvPicPr>
          <p:nvPr>
            <p:ph type="body" idx="1"/>
          </p:nvPr>
        </p:nvPicPr>
        <p:blipFill rotWithShape="1">
          <a:blip r:embed="rId3">
            <a:alphaModFix amt="90000"/>
          </a:blip>
          <a:srcRect l="4568" r="28764"/>
          <a:stretch/>
        </p:blipFill>
        <p:spPr>
          <a:xfrm>
            <a:off x="20" y="10"/>
            <a:ext cx="6095980" cy="6857990"/>
          </a:xfrm>
          <a:prstGeom prst="rect">
            <a:avLst/>
          </a:prstGeom>
          <a:noFill/>
          <a:ln>
            <a:noFill/>
          </a:ln>
        </p:spPr>
      </p:pic>
      <p:pic>
        <p:nvPicPr>
          <p:cNvPr id="213" name="Google Shape;213;p10" descr="A picture containing outdoor, ground, tree, building&#10;&#10;Description automatically generated"/>
          <p:cNvPicPr preferRelativeResize="0">
            <a:picLocks noGrp="1"/>
          </p:cNvPicPr>
          <p:nvPr>
            <p:ph type="body" idx="2"/>
          </p:nvPr>
        </p:nvPicPr>
        <p:blipFill rotWithShape="1">
          <a:blip r:embed="rId4">
            <a:alphaModFix amt="90000"/>
          </a:blip>
          <a:srcRect l="14813" r="18519"/>
          <a:stretch/>
        </p:blipFill>
        <p:spPr>
          <a:xfrm>
            <a:off x="6094180" y="10"/>
            <a:ext cx="6096000" cy="6857990"/>
          </a:xfrm>
          <a:prstGeom prst="rect">
            <a:avLst/>
          </a:prstGeom>
          <a:noFill/>
          <a:ln>
            <a:noFill/>
          </a:ln>
        </p:spPr>
      </p:pic>
      <p:sp>
        <p:nvSpPr>
          <p:cNvPr id="214" name="Google Shape;214;p10"/>
          <p:cNvSpPr/>
          <p:nvPr/>
        </p:nvSpPr>
        <p:spPr>
          <a:xfrm>
            <a:off x="0" y="184800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15" name="Google Shape;215;p10"/>
          <p:cNvSpPr/>
          <p:nvPr/>
        </p:nvSpPr>
        <p:spPr>
          <a:xfrm>
            <a:off x="0" y="2000352"/>
            <a:ext cx="12192000" cy="31620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16" name="Google Shape;216;p10"/>
          <p:cNvSpPr txBox="1">
            <a:spLocks noGrp="1"/>
          </p:cNvSpPr>
          <p:nvPr>
            <p:ph type="title"/>
          </p:nvPr>
        </p:nvSpPr>
        <p:spPr>
          <a:xfrm>
            <a:off x="838200" y="2400298"/>
            <a:ext cx="10515600" cy="205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200"/>
              <a:buFont typeface="Poppins Medium"/>
              <a:buNone/>
            </a:pPr>
            <a:r>
              <a:rPr lang="en-US" sz="5200">
                <a:solidFill>
                  <a:srgbClr val="FFFFFF"/>
                </a:solidFill>
                <a:latin typeface="Poppins Medium"/>
                <a:ea typeface="Poppins Medium"/>
                <a:cs typeface="Poppins Medium"/>
                <a:sym typeface="Poppins Medium"/>
              </a:rPr>
              <a:t>Old, Tired and </a:t>
            </a:r>
            <a:endParaRPr sz="5200">
              <a:solidFill>
                <a:srgbClr val="FFFFFF"/>
              </a:solidFill>
              <a:latin typeface="Poppins Medium"/>
              <a:ea typeface="Poppins Medium"/>
              <a:cs typeface="Poppins Medium"/>
              <a:sym typeface="Poppins Medium"/>
            </a:endParaRPr>
          </a:p>
          <a:p>
            <a:pPr marL="0" lvl="0" indent="0" algn="ctr" rtl="0">
              <a:lnSpc>
                <a:spcPct val="90000"/>
              </a:lnSpc>
              <a:spcBef>
                <a:spcPts val="0"/>
              </a:spcBef>
              <a:spcAft>
                <a:spcPts val="0"/>
              </a:spcAft>
              <a:buClr>
                <a:srgbClr val="FFFFFF"/>
              </a:buClr>
              <a:buSzPts val="5200"/>
              <a:buFont typeface="Poppins Medium"/>
              <a:buNone/>
            </a:pPr>
            <a:r>
              <a:rPr lang="en-US" sz="5200">
                <a:solidFill>
                  <a:srgbClr val="FFFFFF"/>
                </a:solidFill>
                <a:latin typeface="Poppins Medium"/>
                <a:ea typeface="Poppins Medium"/>
                <a:cs typeface="Poppins Medium"/>
                <a:sym typeface="Poppins Medium"/>
              </a:rPr>
              <a:t>Worse for the Wear</a:t>
            </a:r>
            <a:endParaRPr/>
          </a:p>
        </p:txBody>
      </p:sp>
      <p:sp>
        <p:nvSpPr>
          <p:cNvPr id="217" name="Google Shape;21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br>
              <a:rPr lang="en-US" sz="700">
                <a:solidFill>
                  <a:srgbClr val="FFFFFF"/>
                </a:solidFill>
                <a:latin typeface="Calibri"/>
                <a:ea typeface="Calibri"/>
                <a:cs typeface="Calibri"/>
                <a:sym typeface="Calibri"/>
              </a:rPr>
            </a:br>
            <a:r>
              <a:rPr lang="en-US" sz="700">
                <a:solidFill>
                  <a:srgbClr val="FFFFFF"/>
                </a:solidFill>
                <a:latin typeface="Calibri"/>
                <a:ea typeface="Calibri"/>
                <a:cs typeface="Calibri"/>
                <a:sym typeface="Calibri"/>
              </a:rPr>
              <a:t>              </a:t>
            </a:r>
            <a:endParaRPr/>
          </a:p>
        </p:txBody>
      </p:sp>
    </p:spTree>
  </p:cSld>
  <p:clrMapOvr>
    <a:masterClrMapping/>
  </p:clrMapOvr>
  <mc:AlternateContent xmlns:mc="http://schemas.openxmlformats.org/markup-compatibility/2006" xmlns:p14="http://schemas.microsoft.com/office/powerpoint/2010/main">
    <mc:Choice Requires="p14">
      <p:transition spd="slow" p14:dur="2000" advTm="218"/>
    </mc:Choice>
    <mc:Fallback xmlns="">
      <p:transition spd="slow" advTm="218"/>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40057</TotalTime>
  <Words>5767</Words>
  <Application>Microsoft Macintosh PowerPoint</Application>
  <PresentationFormat>Widescreen</PresentationFormat>
  <Paragraphs>456</Paragraphs>
  <Slides>61</Slides>
  <Notes>60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61</vt:i4>
      </vt:variant>
    </vt:vector>
  </HeadingPairs>
  <TitlesOfParts>
    <vt:vector size="69" baseType="lpstr">
      <vt:lpstr>Poppins Medium</vt:lpstr>
      <vt:lpstr>Poppins</vt:lpstr>
      <vt:lpstr>Avenir Book</vt:lpstr>
      <vt:lpstr>Avenir</vt:lpstr>
      <vt:lpstr>Arial</vt:lpstr>
      <vt:lpstr>Calibri</vt:lpstr>
      <vt:lpstr>Office Theme</vt:lpstr>
      <vt:lpstr>Office Theme</vt:lpstr>
      <vt:lpstr>The Buckthorn Diaries:    - The Improvisational Garden</vt:lpstr>
      <vt:lpstr>PowerPoint Presentation</vt:lpstr>
      <vt:lpstr>PowerPoint Presentation</vt:lpstr>
      <vt:lpstr>PowerPoint Presentation</vt:lpstr>
      <vt:lpstr>“Humble Beginnings ”</vt:lpstr>
      <vt:lpstr>The “Mullet House” Transformation </vt:lpstr>
      <vt:lpstr>This is your wake up call!</vt:lpstr>
      <vt:lpstr>A whole lot of Nothin’</vt:lpstr>
      <vt:lpstr>Old, Tired and  Worse for the Wear</vt:lpstr>
      <vt:lpstr>The Moment of Truth: My journey as a real gardener… </vt:lpstr>
      <vt:lpstr>And so it began – Goodbye…</vt:lpstr>
      <vt:lpstr>When does it end? It doesn’t!</vt:lpstr>
      <vt:lpstr>Yes, and: Accepting Reality and Taking Stock</vt:lpstr>
      <vt:lpstr>Garden Inspirations</vt:lpstr>
      <vt:lpstr>PowerPoint Presentation</vt:lpstr>
      <vt:lpstr>PowerPoint Presentation</vt:lpstr>
      <vt:lpstr>My Background  32 Years in Fashion Retail</vt:lpstr>
      <vt:lpstr>PowerPoint Presentation</vt:lpstr>
      <vt:lpstr>PowerPoint Presentation</vt:lpstr>
      <vt:lpstr>PowerPoint Presentation</vt:lpstr>
      <vt:lpstr>PowerPoint Presentation</vt:lpstr>
      <vt:lpstr>PowerPoint Presentation</vt:lpstr>
      <vt:lpstr>SEWMG</vt:lpstr>
      <vt:lpstr>Garden Mentors: Family</vt:lpstr>
      <vt:lpstr>The New  Perennialists</vt:lpstr>
      <vt:lpstr>The New Naturalists </vt:lpstr>
      <vt:lpstr>We are in the Era of Environmental Gardening</vt:lpstr>
      <vt:lpstr>Sustainability Defined</vt:lpstr>
      <vt:lpstr>Sustainability Entails</vt:lpstr>
      <vt:lpstr>Nature Driven Decision Making</vt:lpstr>
      <vt:lpstr>Sustainability,  at its essence, is the pledge  to be conscious stewards  of the world we inhabit. </vt:lpstr>
      <vt:lpstr>The Way Forward: Let’s get to work!</vt:lpstr>
      <vt:lpstr>My Goals as a Gardener:</vt:lpstr>
      <vt:lpstr>My Garden Style</vt:lpstr>
      <vt:lpstr>Planting Themes</vt:lpstr>
      <vt:lpstr>PowerPoint Presentation</vt:lpstr>
      <vt:lpstr>PowerPoint Presentation</vt:lpstr>
      <vt:lpstr>PowerPoint Presentation</vt:lpstr>
      <vt:lpstr>PowerPoint Presentation</vt:lpstr>
      <vt:lpstr>My Planting Priorities</vt:lpstr>
      <vt:lpstr>My Planting Palette</vt:lpstr>
      <vt:lpstr>White is Always Right</vt:lpstr>
      <vt:lpstr>PowerPoint Presentation</vt:lpstr>
      <vt:lpstr>Am I Blue?</vt:lpstr>
      <vt:lpstr>The Power of Green</vt:lpstr>
      <vt:lpstr>Concentric Circles Approach</vt:lpstr>
      <vt:lpstr>My Garden Building Rule of Thirds</vt:lpstr>
      <vt:lpstr>Beds + Names</vt:lpstr>
      <vt:lpstr>PowerPoint Presentation</vt:lpstr>
      <vt:lpstr>PowerPoint Presentation</vt:lpstr>
      <vt:lpstr>PowerPoint Presentation</vt:lpstr>
      <vt:lpstr>PowerPoint Presentation</vt:lpstr>
      <vt:lpstr>Plant Selection</vt:lpstr>
      <vt:lpstr>My Gardening Mottos</vt:lpstr>
      <vt:lpstr>Improvisation to Transformation  Top Five Tips </vt:lpstr>
      <vt:lpstr>Sustainable Improvisation Top Five Tips </vt:lpstr>
      <vt:lpstr>Good Neighbor Gardening Top Five Design Tips </vt:lpstr>
      <vt:lpstr>PowerPoint Presentation</vt:lpstr>
      <vt:lpstr>Stay CURIOUS And Always Have FUN!</vt:lpstr>
      <vt:lpstr>See you in the garden!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Buckthorn Diaries:    - The Improvisational Garden</dc:title>
  <dc:creator>Bergquist Michael R</dc:creator>
  <cp:lastModifiedBy>ed seaberg</cp:lastModifiedBy>
  <cp:revision>40</cp:revision>
  <cp:lastPrinted>2025-01-29T21:25:56Z</cp:lastPrinted>
  <dcterms:created xsi:type="dcterms:W3CDTF">2021-12-01T21:55:33Z</dcterms:created>
  <dcterms:modified xsi:type="dcterms:W3CDTF">2025-02-06T00:18:05Z</dcterms:modified>
</cp:coreProperties>
</file>