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"/>
  </p:notesMasterIdLst>
  <p:sldIdLst>
    <p:sldId id="256" r:id="rId2"/>
    <p:sldId id="259" r:id="rId3"/>
    <p:sldId id="299" r:id="rId4"/>
    <p:sldId id="265" r:id="rId5"/>
    <p:sldId id="427" r:id="rId6"/>
    <p:sldId id="301" r:id="rId7"/>
    <p:sldId id="288" r:id="rId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097" autoAdjust="0"/>
    <p:restoredTop sz="76301"/>
  </p:normalViewPr>
  <p:slideViewPr>
    <p:cSldViewPr snapToGrid="0" snapToObjects="1">
      <p:cViewPr varScale="1">
        <p:scale>
          <a:sx n="95" d="100"/>
          <a:sy n="95" d="100"/>
        </p:scale>
        <p:origin x="2952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5B9BAB-15AB-7F48-9FC9-A9BED734BF94}" type="datetimeFigureOut">
              <a:rPr lang="en-US" smtClean="0"/>
              <a:t>1/16/25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8AAA96-3E29-FB4E-A4A6-49B8D797B8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6521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 trillion microbes in and on us! Highest numbers in the gut</a:t>
            </a:r>
          </a:p>
          <a:p>
            <a:r>
              <a:rPr lang="en-US" dirty="0"/>
              <a:t>Who:</a:t>
            </a:r>
          </a:p>
          <a:p>
            <a:pPr lvl="1"/>
            <a:r>
              <a:rPr lang="en-US" dirty="0"/>
              <a:t>Bacteria</a:t>
            </a:r>
          </a:p>
          <a:p>
            <a:pPr lvl="1"/>
            <a:r>
              <a:rPr lang="en-US" dirty="0"/>
              <a:t>Virus</a:t>
            </a:r>
          </a:p>
          <a:p>
            <a:pPr lvl="1"/>
            <a:r>
              <a:rPr lang="en-US" dirty="0"/>
              <a:t>Fungus</a:t>
            </a:r>
          </a:p>
          <a:p>
            <a:pPr lvl="1"/>
            <a:r>
              <a:rPr lang="en-US" dirty="0"/>
              <a:t>Multicellular eukaryotes (helminths) </a:t>
            </a:r>
            <a:r>
              <a:rPr lang="mr-IN" dirty="0"/>
              <a:t>–</a:t>
            </a:r>
            <a:r>
              <a:rPr lang="en-US" dirty="0"/>
              <a:t> not usually in US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8AAA96-3E29-FB4E-A4A6-49B8D797B8F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3848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1CF29B-A359-C646-A514-744EC73BB2E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0348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8D3686-7A5B-4316-400D-C590BEA038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035DE82-DF61-D9B3-727E-9B9224200EB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7E343EE-4D99-528E-13C0-B86DF42890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 my major question was how is a KD protective during MS?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Based on </a:t>
            </a:r>
            <a:r>
              <a:rPr lang="en-US" baseline="0" dirty="0"/>
              <a:t>a previous project in the lab in collaboration with a talented graduate student Qi </a:t>
            </a:r>
            <a:r>
              <a:rPr lang="en-US" baseline="0" dirty="0" err="1"/>
              <a:t>yan</a:t>
            </a:r>
            <a:r>
              <a:rPr lang="en-US" baseline="0" dirty="0"/>
              <a:t> ang we know that a KD shape the composition and function of the microbiota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and additionally, previous literature has shown a strong connection between the microbiota and autoimmunity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CFE8FB-6755-3F9C-E547-DE90763A949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1CF29B-A359-C646-A514-744EC73BB2E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5161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8AAA96-3E29-FB4E-A4A6-49B8D797B8F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0673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3213FE-97D2-E44D-BDF6-56139A8699D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1636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8B7D9-789C-FF4D-9FEF-D540EF339D8A}" type="datetimeFigureOut">
              <a:rPr lang="en-US" smtClean="0"/>
              <a:t>1/16/25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EEDB0-AADB-194C-B8EC-12A0239870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9321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8B7D9-789C-FF4D-9FEF-D540EF339D8A}" type="datetimeFigureOut">
              <a:rPr lang="en-US" smtClean="0"/>
              <a:t>1/16/25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EEDB0-AADB-194C-B8EC-12A0239870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1890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8B7D9-789C-FF4D-9FEF-D540EF339D8A}" type="datetimeFigureOut">
              <a:rPr lang="en-US" smtClean="0"/>
              <a:t>1/16/25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EEDB0-AADB-194C-B8EC-12A0239870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4248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8B7D9-789C-FF4D-9FEF-D540EF339D8A}" type="datetimeFigureOut">
              <a:rPr lang="en-US" smtClean="0"/>
              <a:t>1/16/25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EEDB0-AADB-194C-B8EC-12A0239870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7082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8B7D9-789C-FF4D-9FEF-D540EF339D8A}" type="datetimeFigureOut">
              <a:rPr lang="en-US" smtClean="0"/>
              <a:t>1/16/25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EEDB0-AADB-194C-B8EC-12A0239870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6560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8B7D9-789C-FF4D-9FEF-D540EF339D8A}" type="datetimeFigureOut">
              <a:rPr lang="en-US" smtClean="0"/>
              <a:t>1/16/25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EEDB0-AADB-194C-B8EC-12A0239870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3759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8B7D9-789C-FF4D-9FEF-D540EF339D8A}" type="datetimeFigureOut">
              <a:rPr lang="en-US" smtClean="0"/>
              <a:t>1/16/25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EEDB0-AADB-194C-B8EC-12A0239870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8660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8B7D9-789C-FF4D-9FEF-D540EF339D8A}" type="datetimeFigureOut">
              <a:rPr lang="en-US" smtClean="0"/>
              <a:t>1/16/25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EEDB0-AADB-194C-B8EC-12A0239870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6900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8B7D9-789C-FF4D-9FEF-D540EF339D8A}" type="datetimeFigureOut">
              <a:rPr lang="en-US" smtClean="0"/>
              <a:t>1/16/25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EEDB0-AADB-194C-B8EC-12A0239870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4090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8B7D9-789C-FF4D-9FEF-D540EF339D8A}" type="datetimeFigureOut">
              <a:rPr lang="en-US" smtClean="0"/>
              <a:t>1/16/25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EEDB0-AADB-194C-B8EC-12A0239870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8492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8B7D9-789C-FF4D-9FEF-D540EF339D8A}" type="datetimeFigureOut">
              <a:rPr lang="en-US" smtClean="0"/>
              <a:t>1/16/25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EEDB0-AADB-194C-B8EC-12A0239870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7668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8B7D9-789C-FF4D-9FEF-D540EF339D8A}" type="datetimeFigureOut">
              <a:rPr lang="en-US" smtClean="0"/>
              <a:t>1/16/25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2EEDB0-AADB-194C-B8EC-12A0239870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27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1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9402"/>
            <a:ext cx="7772400" cy="1470025"/>
          </a:xfrm>
        </p:spPr>
        <p:txBody>
          <a:bodyPr/>
          <a:lstStyle/>
          <a:p>
            <a:r>
              <a:rPr lang="en-US" dirty="0"/>
              <a:t>Gut Instincts - Microbes, Addiction, and Immunity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7548"/>
            <a:ext cx="9144000" cy="441762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6627167"/>
            <a:ext cx="190736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i="1" dirty="0"/>
              <a:t>Illustration by </a:t>
            </a:r>
            <a:r>
              <a:rPr lang="en-US" sz="1200" i="1" dirty="0" err="1"/>
              <a:t>Charis</a:t>
            </a:r>
            <a:r>
              <a:rPr lang="en-US" sz="1200" i="1" dirty="0"/>
              <a:t> </a:t>
            </a:r>
            <a:r>
              <a:rPr lang="en-US" sz="1200" i="1" dirty="0" err="1"/>
              <a:t>Tsevis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25210786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full shot of a human body&#10;&#10;Description automatically generated"/>
          <p:cNvPicPr>
            <a:picLocks noChangeAspect="1"/>
          </p:cNvPicPr>
          <p:nvPr/>
        </p:nvPicPr>
        <p:blipFill>
          <a:blip r:embed="rId3"/>
          <a:srcRect t="10151" r="1" b="37367"/>
          <a:stretch/>
        </p:blipFill>
        <p:spPr>
          <a:xfrm>
            <a:off x="1891767" y="10"/>
            <a:ext cx="7252231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42696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8" y="301082"/>
            <a:ext cx="2866641" cy="1899912"/>
          </a:xfrm>
        </p:spPr>
        <p:txBody>
          <a:bodyPr>
            <a:normAutofit/>
          </a:bodyPr>
          <a:lstStyle/>
          <a:p>
            <a:r>
              <a:rPr lang="en-US" sz="3500" dirty="0"/>
              <a:t>So many of us!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790102"/>
            <a:ext cx="2866641" cy="3742762"/>
          </a:xfrm>
        </p:spPr>
        <p:txBody>
          <a:bodyPr>
            <a:no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1800" dirty="0"/>
              <a:t>Nobody sees us,</a:t>
            </a:r>
            <a:br>
              <a:rPr lang="en-US" sz="1800" dirty="0"/>
            </a:br>
            <a:r>
              <a:rPr lang="en-US" sz="1800" dirty="0"/>
              <a:t>Stops us, betrays us;</a:t>
            </a:r>
            <a:br>
              <a:rPr lang="en-US" sz="1800" dirty="0"/>
            </a:br>
            <a:r>
              <a:rPr lang="en-US" sz="1800" dirty="0"/>
              <a:t>The small grains make room</a:t>
            </a:r>
            <a:r>
              <a:rPr lang="is-IS" sz="1800" dirty="0"/>
              <a:t>…</a:t>
            </a:r>
            <a:endParaRPr lang="en-US" sz="1800" dirty="0"/>
          </a:p>
          <a:p>
            <a:pPr marL="0" indent="0">
              <a:lnSpc>
                <a:spcPct val="90000"/>
              </a:lnSpc>
              <a:buNone/>
            </a:pPr>
            <a:endParaRPr lang="en-US" sz="1800" dirty="0"/>
          </a:p>
          <a:p>
            <a:pPr marL="0" indent="0">
              <a:lnSpc>
                <a:spcPct val="90000"/>
              </a:lnSpc>
              <a:buNone/>
            </a:pPr>
            <a:r>
              <a:rPr lang="en-US" sz="1800" dirty="0"/>
              <a:t>We</a:t>
            </a:r>
            <a:br>
              <a:rPr lang="en-US" sz="1800" dirty="0"/>
            </a:br>
            <a:r>
              <a:rPr lang="en-US" sz="1800" dirty="0"/>
              <a:t>Diet on water,</a:t>
            </a:r>
            <a:br>
              <a:rPr lang="en-US" sz="1800" dirty="0"/>
            </a:br>
            <a:r>
              <a:rPr lang="en-US" sz="1800" dirty="0"/>
              <a:t>On crumbs of shadow,</a:t>
            </a:r>
            <a:br>
              <a:rPr lang="en-US" sz="1800" dirty="0"/>
            </a:br>
            <a:r>
              <a:rPr lang="en-US" sz="1800" dirty="0"/>
              <a:t>Bland-mannered, asking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Little or nothing.</a:t>
            </a:r>
            <a:br>
              <a:rPr lang="en-US" sz="1800" dirty="0"/>
            </a:br>
            <a:r>
              <a:rPr lang="en-US" sz="1800" dirty="0"/>
              <a:t>So many of us!</a:t>
            </a:r>
            <a:br>
              <a:rPr lang="en-US" sz="1800" dirty="0"/>
            </a:br>
            <a:r>
              <a:rPr lang="en-US" sz="1800" dirty="0"/>
              <a:t>So many of us!</a:t>
            </a:r>
          </a:p>
          <a:p>
            <a:pPr marL="0" indent="0">
              <a:lnSpc>
                <a:spcPct val="90000"/>
              </a:lnSpc>
              <a:buNone/>
            </a:pPr>
            <a:endParaRPr lang="en-US" sz="1800" dirty="0"/>
          </a:p>
          <a:p>
            <a:pPr marL="0" indent="0">
              <a:lnSpc>
                <a:spcPct val="90000"/>
              </a:lnSpc>
              <a:buNone/>
            </a:pPr>
            <a:r>
              <a:rPr lang="en-US" sz="1800" dirty="0"/>
              <a:t>- Sylvia Plath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1800" i="1" dirty="0"/>
              <a:t>Mushrooms </a:t>
            </a:r>
            <a:r>
              <a:rPr lang="en-US" sz="1800" dirty="0"/>
              <a:t>Excerpt</a:t>
            </a:r>
          </a:p>
        </p:txBody>
      </p:sp>
      <p:sp>
        <p:nvSpPr>
          <p:cNvPr id="5" name="Rectangle 4"/>
          <p:cNvSpPr/>
          <p:nvPr/>
        </p:nvSpPr>
        <p:spPr>
          <a:xfrm>
            <a:off x="1902920" y="6105294"/>
            <a:ext cx="7252231" cy="752705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1300" i="1" dirty="0">
                <a:solidFill>
                  <a:srgbClr val="FFFFFF"/>
                </a:solidFill>
              </a:rPr>
              <a:t>Illustration by Charis </a:t>
            </a:r>
            <a:r>
              <a:rPr lang="en-US" sz="1300" i="1" dirty="0" err="1">
                <a:solidFill>
                  <a:srgbClr val="FFFFFF"/>
                </a:solidFill>
              </a:rPr>
              <a:t>Tsevis</a:t>
            </a:r>
            <a:endParaRPr lang="en-US" sz="1300" i="1" dirty="0">
              <a:solidFill>
                <a:srgbClr val="FFFFFF"/>
              </a:solidFill>
            </a:endParaRPr>
          </a:p>
          <a:p>
            <a:pPr algn="ctr">
              <a:spcAft>
                <a:spcPts val="600"/>
              </a:spcAft>
            </a:pPr>
            <a:endParaRPr lang="en-US" sz="1300" i="1" dirty="0">
              <a:solidFill>
                <a:srgbClr val="FFFFFF"/>
              </a:solidFill>
            </a:endParaRPr>
          </a:p>
          <a:p>
            <a:pPr algn="ctr">
              <a:spcAft>
                <a:spcPts val="600"/>
              </a:spcAft>
            </a:pPr>
            <a:endParaRPr lang="en-US" sz="1300" i="1" dirty="0">
              <a:solidFill>
                <a:srgbClr val="FFFFFF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24966" y="4296937"/>
            <a:ext cx="4980712" cy="24383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3215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050B4D-72DE-EEF6-D3B6-F433A7DB9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86591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Our research: Mechanisms of diet-microbiota-immune interactions</a:t>
            </a:r>
          </a:p>
        </p:txBody>
      </p:sp>
      <p:pic>
        <p:nvPicPr>
          <p:cNvPr id="5" name="Picture 4" descr="A diagram of a diet&#10;&#10;Description automatically generated">
            <a:extLst>
              <a:ext uri="{FF2B5EF4-FFF2-40B4-BE49-F238E27FC236}">
                <a16:creationId xmlns:a16="http://schemas.microsoft.com/office/drawing/2014/main" id="{31C5F0B6-A198-6BFA-C66D-308F0D9353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686" y="2111829"/>
            <a:ext cx="5268686" cy="3688080"/>
          </a:xfrm>
          <a:prstGeom prst="rect">
            <a:avLst/>
          </a:prstGeom>
        </p:spPr>
      </p:pic>
      <p:pic>
        <p:nvPicPr>
          <p:cNvPr id="7" name="Picture 6" descr="A diagram of a diet&#10;&#10;Description automatically generated">
            <a:extLst>
              <a:ext uri="{FF2B5EF4-FFF2-40B4-BE49-F238E27FC236}">
                <a16:creationId xmlns:a16="http://schemas.microsoft.com/office/drawing/2014/main" id="{5FA6E029-976C-CE23-BFA4-7F8A8C257F4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466" t="60324" r="47338" b="2061"/>
          <a:stretch/>
        </p:blipFill>
        <p:spPr>
          <a:xfrm>
            <a:off x="5334001" y="1691797"/>
            <a:ext cx="3124200" cy="2046515"/>
          </a:xfrm>
          <a:prstGeom prst="rect">
            <a:avLst/>
          </a:prstGeom>
        </p:spPr>
      </p:pic>
      <p:pic>
        <p:nvPicPr>
          <p:cNvPr id="8" name="Picture 7" descr="A diagram of a diet&#10;&#10;Description automatically generated">
            <a:extLst>
              <a:ext uri="{FF2B5EF4-FFF2-40B4-BE49-F238E27FC236}">
                <a16:creationId xmlns:a16="http://schemas.microsoft.com/office/drawing/2014/main" id="{328E8498-DA11-A239-1DCA-636AA243006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2802" t="60324" r="9523" b="2061"/>
          <a:stretch/>
        </p:blipFill>
        <p:spPr>
          <a:xfrm>
            <a:off x="5323116" y="3627233"/>
            <a:ext cx="3233056" cy="2259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954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099" y="1024957"/>
            <a:ext cx="8864600" cy="994172"/>
          </a:xfrm>
        </p:spPr>
        <p:txBody>
          <a:bodyPr>
            <a:noAutofit/>
          </a:bodyPr>
          <a:lstStyle/>
          <a:p>
            <a:pPr lvl="1" algn="ctr" rtl="0">
              <a:lnSpc>
                <a:spcPct val="90000"/>
              </a:lnSpc>
              <a:spcBef>
                <a:spcPct val="0"/>
              </a:spcBef>
            </a:pPr>
            <a:r>
              <a:rPr lang="en-US" sz="3300" dirty="0">
                <a:latin typeface="Helvetica" charset="0"/>
                <a:ea typeface="Helvetica" charset="0"/>
                <a:cs typeface="Helvetica" charset="0"/>
              </a:rPr>
              <a:t>How do our diets impact autoimmune diseases?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7034" y="6941345"/>
            <a:ext cx="5160731" cy="5143500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5778598" y="11854109"/>
            <a:ext cx="2146202" cy="444067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350" i="1">
                <a:latin typeface="Helvetica" charset="0"/>
                <a:ea typeface="Helvetica" charset="0"/>
                <a:cs typeface="Helvetica" charset="0"/>
              </a:rPr>
              <a:t>Qi Yan Ang!</a:t>
            </a:r>
            <a:endParaRPr lang="en-US" sz="1350" i="1" dirty="0"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4" name="Picture 3" descr="A brain with a red spot&#10;&#10;Description automatically generated">
            <a:extLst>
              <a:ext uri="{FF2B5EF4-FFF2-40B4-BE49-F238E27FC236}">
                <a16:creationId xmlns:a16="http://schemas.microsoft.com/office/drawing/2014/main" id="{667F8580-301C-D835-E5AB-FDF680230C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7034" y="2604342"/>
            <a:ext cx="9388145" cy="6571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3195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036A8F-712A-5901-8FAB-E528E8716E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FD8C0BAD-C964-B8F2-2507-6A17562FB4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7792" b="51437"/>
          <a:stretch/>
        </p:blipFill>
        <p:spPr>
          <a:xfrm>
            <a:off x="2393755" y="2153399"/>
            <a:ext cx="4356491" cy="1801479"/>
          </a:xfrm>
          <a:prstGeom prst="rect">
            <a:avLst/>
          </a:prstGeom>
        </p:spPr>
      </p:pic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EDA74419-8865-55EE-6827-79D2179302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9516" r="27451"/>
          <a:stretch/>
        </p:blipFill>
        <p:spPr>
          <a:xfrm>
            <a:off x="2649682" y="3954879"/>
            <a:ext cx="3844637" cy="187274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463638E-5B64-770E-3E6C-BDCDAB65A599}"/>
              </a:ext>
            </a:extLst>
          </p:cNvPr>
          <p:cNvSpPr txBox="1"/>
          <p:nvPr/>
        </p:nvSpPr>
        <p:spPr>
          <a:xfrm>
            <a:off x="4123158" y="2967731"/>
            <a:ext cx="11144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err="1">
                <a:latin typeface="Helvetica" pitchFamily="2" charset="0"/>
                <a:ea typeface="Times" charset="0"/>
                <a:cs typeface="Times" charset="0"/>
              </a:rPr>
              <a:t>Cekanaviciute</a:t>
            </a:r>
            <a:r>
              <a:rPr lang="en-US" sz="900" dirty="0">
                <a:latin typeface="Helvetica" pitchFamily="2" charset="0"/>
                <a:ea typeface="Times" charset="0"/>
                <a:cs typeface="Times" charset="0"/>
              </a:rPr>
              <a:t> et al., 2017</a:t>
            </a:r>
          </a:p>
          <a:p>
            <a:r>
              <a:rPr lang="en-US" sz="900" dirty="0" err="1">
                <a:latin typeface="Helvetica" pitchFamily="2" charset="0"/>
                <a:ea typeface="Times" charset="0"/>
                <a:cs typeface="Times" charset="0"/>
              </a:rPr>
              <a:t>Correale</a:t>
            </a:r>
            <a:r>
              <a:rPr lang="en-US" sz="900" dirty="0">
                <a:latin typeface="Helvetica" pitchFamily="2" charset="0"/>
                <a:ea typeface="Times" charset="0"/>
                <a:cs typeface="Times" charset="0"/>
              </a:rPr>
              <a:t> et al., 2022</a:t>
            </a:r>
          </a:p>
          <a:p>
            <a:endParaRPr lang="en-US" sz="900" dirty="0">
              <a:latin typeface="Helvetica" pitchFamily="2" charset="0"/>
              <a:ea typeface="Times" charset="0"/>
              <a:cs typeface="Times" charset="0"/>
            </a:endParaRPr>
          </a:p>
          <a:p>
            <a:endParaRPr lang="en-US" sz="900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E7A98FD-48B1-1287-3D83-790EF23D72C0}"/>
              </a:ext>
            </a:extLst>
          </p:cNvPr>
          <p:cNvSpPr txBox="1"/>
          <p:nvPr/>
        </p:nvSpPr>
        <p:spPr>
          <a:xfrm>
            <a:off x="3726785" y="4711586"/>
            <a:ext cx="111442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latin typeface="Helvetica" charset="0"/>
                <a:ea typeface="Helvetica" charset="0"/>
                <a:cs typeface="Helvetica" charset="0"/>
              </a:rPr>
              <a:t>Ang, Alexander et al. 2020</a:t>
            </a:r>
          </a:p>
        </p:txBody>
      </p:sp>
      <p:pic>
        <p:nvPicPr>
          <p:cNvPr id="7" name="Picture 6" descr="A diagram of a ketogenic diet&#10;&#10;Description automatically generated">
            <a:extLst>
              <a:ext uri="{FF2B5EF4-FFF2-40B4-BE49-F238E27FC236}">
                <a16:creationId xmlns:a16="http://schemas.microsoft.com/office/drawing/2014/main" id="{44239BC9-D887-63AB-6392-A79CC85F9C3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20392" b="59035"/>
          <a:stretch/>
        </p:blipFill>
        <p:spPr>
          <a:xfrm>
            <a:off x="1303990" y="1753999"/>
            <a:ext cx="6536021" cy="401026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A76111F-7F98-D50E-E740-7BCCDD9BDF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997744"/>
            <a:ext cx="7886700" cy="99417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How is a ketogenic diet protective during multiple sclerosis?</a:t>
            </a:r>
          </a:p>
        </p:txBody>
      </p:sp>
    </p:spTree>
    <p:extLst>
      <p:ext uri="{BB962C8B-B14F-4D97-AF65-F5344CB8AC3E}">
        <p14:creationId xmlns:p14="http://schemas.microsoft.com/office/powerpoint/2010/main" val="1988855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1C12B5-2CDE-7AF9-0244-05E6A05B03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How is a ketogenic diet protective during multiple sclerosis?</a:t>
            </a:r>
            <a:endParaRPr lang="en-US" dirty="0"/>
          </a:p>
        </p:txBody>
      </p:sp>
      <p:pic>
        <p:nvPicPr>
          <p:cNvPr id="4" name="Picture 3" descr="A diagram of a ketogenic diet&#10;&#10;Description automatically generated">
            <a:extLst>
              <a:ext uri="{FF2B5EF4-FFF2-40B4-BE49-F238E27FC236}">
                <a16:creationId xmlns:a16="http://schemas.microsoft.com/office/drawing/2014/main" id="{0F195326-235B-D420-CF4C-4414F9BE673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0226"/>
          <a:stretch/>
        </p:blipFill>
        <p:spPr>
          <a:xfrm>
            <a:off x="1459250" y="1617034"/>
            <a:ext cx="6225499" cy="496632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294EB6D-64F4-F188-734E-D562C6C99801}"/>
              </a:ext>
            </a:extLst>
          </p:cNvPr>
          <p:cNvSpPr/>
          <p:nvPr/>
        </p:nvSpPr>
        <p:spPr>
          <a:xfrm>
            <a:off x="1239340" y="3140149"/>
            <a:ext cx="6934503" cy="53615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46F517E-8B8A-B3C5-D3B6-158189CB60D2}"/>
              </a:ext>
            </a:extLst>
          </p:cNvPr>
          <p:cNvSpPr/>
          <p:nvPr/>
        </p:nvSpPr>
        <p:spPr>
          <a:xfrm>
            <a:off x="3205975" y="2289716"/>
            <a:ext cx="2235820" cy="30628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42165ED-6F38-85F2-0303-558E1E6F9ADB}"/>
              </a:ext>
            </a:extLst>
          </p:cNvPr>
          <p:cNvSpPr/>
          <p:nvPr/>
        </p:nvSpPr>
        <p:spPr>
          <a:xfrm>
            <a:off x="3592250" y="3543664"/>
            <a:ext cx="3748970" cy="31101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60C0D2F-FC57-144F-29E5-9D96AD39E2B2}"/>
              </a:ext>
            </a:extLst>
          </p:cNvPr>
          <p:cNvSpPr/>
          <p:nvPr/>
        </p:nvSpPr>
        <p:spPr>
          <a:xfrm>
            <a:off x="5090230" y="3565967"/>
            <a:ext cx="3748970" cy="21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CC1C585-2581-0C4B-54CA-E41A4D765CC3}"/>
              </a:ext>
            </a:extLst>
          </p:cNvPr>
          <p:cNvSpPr/>
          <p:nvPr/>
        </p:nvSpPr>
        <p:spPr>
          <a:xfrm>
            <a:off x="3592250" y="3565966"/>
            <a:ext cx="1370043" cy="23218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027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769" y="750698"/>
            <a:ext cx="8955741" cy="857250"/>
          </a:xfrm>
        </p:spPr>
        <p:txBody>
          <a:bodyPr/>
          <a:lstStyle/>
          <a:p>
            <a:pPr algn="ctr"/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Acknowledgements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3776" y="1787471"/>
            <a:ext cx="3042461" cy="3185488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r>
              <a:rPr lang="en-US" sz="900" b="1" dirty="0">
                <a:latin typeface="Helvetica" charset="0"/>
                <a:ea typeface="Helvetica" charset="0"/>
                <a:cs typeface="Helvetica" charset="0"/>
              </a:rPr>
              <a:t>Alexander Lab:</a:t>
            </a:r>
          </a:p>
          <a:p>
            <a:r>
              <a:rPr lang="en-US" sz="900" dirty="0">
                <a:latin typeface="Helvetica" charset="0"/>
                <a:ea typeface="Helvetica" charset="0"/>
                <a:cs typeface="Helvetica" charset="0"/>
              </a:rPr>
              <a:t>Kevin Schwartz </a:t>
            </a:r>
          </a:p>
          <a:p>
            <a:r>
              <a:rPr lang="en-US" sz="900" dirty="0">
                <a:latin typeface="Helvetica" charset="0"/>
                <a:ea typeface="Helvetica" charset="0"/>
                <a:cs typeface="Helvetica" charset="0"/>
              </a:rPr>
              <a:t>Gillian Hughes (MDTP)</a:t>
            </a:r>
          </a:p>
          <a:p>
            <a:r>
              <a:rPr lang="en-US" sz="900" dirty="0">
                <a:latin typeface="Helvetica" charset="0"/>
                <a:ea typeface="Helvetica" charset="0"/>
                <a:cs typeface="Helvetica" charset="0"/>
              </a:rPr>
              <a:t>Kate Stack (genetics undergraduate)</a:t>
            </a:r>
          </a:p>
          <a:p>
            <a:r>
              <a:rPr lang="en-US" sz="900" dirty="0" err="1">
                <a:latin typeface="Helvetica" charset="0"/>
                <a:ea typeface="Helvetica" charset="0"/>
                <a:cs typeface="Helvetica" charset="0"/>
              </a:rPr>
              <a:t>Wenxuan</a:t>
            </a:r>
            <a:r>
              <a:rPr lang="en-US" sz="900" dirty="0">
                <a:latin typeface="Helvetica" charset="0"/>
                <a:ea typeface="Helvetica" charset="0"/>
                <a:cs typeface="Helvetica" charset="0"/>
              </a:rPr>
              <a:t> Dong (Biophysics)</a:t>
            </a:r>
          </a:p>
          <a:p>
            <a:r>
              <a:rPr lang="en-US" sz="900" dirty="0">
                <a:latin typeface="Helvetica" charset="0"/>
                <a:ea typeface="Helvetica" charset="0"/>
                <a:cs typeface="Helvetica" charset="0"/>
              </a:rPr>
              <a:t>Chi Yan – Felix (Postdoc)</a:t>
            </a:r>
          </a:p>
          <a:p>
            <a:r>
              <a:rPr lang="en-US" sz="900" dirty="0">
                <a:latin typeface="Helvetica" charset="0"/>
                <a:ea typeface="Helvetica" charset="0"/>
                <a:cs typeface="Helvetica" charset="0"/>
              </a:rPr>
              <a:t>Bethany </a:t>
            </a:r>
            <a:r>
              <a:rPr lang="en-US" sz="900" dirty="0" err="1">
                <a:latin typeface="Helvetica" charset="0"/>
                <a:ea typeface="Helvetica" charset="0"/>
                <a:cs typeface="Helvetica" charset="0"/>
              </a:rPr>
              <a:t>Korwin-Mihavics</a:t>
            </a:r>
            <a:r>
              <a:rPr lang="en-US" sz="900" dirty="0">
                <a:latin typeface="Helvetica" charset="0"/>
                <a:ea typeface="Helvetica" charset="0"/>
                <a:cs typeface="Helvetica" charset="0"/>
              </a:rPr>
              <a:t> (Postdoc)</a:t>
            </a:r>
            <a:br>
              <a:rPr lang="en-US" sz="900" dirty="0">
                <a:latin typeface="Helvetica" charset="0"/>
                <a:ea typeface="Helvetica" charset="0"/>
                <a:cs typeface="Helvetica" charset="0"/>
              </a:rPr>
            </a:br>
            <a:r>
              <a:rPr lang="en-US" sz="900" dirty="0">
                <a:latin typeface="Helvetica" charset="0"/>
                <a:ea typeface="Helvetica" charset="0"/>
                <a:cs typeface="Helvetica" charset="0"/>
              </a:rPr>
              <a:t>Theodora Osborne (MSTP summer student)</a:t>
            </a:r>
          </a:p>
          <a:p>
            <a:endParaRPr lang="en-US" sz="900" dirty="0">
              <a:latin typeface="Helvetica" charset="0"/>
              <a:ea typeface="Helvetica" charset="0"/>
              <a:cs typeface="Helvetica" charset="0"/>
            </a:endParaRPr>
          </a:p>
          <a:p>
            <a:r>
              <a:rPr lang="en-US" sz="900" b="1" dirty="0" err="1">
                <a:latin typeface="Helvetica" charset="0"/>
                <a:ea typeface="Helvetica" charset="0"/>
                <a:cs typeface="Helvetica" charset="0"/>
              </a:rPr>
              <a:t>Turnbaugh</a:t>
            </a:r>
            <a:r>
              <a:rPr lang="en-US" sz="900" b="1" dirty="0">
                <a:latin typeface="Helvetica" charset="0"/>
                <a:ea typeface="Helvetica" charset="0"/>
                <a:cs typeface="Helvetica" charset="0"/>
              </a:rPr>
              <a:t> Lab UCSF</a:t>
            </a:r>
          </a:p>
          <a:p>
            <a:endParaRPr lang="en-US" sz="900" b="1" dirty="0">
              <a:latin typeface="Helvetica" charset="0"/>
              <a:ea typeface="Helvetica" charset="0"/>
              <a:cs typeface="Helvetica" charset="0"/>
            </a:endParaRPr>
          </a:p>
          <a:p>
            <a:r>
              <a:rPr lang="en-US" sz="900" b="1" dirty="0">
                <a:latin typeface="Helvetica" charset="0"/>
                <a:ea typeface="Helvetica" charset="0"/>
                <a:cs typeface="Helvetica" charset="0"/>
              </a:rPr>
              <a:t>John Newman Lab (Buck)</a:t>
            </a:r>
          </a:p>
          <a:p>
            <a:endParaRPr lang="en-US" sz="900" b="1" dirty="0">
              <a:latin typeface="Helvetica" charset="0"/>
              <a:ea typeface="Helvetica" charset="0"/>
              <a:cs typeface="Helvetica" charset="0"/>
            </a:endParaRPr>
          </a:p>
          <a:p>
            <a:r>
              <a:rPr lang="en-US" sz="900" b="1" dirty="0">
                <a:latin typeface="Helvetica" charset="0"/>
                <a:ea typeface="Helvetica" charset="0"/>
                <a:cs typeface="Helvetica" charset="0"/>
              </a:rPr>
              <a:t>Peter Crawford Lab (UMN)</a:t>
            </a:r>
          </a:p>
          <a:p>
            <a:endParaRPr lang="en-US" sz="900" b="1" dirty="0">
              <a:latin typeface="Helvetica" charset="0"/>
              <a:ea typeface="Helvetica" charset="0"/>
              <a:cs typeface="Helvetica" charset="0"/>
            </a:endParaRPr>
          </a:p>
          <a:p>
            <a:r>
              <a:rPr lang="en-US" sz="900" b="1" dirty="0">
                <a:latin typeface="Helvetica" charset="0"/>
                <a:ea typeface="Helvetica" charset="0"/>
                <a:cs typeface="Helvetica" charset="0"/>
              </a:rPr>
              <a:t>Andrew Patterson Lab (PSU)</a:t>
            </a:r>
          </a:p>
          <a:p>
            <a:endParaRPr lang="en-US" sz="900" dirty="0">
              <a:latin typeface="Helvetica" charset="0"/>
              <a:ea typeface="Helvetica" charset="0"/>
              <a:cs typeface="Helvetica" charset="0"/>
            </a:endParaRPr>
          </a:p>
          <a:p>
            <a:r>
              <a:rPr lang="en-US" sz="900" b="1" dirty="0">
                <a:latin typeface="Helvetica" charset="0"/>
                <a:ea typeface="Helvetica" charset="0"/>
                <a:cs typeface="Helvetica" charset="0"/>
              </a:rPr>
              <a:t>UCSF </a:t>
            </a:r>
            <a:r>
              <a:rPr lang="en-US" sz="900" b="1" dirty="0" err="1">
                <a:latin typeface="Helvetica" charset="0"/>
                <a:ea typeface="Helvetica" charset="0"/>
                <a:cs typeface="Helvetica" charset="0"/>
              </a:rPr>
              <a:t>Gnotobiotics</a:t>
            </a:r>
            <a:r>
              <a:rPr lang="en-US" sz="900" b="1" dirty="0">
                <a:latin typeface="Helvetica" charset="0"/>
                <a:ea typeface="Helvetica" charset="0"/>
                <a:cs typeface="Helvetica" charset="0"/>
              </a:rPr>
              <a:t> Core</a:t>
            </a:r>
          </a:p>
          <a:p>
            <a:endParaRPr lang="en-US" sz="900" b="1" dirty="0">
              <a:latin typeface="Helvetica" charset="0"/>
              <a:ea typeface="Helvetica" charset="0"/>
              <a:cs typeface="Helvetica" charset="0"/>
            </a:endParaRPr>
          </a:p>
          <a:p>
            <a:r>
              <a:rPr lang="en-US" sz="900" b="1" dirty="0">
                <a:latin typeface="Helvetica" charset="0"/>
                <a:ea typeface="Helvetica" charset="0"/>
                <a:cs typeface="Helvetica" charset="0"/>
              </a:rPr>
              <a:t>Funding: </a:t>
            </a:r>
          </a:p>
          <a:p>
            <a:r>
              <a:rPr lang="en-US" sz="900" dirty="0">
                <a:latin typeface="Helvetica" charset="0"/>
                <a:ea typeface="Helvetica" charset="0"/>
                <a:cs typeface="Helvetica" charset="0"/>
              </a:rPr>
              <a:t>NIH/NIAID K99/R00 </a:t>
            </a:r>
          </a:p>
          <a:p>
            <a:r>
              <a:rPr lang="en-US" sz="900" dirty="0">
                <a:latin typeface="Helvetica" charset="0"/>
                <a:ea typeface="Helvetica" charset="0"/>
                <a:cs typeface="Helvetica" charset="0"/>
              </a:rPr>
              <a:t>NIH/NIAID F32</a:t>
            </a:r>
          </a:p>
          <a:p>
            <a:r>
              <a:rPr lang="en-US" sz="900" dirty="0">
                <a:latin typeface="Helvetica" charset="0"/>
                <a:ea typeface="Helvetica" charset="0"/>
                <a:cs typeface="Helvetica" charset="0"/>
              </a:rPr>
              <a:t>UW- Madison startup funds</a:t>
            </a:r>
          </a:p>
          <a:p>
            <a:endParaRPr lang="en-US" sz="900" dirty="0">
              <a:latin typeface="Helvetica" charset="0"/>
              <a:ea typeface="Helvetica" charset="0"/>
              <a:cs typeface="Helvetica" charset="0"/>
            </a:endParaRPr>
          </a:p>
          <a:p>
            <a:r>
              <a:rPr lang="en-US" sz="900" dirty="0">
                <a:latin typeface="Helvetica" charset="0"/>
                <a:ea typeface="Helvetica" charset="0"/>
                <a:cs typeface="Helvetica" charset="0"/>
              </a:rPr>
              <a:t>Model figures made with </a:t>
            </a:r>
            <a:r>
              <a:rPr lang="en-US" sz="900" dirty="0" err="1">
                <a:latin typeface="Helvetica" charset="0"/>
                <a:ea typeface="Helvetica" charset="0"/>
                <a:cs typeface="Helvetica" charset="0"/>
              </a:rPr>
              <a:t>Biorender.com</a:t>
            </a:r>
            <a:endParaRPr lang="en-US" sz="900" b="1" dirty="0">
              <a:latin typeface="Helvetica" charset="0"/>
              <a:ea typeface="Helvetica" charset="0"/>
              <a:cs typeface="Helvetica" charset="0"/>
            </a:endParaRPr>
          </a:p>
          <a:p>
            <a:endParaRPr lang="en-US" sz="900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31218" y="4372795"/>
            <a:ext cx="27060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Helvetica" charset="0"/>
                <a:ea typeface="Helvetica" charset="0"/>
                <a:cs typeface="Helvetica" charset="0"/>
              </a:rPr>
              <a:t>Thank you!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59261D7-0FFF-3387-A80C-B5223307350F}"/>
              </a:ext>
            </a:extLst>
          </p:cNvPr>
          <p:cNvSpPr txBox="1"/>
          <p:nvPr/>
        </p:nvSpPr>
        <p:spPr>
          <a:xfrm>
            <a:off x="5270739" y="2423917"/>
            <a:ext cx="117916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Alexander Lab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96581DF-711E-C4D2-79B2-55A3CB6813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524157" y="2282602"/>
            <a:ext cx="1892743" cy="24494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A7DE18A-156A-6C13-DC87-C27A791D7D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9492" y="1513751"/>
            <a:ext cx="4793936" cy="973768"/>
          </a:xfrm>
          <a:prstGeom prst="rect">
            <a:avLst/>
          </a:prstGeom>
        </p:spPr>
      </p:pic>
      <p:pic>
        <p:nvPicPr>
          <p:cNvPr id="7" name="Picture 6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281CDB63-4DE1-6F91-1131-DA913CCC323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2000"/>
                    </a14:imgEffect>
                    <a14:imgEffect>
                      <a14:colorTemperature colorTemp="9197"/>
                    </a14:imgEffect>
                  </a14:imgLayer>
                </a14:imgProps>
              </a:ext>
            </a:extLst>
          </a:blip>
          <a:srcRect t="11389" b="9939"/>
          <a:stretch/>
        </p:blipFill>
        <p:spPr>
          <a:xfrm>
            <a:off x="5737298" y="2704297"/>
            <a:ext cx="2517117" cy="1485208"/>
          </a:xfrm>
          <a:prstGeom prst="rect">
            <a:avLst/>
          </a:prstGeom>
        </p:spPr>
      </p:pic>
      <p:pic>
        <p:nvPicPr>
          <p:cNvPr id="13" name="Picture 12" descr="A plate with food on it and a fork and knife&#10;&#10;Description automatically generated">
            <a:extLst>
              <a:ext uri="{FF2B5EF4-FFF2-40B4-BE49-F238E27FC236}">
                <a16:creationId xmlns:a16="http://schemas.microsoft.com/office/drawing/2014/main" id="{4AA21C36-F1C7-45A2-856D-C8DE93F4D54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4040"/>
          <a:stretch/>
        </p:blipFill>
        <p:spPr>
          <a:xfrm>
            <a:off x="6651930" y="3503581"/>
            <a:ext cx="956108" cy="7339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5E3AA95-B9B7-8CE5-A2D2-B464B62CB1C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3049" y="1424009"/>
            <a:ext cx="1395360" cy="1115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6172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42195</TotalTime>
  <Words>321</Words>
  <Application>Microsoft Macintosh PowerPoint</Application>
  <PresentationFormat>On-screen Show (4:3)</PresentationFormat>
  <Paragraphs>59</Paragraphs>
  <Slides>7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Helvetica</vt:lpstr>
      <vt:lpstr>Office Theme</vt:lpstr>
      <vt:lpstr>Gut Instincts - Microbes, Addiction, and Immunity</vt:lpstr>
      <vt:lpstr>So many of us!</vt:lpstr>
      <vt:lpstr>Our research: Mechanisms of diet-microbiota-immune interactions</vt:lpstr>
      <vt:lpstr>How do our diets impact autoimmune diseases?</vt:lpstr>
      <vt:lpstr>How is a ketogenic diet protective during multiple sclerosis?</vt:lpstr>
      <vt:lpstr>How is a ketogenic diet protective during multiple sclerosis?</vt:lpstr>
      <vt:lpstr>Acknowledgements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HIV and the microbiota </dc:title>
  <dc:creator>Maggie</dc:creator>
  <cp:lastModifiedBy>margaretralexander@gmail.com</cp:lastModifiedBy>
  <cp:revision>170</cp:revision>
  <dcterms:created xsi:type="dcterms:W3CDTF">2018-07-24T16:31:31Z</dcterms:created>
  <dcterms:modified xsi:type="dcterms:W3CDTF">2025-01-16T23:19:27Z</dcterms:modified>
</cp:coreProperties>
</file>