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ink/ink5.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334" r:id="rId3"/>
    <p:sldId id="324" r:id="rId4"/>
    <p:sldId id="326" r:id="rId5"/>
    <p:sldId id="325" r:id="rId6"/>
    <p:sldId id="335" r:id="rId7"/>
    <p:sldId id="337" r:id="rId8"/>
    <p:sldId id="332" r:id="rId9"/>
    <p:sldId id="336" r:id="rId10"/>
    <p:sldId id="351" r:id="rId11"/>
    <p:sldId id="265" r:id="rId12"/>
    <p:sldId id="338" r:id="rId13"/>
    <p:sldId id="269" r:id="rId14"/>
    <p:sldId id="270" r:id="rId15"/>
    <p:sldId id="271" r:id="rId16"/>
    <p:sldId id="354" r:id="rId17"/>
    <p:sldId id="330" r:id="rId18"/>
    <p:sldId id="331" r:id="rId19"/>
    <p:sldId id="355" r:id="rId20"/>
    <p:sldId id="357" r:id="rId21"/>
    <p:sldId id="259" r:id="rId22"/>
    <p:sldId id="358" r:id="rId23"/>
    <p:sldId id="346" r:id="rId24"/>
    <p:sldId id="35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4"/>
    <p:restoredTop sz="91436"/>
  </p:normalViewPr>
  <p:slideViewPr>
    <p:cSldViewPr snapToGrid="0">
      <p:cViewPr varScale="1">
        <p:scale>
          <a:sx n="89" d="100"/>
          <a:sy n="89" d="100"/>
        </p:scale>
        <p:origin x="184" y="632"/>
      </p:cViewPr>
      <p:guideLst/>
    </p:cSldViewPr>
  </p:slideViewPr>
  <p:outlineViewPr>
    <p:cViewPr>
      <p:scale>
        <a:sx n="33" d="100"/>
        <a:sy n="33" d="100"/>
      </p:scale>
      <p:origin x="0" y="-192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6376811594203E-3"/>
          <c:y val="2.5377793935329442E-2"/>
          <c:w val="0.97342995169082125"/>
          <c:h val="0.76597175397544393"/>
        </c:manualLayout>
      </c:layout>
      <c:lineChart>
        <c:grouping val="percentStacked"/>
        <c:varyColors val="0"/>
        <c:dLbls>
          <c:showLegendKey val="0"/>
          <c:showVal val="0"/>
          <c:showCatName val="0"/>
          <c:showSerName val="0"/>
          <c:showPercent val="0"/>
          <c:showBubbleSize val="0"/>
        </c:dLbls>
        <c:marker val="1"/>
        <c:smooth val="0"/>
        <c:axId val="1873269936"/>
        <c:axId val="1873271648"/>
      </c:lineChart>
      <c:catAx>
        <c:axId val="1873269936"/>
        <c:scaling>
          <c:orientation val="minMax"/>
        </c:scaling>
        <c:delete val="1"/>
        <c:axPos val="b"/>
        <c:numFmt formatCode="General" sourceLinked="1"/>
        <c:majorTickMark val="none"/>
        <c:minorTickMark val="none"/>
        <c:tickLblPos val="nextTo"/>
        <c:crossAx val="1873271648"/>
        <c:crosses val="autoZero"/>
        <c:auto val="1"/>
        <c:lblAlgn val="ctr"/>
        <c:lblOffset val="100"/>
        <c:noMultiLvlLbl val="0"/>
      </c:catAx>
      <c:valAx>
        <c:axId val="18732716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326993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6376811594203E-3"/>
          <c:y val="2.5377793935329442E-2"/>
          <c:w val="0.97342995169082125"/>
          <c:h val="0.76597175397544393"/>
        </c:manualLayout>
      </c:layout>
      <c:lineChart>
        <c:grouping val="percentStacked"/>
        <c:varyColors val="0"/>
        <c:dLbls>
          <c:showLegendKey val="0"/>
          <c:showVal val="0"/>
          <c:showCatName val="0"/>
          <c:showSerName val="0"/>
          <c:showPercent val="0"/>
          <c:showBubbleSize val="0"/>
        </c:dLbls>
        <c:marker val="1"/>
        <c:smooth val="0"/>
        <c:axId val="1873269936"/>
        <c:axId val="1873271648"/>
      </c:lineChart>
      <c:catAx>
        <c:axId val="1873269936"/>
        <c:scaling>
          <c:orientation val="minMax"/>
        </c:scaling>
        <c:delete val="1"/>
        <c:axPos val="b"/>
        <c:numFmt formatCode="General" sourceLinked="1"/>
        <c:majorTickMark val="none"/>
        <c:minorTickMark val="none"/>
        <c:tickLblPos val="nextTo"/>
        <c:crossAx val="1873271648"/>
        <c:crosses val="autoZero"/>
        <c:auto val="1"/>
        <c:lblAlgn val="ctr"/>
        <c:lblOffset val="100"/>
        <c:noMultiLvlLbl val="0"/>
      </c:catAx>
      <c:valAx>
        <c:axId val="18732716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326993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0.0482</cdr:x>
      <cdr:y>0.67611</cdr:y>
    </cdr:from>
    <cdr:to>
      <cdr:x>0.83538</cdr:x>
      <cdr:y>0.67611</cdr:y>
    </cdr:to>
    <cdr:cxnSp macro="">
      <cdr:nvCxnSpPr>
        <cdr:cNvPr id="4" name="Straight Arrow Connector 3">
          <a:extLst xmlns:a="http://schemas.openxmlformats.org/drawingml/2006/main">
            <a:ext uri="{FF2B5EF4-FFF2-40B4-BE49-F238E27FC236}">
              <a16:creationId xmlns:a16="http://schemas.microsoft.com/office/drawing/2014/main" id="{F582EEA7-FBB8-F5EC-F0B8-A83A8DF38DBA}"/>
            </a:ext>
          </a:extLst>
        </cdr:cNvPr>
        <cdr:cNvCxnSpPr/>
      </cdr:nvCxnSpPr>
      <cdr:spPr>
        <a:xfrm xmlns:a="http://schemas.openxmlformats.org/drawingml/2006/main">
          <a:off x="506858" y="4279936"/>
          <a:ext cx="8277670" cy="0"/>
        </a:xfrm>
        <a:prstGeom xmlns:a="http://schemas.openxmlformats.org/drawingml/2006/main" prst="straightConnector1">
          <a:avLst/>
        </a:prstGeom>
        <a:ln xmlns:a="http://schemas.openxmlformats.org/drawingml/2006/main" w="76200">
          <a:solidFill>
            <a:schemeClr val="accent4"/>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0.32536</cdr:x>
      <cdr:y>0.68771</cdr:y>
    </cdr:from>
    <cdr:to>
      <cdr:x>0.67464</cdr:x>
      <cdr:y>0.79968</cdr:y>
    </cdr:to>
    <cdr:sp macro="" textlink="">
      <cdr:nvSpPr>
        <cdr:cNvPr id="5" name="TextBox 4">
          <a:extLst xmlns:a="http://schemas.openxmlformats.org/drawingml/2006/main">
            <a:ext uri="{FF2B5EF4-FFF2-40B4-BE49-F238E27FC236}">
              <a16:creationId xmlns:a16="http://schemas.microsoft.com/office/drawing/2014/main" id="{64F7DCF1-8F4E-428F-ACE3-0C6E20B593C0}"/>
            </a:ext>
          </a:extLst>
        </cdr:cNvPr>
        <cdr:cNvSpPr txBox="1"/>
      </cdr:nvSpPr>
      <cdr:spPr>
        <a:xfrm xmlns:a="http://schemas.openxmlformats.org/drawingml/2006/main">
          <a:off x="3421356" y="4353386"/>
          <a:ext cx="3672888" cy="708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a:solidFill>
                <a:schemeClr val="tx1"/>
              </a:solidFill>
            </a:rPr>
            <a:t>Acquaintance</a:t>
          </a:r>
        </a:p>
      </cdr:txBody>
    </cdr:sp>
  </cdr:relSizeAnchor>
  <cdr:relSizeAnchor xmlns:cdr="http://schemas.openxmlformats.org/drawingml/2006/chartDrawing">
    <cdr:from>
      <cdr:x>0.76495</cdr:x>
      <cdr:y>0.67024</cdr:y>
    </cdr:from>
    <cdr:to>
      <cdr:x>0.95259</cdr:x>
      <cdr:y>0.72142</cdr:y>
    </cdr:to>
    <cdr:sp macro="" textlink="">
      <cdr:nvSpPr>
        <cdr:cNvPr id="6" name="TextBox 1">
          <a:extLst xmlns:a="http://schemas.openxmlformats.org/drawingml/2006/main">
            <a:ext uri="{FF2B5EF4-FFF2-40B4-BE49-F238E27FC236}">
              <a16:creationId xmlns:a16="http://schemas.microsoft.com/office/drawing/2014/main" id="{1C7E0C56-7299-C5D7-0A34-66510B081AA8}"/>
            </a:ext>
          </a:extLst>
        </cdr:cNvPr>
        <cdr:cNvSpPr txBox="1"/>
      </cdr:nvSpPr>
      <cdr:spPr>
        <a:xfrm xmlns:a="http://schemas.openxmlformats.org/drawingml/2006/main">
          <a:off x="8043907" y="4242787"/>
          <a:ext cx="1973148" cy="3239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a:solidFill>
                <a:schemeClr val="tx1"/>
              </a:solidFill>
            </a:rPr>
            <a:t>Friend</a:t>
          </a:r>
        </a:p>
      </cdr:txBody>
    </cdr:sp>
  </cdr:relSizeAnchor>
  <cdr:relSizeAnchor xmlns:cdr="http://schemas.openxmlformats.org/drawingml/2006/chartDrawing">
    <cdr:from>
      <cdr:x>0.01512</cdr:x>
      <cdr:y>0.6882</cdr:y>
    </cdr:from>
    <cdr:to>
      <cdr:x>0.15548</cdr:x>
      <cdr:y>0.75464</cdr:y>
    </cdr:to>
    <cdr:sp macro="" textlink="">
      <cdr:nvSpPr>
        <cdr:cNvPr id="7" name="TextBox 1">
          <a:extLst xmlns:a="http://schemas.openxmlformats.org/drawingml/2006/main">
            <a:ext uri="{FF2B5EF4-FFF2-40B4-BE49-F238E27FC236}">
              <a16:creationId xmlns:a16="http://schemas.microsoft.com/office/drawing/2014/main" id="{1C7E0C56-7299-C5D7-0A34-66510B081AA8}"/>
            </a:ext>
          </a:extLst>
        </cdr:cNvPr>
        <cdr:cNvSpPr txBox="1"/>
      </cdr:nvSpPr>
      <cdr:spPr>
        <a:xfrm xmlns:a="http://schemas.openxmlformats.org/drawingml/2006/main">
          <a:off x="159019" y="4356487"/>
          <a:ext cx="1475970" cy="4205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a:solidFill>
                <a:schemeClr val="tx1"/>
              </a:solidFill>
            </a:rPr>
            <a:t>Title</a:t>
          </a:r>
        </a:p>
      </cdr:txBody>
    </cdr:sp>
  </cdr:relSizeAnchor>
  <cdr:relSizeAnchor xmlns:cdr="http://schemas.openxmlformats.org/drawingml/2006/chartDrawing">
    <cdr:from>
      <cdr:x>0.784</cdr:x>
      <cdr:y>0.75145</cdr:y>
    </cdr:from>
    <cdr:to>
      <cdr:x>0.92927</cdr:x>
      <cdr:y>0.8246</cdr:y>
    </cdr:to>
    <cdr:sp macro="" textlink="">
      <cdr:nvSpPr>
        <cdr:cNvPr id="8" name="TextBox 7">
          <a:extLst xmlns:a="http://schemas.openxmlformats.org/drawingml/2006/main">
            <a:ext uri="{FF2B5EF4-FFF2-40B4-BE49-F238E27FC236}">
              <a16:creationId xmlns:a16="http://schemas.microsoft.com/office/drawing/2014/main" id="{0F8C4059-B793-3BEE-A523-53FBFEA80B3F}"/>
            </a:ext>
          </a:extLst>
        </cdr:cNvPr>
        <cdr:cNvSpPr txBox="1"/>
      </cdr:nvSpPr>
      <cdr:spPr>
        <a:xfrm xmlns:a="http://schemas.openxmlformats.org/drawingml/2006/main">
          <a:off x="8244248" y="4756885"/>
          <a:ext cx="1527601" cy="4630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a:solidFill>
                <a:schemeClr val="tx1"/>
              </a:solidFill>
            </a:rPr>
            <a:t>(High)</a:t>
          </a:r>
        </a:p>
      </cdr:txBody>
    </cdr:sp>
  </cdr:relSizeAnchor>
  <cdr:relSizeAnchor xmlns:cdr="http://schemas.openxmlformats.org/drawingml/2006/chartDrawing">
    <cdr:from>
      <cdr:x>0.01512</cdr:x>
      <cdr:y>0.7661</cdr:y>
    </cdr:from>
    <cdr:to>
      <cdr:x>0.14155</cdr:x>
      <cdr:y>0.77332</cdr:y>
    </cdr:to>
    <cdr:sp macro="" textlink="">
      <cdr:nvSpPr>
        <cdr:cNvPr id="9" name="TextBox 1">
          <a:extLst xmlns:a="http://schemas.openxmlformats.org/drawingml/2006/main">
            <a:ext uri="{FF2B5EF4-FFF2-40B4-BE49-F238E27FC236}">
              <a16:creationId xmlns:a16="http://schemas.microsoft.com/office/drawing/2014/main" id="{1C7E0C56-7299-C5D7-0A34-66510B081AA8}"/>
            </a:ext>
          </a:extLst>
        </cdr:cNvPr>
        <cdr:cNvSpPr txBox="1"/>
      </cdr:nvSpPr>
      <cdr:spPr>
        <a:xfrm xmlns:a="http://schemas.openxmlformats.org/drawingml/2006/main">
          <a:off x="159019" y="4849603"/>
          <a:ext cx="1329477" cy="457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a:solidFill>
                <a:schemeClr val="tx1"/>
              </a:solidFill>
            </a:rPr>
            <a:t>(Low)</a:t>
          </a:r>
        </a:p>
      </cdr:txBody>
    </cdr:sp>
  </cdr:relSizeAnchor>
  <cdr:relSizeAnchor xmlns:cdr="http://schemas.openxmlformats.org/drawingml/2006/chartDrawing">
    <cdr:from>
      <cdr:x>0.13915</cdr:x>
      <cdr:y>0.10808</cdr:y>
    </cdr:from>
    <cdr:to>
      <cdr:x>0.44833</cdr:x>
      <cdr:y>0.16541</cdr:y>
    </cdr:to>
    <cdr:sp macro="" textlink="">
      <cdr:nvSpPr>
        <cdr:cNvPr id="10" name="TextBox 9">
          <a:extLst xmlns:a="http://schemas.openxmlformats.org/drawingml/2006/main">
            <a:ext uri="{FF2B5EF4-FFF2-40B4-BE49-F238E27FC236}">
              <a16:creationId xmlns:a16="http://schemas.microsoft.com/office/drawing/2014/main" id="{39A09A43-3296-D904-0ACD-8FEE737F51C1}"/>
            </a:ext>
          </a:extLst>
        </cdr:cNvPr>
        <cdr:cNvSpPr txBox="1"/>
      </cdr:nvSpPr>
      <cdr:spPr>
        <a:xfrm xmlns:a="http://schemas.openxmlformats.org/drawingml/2006/main">
          <a:off x="1463269" y="684202"/>
          <a:ext cx="3251200" cy="3628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0.0482</cdr:x>
      <cdr:y>0.67611</cdr:y>
    </cdr:from>
    <cdr:to>
      <cdr:x>0.83538</cdr:x>
      <cdr:y>0.67611</cdr:y>
    </cdr:to>
    <cdr:cxnSp macro="">
      <cdr:nvCxnSpPr>
        <cdr:cNvPr id="4" name="Straight Arrow Connector 3">
          <a:extLst xmlns:a="http://schemas.openxmlformats.org/drawingml/2006/main">
            <a:ext uri="{FF2B5EF4-FFF2-40B4-BE49-F238E27FC236}">
              <a16:creationId xmlns:a16="http://schemas.microsoft.com/office/drawing/2014/main" id="{F582EEA7-FBB8-F5EC-F0B8-A83A8DF38DBA}"/>
            </a:ext>
          </a:extLst>
        </cdr:cNvPr>
        <cdr:cNvCxnSpPr/>
      </cdr:nvCxnSpPr>
      <cdr:spPr>
        <a:xfrm xmlns:a="http://schemas.openxmlformats.org/drawingml/2006/main">
          <a:off x="506858" y="4279936"/>
          <a:ext cx="8277670" cy="0"/>
        </a:xfrm>
        <a:prstGeom xmlns:a="http://schemas.openxmlformats.org/drawingml/2006/main" prst="straightConnector1">
          <a:avLst/>
        </a:prstGeom>
        <a:ln xmlns:a="http://schemas.openxmlformats.org/drawingml/2006/main" w="76200">
          <a:solidFill>
            <a:schemeClr val="accent4"/>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0.32536</cdr:x>
      <cdr:y>0.68771</cdr:y>
    </cdr:from>
    <cdr:to>
      <cdr:x>0.67464</cdr:x>
      <cdr:y>0.79968</cdr:y>
    </cdr:to>
    <cdr:sp macro="" textlink="">
      <cdr:nvSpPr>
        <cdr:cNvPr id="5" name="TextBox 4">
          <a:extLst xmlns:a="http://schemas.openxmlformats.org/drawingml/2006/main">
            <a:ext uri="{FF2B5EF4-FFF2-40B4-BE49-F238E27FC236}">
              <a16:creationId xmlns:a16="http://schemas.microsoft.com/office/drawing/2014/main" id="{64F7DCF1-8F4E-428F-ACE3-0C6E20B593C0}"/>
            </a:ext>
          </a:extLst>
        </cdr:cNvPr>
        <cdr:cNvSpPr txBox="1"/>
      </cdr:nvSpPr>
      <cdr:spPr>
        <a:xfrm xmlns:a="http://schemas.openxmlformats.org/drawingml/2006/main">
          <a:off x="3421356" y="4353386"/>
          <a:ext cx="3672888" cy="708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a:solidFill>
                <a:schemeClr val="tx1"/>
              </a:solidFill>
            </a:rPr>
            <a:t>Acquaintance</a:t>
          </a:r>
        </a:p>
      </cdr:txBody>
    </cdr:sp>
  </cdr:relSizeAnchor>
  <cdr:relSizeAnchor xmlns:cdr="http://schemas.openxmlformats.org/drawingml/2006/chartDrawing">
    <cdr:from>
      <cdr:x>0.76495</cdr:x>
      <cdr:y>0.67024</cdr:y>
    </cdr:from>
    <cdr:to>
      <cdr:x>0.95259</cdr:x>
      <cdr:y>0.72142</cdr:y>
    </cdr:to>
    <cdr:sp macro="" textlink="">
      <cdr:nvSpPr>
        <cdr:cNvPr id="6" name="TextBox 1">
          <a:extLst xmlns:a="http://schemas.openxmlformats.org/drawingml/2006/main">
            <a:ext uri="{FF2B5EF4-FFF2-40B4-BE49-F238E27FC236}">
              <a16:creationId xmlns:a16="http://schemas.microsoft.com/office/drawing/2014/main" id="{1C7E0C56-7299-C5D7-0A34-66510B081AA8}"/>
            </a:ext>
          </a:extLst>
        </cdr:cNvPr>
        <cdr:cNvSpPr txBox="1"/>
      </cdr:nvSpPr>
      <cdr:spPr>
        <a:xfrm xmlns:a="http://schemas.openxmlformats.org/drawingml/2006/main">
          <a:off x="8043907" y="4242787"/>
          <a:ext cx="1973148" cy="3239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a:solidFill>
                <a:schemeClr val="tx1"/>
              </a:solidFill>
            </a:rPr>
            <a:t>Friend</a:t>
          </a:r>
        </a:p>
      </cdr:txBody>
    </cdr:sp>
  </cdr:relSizeAnchor>
  <cdr:relSizeAnchor xmlns:cdr="http://schemas.openxmlformats.org/drawingml/2006/chartDrawing">
    <cdr:from>
      <cdr:x>0.01512</cdr:x>
      <cdr:y>0.6882</cdr:y>
    </cdr:from>
    <cdr:to>
      <cdr:x>0.15548</cdr:x>
      <cdr:y>0.75464</cdr:y>
    </cdr:to>
    <cdr:sp macro="" textlink="">
      <cdr:nvSpPr>
        <cdr:cNvPr id="7" name="TextBox 1">
          <a:extLst xmlns:a="http://schemas.openxmlformats.org/drawingml/2006/main">
            <a:ext uri="{FF2B5EF4-FFF2-40B4-BE49-F238E27FC236}">
              <a16:creationId xmlns:a16="http://schemas.microsoft.com/office/drawing/2014/main" id="{1C7E0C56-7299-C5D7-0A34-66510B081AA8}"/>
            </a:ext>
          </a:extLst>
        </cdr:cNvPr>
        <cdr:cNvSpPr txBox="1"/>
      </cdr:nvSpPr>
      <cdr:spPr>
        <a:xfrm xmlns:a="http://schemas.openxmlformats.org/drawingml/2006/main">
          <a:off x="159019" y="4356487"/>
          <a:ext cx="1475970" cy="4205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a:solidFill>
                <a:schemeClr val="tx1"/>
              </a:solidFill>
            </a:rPr>
            <a:t>Title</a:t>
          </a:r>
        </a:p>
      </cdr:txBody>
    </cdr:sp>
  </cdr:relSizeAnchor>
  <cdr:relSizeAnchor xmlns:cdr="http://schemas.openxmlformats.org/drawingml/2006/chartDrawing">
    <cdr:from>
      <cdr:x>0.784</cdr:x>
      <cdr:y>0.75145</cdr:y>
    </cdr:from>
    <cdr:to>
      <cdr:x>0.92927</cdr:x>
      <cdr:y>0.8246</cdr:y>
    </cdr:to>
    <cdr:sp macro="" textlink="">
      <cdr:nvSpPr>
        <cdr:cNvPr id="8" name="TextBox 7">
          <a:extLst xmlns:a="http://schemas.openxmlformats.org/drawingml/2006/main">
            <a:ext uri="{FF2B5EF4-FFF2-40B4-BE49-F238E27FC236}">
              <a16:creationId xmlns:a16="http://schemas.microsoft.com/office/drawing/2014/main" id="{0F8C4059-B793-3BEE-A523-53FBFEA80B3F}"/>
            </a:ext>
          </a:extLst>
        </cdr:cNvPr>
        <cdr:cNvSpPr txBox="1"/>
      </cdr:nvSpPr>
      <cdr:spPr>
        <a:xfrm xmlns:a="http://schemas.openxmlformats.org/drawingml/2006/main">
          <a:off x="8244248" y="4756885"/>
          <a:ext cx="1527601" cy="4630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a:solidFill>
                <a:schemeClr val="tx1"/>
              </a:solidFill>
            </a:rPr>
            <a:t>(High)</a:t>
          </a:r>
        </a:p>
      </cdr:txBody>
    </cdr:sp>
  </cdr:relSizeAnchor>
  <cdr:relSizeAnchor xmlns:cdr="http://schemas.openxmlformats.org/drawingml/2006/chartDrawing">
    <cdr:from>
      <cdr:x>0.01512</cdr:x>
      <cdr:y>0.7661</cdr:y>
    </cdr:from>
    <cdr:to>
      <cdr:x>0.14155</cdr:x>
      <cdr:y>0.77332</cdr:y>
    </cdr:to>
    <cdr:sp macro="" textlink="">
      <cdr:nvSpPr>
        <cdr:cNvPr id="9" name="TextBox 1">
          <a:extLst xmlns:a="http://schemas.openxmlformats.org/drawingml/2006/main">
            <a:ext uri="{FF2B5EF4-FFF2-40B4-BE49-F238E27FC236}">
              <a16:creationId xmlns:a16="http://schemas.microsoft.com/office/drawing/2014/main" id="{1C7E0C56-7299-C5D7-0A34-66510B081AA8}"/>
            </a:ext>
          </a:extLst>
        </cdr:cNvPr>
        <cdr:cNvSpPr txBox="1"/>
      </cdr:nvSpPr>
      <cdr:spPr>
        <a:xfrm xmlns:a="http://schemas.openxmlformats.org/drawingml/2006/main">
          <a:off x="159019" y="4849603"/>
          <a:ext cx="1329477" cy="457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a:solidFill>
                <a:schemeClr val="tx1"/>
              </a:solidFill>
            </a:rPr>
            <a:t>(Low)</a:t>
          </a:r>
        </a:p>
      </cdr:txBody>
    </cdr:sp>
  </cdr:relSizeAnchor>
  <cdr:relSizeAnchor xmlns:cdr="http://schemas.openxmlformats.org/drawingml/2006/chartDrawing">
    <cdr:from>
      <cdr:x>0.13915</cdr:x>
      <cdr:y>0.10808</cdr:y>
    </cdr:from>
    <cdr:to>
      <cdr:x>0.44833</cdr:x>
      <cdr:y>0.16541</cdr:y>
    </cdr:to>
    <cdr:sp macro="" textlink="">
      <cdr:nvSpPr>
        <cdr:cNvPr id="10" name="TextBox 9">
          <a:extLst xmlns:a="http://schemas.openxmlformats.org/drawingml/2006/main">
            <a:ext uri="{FF2B5EF4-FFF2-40B4-BE49-F238E27FC236}">
              <a16:creationId xmlns:a16="http://schemas.microsoft.com/office/drawing/2014/main" id="{39A09A43-3296-D904-0ACD-8FEE737F51C1}"/>
            </a:ext>
          </a:extLst>
        </cdr:cNvPr>
        <cdr:cNvSpPr txBox="1"/>
      </cdr:nvSpPr>
      <cdr:spPr>
        <a:xfrm xmlns:a="http://schemas.openxmlformats.org/drawingml/2006/main">
          <a:off x="1463269" y="684202"/>
          <a:ext cx="3251200" cy="3628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5T11:33:59.195"/>
    </inkml:context>
    <inkml:brush xml:id="br0">
      <inkml:brushProperty name="width" value="0.2" units="cm"/>
      <inkml:brushProperty name="height" value="0.2" units="cm"/>
      <inkml:brushProperty name="color" value="#E71224"/>
    </inkml:brush>
  </inkml:definitions>
  <inkml:trace contextRef="#ctx0" brushRef="#br0">1310 0 24575,'-56'0'0,"-5"0"0,-11 0 0,-5 0 0,-2 0 0,6 0 0,5 0 0,5 0 0,14 0 0,13 0 0,14 0 0,8 0 0,-6 3 0,-10 3 0,-10 5 0,-10 2 0,-6 5 0,-4-2 0,2-2 0,-2 1 0,2 4 0,0 1 0,2 2 0,8 2 0,24-12 0,3-2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5T11:34:04.845"/>
    </inkml:context>
    <inkml:brush xml:id="br0">
      <inkml:brushProperty name="width" value="0.2" units="cm"/>
      <inkml:brushProperty name="height" value="0.2" units="cm"/>
      <inkml:brushProperty name="color" value="#E71224"/>
    </inkml:brush>
  </inkml:definitions>
  <inkml:trace contextRef="#ctx0" brushRef="#br0">74 1686 24575,'24'7'0,"10"4"0,7 1 0,-1 2 0,7 2 0,9 3 0,10 2 0,-15-2 0,2 2 0,13 5 0,0 0 0,5 5 0,-2 1 0,2 1 0,-4-2 0,-11-4 0,-4-3 0,17 12 0,-24-12 0,-19-11 0,-9-4 0,-2-3 0,-1-4 0,0 0 0,-2-1 0,4-1 0,18 5 0,5 2 0,25 8 0,27 2 0,-37-9 0,5 0 0,9 0 0,3-1 0,-1-3 0,0-2 0,-4 0 0,1-1 0,-6-1 0,1 0 0,-2 0 0,-3 0 0,0 0 0,-1 0 0,2 0 0,-1 0 0,3 0 0,0 0 0,4 0 0,0 0 0,0 0 0,1 0 0,-1 0 0,0 0 0,-5 0 0,0-3 0,-3 1 0,0-5 0,-4-2 0,-2-2 0,2-2 0,-1-3 0,2-3 0,-1-1 0,0 0 0,0-3 0,-2 2 0,-1-2 0,40-19 0,-9 4 0,-5 6 0,-7 3 0,-3 0 0,-5-9 0,-5-11 0,-4-18 0,-13-18 0,-22 34 0,-4-5 0,-2-2 0,-4-4 0,-2 0 0,-2-1 0,-1 0 0,-4 1 0,1 2 0,-4 0 0,0 4 0,-4 1 0,0 3 0,-2 1 0,-15-35 0,6 19 0,-1 16 0,2 10 0,-6 2 0,-12-6 0,-12-6 0,-5 1 0,2 2 0,5 8 0,5 10 0,-5 4 0,-9-1 0,-14 0 0,-16-5 0,-7 7 0,43 12 0,0 2 0,1-1 0,-1 3 0,-45-7 0,7 0 0,11 0 0,13 1 0,13 0 0,17 6 0,11 2 0,8 6 0,-8 1 0,-12 0 0,-12 0 0,-14 0 0,-8 0 0,1 0 0,8 0 0,17 0 0,17 0 0,0 0 0,-7 0 0,-18 3 0,-31 7 0,-12 6 0,-1 7 0,16-3 0,31-5 0,13-7 0,5-6 0,-3 0 0,-2-2 0,-7 0 0,-4 0 0,2 1 0,2 2 0,13-1 0,4 1 0,-3-3 0,-2 0 0,-2 0 0,4 0 0,7 1 0,9 2 0,-6 0 0,-13-1 0,-14 5 0,-17 2 0,-6 2 0,2 1 0,8-1 0,18-5 0,14-2 0,-1 0 0,-9 3 0,-16 2 0,-21 9 0,-6 0 0,3 4 0,14-2 0,17-7 0,8-6 0,2-5 0,3-2 0,5 0 0,8 2 0,4 2 0,-9 4 0,-13 6 0,-6 2 0,4 0 0,14-4 0,11-2 0,8-2 0,3 4 0,0 1 0,-2 4 0,-4 1 0,-2 2 0,2 4 0,-2-2 0,2 1 0,4-4 0,2-5 0,1 0 0,3-1 0,-3 3 0,1 0 0,-2 4 0,-2 1 0,2-1 0,0-2 0,3-5 0,-2-2 0,2-1 0,-2 5 0,1 8 0,-2-1 0,1 1 0,2-4 0,-2-6 0,3-1 0,0-3 0,0 2 0,0 5 0,0 7 0,-3 5 0,1 1 0,0-5 0,1-8 0,1-4 0,0-3 0,0-2 0,0 2 0,0 1 0,0 3 0,0 2 0,0 2 0,0 0 0,0-1 0,0-1 0,0 1 0,3 3 0,5 7 0,4 6 0,1 2 0,-1-5 0,-4-6 0,-3-7 0,-1-6 0,-1-2 0,1 0 0,3 6 0,-2 3 0,2 2 0,-1 2 0,1-4 0,0-1 0,-2-2 0,0-1 0,1 0 0,0 2 0,0 1 0,-2-3 0,-2-2 0,1-3 0,1 4 0,3 4 0,1 5 0,1 3 0,-1-1 0,-3-7 0,-2-8 0,0-4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1T20:28:51.47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0:31:30.454"/>
    </inkml:context>
    <inkml:brush xml:id="br0">
      <inkml:brushProperty name="width" value="0.2" units="cm"/>
      <inkml:brushProperty name="height" value="0.2" units="cm"/>
      <inkml:brushProperty name="color" value="#E71224"/>
    </inkml:brush>
  </inkml:definitions>
  <inkml:trace contextRef="#ctx0" brushRef="#br0">1550 2163 24575,'63'0'0,"21"0"0,-24 0 0,2 0 0,-6 0 0,1 0 0,1 0 0,0 0 0,-2 0 0,1 2 0,-1 1 0,2 3 0,13 1 0,1 3 0,-3 2 0,0 1 0,3 2 0,0 0 0,-2-2 0,-1-2 0,-11-2 0,-2-3 0,38 2 0,-20-8 0,-11 0 0,-1 0 0,-3 0 0,-5 0 0,-6 0 0,-7 0 0,-7 0 0,0 0 0,4 0 0,-5 0 0,9 0 0,6 0 0,1 0 0,9 0 0,-7 0 0,0 0 0,4 0 0,8-3 0,8-2 0,0-4 0,3-1 0,-2-1 0,-3 0 0,-4 4 0,-5-3 0,-5 3 0,-1-2 0,4 0 0,-2-1 0,2-2 0,1 0 0,0 0 0,3-1 0,-3 3 0,-5 1 0,0 3 0,3 3 0,8 1 0,15 0 0,10-1 0,-38 1 0,0-1 0,45-4 0,-9 1 0,-8 3 0,-6 9 0,-8 3 0,1 4 0,-9 4 0,-10-4 0,4-1 0,-14-2 0,3-4 0,3-1 0,5-3 0,5-2 0,1 0 0,-2 0 0,-5 0 0,-5 3 0,-6 0 0,1 2 0,3 1 0,6-1 0,9 4 0,7-2 0,11 2 0,5-3 0,-4-2 0,-11-1 0,-16-3 0,-7 0 0,-1 0 0,3 0 0,3 0 0,2 0 0,-6 2 0,-7 1 0,-8 0 0,-7 0 0,-7-1 0,-1 0 0,-3 1 0,2-1 0,5-2 0,5 0 0,19 0 0,26-2 0,24-4 0,-38 1 0,1 0 0,-2 0 0,0-1 0,33-1 0,-19 3 0,-20 4 0,-13 0 0,-8 0 0,-3 0 0,-2 2 0,-2 1 0,-4-1 0,9 1 0,28-3 0,32 2 0,-24 0 0,1 2 0,-4 0 0,-1 0 0,1 2 0,-1 1 0,-3 0 0,-1 0 0,45 8 0,-42-7 0,-1 0 0,37 6 0,-8 0 0,-9-2 0,-8-2 0,-11-2 0,-8 1 0,-8-3 0,-2-1 0,0 0 0,0-2 0,2 1 0,-2 0 0,-2-1 0,-3 0 0,-2-1 0,6-2 0,15 0 0,19 0 0,13 0 0,5-3 0,-6-3 0,-15-1 0,-12-2 0,-15 2 0,-7 1 0,-3 1 0,-3-1 0,-1 1 0,-4 1 0,-1-1 0,-1 3 0,-2-1 0,-2-1 0,-1 1 0,-1 0 0,1-1 0,3 1 0,3-2 0,8-3 0,4 2 0,4-2 0,2 0 0,-6 2 0,0-2 0,-2 2 0,1 0 0,5-2 0,5-1 0,8-1 0,2-2 0,-1 2 0,-5 1 0,-8 2 0,-7 2 0,-2 1 0,-3 2 0,7-2 0,6-1 0,15-5 0,20-3 0,18-3 0,-40 8 0,1 1 0,-1 0 0,-1 1 0,41-6 0,-21 5 0,-20 1 0,-21 2 0,-12 1 0,0 1 0,2 0 0,14 5 0,0 3 0,6 6 0,5 3 0,2 2 0,10 2 0,-3-3 0,-2 0 0,-3-1 0,-3-3 0,2 0 0,3-1 0,6 3 0,7 3 0,2 2 0,-5 0 0,-12-6 0,-12-4 0,-13-4 0,-5-2 0,-2 0 0,1-1 0,3 0 0,2 2 0,1-1 0,-1-1 0,0-2 0,1 2 0,-1 1 0,1 0 0,-2-1 0,-1-2 0,-1 0 0,3 0 0,8 0 0,15 0 0,15 0 0,8 0 0,3 0 0,-8 0 0,-11 0 0,-8 0 0,-7 0 0,-3 0 0,-2-2 0,-4-1 0,-2 0 0,-2 1 0,-2 2 0,4-3 0,2 0 0,7-2 0,3-1 0,4 0 0,2-2 0,2-1 0,5-3 0,3-1 0,2 0 0,-1 0 0,-2-1 0,1-2 0,3-1 0,9-2 0,8-1 0,-3 0 0,-5 2 0,-12 3 0,-13 5 0,-9 1 0,-8 3 0,-10 2 0,-3-1 0,-3 1 0,1-4 0,6-1 0,2-6 0,8-7 0,4-7 0,1-3 0,-1 2 0,-7 4 0,-6 0 0,-4-10 0,-1-12 0,1-7 0,1 2 0,-3 7 0,-1 11 0,-2 4 0,-1 4 0,0 4 0,-2 4 0,-1 4 0,-2-1 0,0-3 0,0-2 0,0-2 0,0-2 0,-3 0 0,-7 1 0,-4 1 0,-3 4 0,-2 2 0,0 1 0,-4 2 0,0 1 0,1 0 0,1 2 0,-2 0 0,-6-1 0,-5-1 0,-3-2 0,1 3 0,-1 2 0,6 3 0,0 2 0,4-1 0,2 0 0,3 3 0,4 0 0,0 0 0,-1 0 0,-6-2 0,1-3 0,-1 1 0,7-2 0,2 2 0,4 1 0,-8 2 0,-18-4 0,-3-3 0,-19-14 0,-12-11 0,-4-4 0,31 18 0,-2-1 0,2 1 0,0-1 0,0 1 0,-1 0 0,0-1 0,1-1 0,-42-23 0,12 3 0,13 0 0,11 4 0,9 3 0,2 2 0,1 3 0,-1 6 0,0 5 0,1 5 0,1 5 0,2 1 0,3 2 0,4 2 0,3 2 0,6 0 0,1 1 0,1 0 0,-1 1 0,0 2 0,2 0 0,4 0 0,2 0 0,-1 0 0,2-2 0,2-3 0,-4 0 0,-14-3 0,-20-3 0,-9-1 0,-14-12 0,-12-11 0,-9-7 0,38 18 0,-1 0 0,4 4 0,1 1 0,-36-11 0,9 10 0,10 6 0,2 3 0,5 4 0,3-2 0,5 4 0,2 1 0,3-1 0,6 2 0,8 0 0,12 1 0,5 2 0,3 0 0,0 0 0,-1 0 0,0 0 0,1 0 0,-2 0 0,0 0 0,-2 0 0,-3 0 0,-5 0 0,-5 2 0,-1 4 0,1 3 0,2 3 0,1 2 0,0-1 0,3 1 0,-3 2 0,-2 2 0,-4 4 0,-3 3 0,-6 4 0,-5 6 0,-4 4 0,-1 0 0,2-2 0,2-4 0,4-5 0,6-3 0,3-6 0,5-6 0,4-4 0,3-5 0,-1-1 0,-3-1 0,-9-2 0,-3 0 0,0 0 0,-3 3 0,2 0 0,0 2 0,1 1 0,2-1 0,-8 1 0,-7-3 0,-11 2 0,-5-1 0,4-1 0,7 0 0,16-3 0,12 0 0,9 0 0,7 0 0,0 0 0,2 0 0,-1 2 0,-3 1 0,-3 2 0,-3 0 0,-3-1 0,-2 1 0,-3-1 0,0 2 0,-2-1 0,2-2 0,3-2 0,5-1 0,-11 0 0,-12 0 0,-3-1 0,-15-4 0,-12-4 0,-18-5 0,33 5 0,-2 0 0,0 0 0,0-1 0,3 1 0,1-1 0,4 1 0,0-1 0,-45-7 0,7 1 0,7 5 0,11 1 0,12 4 0,11 2 0,7 1 0,7 3 0,3 0 0,1 0 0,-2-3 0,-7-1 0,-1-1 0,-3-3 0,2 2 0,5 0 0,6 1 0,4 2 0,3 0 0,2 2 0,2 1 0,0 0 0,1 0 0,1 0 0,-1 0 0,2 0 0,2 0 0,-1 0 0,2 0 0,-6 0 0,-4 0 0,-3 0 0,1 0 0,6 0 0,4 0 0,4 0 0,1 0 0,-3 0 0,-5 0 0,-10 0 0,-10 0 0,-6 0 0,0 0 0,0 3 0,4 0 0,6 0 0,2 0 0,7-3 0,3 0 0,-4 3 0,-5 0 0,-9 3 0,-4-1 0,7-2 0,10 0 0,4-3 0,-8 0 0,-26-3 0,-34-7 0,0-3 0,36 3 0,-2-3 0,-4-3 0,0-1 0,-1-3 0,0 0 0,-11-2 0,1 0 0,10 1 0,3 0 0,6 4 0,2 2 0,-43-13 0,13 3 0,5 4 0,4 2 0,9 2 0,8 4 0,10 4 0,12 3 0,10 3 0,6 1 0,5-1 0,-2 0 0,0 2 0,-4 1 0,-1 0 0,-3 0 0,1 0 0,0 0 0,-1 0 0,1 0 0,-2 0 0,-2 0 0,0 2 0,-2 2 0,3 4 0,2 3 0,-2 2 0,-4 4 0,-10 6 0,-3 3 0,1 1 0,5-2 0,5-3 0,2 0 0,2-2 0,-2-1 0,-5 1 0,-4 0 0,-4 2 0,-6 1 0,1-2 0,3-3 0,9-6 0,9-5 0,3-5 0,-3-1 0,-11-1 0,-19 3 0,-20 1 0,-12-1 0,1-1 0,18-2 0,20 0 0,15 0 0,10 0 0,1 0 0,1 0 0,-3 0 0,-3 0 0,-2 0 0,3 0 0,4 0 0,5 0 0,4 0 0,0 0 0,1 0 0,-1 0 0,-1 1 0,-1 2 0,-1 2 0,0 0 0,-2 1 0,-4-1 0,-5 0 0,-7 3 0,-2 2 0,-5 1 0,1-1 0,-1-4 0,5-4 0,-4-2 0,-6 0 0,3 0 0,-16 0 0,-15 0 0,-14 0 0,36 0 0,-1 0 0,-41 0 0,18 0 0,17 0 0,13 0 0,6 0 0,5-2 0,4 0 0,6-1 0,6 0 0,-3 3 0,-6 0 0,-5 0 0,-5 0 0,0 0 0,-1 0 0,-3 0 0,-3 0 0,-4 0 0,-2 0 0,3 0 0,5 0 0,10 0 0,7 0 0,4 0 0,-2 0 0,-7 0 0,-7 0 0,-10 0 0,-10 0 0,-5 0 0,0 0 0,5 0 0,7 0 0,4 0 0,-2 3 0,-5 3 0,-5 3 0,-3 5 0,-1 1 0,4 1 0,4 1 0,-3 2 0,2 2 0,-1 3 0,0 1 0,6-4 0,3-1 0,4-3 0,7-3 0,2-1 0,0-2 0,1 0 0,-1 2 0,-1 1 0,1 0 0,2-2 0,1-1 0,4-3 0,-1 0 0,2-3 0,1 0 0,2 1 0,2-4 0,3 2 0,3-1 0,2 0 0,0 3 0,-2 1 0,1 0 0,0 3 0,2-1 0,1 2 0,-2 2 0,0 2 0,-2 3 0,0 1 0,0 2 0,-2 1 0,-1-1 0,0 0 0,3 1 0,3-3 0,1-3 0,1-3 0,1 0 0,2 0 0,0 0 0,1 2 0,0-2 0,-1 3 0,2 0 0,0 1 0,0 1 0,3 4 0,1 3 0,2-1 0,0 1 0,0-6 0,0-3 0,0-3 0,0 0 0,0 3 0,0 6 0,0 10 0,0 7 0,3 7 0,8 1 0,5-5 0,3-3 0,-2-7 0,-2-7 0,-1-6 0,-1-5 0,3-4 0,1 0 0,2 1 0,1-1 0,-1 1 0,-5-1 0,-1 1 0,2 3 0,8 3 0,9 1 0,5-1 0,1-2 0,-4-3 0,-5-3 0,-4-4 0,-5 0 0,-4-2 0,-6 1 0,-2 1 0,-1-1 0,3 1 0,4 0 0,2 0 0,1-1 0,-2 0 0,-2-1 0,-2-1 0,-2 3 0,-2-1 0,1-1 0,-1 0 0,2-1 0,-1 2 0,0 1 0,4-1 0,0 0 0,3 0 0,3 1 0,-2 0 0,2-2 0,1-1 0,0-2 0,2 1 0,1-1 0,-1 0 0,-2 0 0,-3 0 0,-4 0 0,-2 0 0,0 2 0,1 1 0,3 0 0,3-1 0,0-2 0,1 0 0,-2 0 0,-4 0 0,2 0 0,-4 0 0,0 0 0,2 0 0,1 0 0,4 0 0,4 0 0,1 0 0,-1 0 0,0 0 0,0 0 0,-4 0 0,-4 2 0,-2 1 0,-2 0 0,0-1 0,0-2 0,-1 0 0,0 0 0,3 1 0,2 1 0,2 1 0,0 0 0,0 1 0,-2-2 0,-1 1 0,-2-1 0,-2 1 0,0 0 0,-2 0 0,-1 0 0,3 0 0,-1 0 0,1 1 0,1-1 0,-2 1 0,-1 3 0,-4 0 0,1 1 0,0-1 0,-1-5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5T17:38:14.155"/>
    </inkml:context>
    <inkml:brush xml:id="br0">
      <inkml:brushProperty name="width" value="0.05" units="cm"/>
      <inkml:brushProperty name="height" value="0.05" units="cm"/>
    </inkml:brush>
  </inkml:definitions>
  <inkml:trace contextRef="#ctx0" brushRef="#br0">0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5T17:38:14.155"/>
    </inkml:context>
    <inkml:brush xml:id="br0">
      <inkml:brushProperty name="width" value="0.05" units="cm"/>
      <inkml:brushProperty name="height" value="0.0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8DAD3-6974-2546-B716-AD68BBBB7381}" type="datetimeFigureOut">
              <a:rPr lang="en-US" smtClean="0"/>
              <a:t>11/7/24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7FE34-62D2-2749-A5B9-4591010F9BA4}" type="slidenum">
              <a:rPr lang="en-US" smtClean="0"/>
              <a:t>‹#›</a:t>
            </a:fld>
            <a:endParaRPr lang="en-US"/>
          </a:p>
        </p:txBody>
      </p:sp>
    </p:spTree>
    <p:extLst>
      <p:ext uri="{BB962C8B-B14F-4D97-AF65-F5344CB8AC3E}">
        <p14:creationId xmlns:p14="http://schemas.microsoft.com/office/powerpoint/2010/main" val="238057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7FE34-62D2-2749-A5B9-4591010F9BA4}" type="slidenum">
              <a:rPr lang="en-US" smtClean="0"/>
              <a:t>2</a:t>
            </a:fld>
            <a:endParaRPr lang="en-US"/>
          </a:p>
        </p:txBody>
      </p:sp>
    </p:spTree>
    <p:extLst>
      <p:ext uri="{BB962C8B-B14F-4D97-AF65-F5344CB8AC3E}">
        <p14:creationId xmlns:p14="http://schemas.microsoft.com/office/powerpoint/2010/main" val="221871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7FE34-62D2-2749-A5B9-4591010F9BA4}" type="slidenum">
              <a:rPr lang="en-US" smtClean="0"/>
              <a:t>22</a:t>
            </a:fld>
            <a:endParaRPr lang="en-US"/>
          </a:p>
        </p:txBody>
      </p:sp>
    </p:spTree>
    <p:extLst>
      <p:ext uri="{BB962C8B-B14F-4D97-AF65-F5344CB8AC3E}">
        <p14:creationId xmlns:p14="http://schemas.microsoft.com/office/powerpoint/2010/main" val="248932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7FE34-62D2-2749-A5B9-4591010F9BA4}" type="slidenum">
              <a:rPr lang="en-US" smtClean="0"/>
              <a:t>24</a:t>
            </a:fld>
            <a:endParaRPr lang="en-US"/>
          </a:p>
        </p:txBody>
      </p:sp>
    </p:spTree>
    <p:extLst>
      <p:ext uri="{BB962C8B-B14F-4D97-AF65-F5344CB8AC3E}">
        <p14:creationId xmlns:p14="http://schemas.microsoft.com/office/powerpoint/2010/main" val="2654475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245616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20FB2-A016-DF41-BAF9-01C03EEBD566}" type="datetimeFigureOut">
              <a:rPr lang="en-US" smtClean="0"/>
              <a:t>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348305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82349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611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250821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781601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2941166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81058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40479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199045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18507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020FB2-A016-DF41-BAF9-01C03EEBD566}" type="datetimeFigureOut">
              <a:rPr lang="en-US" smtClean="0"/>
              <a:t>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38129166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20FB2-A016-DF41-BAF9-01C03EEBD566}" type="datetimeFigureOut">
              <a:rPr lang="en-US" smtClean="0"/>
              <a:t>11/3/24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7940085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37293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318727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5020FB2-A016-DF41-BAF9-01C03EEBD566}" type="datetimeFigureOut">
              <a:rPr lang="en-US" smtClean="0"/>
              <a:t>11/3/24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41920839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20FB2-A016-DF41-BAF9-01C03EEBD566}" type="datetimeFigureOut">
              <a:rPr lang="en-US" smtClean="0"/>
              <a:t>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9DD68-3250-9C46-8194-B9390EF103FD}" type="slidenum">
              <a:rPr lang="en-US" smtClean="0"/>
              <a:t>‹#›</a:t>
            </a:fld>
            <a:endParaRPr lang="en-US"/>
          </a:p>
        </p:txBody>
      </p:sp>
    </p:spTree>
    <p:extLst>
      <p:ext uri="{BB962C8B-B14F-4D97-AF65-F5344CB8AC3E}">
        <p14:creationId xmlns:p14="http://schemas.microsoft.com/office/powerpoint/2010/main" val="412471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020FB2-A016-DF41-BAF9-01C03EEBD566}" type="datetimeFigureOut">
              <a:rPr lang="en-US" smtClean="0"/>
              <a:t>11/3/24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C9DD68-3250-9C46-8194-B9390EF103FD}" type="slidenum">
              <a:rPr lang="en-US" smtClean="0"/>
              <a:t>‹#›</a:t>
            </a:fld>
            <a:endParaRPr lang="en-US"/>
          </a:p>
        </p:txBody>
      </p:sp>
    </p:spTree>
    <p:extLst>
      <p:ext uri="{BB962C8B-B14F-4D97-AF65-F5344CB8AC3E}">
        <p14:creationId xmlns:p14="http://schemas.microsoft.com/office/powerpoint/2010/main" val="6608079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1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hyperlink" Target="https://www.google.com/url?sa=i&amp;url=https%3A%2F%2Fwww.pinterest.com%2Fpin%2F162974080250182198%2F&amp;psig=AOvVaw1QCmQ1pcazTgegHrGGSaBy&amp;ust=1607454374941000&amp;source=images&amp;cd=vfe&amp;ved=0CAIQjRxqFwoTCPiak6rIvO0CFQAAAAAdAAAAABAF" TargetMode="External"/><Relationship Id="rId5" Type="http://schemas.openxmlformats.org/officeDocument/2006/relationships/image" Target="../media/image23.jpeg"/><Relationship Id="rId10" Type="http://schemas.openxmlformats.org/officeDocument/2006/relationships/image" Target="../media/image26.jpeg"/><Relationship Id="rId4" Type="http://schemas.openxmlformats.org/officeDocument/2006/relationships/hyperlink" Target="https://www.google.com/url?sa=i&amp;url=https%3A%2F%2Fwww.chabad.org%2Flibrary%2Farticle_cdo%2Faid%2F365929%2Fjewish%2FThe-Synagogue.htm&amp;psig=AOvVaw3jvWezEDaq1iT-3i1w491T&amp;ust=1607454236360000&amp;source=images&amp;cd=vfe&amp;ved=0CAIQjRxqFwoTCODDufDHvO0CFQAAAAAdAAAAABAJ" TargetMode="External"/><Relationship Id="rId9" Type="http://schemas.openxmlformats.org/officeDocument/2006/relationships/hyperlink" Target="https://www.google.com/url?sa=i&amp;url=https%3A%2F%2Ffamily.lovetoknow.com%2Fabout-family-values%2Fmeaning-family&amp;psig=AOvVaw3_Sx57-4JnC0U4Vjtja7ex&amp;ust=1607454628110000&amp;source=images&amp;cd=vfe&amp;ved=0CAIQjRxqFwoTCLDU6qLJvO0CFQAAAAAdAAAAABAE"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gif"/><Relationship Id="rId7" Type="http://schemas.openxmlformats.org/officeDocument/2006/relationships/hyperlink" Target="https://www.google.com/url?sa=i&amp;url=https%3A%2F%2Fwww.pinterest.com%2Fpin%2F162974080250182198%2F&amp;psig=AOvVaw1QCmQ1pcazTgegHrGGSaBy&amp;ust=1607454374941000&amp;source=images&amp;cd=vfe&amp;ved=0CAIQjRxqFwoTCPiak6rIvO0CFQAAAAAdAAAAABA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6.jpeg"/><Relationship Id="rId5" Type="http://schemas.openxmlformats.org/officeDocument/2006/relationships/hyperlink" Target="https://www.google.com/url?sa=i&amp;url=https%3A%2F%2Fwww.chabad.org%2Flibrary%2Farticle_cdo%2Faid%2F365929%2Fjewish%2FThe-Synagogue.htm&amp;psig=AOvVaw3jvWezEDaq1iT-3i1w491T&amp;ust=1607454236360000&amp;source=images&amp;cd=vfe&amp;ved=0CAIQjRxqFwoTCODDufDHvO0CFQAAAAAdAAAAABAJ" TargetMode="External"/><Relationship Id="rId10" Type="http://schemas.openxmlformats.org/officeDocument/2006/relationships/hyperlink" Target="https://www.google.com/url?sa=i&amp;url=https%3A%2F%2Ffamily.lovetoknow.com%2Fabout-family-values%2Fmeaning-family&amp;psig=AOvVaw3_Sx57-4JnC0U4Vjtja7ex&amp;ust=1607454628110000&amp;source=images&amp;cd=vfe&amp;ved=0CAIQjRxqFwoTCLDU6qLJvO0CFQAAAAAdAAAAABAE" TargetMode="External"/><Relationship Id="rId4" Type="http://schemas.openxmlformats.org/officeDocument/2006/relationships/image" Target="../media/image22.jpe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8.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41DD-887A-1D58-D4BD-1BFC0157DF67}"/>
              </a:ext>
            </a:extLst>
          </p:cNvPr>
          <p:cNvSpPr>
            <a:spLocks noGrp="1"/>
          </p:cNvSpPr>
          <p:nvPr>
            <p:ph type="ctrTitle"/>
          </p:nvPr>
        </p:nvSpPr>
        <p:spPr>
          <a:xfrm>
            <a:off x="1140441" y="1320800"/>
            <a:ext cx="8825658" cy="2108200"/>
          </a:xfrm>
        </p:spPr>
        <p:txBody>
          <a:bodyPr/>
          <a:lstStyle/>
          <a:p>
            <a:r>
              <a:rPr lang="en-US" sz="6000" dirty="0"/>
              <a:t>Flourishing in a Culture of Belonging</a:t>
            </a:r>
          </a:p>
        </p:txBody>
      </p:sp>
      <p:sp>
        <p:nvSpPr>
          <p:cNvPr id="3" name="Subtitle 2">
            <a:extLst>
              <a:ext uri="{FF2B5EF4-FFF2-40B4-BE49-F238E27FC236}">
                <a16:creationId xmlns:a16="http://schemas.microsoft.com/office/drawing/2014/main" id="{DE7B2297-69BB-A0A4-51BE-E04B959AC10E}"/>
              </a:ext>
            </a:extLst>
          </p:cNvPr>
          <p:cNvSpPr>
            <a:spLocks noGrp="1"/>
          </p:cNvSpPr>
          <p:nvPr>
            <p:ph type="subTitle" idx="1"/>
          </p:nvPr>
        </p:nvSpPr>
        <p:spPr>
          <a:xfrm>
            <a:off x="2240692" y="4907756"/>
            <a:ext cx="9144000" cy="1655762"/>
          </a:xfrm>
        </p:spPr>
        <p:txBody>
          <a:bodyPr>
            <a:normAutofit/>
          </a:bodyPr>
          <a:lstStyle/>
          <a:p>
            <a:pPr algn="r"/>
            <a:r>
              <a:rPr lang="en-US" dirty="0"/>
              <a:t>Tony  Chambers</a:t>
            </a:r>
          </a:p>
          <a:p>
            <a:pPr algn="r"/>
            <a:r>
              <a:rPr lang="en-US" dirty="0"/>
              <a:t>Center for Healthy Minds</a:t>
            </a:r>
          </a:p>
          <a:p>
            <a:pPr algn="r"/>
            <a:r>
              <a:rPr lang="en-US" dirty="0"/>
              <a:t>UW - Madison</a:t>
            </a:r>
          </a:p>
        </p:txBody>
      </p:sp>
    </p:spTree>
    <p:extLst>
      <p:ext uri="{BB962C8B-B14F-4D97-AF65-F5344CB8AC3E}">
        <p14:creationId xmlns:p14="http://schemas.microsoft.com/office/powerpoint/2010/main" val="114841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AFF7-62A7-4E81-700C-2B47626BC843}"/>
              </a:ext>
            </a:extLst>
          </p:cNvPr>
          <p:cNvSpPr>
            <a:spLocks noGrp="1"/>
          </p:cNvSpPr>
          <p:nvPr>
            <p:ph type="title"/>
          </p:nvPr>
        </p:nvSpPr>
        <p:spPr/>
        <p:txBody>
          <a:bodyPr/>
          <a:lstStyle/>
          <a:p>
            <a:endParaRPr lang="en-US"/>
          </a:p>
        </p:txBody>
      </p:sp>
      <p:pic>
        <p:nvPicPr>
          <p:cNvPr id="4" name="Content Placeholder 3" descr="A diagram of health and its components&#10;&#10;Description automatically generated with medium confidence">
            <a:extLst>
              <a:ext uri="{FF2B5EF4-FFF2-40B4-BE49-F238E27FC236}">
                <a16:creationId xmlns:a16="http://schemas.microsoft.com/office/drawing/2014/main" id="{3FDB213F-2D83-CABE-3513-C4A1F1B405B9}"/>
              </a:ext>
            </a:extLst>
          </p:cNvPr>
          <p:cNvPicPr>
            <a:picLocks noGrp="1" noChangeAspect="1"/>
          </p:cNvPicPr>
          <p:nvPr>
            <p:ph idx="1"/>
          </p:nvPr>
        </p:nvPicPr>
        <p:blipFill>
          <a:blip r:embed="rId2"/>
          <a:stretch>
            <a:fillRect/>
          </a:stretch>
        </p:blipFill>
        <p:spPr>
          <a:xfrm>
            <a:off x="2304055" y="443539"/>
            <a:ext cx="7228047" cy="5961743"/>
          </a:xfrm>
          <a:prstGeom prst="rect">
            <a:avLst/>
          </a:prstGeom>
        </p:spPr>
      </p:pic>
    </p:spTree>
    <p:extLst>
      <p:ext uri="{BB962C8B-B14F-4D97-AF65-F5344CB8AC3E}">
        <p14:creationId xmlns:p14="http://schemas.microsoft.com/office/powerpoint/2010/main" val="161065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D417-4C32-BA67-D7B2-3F0E77107F82}"/>
              </a:ext>
            </a:extLst>
          </p:cNvPr>
          <p:cNvSpPr>
            <a:spLocks noGrp="1"/>
          </p:cNvSpPr>
          <p:nvPr>
            <p:ph type="title"/>
          </p:nvPr>
        </p:nvSpPr>
        <p:spPr/>
        <p:txBody>
          <a:bodyPr/>
          <a:lstStyle/>
          <a:p>
            <a:r>
              <a:rPr lang="en-US" b="1" dirty="0"/>
              <a:t>Necessary dimensions for Belonging to be present:</a:t>
            </a:r>
          </a:p>
        </p:txBody>
      </p:sp>
      <p:sp>
        <p:nvSpPr>
          <p:cNvPr id="3" name="Content Placeholder 2">
            <a:extLst>
              <a:ext uri="{FF2B5EF4-FFF2-40B4-BE49-F238E27FC236}">
                <a16:creationId xmlns:a16="http://schemas.microsoft.com/office/drawing/2014/main" id="{84304BD2-9CAF-7D5A-7A1B-229F6616DA51}"/>
              </a:ext>
            </a:extLst>
          </p:cNvPr>
          <p:cNvSpPr>
            <a:spLocks noGrp="1"/>
          </p:cNvSpPr>
          <p:nvPr>
            <p:ph idx="1"/>
          </p:nvPr>
        </p:nvSpPr>
        <p:spPr>
          <a:xfrm>
            <a:off x="838200" y="2234699"/>
            <a:ext cx="10515600" cy="4351339"/>
          </a:xfrm>
        </p:spPr>
        <p:txBody>
          <a:bodyPr>
            <a:normAutofit/>
          </a:bodyPr>
          <a:lstStyle/>
          <a:p>
            <a:pPr marL="914377" indent="-609585">
              <a:buFont typeface="Wingdings" pitchFamily="2" charset="2"/>
              <a:buChar char="§"/>
            </a:pPr>
            <a:r>
              <a:rPr lang="en-US" sz="4000" dirty="0"/>
              <a:t>Subjective Experience</a:t>
            </a:r>
          </a:p>
          <a:p>
            <a:pPr marL="914377" indent="-609585">
              <a:buFont typeface="Wingdings" pitchFamily="2" charset="2"/>
              <a:buChar char="§"/>
            </a:pPr>
            <a:r>
              <a:rPr lang="en-US" sz="4000" dirty="0"/>
              <a:t>Objective Efforts &amp; Outcomes</a:t>
            </a:r>
          </a:p>
          <a:p>
            <a:pPr marL="914377" indent="-609585">
              <a:buFont typeface="Wingdings" pitchFamily="2" charset="2"/>
              <a:buChar char="§"/>
            </a:pPr>
            <a:r>
              <a:rPr lang="en-US" sz="4000" dirty="0"/>
              <a:t>Agency</a:t>
            </a:r>
          </a:p>
          <a:p>
            <a:pPr marL="914377" indent="-609585">
              <a:buFont typeface="Wingdings" pitchFamily="2" charset="2"/>
              <a:buChar char="§"/>
            </a:pPr>
            <a:r>
              <a:rPr lang="en-US" sz="4000" b="1" dirty="0"/>
              <a:t>Strength of social networks</a:t>
            </a:r>
          </a:p>
        </p:txBody>
      </p:sp>
    </p:spTree>
    <p:extLst>
      <p:ext uri="{BB962C8B-B14F-4D97-AF65-F5344CB8AC3E}">
        <p14:creationId xmlns:p14="http://schemas.microsoft.com/office/powerpoint/2010/main" val="92794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C38C-CDE0-1638-0268-07924F48A05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1738400-420C-A450-E831-743BAAEA2214}"/>
              </a:ext>
            </a:extLst>
          </p:cNvPr>
          <p:cNvSpPr>
            <a:spLocks noGrp="1"/>
          </p:cNvSpPr>
          <p:nvPr>
            <p:ph idx="1"/>
          </p:nvPr>
        </p:nvSpPr>
        <p:spPr>
          <a:xfrm>
            <a:off x="1104293" y="1515889"/>
            <a:ext cx="8946541" cy="4195481"/>
          </a:xfrm>
        </p:spPr>
        <p:txBody>
          <a:bodyPr/>
          <a:lstStyle/>
          <a:p>
            <a:pPr>
              <a:buFont typeface="Wingdings" pitchFamily="2" charset="2"/>
              <a:buChar char="§"/>
            </a:pPr>
            <a:r>
              <a:rPr lang="en-US" sz="3200" dirty="0"/>
              <a:t>What are the feelings that you have when you belong, and you want to belong?</a:t>
            </a:r>
          </a:p>
          <a:p>
            <a:pPr>
              <a:buFont typeface="Wingdings" pitchFamily="2" charset="2"/>
              <a:buChar char="§"/>
            </a:pPr>
            <a:endParaRPr lang="en-US" dirty="0"/>
          </a:p>
          <a:p>
            <a:pPr>
              <a:buFont typeface="Wingdings" pitchFamily="2" charset="2"/>
              <a:buChar char="§"/>
            </a:pPr>
            <a:endParaRPr lang="en-US" dirty="0"/>
          </a:p>
          <a:p>
            <a:pPr>
              <a:buFont typeface="Wingdings" pitchFamily="2" charset="2"/>
              <a:buChar char="§"/>
            </a:pPr>
            <a:endParaRPr lang="en-US" dirty="0"/>
          </a:p>
          <a:p>
            <a:pPr>
              <a:buFont typeface="Wingdings" pitchFamily="2" charset="2"/>
              <a:buChar char="§"/>
            </a:pPr>
            <a:r>
              <a:rPr lang="en-US" sz="3200" dirty="0"/>
              <a:t>What are the feelings that you have when you don’t belong, but you want to belong?</a:t>
            </a:r>
          </a:p>
        </p:txBody>
      </p:sp>
    </p:spTree>
    <p:extLst>
      <p:ext uri="{BB962C8B-B14F-4D97-AF65-F5344CB8AC3E}">
        <p14:creationId xmlns:p14="http://schemas.microsoft.com/office/powerpoint/2010/main" val="204668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C9E6-AB64-540D-97BE-67D592A28254}"/>
              </a:ext>
            </a:extLst>
          </p:cNvPr>
          <p:cNvSpPr>
            <a:spLocks noGrp="1"/>
          </p:cNvSpPr>
          <p:nvPr>
            <p:ph type="title"/>
          </p:nvPr>
        </p:nvSpPr>
        <p:spPr>
          <a:xfrm>
            <a:off x="250521" y="322007"/>
            <a:ext cx="7690979" cy="1318903"/>
          </a:xfrm>
        </p:spPr>
        <p:txBody>
          <a:bodyPr>
            <a:normAutofit/>
          </a:bodyPr>
          <a:lstStyle/>
          <a:p>
            <a:r>
              <a:rPr lang="en-US" sz="2800" b="1" dirty="0"/>
              <a:t>Subjective Experience?</a:t>
            </a:r>
            <a:br>
              <a:rPr lang="en-US" sz="4000" b="1" dirty="0"/>
            </a:br>
            <a:r>
              <a:rPr lang="en-US" sz="4000" b="1" dirty="0"/>
              <a:t>…a feeling or an experience?</a:t>
            </a:r>
          </a:p>
        </p:txBody>
      </p:sp>
      <p:pic>
        <p:nvPicPr>
          <p:cNvPr id="4" name="Picture 3" descr="A person with a beard smiling&#10;&#10;Description automatically generated">
            <a:extLst>
              <a:ext uri="{FF2B5EF4-FFF2-40B4-BE49-F238E27FC236}">
                <a16:creationId xmlns:a16="http://schemas.microsoft.com/office/drawing/2014/main" id="{690F788E-551A-C584-D054-5F6EBD3B06CA}"/>
              </a:ext>
            </a:extLst>
          </p:cNvPr>
          <p:cNvPicPr>
            <a:picLocks noChangeAspect="1"/>
          </p:cNvPicPr>
          <p:nvPr/>
        </p:nvPicPr>
        <p:blipFill>
          <a:blip r:embed="rId3"/>
          <a:srcRect r="-1" b="10501"/>
          <a:stretch/>
        </p:blipFill>
        <p:spPr>
          <a:xfrm>
            <a:off x="7640877" y="1300892"/>
            <a:ext cx="3621491" cy="3747022"/>
          </a:xfrm>
          <a:prstGeom prst="rect">
            <a:avLst/>
          </a:prstGeom>
          <a:effectLst>
            <a:outerShdw blurRad="50800" dist="38100" dir="5400000" algn="t" rotWithShape="0">
              <a:prstClr val="black">
                <a:alpha val="43000"/>
              </a:prstClr>
            </a:outerShdw>
          </a:effectLst>
        </p:spPr>
      </p:pic>
      <p:sp>
        <p:nvSpPr>
          <p:cNvPr id="15" name="Rectangle 14">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C4A785B-3A2B-96E6-CB7F-BB1581A64A7F}"/>
              </a:ext>
            </a:extLst>
          </p:cNvPr>
          <p:cNvSpPr>
            <a:spLocks noGrp="1"/>
          </p:cNvSpPr>
          <p:nvPr>
            <p:ph idx="1"/>
          </p:nvPr>
        </p:nvSpPr>
        <p:spPr>
          <a:xfrm>
            <a:off x="407097" y="2078816"/>
            <a:ext cx="7077205" cy="4457177"/>
          </a:xfrm>
        </p:spPr>
        <p:txBody>
          <a:bodyPr>
            <a:normAutofit/>
          </a:bodyPr>
          <a:lstStyle/>
          <a:p>
            <a:pPr marL="0" indent="0">
              <a:buNone/>
            </a:pPr>
            <a:r>
              <a:rPr lang="en-US" sz="2800" kern="100" dirty="0">
                <a:latin typeface="Calibri" panose="020F0502020204030204" pitchFamily="34" charset="0"/>
                <a:ea typeface="Calibri" panose="020F0502020204030204" pitchFamily="34" charset="0"/>
                <a:cs typeface="Calibri" panose="020F0502020204030204" pitchFamily="34" charset="0"/>
              </a:rPr>
              <a:t>“</a:t>
            </a:r>
            <a:r>
              <a:rPr lang="en-US" sz="2800" b="1" i="1" kern="100" dirty="0">
                <a:latin typeface="Calibri" panose="020F0502020204030204" pitchFamily="34" charset="0"/>
                <a:ea typeface="Calibri" panose="020F0502020204030204" pitchFamily="34" charset="0"/>
                <a:cs typeface="Calibri" panose="020F0502020204030204" pitchFamily="34" charset="0"/>
              </a:rPr>
              <a:t>Belonging describes </a:t>
            </a:r>
            <a:r>
              <a:rPr lang="en-US" sz="2800" b="1" i="1" u="sng" kern="100" dirty="0">
                <a:latin typeface="Calibri" panose="020F0502020204030204" pitchFamily="34" charset="0"/>
                <a:ea typeface="Calibri" panose="020F0502020204030204" pitchFamily="34" charset="0"/>
                <a:cs typeface="Calibri" panose="020F0502020204030204" pitchFamily="34" charset="0"/>
              </a:rPr>
              <a:t>more than a feeling of inclusion or welcome</a:t>
            </a:r>
            <a:r>
              <a:rPr lang="en-US" sz="2800" b="1" i="1" kern="100" dirty="0">
                <a:latin typeface="Calibri" panose="020F0502020204030204" pitchFamily="34" charset="0"/>
                <a:ea typeface="Calibri" panose="020F0502020204030204" pitchFamily="34" charset="0"/>
                <a:cs typeface="Calibri" panose="020F0502020204030204" pitchFamily="34" charset="0"/>
              </a:rPr>
              <a:t>. Its full power is as a strategic framework for addressing ongoing structural and systemic othering, made visible, for example, in the wide disparities in outcomes found across a variety of sectors and identity groups.”</a:t>
            </a:r>
          </a:p>
          <a:p>
            <a:pPr marL="0" indent="0">
              <a:buNone/>
            </a:pPr>
            <a:r>
              <a:rPr lang="en-US" b="1" i="1" kern="1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i="1" kern="100" dirty="0">
                <a:latin typeface="Calibri" panose="020F0502020204030204" pitchFamily="34" charset="0"/>
                <a:ea typeface="Calibri" panose="020F0502020204030204" pitchFamily="34" charset="0"/>
                <a:cs typeface="Calibri" panose="020F0502020204030204" pitchFamily="34" charset="0"/>
              </a:rPr>
              <a:t>				j</a:t>
            </a:r>
            <a:r>
              <a:rPr lang="en-US" i="1" kern="100" dirty="0">
                <a:effectLst/>
                <a:latin typeface="Calibri" panose="020F0502020204030204" pitchFamily="34" charset="0"/>
                <a:ea typeface="Calibri" panose="020F0502020204030204" pitchFamily="34" charset="0"/>
                <a:cs typeface="Calibri" panose="020F0502020204030204" pitchFamily="34" charset="0"/>
              </a:rPr>
              <a:t>ohn </a:t>
            </a:r>
            <a:r>
              <a:rPr lang="en-US" i="1" kern="100" dirty="0" err="1">
                <a:effectLst/>
                <a:latin typeface="Calibri" panose="020F0502020204030204" pitchFamily="34" charset="0"/>
                <a:ea typeface="Calibri" panose="020F0502020204030204" pitchFamily="34" charset="0"/>
                <a:cs typeface="Calibri" panose="020F0502020204030204" pitchFamily="34" charset="0"/>
              </a:rPr>
              <a:t>powell</a:t>
            </a:r>
            <a:r>
              <a:rPr lang="en-US" i="1" kern="100" dirty="0">
                <a:effectLst/>
                <a:latin typeface="Calibri" panose="020F0502020204030204" pitchFamily="34" charset="0"/>
                <a:ea typeface="Calibri" panose="020F0502020204030204" pitchFamily="34" charset="0"/>
                <a:cs typeface="Calibri" panose="020F0502020204030204" pitchFamily="34" charset="0"/>
              </a:rPr>
              <a:t>, Center for Belonging and Othering, </a:t>
            </a:r>
          </a:p>
          <a:p>
            <a:pPr marL="0" indent="0">
              <a:buNone/>
            </a:pPr>
            <a:r>
              <a:rPr lang="en-US" i="1" kern="100" dirty="0">
                <a:latin typeface="Calibri" panose="020F0502020204030204" pitchFamily="34" charset="0"/>
                <a:ea typeface="Calibri" panose="020F0502020204030204" pitchFamily="34" charset="0"/>
                <a:cs typeface="Calibri" panose="020F0502020204030204" pitchFamily="34" charset="0"/>
              </a:rPr>
              <a:t>					              </a:t>
            </a:r>
            <a:r>
              <a:rPr lang="en-US" i="1" kern="100" dirty="0">
                <a:effectLst/>
                <a:latin typeface="Calibri" panose="020F0502020204030204" pitchFamily="34" charset="0"/>
                <a:ea typeface="Calibri" panose="020F0502020204030204" pitchFamily="34" charset="0"/>
                <a:cs typeface="Calibri" panose="020F0502020204030204" pitchFamily="34" charset="0"/>
              </a:rPr>
              <a:t>UC Berkley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dirty="0"/>
          </a:p>
        </p:txBody>
      </p:sp>
    </p:spTree>
    <p:extLst>
      <p:ext uri="{BB962C8B-B14F-4D97-AF65-F5344CB8AC3E}">
        <p14:creationId xmlns:p14="http://schemas.microsoft.com/office/powerpoint/2010/main" val="148913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97B8-B0AC-28B0-FEB7-F4175A9DA8D4}"/>
              </a:ext>
            </a:extLst>
          </p:cNvPr>
          <p:cNvSpPr>
            <a:spLocks noGrp="1"/>
          </p:cNvSpPr>
          <p:nvPr>
            <p:ph type="title"/>
          </p:nvPr>
        </p:nvSpPr>
        <p:spPr>
          <a:xfrm>
            <a:off x="408791" y="349373"/>
            <a:ext cx="10944800" cy="1325600"/>
          </a:xfrm>
        </p:spPr>
        <p:txBody>
          <a:bodyPr>
            <a:normAutofit/>
          </a:bodyPr>
          <a:lstStyle/>
          <a:p>
            <a:r>
              <a:rPr lang="en-US" sz="3200" b="1" dirty="0"/>
              <a:t>Dynamics of Belonging for Marginalized Groups:</a:t>
            </a:r>
          </a:p>
        </p:txBody>
      </p:sp>
      <p:sp>
        <p:nvSpPr>
          <p:cNvPr id="3" name="Content Placeholder 2">
            <a:extLst>
              <a:ext uri="{FF2B5EF4-FFF2-40B4-BE49-F238E27FC236}">
                <a16:creationId xmlns:a16="http://schemas.microsoft.com/office/drawing/2014/main" id="{51E144DC-B88F-AECB-F62B-0C65489D74AD}"/>
              </a:ext>
            </a:extLst>
          </p:cNvPr>
          <p:cNvSpPr>
            <a:spLocks noGrp="1"/>
          </p:cNvSpPr>
          <p:nvPr>
            <p:ph idx="1"/>
          </p:nvPr>
        </p:nvSpPr>
        <p:spPr>
          <a:xfrm>
            <a:off x="837991" y="1972973"/>
            <a:ext cx="10515600" cy="2638091"/>
          </a:xfrm>
        </p:spPr>
        <p:txBody>
          <a:bodyPr>
            <a:normAutofit/>
          </a:bodyPr>
          <a:lstStyle/>
          <a:p>
            <a:pPr marL="0" indent="0" algn="ctr">
              <a:buNone/>
            </a:pPr>
            <a:r>
              <a:rPr lang="en-US" sz="4800" dirty="0"/>
              <a:t>Belonging Uncertainty</a:t>
            </a:r>
          </a:p>
          <a:p>
            <a:pPr marL="0" indent="0" algn="ctr"/>
            <a:endParaRPr lang="en-US" sz="4800" dirty="0"/>
          </a:p>
          <a:p>
            <a:pPr marL="0" indent="0" algn="ctr">
              <a:buNone/>
            </a:pPr>
            <a:r>
              <a:rPr lang="en-US" sz="4800" dirty="0"/>
              <a:t>Attributional Ambiguity</a:t>
            </a:r>
          </a:p>
        </p:txBody>
      </p:sp>
    </p:spTree>
    <p:extLst>
      <p:ext uri="{BB962C8B-B14F-4D97-AF65-F5344CB8AC3E}">
        <p14:creationId xmlns:p14="http://schemas.microsoft.com/office/powerpoint/2010/main" val="337747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A326-1274-18AC-C418-A409EA0D28B6}"/>
              </a:ext>
            </a:extLst>
          </p:cNvPr>
          <p:cNvSpPr>
            <a:spLocks noGrp="1"/>
          </p:cNvSpPr>
          <p:nvPr>
            <p:ph type="title"/>
          </p:nvPr>
        </p:nvSpPr>
        <p:spPr/>
        <p:txBody>
          <a:bodyPr/>
          <a:lstStyle/>
          <a:p>
            <a:r>
              <a:rPr lang="en-US" b="1"/>
              <a:t>Other necessary dimensions for Belonging to be present:</a:t>
            </a:r>
            <a:endParaRPr lang="en-US"/>
          </a:p>
        </p:txBody>
      </p:sp>
      <p:sp>
        <p:nvSpPr>
          <p:cNvPr id="3" name="Content Placeholder 2">
            <a:extLst>
              <a:ext uri="{FF2B5EF4-FFF2-40B4-BE49-F238E27FC236}">
                <a16:creationId xmlns:a16="http://schemas.microsoft.com/office/drawing/2014/main" id="{0F3F786C-0C7C-DD4A-0AF3-ED8FA2AC2336}"/>
              </a:ext>
            </a:extLst>
          </p:cNvPr>
          <p:cNvSpPr>
            <a:spLocks noGrp="1"/>
          </p:cNvSpPr>
          <p:nvPr>
            <p:ph idx="1"/>
          </p:nvPr>
        </p:nvSpPr>
        <p:spPr>
          <a:xfrm>
            <a:off x="838200" y="2273885"/>
            <a:ext cx="10515600" cy="4351339"/>
          </a:xfrm>
        </p:spPr>
        <p:txBody>
          <a:bodyPr/>
          <a:lstStyle/>
          <a:p>
            <a:pPr>
              <a:buFont typeface="Wingdings" pitchFamily="2" charset="2"/>
              <a:buChar char="§"/>
            </a:pPr>
            <a:r>
              <a:rPr lang="en-US" sz="3600" dirty="0"/>
              <a:t>Objective Efforts &amp; Outcomes </a:t>
            </a:r>
          </a:p>
          <a:p>
            <a:pPr marL="0" indent="0">
              <a:buNone/>
            </a:pPr>
            <a:r>
              <a:rPr lang="en-US" kern="100" dirty="0">
                <a:latin typeface="Calibri" panose="020F0502020204030204" pitchFamily="34" charset="0"/>
                <a:ea typeface="Calibri" panose="020F0502020204030204" pitchFamily="34" charset="0"/>
                <a:cs typeface="Calibri" panose="020F0502020204030204" pitchFamily="34" charset="0"/>
              </a:rPr>
              <a:t>(Policies, practices, symbols, resources, physical structures (places), recognitions and celebrations) </a:t>
            </a:r>
            <a:r>
              <a:rPr lang="en-US" sz="1800" kern="100" dirty="0">
                <a:latin typeface="Calibri" panose="020F0502020204030204" pitchFamily="34" charset="0"/>
                <a:ea typeface="Calibri" panose="020F0502020204030204" pitchFamily="34" charset="0"/>
                <a:cs typeface="Calibri" panose="020F0502020204030204" pitchFamily="34" charset="0"/>
              </a:rPr>
              <a:t>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sz="4400" dirty="0"/>
          </a:p>
          <a:p>
            <a:pPr>
              <a:buFont typeface="Wingdings" pitchFamily="2" charset="2"/>
              <a:buChar char="§"/>
            </a:pPr>
            <a:r>
              <a:rPr lang="en-US" sz="3600" dirty="0"/>
              <a:t>Agency </a:t>
            </a:r>
          </a:p>
          <a:p>
            <a:pPr marL="0" indent="0">
              <a:buNone/>
            </a:pPr>
            <a:r>
              <a:rPr lang="en-US" dirty="0">
                <a:latin typeface="Calibri" panose="020F0502020204030204" pitchFamily="34" charset="0"/>
                <a:ea typeface="Calibri" panose="020F0502020204030204" pitchFamily="34" charset="0"/>
              </a:rPr>
              <a:t>(The abilities and opportunities to impact their environments to create an experience of Belonging) </a:t>
            </a:r>
            <a:endParaRPr lang="en-US" dirty="0"/>
          </a:p>
        </p:txBody>
      </p:sp>
    </p:spTree>
    <p:extLst>
      <p:ext uri="{BB962C8B-B14F-4D97-AF65-F5344CB8AC3E}">
        <p14:creationId xmlns:p14="http://schemas.microsoft.com/office/powerpoint/2010/main" val="193172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862BE-6919-E894-B389-DA33984C1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3F52D-992D-682D-3124-634DCC02951E}"/>
              </a:ext>
            </a:extLst>
          </p:cNvPr>
          <p:cNvSpPr>
            <a:spLocks noGrp="1"/>
          </p:cNvSpPr>
          <p:nvPr>
            <p:ph type="title"/>
          </p:nvPr>
        </p:nvSpPr>
        <p:spPr/>
        <p:txBody>
          <a:bodyPr/>
          <a:lstStyle/>
          <a:p>
            <a:r>
              <a:rPr lang="en-US" dirty="0"/>
              <a:t>The Paradox of Belonging</a:t>
            </a:r>
          </a:p>
        </p:txBody>
      </p:sp>
      <p:sp>
        <p:nvSpPr>
          <p:cNvPr id="3" name="Content Placeholder 2">
            <a:extLst>
              <a:ext uri="{FF2B5EF4-FFF2-40B4-BE49-F238E27FC236}">
                <a16:creationId xmlns:a16="http://schemas.microsoft.com/office/drawing/2014/main" id="{5F6D23B5-F715-238E-843B-ECEC320FB839}"/>
              </a:ext>
            </a:extLst>
          </p:cNvPr>
          <p:cNvSpPr>
            <a:spLocks noGrp="1"/>
          </p:cNvSpPr>
          <p:nvPr>
            <p:ph idx="1"/>
          </p:nvPr>
        </p:nvSpPr>
        <p:spPr/>
        <p:txBody>
          <a:bodyPr>
            <a:normAutofit/>
          </a:bodyPr>
          <a:lstStyle/>
          <a:p>
            <a:pPr>
              <a:buFont typeface="Wingdings" pitchFamily="2" charset="2"/>
              <a:buChar char="§"/>
            </a:pPr>
            <a:r>
              <a:rPr lang="en-US" sz="3600" dirty="0"/>
              <a:t>The Strength of Social Networks</a:t>
            </a:r>
          </a:p>
          <a:p>
            <a:pPr>
              <a:buFont typeface="Wingdings" pitchFamily="2" charset="2"/>
              <a:buChar char="§"/>
            </a:pPr>
            <a:endParaRPr lang="en-US" sz="3600" dirty="0"/>
          </a:p>
          <a:p>
            <a:pPr>
              <a:buFont typeface="Wingdings" pitchFamily="2" charset="2"/>
              <a:buChar char="§"/>
            </a:pPr>
            <a:r>
              <a:rPr lang="en-US" sz="3600" dirty="0"/>
              <a:t>The other side of belonging.</a:t>
            </a:r>
          </a:p>
          <a:p>
            <a:pPr marL="0" indent="0">
              <a:buNone/>
            </a:pPr>
            <a:endParaRPr lang="en-US" sz="3600" dirty="0"/>
          </a:p>
        </p:txBody>
      </p:sp>
    </p:spTree>
    <p:extLst>
      <p:ext uri="{BB962C8B-B14F-4D97-AF65-F5344CB8AC3E}">
        <p14:creationId xmlns:p14="http://schemas.microsoft.com/office/powerpoint/2010/main" val="409993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959C-872C-1387-3A45-C9790F756346}"/>
              </a:ext>
            </a:extLst>
          </p:cNvPr>
          <p:cNvSpPr>
            <a:spLocks noGrp="1"/>
          </p:cNvSpPr>
          <p:nvPr>
            <p:ph type="title"/>
          </p:nvPr>
        </p:nvSpPr>
        <p:spPr/>
        <p:txBody>
          <a:bodyPr>
            <a:normAutofit/>
          </a:bodyPr>
          <a:lstStyle/>
          <a:p>
            <a:r>
              <a:rPr lang="en-US" sz="4000" kern="100" dirty="0">
                <a:latin typeface="Aptos" panose="020B0004020202020204" pitchFamily="34" charset="0"/>
                <a:ea typeface="Aptos" panose="020B0004020202020204" pitchFamily="34" charset="0"/>
                <a:cs typeface="Times New Roman" panose="02020603050405020304" pitchFamily="18" charset="0"/>
              </a:rPr>
              <a:t>Strength of Social networks and Belonging…..</a:t>
            </a:r>
          </a:p>
        </p:txBody>
      </p:sp>
      <p:sp>
        <p:nvSpPr>
          <p:cNvPr id="3" name="Content Placeholder 2">
            <a:extLst>
              <a:ext uri="{FF2B5EF4-FFF2-40B4-BE49-F238E27FC236}">
                <a16:creationId xmlns:a16="http://schemas.microsoft.com/office/drawing/2014/main" id="{912073E2-2FE1-81CE-FC15-7872E6E4DDE7}"/>
              </a:ext>
            </a:extLst>
          </p:cNvPr>
          <p:cNvSpPr>
            <a:spLocks noGrp="1"/>
          </p:cNvSpPr>
          <p:nvPr>
            <p:ph idx="1"/>
          </p:nvPr>
        </p:nvSpPr>
        <p:spPr>
          <a:xfrm>
            <a:off x="1103312" y="1853248"/>
            <a:ext cx="8946541" cy="4760494"/>
          </a:xfrm>
        </p:spPr>
        <p:txBody>
          <a:bodyPr>
            <a:normAutofit/>
          </a:bodyPr>
          <a:lstStyle/>
          <a:p>
            <a:pPr marL="0" indent="0">
              <a:buNone/>
            </a:pPr>
            <a:r>
              <a:rPr lang="en-US" sz="2800" i="1" kern="100" dirty="0">
                <a:latin typeface="Aptos" panose="020B0004020202020204" pitchFamily="34" charset="0"/>
                <a:ea typeface="Aptos" panose="020B0004020202020204" pitchFamily="34" charset="0"/>
                <a:cs typeface="Times New Roman" panose="02020603050405020304" pitchFamily="18" charset="0"/>
              </a:rPr>
              <a:t>The d</a:t>
            </a:r>
            <a:r>
              <a:rPr lang="en-US" sz="2800" i="1" kern="100" dirty="0">
                <a:effectLst/>
                <a:latin typeface="Aptos" panose="020B0004020202020204" pitchFamily="34" charset="0"/>
                <a:ea typeface="Aptos" panose="020B0004020202020204" pitchFamily="34" charset="0"/>
                <a:cs typeface="Times New Roman" panose="02020603050405020304" pitchFamily="18" charset="0"/>
              </a:rPr>
              <a:t>egree of belonging in an environment is associated with (…or depends on) the strength of the social connections one has, and the value of those connections to getting what’s necessary to flourish.</a:t>
            </a:r>
          </a:p>
          <a:p>
            <a:pPr marL="0">
              <a:spcBef>
                <a:spcPts val="0"/>
              </a:spcBef>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indent="0">
              <a:spcBef>
                <a:spcPts val="0"/>
              </a:spcBef>
              <a:buNone/>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indent="0">
              <a:spcBef>
                <a:spcPts val="0"/>
              </a:spcBef>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Factors impacting the strength of connections in network:  </a:t>
            </a:r>
          </a:p>
          <a:p>
            <a:pPr marL="749300" indent="-388938">
              <a:spcBef>
                <a:spcPts val="0"/>
              </a:spcBef>
              <a:buFont typeface="Wingdings" pitchFamily="2"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Frequency of contact</a:t>
            </a:r>
          </a:p>
          <a:p>
            <a:pPr marL="749300" indent="-388938">
              <a:spcBef>
                <a:spcPts val="0"/>
              </a:spcBef>
              <a:buFont typeface="Wingdings" pitchFamily="2"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Quality of contact</a:t>
            </a:r>
          </a:p>
          <a:p>
            <a:pPr marL="749300" indent="-388938">
              <a:spcBef>
                <a:spcPts val="0"/>
              </a:spcBef>
              <a:buFont typeface="Wingdings" pitchFamily="2"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Alignment of contact</a:t>
            </a:r>
          </a:p>
          <a:p>
            <a:endParaRPr lang="en-US" dirty="0"/>
          </a:p>
        </p:txBody>
      </p:sp>
    </p:spTree>
    <p:extLst>
      <p:ext uri="{BB962C8B-B14F-4D97-AF65-F5344CB8AC3E}">
        <p14:creationId xmlns:p14="http://schemas.microsoft.com/office/powerpoint/2010/main" val="62665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BFB2-0069-093F-1ADD-276BE2A58CE6}"/>
              </a:ext>
            </a:extLst>
          </p:cNvPr>
          <p:cNvSpPr>
            <a:spLocks noGrp="1"/>
          </p:cNvSpPr>
          <p:nvPr>
            <p:ph type="title"/>
          </p:nvPr>
        </p:nvSpPr>
        <p:spPr>
          <a:xfrm>
            <a:off x="838200" y="232348"/>
            <a:ext cx="10515600" cy="549275"/>
          </a:xfrm>
        </p:spPr>
        <p:txBody>
          <a:bodyPr>
            <a:normAutofit fontScale="90000"/>
          </a:bodyPr>
          <a:lstStyle/>
          <a:p>
            <a:r>
              <a:rPr lang="en-US" sz="3200"/>
              <a:t>Strength of Social Networks</a:t>
            </a:r>
          </a:p>
        </p:txBody>
      </p:sp>
      <p:graphicFrame>
        <p:nvGraphicFramePr>
          <p:cNvPr id="6" name="Content Placeholder 5">
            <a:extLst>
              <a:ext uri="{FF2B5EF4-FFF2-40B4-BE49-F238E27FC236}">
                <a16:creationId xmlns:a16="http://schemas.microsoft.com/office/drawing/2014/main" id="{E1A0A9DC-F8E3-3508-6B92-736F20940DF1}"/>
              </a:ext>
            </a:extLst>
          </p:cNvPr>
          <p:cNvGraphicFramePr>
            <a:graphicFrameLocks noGrp="1"/>
          </p:cNvGraphicFramePr>
          <p:nvPr>
            <p:ph idx="1"/>
            <p:extLst>
              <p:ext uri="{D42A27DB-BD31-4B8C-83A1-F6EECF244321}">
                <p14:modId xmlns:p14="http://schemas.microsoft.com/office/powerpoint/2010/main" val="2853801172"/>
              </p:ext>
            </p:extLst>
          </p:nvPr>
        </p:nvGraphicFramePr>
        <p:xfrm>
          <a:off x="983981" y="1145615"/>
          <a:ext cx="10515600" cy="6330259"/>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63B0768-B2E7-2391-5F14-2015DC2071EA}"/>
                  </a:ext>
                </a:extLst>
              </p14:cNvPr>
              <p14:cNvContentPartPr/>
              <p14:nvPr/>
            </p14:nvContentPartPr>
            <p14:xfrm>
              <a:off x="2557933" y="4563115"/>
              <a:ext cx="360" cy="360"/>
            </p14:xfrm>
          </p:contentPart>
        </mc:Choice>
        <mc:Fallback xmlns="">
          <p:pic>
            <p:nvPicPr>
              <p:cNvPr id="5" name="Ink 4">
                <a:extLst>
                  <a:ext uri="{FF2B5EF4-FFF2-40B4-BE49-F238E27FC236}">
                    <a16:creationId xmlns:a16="http://schemas.microsoft.com/office/drawing/2014/main" id="{363B0768-B2E7-2391-5F14-2015DC2071EA}"/>
                  </a:ext>
                </a:extLst>
              </p:cNvPr>
              <p:cNvPicPr/>
              <p:nvPr/>
            </p:nvPicPr>
            <p:blipFill>
              <a:blip r:embed="rId4"/>
              <a:stretch>
                <a:fillRect/>
              </a:stretch>
            </p:blipFill>
            <p:spPr>
              <a:xfrm>
                <a:off x="2548933" y="4554115"/>
                <a:ext cx="18000" cy="18000"/>
              </a:xfrm>
              <a:prstGeom prst="rect">
                <a:avLst/>
              </a:prstGeom>
            </p:spPr>
          </p:pic>
        </mc:Fallback>
      </mc:AlternateContent>
      <p:sp>
        <p:nvSpPr>
          <p:cNvPr id="7" name="TextBox 6">
            <a:extLst>
              <a:ext uri="{FF2B5EF4-FFF2-40B4-BE49-F238E27FC236}">
                <a16:creationId xmlns:a16="http://schemas.microsoft.com/office/drawing/2014/main" id="{174CF1B2-D43A-DCB6-02D1-0CA308B2E7FB}"/>
              </a:ext>
            </a:extLst>
          </p:cNvPr>
          <p:cNvSpPr txBox="1"/>
          <p:nvPr/>
        </p:nvSpPr>
        <p:spPr>
          <a:xfrm rot="16200000">
            <a:off x="-1128174" y="3037919"/>
            <a:ext cx="2995017" cy="707886"/>
          </a:xfrm>
          <a:prstGeom prst="rect">
            <a:avLst/>
          </a:prstGeom>
          <a:noFill/>
        </p:spPr>
        <p:txBody>
          <a:bodyPr wrap="square" rtlCol="0">
            <a:spAutoFit/>
          </a:bodyPr>
          <a:lstStyle/>
          <a:p>
            <a:r>
              <a:rPr lang="en-US" sz="4000" b="1"/>
              <a:t>Belonging</a:t>
            </a:r>
          </a:p>
        </p:txBody>
      </p:sp>
      <p:cxnSp>
        <p:nvCxnSpPr>
          <p:cNvPr id="9" name="Straight Arrow Connector 8">
            <a:extLst>
              <a:ext uri="{FF2B5EF4-FFF2-40B4-BE49-F238E27FC236}">
                <a16:creationId xmlns:a16="http://schemas.microsoft.com/office/drawing/2014/main" id="{44004EDB-1BB6-F1A6-66DA-92E1BC847BE7}"/>
              </a:ext>
            </a:extLst>
          </p:cNvPr>
          <p:cNvCxnSpPr>
            <a:cxnSpLocks/>
          </p:cNvCxnSpPr>
          <p:nvPr/>
        </p:nvCxnSpPr>
        <p:spPr>
          <a:xfrm>
            <a:off x="1143000" y="1636091"/>
            <a:ext cx="0" cy="3284254"/>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1B183C-BA7F-35C7-32C5-35A57E4D623E}"/>
              </a:ext>
            </a:extLst>
          </p:cNvPr>
          <p:cNvSpPr txBox="1"/>
          <p:nvPr/>
        </p:nvSpPr>
        <p:spPr>
          <a:xfrm>
            <a:off x="391474" y="1174426"/>
            <a:ext cx="1503052" cy="461665"/>
          </a:xfrm>
          <a:prstGeom prst="rect">
            <a:avLst/>
          </a:prstGeom>
          <a:noFill/>
        </p:spPr>
        <p:txBody>
          <a:bodyPr wrap="square" rtlCol="0">
            <a:spAutoFit/>
          </a:bodyPr>
          <a:lstStyle/>
          <a:p>
            <a:r>
              <a:rPr lang="en-US" sz="2400"/>
              <a:t>Greater</a:t>
            </a:r>
          </a:p>
        </p:txBody>
      </p:sp>
      <p:sp>
        <p:nvSpPr>
          <p:cNvPr id="13" name="TextBox 12">
            <a:extLst>
              <a:ext uri="{FF2B5EF4-FFF2-40B4-BE49-F238E27FC236}">
                <a16:creationId xmlns:a16="http://schemas.microsoft.com/office/drawing/2014/main" id="{F1BBA17D-1C0D-72E5-2347-DE0064C0B89B}"/>
              </a:ext>
            </a:extLst>
          </p:cNvPr>
          <p:cNvSpPr txBox="1"/>
          <p:nvPr/>
        </p:nvSpPr>
        <p:spPr>
          <a:xfrm>
            <a:off x="427348" y="4818743"/>
            <a:ext cx="1198253" cy="461665"/>
          </a:xfrm>
          <a:prstGeom prst="rect">
            <a:avLst/>
          </a:prstGeom>
          <a:noFill/>
        </p:spPr>
        <p:txBody>
          <a:bodyPr wrap="square" rtlCol="0">
            <a:spAutoFit/>
          </a:bodyPr>
          <a:lstStyle/>
          <a:p>
            <a:r>
              <a:rPr lang="en-US" sz="2400"/>
              <a:t>Lesser</a:t>
            </a:r>
          </a:p>
        </p:txBody>
      </p:sp>
      <p:cxnSp>
        <p:nvCxnSpPr>
          <p:cNvPr id="18" name="Straight Arrow Connector 17">
            <a:extLst>
              <a:ext uri="{FF2B5EF4-FFF2-40B4-BE49-F238E27FC236}">
                <a16:creationId xmlns:a16="http://schemas.microsoft.com/office/drawing/2014/main" id="{E1605A28-9AEE-4979-0C07-227BB8BB6E5C}"/>
              </a:ext>
            </a:extLst>
          </p:cNvPr>
          <p:cNvCxnSpPr>
            <a:cxnSpLocks/>
          </p:cNvCxnSpPr>
          <p:nvPr/>
        </p:nvCxnSpPr>
        <p:spPr>
          <a:xfrm flipV="1">
            <a:off x="1625601" y="1410757"/>
            <a:ext cx="8447313" cy="36388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204A58A-E62B-5CF4-BF71-DFF37B466132}"/>
              </a:ext>
            </a:extLst>
          </p:cNvPr>
          <p:cNvSpPr txBox="1"/>
          <p:nvPr/>
        </p:nvSpPr>
        <p:spPr>
          <a:xfrm>
            <a:off x="3861604" y="6282593"/>
            <a:ext cx="4622875" cy="420564"/>
          </a:xfrm>
          <a:prstGeom prst="rect">
            <a:avLst/>
          </a:prstGeom>
          <a:noFill/>
        </p:spPr>
        <p:txBody>
          <a:bodyPr wrap="square">
            <a:spAutoFit/>
          </a:bodyPr>
          <a:lstStyle/>
          <a:p>
            <a:r>
              <a:rPr lang="en-US" sz="2133" b="1"/>
              <a:t>Social Connection Strength</a:t>
            </a:r>
          </a:p>
        </p:txBody>
      </p:sp>
      <p:sp>
        <p:nvSpPr>
          <p:cNvPr id="21" name="TextBox 20">
            <a:extLst>
              <a:ext uri="{FF2B5EF4-FFF2-40B4-BE49-F238E27FC236}">
                <a16:creationId xmlns:a16="http://schemas.microsoft.com/office/drawing/2014/main" id="{BEE17821-F72F-7C8C-61B9-4DB8CF24CC57}"/>
              </a:ext>
            </a:extLst>
          </p:cNvPr>
          <p:cNvSpPr txBox="1"/>
          <p:nvPr/>
        </p:nvSpPr>
        <p:spPr>
          <a:xfrm>
            <a:off x="10926268" y="6365558"/>
            <a:ext cx="1146627" cy="461665"/>
          </a:xfrm>
          <a:prstGeom prst="rect">
            <a:avLst/>
          </a:prstGeom>
          <a:noFill/>
        </p:spPr>
        <p:txBody>
          <a:bodyPr wrap="square" rtlCol="0">
            <a:spAutoFit/>
          </a:bodyPr>
          <a:lstStyle/>
          <a:p>
            <a:r>
              <a:rPr lang="en-US" sz="1200"/>
              <a:t>Tony Chambers</a:t>
            </a:r>
          </a:p>
        </p:txBody>
      </p:sp>
    </p:spTree>
    <p:extLst>
      <p:ext uri="{BB962C8B-B14F-4D97-AF65-F5344CB8AC3E}">
        <p14:creationId xmlns:p14="http://schemas.microsoft.com/office/powerpoint/2010/main" val="2403240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FE74B-A138-1E59-6EF0-7E2C48E3A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E0E23-A933-A037-D3D5-B7165C08ACA4}"/>
              </a:ext>
            </a:extLst>
          </p:cNvPr>
          <p:cNvSpPr>
            <a:spLocks noGrp="1"/>
          </p:cNvSpPr>
          <p:nvPr>
            <p:ph type="title"/>
          </p:nvPr>
        </p:nvSpPr>
        <p:spPr>
          <a:xfrm>
            <a:off x="838200" y="232348"/>
            <a:ext cx="10515600" cy="549275"/>
          </a:xfrm>
        </p:spPr>
        <p:txBody>
          <a:bodyPr>
            <a:normAutofit fontScale="90000"/>
          </a:bodyPr>
          <a:lstStyle/>
          <a:p>
            <a:r>
              <a:rPr lang="en-US" sz="3200"/>
              <a:t>Strength of Social Networks</a:t>
            </a:r>
          </a:p>
        </p:txBody>
      </p:sp>
      <p:graphicFrame>
        <p:nvGraphicFramePr>
          <p:cNvPr id="6" name="Content Placeholder 5">
            <a:extLst>
              <a:ext uri="{FF2B5EF4-FFF2-40B4-BE49-F238E27FC236}">
                <a16:creationId xmlns:a16="http://schemas.microsoft.com/office/drawing/2014/main" id="{5C14F14F-34D1-99F7-92ED-C8F127204101}"/>
              </a:ext>
            </a:extLst>
          </p:cNvPr>
          <p:cNvGraphicFramePr>
            <a:graphicFrameLocks noGrp="1"/>
          </p:cNvGraphicFramePr>
          <p:nvPr>
            <p:ph idx="1"/>
          </p:nvPr>
        </p:nvGraphicFramePr>
        <p:xfrm>
          <a:off x="983981" y="1145615"/>
          <a:ext cx="10515600" cy="6330259"/>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207E0233-BE08-1140-1529-0DDD3B8CEE14}"/>
                  </a:ext>
                </a:extLst>
              </p14:cNvPr>
              <p14:cNvContentPartPr/>
              <p14:nvPr/>
            </p14:nvContentPartPr>
            <p14:xfrm>
              <a:off x="2557933" y="4563115"/>
              <a:ext cx="360" cy="360"/>
            </p14:xfrm>
          </p:contentPart>
        </mc:Choice>
        <mc:Fallback>
          <p:pic>
            <p:nvPicPr>
              <p:cNvPr id="5" name="Ink 4">
                <a:extLst>
                  <a:ext uri="{FF2B5EF4-FFF2-40B4-BE49-F238E27FC236}">
                    <a16:creationId xmlns:a16="http://schemas.microsoft.com/office/drawing/2014/main" id="{207E0233-BE08-1140-1529-0DDD3B8CEE14}"/>
                  </a:ext>
                </a:extLst>
              </p:cNvPr>
              <p:cNvPicPr/>
              <p:nvPr/>
            </p:nvPicPr>
            <p:blipFill>
              <a:blip r:embed="rId4"/>
              <a:stretch>
                <a:fillRect/>
              </a:stretch>
            </p:blipFill>
            <p:spPr>
              <a:xfrm>
                <a:off x="2548933" y="4554115"/>
                <a:ext cx="18000" cy="18000"/>
              </a:xfrm>
              <a:prstGeom prst="rect">
                <a:avLst/>
              </a:prstGeom>
            </p:spPr>
          </p:pic>
        </mc:Fallback>
      </mc:AlternateContent>
      <p:sp>
        <p:nvSpPr>
          <p:cNvPr id="7" name="TextBox 6">
            <a:extLst>
              <a:ext uri="{FF2B5EF4-FFF2-40B4-BE49-F238E27FC236}">
                <a16:creationId xmlns:a16="http://schemas.microsoft.com/office/drawing/2014/main" id="{7A2679F3-FCF3-ED52-C936-677992CFD0BD}"/>
              </a:ext>
            </a:extLst>
          </p:cNvPr>
          <p:cNvSpPr txBox="1"/>
          <p:nvPr/>
        </p:nvSpPr>
        <p:spPr>
          <a:xfrm rot="16200000">
            <a:off x="-1128174" y="3037919"/>
            <a:ext cx="2995017" cy="707886"/>
          </a:xfrm>
          <a:prstGeom prst="rect">
            <a:avLst/>
          </a:prstGeom>
          <a:noFill/>
        </p:spPr>
        <p:txBody>
          <a:bodyPr wrap="square" rtlCol="0">
            <a:spAutoFit/>
          </a:bodyPr>
          <a:lstStyle/>
          <a:p>
            <a:r>
              <a:rPr lang="en-US" sz="4000" b="1"/>
              <a:t>Belonging</a:t>
            </a:r>
          </a:p>
        </p:txBody>
      </p:sp>
      <p:cxnSp>
        <p:nvCxnSpPr>
          <p:cNvPr id="9" name="Straight Arrow Connector 8">
            <a:extLst>
              <a:ext uri="{FF2B5EF4-FFF2-40B4-BE49-F238E27FC236}">
                <a16:creationId xmlns:a16="http://schemas.microsoft.com/office/drawing/2014/main" id="{50A72C6C-6465-64D8-58CD-A82CFB95EB3C}"/>
              </a:ext>
            </a:extLst>
          </p:cNvPr>
          <p:cNvCxnSpPr>
            <a:cxnSpLocks/>
          </p:cNvCxnSpPr>
          <p:nvPr/>
        </p:nvCxnSpPr>
        <p:spPr>
          <a:xfrm>
            <a:off x="1143000" y="1636091"/>
            <a:ext cx="0" cy="3284254"/>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C86C0A-E59A-F943-BE5B-E5B0DEC6D4BE}"/>
              </a:ext>
            </a:extLst>
          </p:cNvPr>
          <p:cNvSpPr txBox="1"/>
          <p:nvPr/>
        </p:nvSpPr>
        <p:spPr>
          <a:xfrm>
            <a:off x="391474" y="1174426"/>
            <a:ext cx="1503052" cy="461665"/>
          </a:xfrm>
          <a:prstGeom prst="rect">
            <a:avLst/>
          </a:prstGeom>
          <a:noFill/>
        </p:spPr>
        <p:txBody>
          <a:bodyPr wrap="square" rtlCol="0">
            <a:spAutoFit/>
          </a:bodyPr>
          <a:lstStyle/>
          <a:p>
            <a:r>
              <a:rPr lang="en-US" sz="2400"/>
              <a:t>Greater</a:t>
            </a:r>
          </a:p>
        </p:txBody>
      </p:sp>
      <p:sp>
        <p:nvSpPr>
          <p:cNvPr id="13" name="TextBox 12">
            <a:extLst>
              <a:ext uri="{FF2B5EF4-FFF2-40B4-BE49-F238E27FC236}">
                <a16:creationId xmlns:a16="http://schemas.microsoft.com/office/drawing/2014/main" id="{516790FF-0D6D-C12B-49F8-13448DDDC228}"/>
              </a:ext>
            </a:extLst>
          </p:cNvPr>
          <p:cNvSpPr txBox="1"/>
          <p:nvPr/>
        </p:nvSpPr>
        <p:spPr>
          <a:xfrm>
            <a:off x="427348" y="4818743"/>
            <a:ext cx="1198253" cy="461665"/>
          </a:xfrm>
          <a:prstGeom prst="rect">
            <a:avLst/>
          </a:prstGeom>
          <a:noFill/>
        </p:spPr>
        <p:txBody>
          <a:bodyPr wrap="square" rtlCol="0">
            <a:spAutoFit/>
          </a:bodyPr>
          <a:lstStyle/>
          <a:p>
            <a:r>
              <a:rPr lang="en-US" sz="2400"/>
              <a:t>Lesser</a:t>
            </a:r>
          </a:p>
        </p:txBody>
      </p:sp>
      <p:cxnSp>
        <p:nvCxnSpPr>
          <p:cNvPr id="18" name="Straight Arrow Connector 17">
            <a:extLst>
              <a:ext uri="{FF2B5EF4-FFF2-40B4-BE49-F238E27FC236}">
                <a16:creationId xmlns:a16="http://schemas.microsoft.com/office/drawing/2014/main" id="{6FFAFAAC-5A8F-826F-089A-6A9768635F41}"/>
              </a:ext>
            </a:extLst>
          </p:cNvPr>
          <p:cNvCxnSpPr>
            <a:cxnSpLocks/>
          </p:cNvCxnSpPr>
          <p:nvPr/>
        </p:nvCxnSpPr>
        <p:spPr>
          <a:xfrm flipV="1">
            <a:off x="1625601" y="1410757"/>
            <a:ext cx="8447313" cy="36388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4167AE0-47FF-710B-FBD6-E7221144B3C9}"/>
              </a:ext>
            </a:extLst>
          </p:cNvPr>
          <p:cNvSpPr txBox="1"/>
          <p:nvPr/>
        </p:nvSpPr>
        <p:spPr>
          <a:xfrm>
            <a:off x="3861604" y="6282593"/>
            <a:ext cx="4622875" cy="420564"/>
          </a:xfrm>
          <a:prstGeom prst="rect">
            <a:avLst/>
          </a:prstGeom>
          <a:noFill/>
        </p:spPr>
        <p:txBody>
          <a:bodyPr wrap="square">
            <a:spAutoFit/>
          </a:bodyPr>
          <a:lstStyle/>
          <a:p>
            <a:r>
              <a:rPr lang="en-US" sz="2133" b="1"/>
              <a:t>Social Connection Strength</a:t>
            </a:r>
          </a:p>
        </p:txBody>
      </p:sp>
      <p:sp>
        <p:nvSpPr>
          <p:cNvPr id="21" name="TextBox 20">
            <a:extLst>
              <a:ext uri="{FF2B5EF4-FFF2-40B4-BE49-F238E27FC236}">
                <a16:creationId xmlns:a16="http://schemas.microsoft.com/office/drawing/2014/main" id="{CC818BA2-645C-6CFA-59FD-BB20FB5AAD24}"/>
              </a:ext>
            </a:extLst>
          </p:cNvPr>
          <p:cNvSpPr txBox="1"/>
          <p:nvPr/>
        </p:nvSpPr>
        <p:spPr>
          <a:xfrm>
            <a:off x="10926268" y="6365558"/>
            <a:ext cx="1146627" cy="461665"/>
          </a:xfrm>
          <a:prstGeom prst="rect">
            <a:avLst/>
          </a:prstGeom>
          <a:noFill/>
        </p:spPr>
        <p:txBody>
          <a:bodyPr wrap="square" rtlCol="0">
            <a:spAutoFit/>
          </a:bodyPr>
          <a:lstStyle/>
          <a:p>
            <a:r>
              <a:rPr lang="en-US" sz="1200"/>
              <a:t>Tony Chambers</a:t>
            </a:r>
          </a:p>
        </p:txBody>
      </p:sp>
      <p:sp>
        <p:nvSpPr>
          <p:cNvPr id="3" name="TextBox 2">
            <a:extLst>
              <a:ext uri="{FF2B5EF4-FFF2-40B4-BE49-F238E27FC236}">
                <a16:creationId xmlns:a16="http://schemas.microsoft.com/office/drawing/2014/main" id="{8A52A977-0066-6D89-A9B4-8DF5C347BE1C}"/>
              </a:ext>
            </a:extLst>
          </p:cNvPr>
          <p:cNvSpPr txBox="1"/>
          <p:nvPr/>
        </p:nvSpPr>
        <p:spPr>
          <a:xfrm rot="1577381">
            <a:off x="2402630" y="2778037"/>
            <a:ext cx="9303044" cy="1569660"/>
          </a:xfrm>
          <a:prstGeom prst="rect">
            <a:avLst/>
          </a:prstGeom>
          <a:noFill/>
        </p:spPr>
        <p:txBody>
          <a:bodyPr wrap="square" rtlCol="0">
            <a:spAutoFit/>
          </a:bodyPr>
          <a:lstStyle/>
          <a:p>
            <a:r>
              <a:rPr lang="en-US" sz="4800" dirty="0"/>
              <a:t>What does this mean for us and our students?</a:t>
            </a:r>
          </a:p>
        </p:txBody>
      </p:sp>
    </p:spTree>
    <p:extLst>
      <p:ext uri="{BB962C8B-B14F-4D97-AF65-F5344CB8AC3E}">
        <p14:creationId xmlns:p14="http://schemas.microsoft.com/office/powerpoint/2010/main" val="3616086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9FD5-85DD-B5B6-FA15-A5926E10F01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BC68AA0-36B0-7447-37BA-0A1D7801C6C1}"/>
              </a:ext>
            </a:extLst>
          </p:cNvPr>
          <p:cNvSpPr>
            <a:spLocks noGrp="1"/>
          </p:cNvSpPr>
          <p:nvPr>
            <p:ph idx="1"/>
          </p:nvPr>
        </p:nvSpPr>
        <p:spPr>
          <a:xfrm>
            <a:off x="902057" y="1014651"/>
            <a:ext cx="10387885" cy="5066835"/>
          </a:xfrm>
        </p:spPr>
        <p:txBody>
          <a:bodyPr>
            <a:normAutofit/>
          </a:bodyPr>
          <a:lstStyle/>
          <a:p>
            <a:pPr marL="0" indent="0" algn="ctr">
              <a:buNone/>
            </a:pPr>
            <a:r>
              <a:rPr lang="en-US" sz="4000" dirty="0" err="1"/>
              <a:t>Sawubana</a:t>
            </a:r>
            <a:r>
              <a:rPr lang="en-US" sz="4000" dirty="0"/>
              <a:t> – “I see you”</a:t>
            </a:r>
          </a:p>
          <a:p>
            <a:pPr algn="ctr"/>
            <a:endParaRPr lang="en-US" sz="4000" dirty="0"/>
          </a:p>
          <a:p>
            <a:pPr algn="ctr"/>
            <a:endParaRPr lang="en-US" sz="4000" dirty="0"/>
          </a:p>
          <a:p>
            <a:pPr marL="0" indent="0" algn="ctr">
              <a:buNone/>
            </a:pPr>
            <a:endParaRPr lang="en-US" sz="4000" dirty="0"/>
          </a:p>
          <a:p>
            <a:pPr marL="0" indent="0" algn="ctr">
              <a:buNone/>
            </a:pPr>
            <a:endParaRPr lang="en-US" sz="4000" dirty="0"/>
          </a:p>
          <a:p>
            <a:pPr marL="0" indent="0" algn="ctr">
              <a:buNone/>
            </a:pPr>
            <a:r>
              <a:rPr lang="en-US" sz="4000" dirty="0" err="1"/>
              <a:t>Sikhona</a:t>
            </a:r>
            <a:r>
              <a:rPr lang="en-US" sz="4000" dirty="0"/>
              <a:t> – “I am here to be seen”</a:t>
            </a:r>
          </a:p>
        </p:txBody>
      </p:sp>
      <p:pic>
        <p:nvPicPr>
          <p:cNvPr id="1026" name="Picture 2" descr="&quot;I see you.&quot;">
            <a:extLst>
              <a:ext uri="{FF2B5EF4-FFF2-40B4-BE49-F238E27FC236}">
                <a16:creationId xmlns:a16="http://schemas.microsoft.com/office/drawing/2014/main" id="{A5C39704-0147-AFEA-CCD4-BE1B8FFAE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241" y="2266224"/>
            <a:ext cx="4472214" cy="232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5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1B856-CE6C-41CD-C81B-D0F25C01E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66C48-1B76-BCFC-5E7C-DCCFEC0E5263}"/>
              </a:ext>
            </a:extLst>
          </p:cNvPr>
          <p:cNvSpPr>
            <a:spLocks noGrp="1"/>
          </p:cNvSpPr>
          <p:nvPr>
            <p:ph type="title"/>
          </p:nvPr>
        </p:nvSpPr>
        <p:spPr/>
        <p:txBody>
          <a:bodyPr/>
          <a:lstStyle/>
          <a:p>
            <a:r>
              <a:rPr lang="en-US" dirty="0"/>
              <a:t>The Other Side of Belonging</a:t>
            </a:r>
            <a:br>
              <a:rPr lang="en-US" dirty="0"/>
            </a:br>
            <a:endParaRPr lang="en-US" dirty="0"/>
          </a:p>
        </p:txBody>
      </p:sp>
      <p:sp>
        <p:nvSpPr>
          <p:cNvPr id="3" name="Content Placeholder 2">
            <a:extLst>
              <a:ext uri="{FF2B5EF4-FFF2-40B4-BE49-F238E27FC236}">
                <a16:creationId xmlns:a16="http://schemas.microsoft.com/office/drawing/2014/main" id="{AE7B1BF7-4224-4EFC-F738-19CAC2A44754}"/>
              </a:ext>
            </a:extLst>
          </p:cNvPr>
          <p:cNvSpPr>
            <a:spLocks noGrp="1"/>
          </p:cNvSpPr>
          <p:nvPr>
            <p:ph idx="1"/>
          </p:nvPr>
        </p:nvSpPr>
        <p:spPr>
          <a:xfrm>
            <a:off x="838200" y="1516651"/>
            <a:ext cx="10515600" cy="4704172"/>
          </a:xfrm>
        </p:spPr>
        <p:txBody>
          <a:bodyPr>
            <a:normAutofit fontScale="92500"/>
          </a:bodyPr>
          <a:lstStyle/>
          <a:p>
            <a:pPr marL="457200" indent="-457200">
              <a:buFont typeface="Arial" panose="020B0604020202020204" pitchFamily="34" charset="0"/>
              <a:buChar char="•"/>
            </a:pPr>
            <a:r>
              <a:rPr lang="en-US" sz="3200" dirty="0"/>
              <a:t>Inclusion and Exclusion - In Group and Out Group</a:t>
            </a:r>
          </a:p>
          <a:p>
            <a:pPr marL="0" indent="0">
              <a:buNone/>
            </a:pPr>
            <a:r>
              <a:rPr lang="en-US" sz="2400" dirty="0"/>
              <a:t>			For someone to belong, someone else cannot belong.</a:t>
            </a:r>
          </a:p>
          <a:p>
            <a:endParaRPr lang="en-US" sz="2400" dirty="0"/>
          </a:p>
          <a:p>
            <a:pPr marL="457200" indent="-457200">
              <a:buFont typeface="Arial" panose="020B0604020202020204" pitchFamily="34" charset="0"/>
              <a:buChar char="•"/>
            </a:pPr>
            <a:r>
              <a:rPr lang="en-US" sz="3200" dirty="0"/>
              <a:t>The “Myth of Superiority”</a:t>
            </a:r>
          </a:p>
          <a:p>
            <a:pPr marL="0" indent="0">
              <a:buNone/>
            </a:pPr>
            <a:r>
              <a:rPr lang="en-US" sz="3200" dirty="0"/>
              <a:t>			</a:t>
            </a:r>
            <a:r>
              <a:rPr lang="en-US" sz="2400" dirty="0"/>
              <a:t>Belonging has a “value” attached to it; not belonging also 			            has a value attached to it.  Belonging is not neutral or value-free.</a:t>
            </a:r>
          </a:p>
          <a:p>
            <a:pPr marL="457200" indent="-457200">
              <a:buFont typeface="Wingdings" pitchFamily="2" charset="2"/>
              <a:buChar char="Ø"/>
            </a:pPr>
            <a:endParaRPr lang="en-US" sz="3200" dirty="0"/>
          </a:p>
          <a:p>
            <a:pPr marL="457200" indent="-457200">
              <a:buFont typeface="Arial" panose="020B0604020202020204" pitchFamily="34" charset="0"/>
              <a:buChar char="•"/>
            </a:pPr>
            <a:r>
              <a:rPr lang="en-US" sz="3200" dirty="0"/>
              <a:t>Identity Formation and Belonging </a:t>
            </a:r>
          </a:p>
          <a:p>
            <a:pPr marL="0" indent="0">
              <a:buNone/>
            </a:pPr>
            <a:r>
              <a:rPr lang="en-US" sz="2400" dirty="0"/>
              <a:t>	        	Sometimes we become the thing to which we belong.</a:t>
            </a:r>
          </a:p>
        </p:txBody>
      </p:sp>
    </p:spTree>
    <p:extLst>
      <p:ext uri="{BB962C8B-B14F-4D97-AF65-F5344CB8AC3E}">
        <p14:creationId xmlns:p14="http://schemas.microsoft.com/office/powerpoint/2010/main" val="96242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6A9A8-F01D-464D-8F7A-B209003BF07D}"/>
              </a:ext>
            </a:extLst>
          </p:cNvPr>
          <p:cNvSpPr>
            <a:spLocks noGrp="1"/>
          </p:cNvSpPr>
          <p:nvPr>
            <p:ph type="title"/>
          </p:nvPr>
        </p:nvSpPr>
        <p:spPr>
          <a:xfrm>
            <a:off x="53283" y="209318"/>
            <a:ext cx="10515600" cy="1325563"/>
          </a:xfrm>
        </p:spPr>
        <p:txBody>
          <a:bodyPr>
            <a:normAutofit/>
          </a:bodyPr>
          <a:lstStyle/>
          <a:p>
            <a:r>
              <a:rPr lang="en-US" sz="3200" b="1" dirty="0"/>
              <a:t>The Other Side of Belonging…</a:t>
            </a:r>
          </a:p>
        </p:txBody>
      </p:sp>
      <p:sp>
        <p:nvSpPr>
          <p:cNvPr id="4" name="Rectangle 1">
            <a:extLst>
              <a:ext uri="{FF2B5EF4-FFF2-40B4-BE49-F238E27FC236}">
                <a16:creationId xmlns:a16="http://schemas.microsoft.com/office/drawing/2014/main" id="{10B1F386-E973-F849-9B2A-CC7AFD181015}"/>
              </a:ext>
            </a:extLst>
          </p:cNvPr>
          <p:cNvSpPr>
            <a:spLocks noChangeArrowheads="1"/>
          </p:cNvSpPr>
          <p:nvPr/>
        </p:nvSpPr>
        <p:spPr bwMode="auto">
          <a:xfrm>
            <a:off x="4084678" y="-6203623"/>
            <a:ext cx="852998" cy="2816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Nazi Party Rally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  </a:t>
            </a:r>
            <a:r>
              <a:rPr kumimoji="0" lang="en-US" altLang="en-US" sz="25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2050" name="Picture 2">
            <a:extLst>
              <a:ext uri="{FF2B5EF4-FFF2-40B4-BE49-F238E27FC236}">
                <a16:creationId xmlns:a16="http://schemas.microsoft.com/office/drawing/2014/main" id="{F4A35868-1441-924A-A3F7-327DA4A98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912" y="1139592"/>
            <a:ext cx="3784201" cy="254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lpha Phi Alpha 2">
            <a:extLst>
              <a:ext uri="{FF2B5EF4-FFF2-40B4-BE49-F238E27FC236}">
                <a16:creationId xmlns:a16="http://schemas.microsoft.com/office/drawing/2014/main" id="{1952152A-101F-EC45-9FF3-E2122D720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897" y="6842"/>
            <a:ext cx="3943350" cy="265654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The Synagogue (Shul) - Mitzvahs &amp; Traditions">
            <a:hlinkClick r:id="rId4"/>
            <a:extLst>
              <a:ext uri="{FF2B5EF4-FFF2-40B4-BE49-F238E27FC236}">
                <a16:creationId xmlns:a16="http://schemas.microsoft.com/office/drawing/2014/main" id="{F0DC7081-9EDE-5C4B-9AA9-AA488E635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897" y="2651616"/>
            <a:ext cx="4089318" cy="21367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Watch: Jimmel Kimmel Visits Black Barbershop to Discuss Donald Sterling |  Black barber shops, Donald sterling, Barber shop">
            <a:hlinkClick r:id="rId6"/>
            <a:extLst>
              <a:ext uri="{FF2B5EF4-FFF2-40B4-BE49-F238E27FC236}">
                <a16:creationId xmlns:a16="http://schemas.microsoft.com/office/drawing/2014/main" id="{43E63AAE-DF15-1E44-92D5-124709283B9C}"/>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942554" y="3689116"/>
            <a:ext cx="4168407" cy="280921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Badger celebrate : News Photo">
            <a:extLst>
              <a:ext uri="{FF2B5EF4-FFF2-40B4-BE49-F238E27FC236}">
                <a16:creationId xmlns:a16="http://schemas.microsoft.com/office/drawing/2014/main" id="{9E6CEA94-7CEF-B04B-B860-D47043C427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099" y="4726150"/>
            <a:ext cx="4769458" cy="212500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Meaning of Family | LoveToKnow">
            <a:hlinkClick r:id="rId9"/>
            <a:extLst>
              <a:ext uri="{FF2B5EF4-FFF2-40B4-BE49-F238E27FC236}">
                <a16:creationId xmlns:a16="http://schemas.microsoft.com/office/drawing/2014/main" id="{83F67C30-9851-FD41-BC06-074F34C24B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360614"/>
            <a:ext cx="3400912"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56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710AE-893B-85F7-D9D7-71145854D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A9612-DA3D-DEBE-F955-278E1154C1BD}"/>
              </a:ext>
            </a:extLst>
          </p:cNvPr>
          <p:cNvSpPr>
            <a:spLocks noGrp="1"/>
          </p:cNvSpPr>
          <p:nvPr>
            <p:ph type="title"/>
          </p:nvPr>
        </p:nvSpPr>
        <p:spPr>
          <a:xfrm>
            <a:off x="53283" y="209318"/>
            <a:ext cx="10515600" cy="1325563"/>
          </a:xfrm>
        </p:spPr>
        <p:txBody>
          <a:bodyPr>
            <a:normAutofit/>
          </a:bodyPr>
          <a:lstStyle/>
          <a:p>
            <a:r>
              <a:rPr lang="en-US" sz="3200" b="1" dirty="0"/>
              <a:t>The Other Side of Belonging…</a:t>
            </a:r>
          </a:p>
        </p:txBody>
      </p:sp>
      <p:sp>
        <p:nvSpPr>
          <p:cNvPr id="4" name="Rectangle 1">
            <a:extLst>
              <a:ext uri="{FF2B5EF4-FFF2-40B4-BE49-F238E27FC236}">
                <a16:creationId xmlns:a16="http://schemas.microsoft.com/office/drawing/2014/main" id="{8D46ABEE-0965-5E3D-F48D-88F73A13A7F1}"/>
              </a:ext>
            </a:extLst>
          </p:cNvPr>
          <p:cNvSpPr>
            <a:spLocks noChangeArrowheads="1"/>
          </p:cNvSpPr>
          <p:nvPr/>
        </p:nvSpPr>
        <p:spPr bwMode="auto">
          <a:xfrm>
            <a:off x="4084678" y="-6203623"/>
            <a:ext cx="852998" cy="2816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Nazi Party Rally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  </a:t>
            </a:r>
            <a:r>
              <a:rPr kumimoji="0" lang="en-US" altLang="en-US" sz="25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2050" name="Picture 2">
            <a:extLst>
              <a:ext uri="{FF2B5EF4-FFF2-40B4-BE49-F238E27FC236}">
                <a16:creationId xmlns:a16="http://schemas.microsoft.com/office/drawing/2014/main" id="{ABA9237C-2D77-FA39-4588-E15108A1DD75}"/>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3400912" y="1139592"/>
            <a:ext cx="3784201" cy="254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lpha Phi Alpha 2">
            <a:extLst>
              <a:ext uri="{FF2B5EF4-FFF2-40B4-BE49-F238E27FC236}">
                <a16:creationId xmlns:a16="http://schemas.microsoft.com/office/drawing/2014/main" id="{1CB3D723-9D30-A5CF-D1CD-970AD103AE25}"/>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7115897" y="6842"/>
            <a:ext cx="3943350" cy="265654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The Synagogue (Shul) - Mitzvahs &amp; Traditions">
            <a:hlinkClick r:id="rId5"/>
            <a:extLst>
              <a:ext uri="{FF2B5EF4-FFF2-40B4-BE49-F238E27FC236}">
                <a16:creationId xmlns:a16="http://schemas.microsoft.com/office/drawing/2014/main" id="{020A94B6-862E-A0E4-E9C8-B6B4DF83B50B}"/>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7115897" y="2651616"/>
            <a:ext cx="4089318" cy="21367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Watch: Jimmel Kimmel Visits Black Barbershop to Discuss Donald Sterling |  Black barber shops, Donald sterling, Barber shop">
            <a:hlinkClick r:id="rId7"/>
            <a:extLst>
              <a:ext uri="{FF2B5EF4-FFF2-40B4-BE49-F238E27FC236}">
                <a16:creationId xmlns:a16="http://schemas.microsoft.com/office/drawing/2014/main" id="{4E9BA507-6065-6879-582B-3C3A76962249}"/>
              </a:ext>
            </a:extLst>
          </p:cNvPr>
          <p:cNvPicPr>
            <a:picLocks noGrp="1" noChangeAspect="1" noChangeArrowheads="1"/>
          </p:cNvPicPr>
          <p:nvPr>
            <p:ph idx="1"/>
          </p:nvPr>
        </p:nvPicPr>
        <p:blipFill>
          <a:blip r:embed="rId8">
            <a:alphaModFix amt="35000"/>
            <a:extLst>
              <a:ext uri="{28A0092B-C50C-407E-A947-70E740481C1C}">
                <a14:useLocalDpi xmlns:a14="http://schemas.microsoft.com/office/drawing/2010/main" val="0"/>
              </a:ext>
            </a:extLst>
          </a:blip>
          <a:srcRect/>
          <a:stretch>
            <a:fillRect/>
          </a:stretch>
        </p:blipFill>
        <p:spPr bwMode="auto">
          <a:xfrm>
            <a:off x="2942554" y="3689116"/>
            <a:ext cx="4168407" cy="280921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Badger celebrate : News Photo">
            <a:extLst>
              <a:ext uri="{FF2B5EF4-FFF2-40B4-BE49-F238E27FC236}">
                <a16:creationId xmlns:a16="http://schemas.microsoft.com/office/drawing/2014/main" id="{29A5FEDE-510D-8825-C58A-E8577A133DBC}"/>
              </a:ext>
            </a:extLst>
          </p:cNvPr>
          <p:cNvPicPr>
            <a:picLocks noChangeAspect="1" noChangeArrowheads="1"/>
          </p:cNvPicPr>
          <p:nvPr/>
        </p:nvPicPr>
        <p:blipFill>
          <a:blip r:embed="rId9">
            <a:alphaModFix amt="35000"/>
            <a:extLst>
              <a:ext uri="{28A0092B-C50C-407E-A947-70E740481C1C}">
                <a14:useLocalDpi xmlns:a14="http://schemas.microsoft.com/office/drawing/2010/main" val="0"/>
              </a:ext>
            </a:extLst>
          </a:blip>
          <a:srcRect/>
          <a:stretch>
            <a:fillRect/>
          </a:stretch>
        </p:blipFill>
        <p:spPr bwMode="auto">
          <a:xfrm>
            <a:off x="7010099" y="4726150"/>
            <a:ext cx="4769458" cy="212500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Meaning of Family | LoveToKnow">
            <a:hlinkClick r:id="rId10"/>
            <a:extLst>
              <a:ext uri="{FF2B5EF4-FFF2-40B4-BE49-F238E27FC236}">
                <a16:creationId xmlns:a16="http://schemas.microsoft.com/office/drawing/2014/main" id="{125E6D3F-A500-B601-3878-513E5FF0C6D8}"/>
              </a:ext>
            </a:extLst>
          </p:cNvPr>
          <p:cNvPicPr>
            <a:picLocks noChangeAspect="1" noChangeArrowheads="1"/>
          </p:cNvPicPr>
          <p:nvPr/>
        </p:nvPicPr>
        <p:blipFill>
          <a:blip r:embed="rId11">
            <a:alphaModFix amt="35000"/>
            <a:extLst>
              <a:ext uri="{28A0092B-C50C-407E-A947-70E740481C1C}">
                <a14:useLocalDpi xmlns:a14="http://schemas.microsoft.com/office/drawing/2010/main" val="0"/>
              </a:ext>
            </a:extLst>
          </a:blip>
          <a:srcRect/>
          <a:stretch>
            <a:fillRect/>
          </a:stretch>
        </p:blipFill>
        <p:spPr bwMode="auto">
          <a:xfrm>
            <a:off x="0" y="2360614"/>
            <a:ext cx="3400912" cy="2343150"/>
          </a:xfrm>
          <a:prstGeom prst="rect">
            <a:avLst/>
          </a:prstGeom>
          <a:noFill/>
          <a:effectLst>
            <a:outerShdw dist="50800" dir="2400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ED7D55-2493-4C5C-A4EC-685D8434854C}"/>
              </a:ext>
            </a:extLst>
          </p:cNvPr>
          <p:cNvSpPr txBox="1"/>
          <p:nvPr/>
        </p:nvSpPr>
        <p:spPr>
          <a:xfrm>
            <a:off x="1175675" y="1737357"/>
            <a:ext cx="9596426" cy="4216539"/>
          </a:xfrm>
          <a:prstGeom prst="rect">
            <a:avLst/>
          </a:prstGeom>
          <a:noFill/>
        </p:spPr>
        <p:txBody>
          <a:bodyPr wrap="square" rtlCol="0">
            <a:spAutoFit/>
          </a:bodyPr>
          <a:lstStyle/>
          <a:p>
            <a:pPr marL="457200" indent="-457200">
              <a:buFont typeface="Arial" panose="020B0604020202020204" pitchFamily="34" charset="0"/>
              <a:buChar char="•"/>
            </a:pPr>
            <a:r>
              <a:rPr lang="en-US" sz="4000" b="1" dirty="0"/>
              <a:t>Inclusion and Exclusion - In Group and Out Group</a:t>
            </a:r>
          </a:p>
          <a:p>
            <a:pPr marL="0" indent="0">
              <a:buNone/>
            </a:pPr>
            <a:r>
              <a:rPr lang="en-US" sz="4000" b="1" dirty="0"/>
              <a:t>			</a:t>
            </a:r>
          </a:p>
          <a:p>
            <a:pPr marL="457200" indent="-457200">
              <a:buFont typeface="Arial" panose="020B0604020202020204" pitchFamily="34" charset="0"/>
              <a:buChar char="•"/>
            </a:pPr>
            <a:r>
              <a:rPr lang="en-US" sz="4000" b="1" dirty="0"/>
              <a:t>The “Myth of Superiority”</a:t>
            </a:r>
          </a:p>
          <a:p>
            <a:pPr marL="0" indent="0">
              <a:buNone/>
            </a:pPr>
            <a:r>
              <a:rPr lang="en-US" sz="4000" b="1" dirty="0"/>
              <a:t>			</a:t>
            </a:r>
          </a:p>
          <a:p>
            <a:pPr marL="457200" indent="-457200">
              <a:buFont typeface="Arial" panose="020B0604020202020204" pitchFamily="34" charset="0"/>
              <a:buChar char="•"/>
            </a:pPr>
            <a:r>
              <a:rPr lang="en-US" sz="4000" b="1" dirty="0"/>
              <a:t>Identity Formation and Belonging </a:t>
            </a:r>
          </a:p>
          <a:p>
            <a:pPr marL="0" indent="0">
              <a:buNone/>
            </a:pPr>
            <a:r>
              <a:rPr lang="en-US" sz="2800" b="1" dirty="0"/>
              <a:t>	        	</a:t>
            </a:r>
          </a:p>
        </p:txBody>
      </p:sp>
    </p:spTree>
    <p:extLst>
      <p:ext uri="{BB962C8B-B14F-4D97-AF65-F5344CB8AC3E}">
        <p14:creationId xmlns:p14="http://schemas.microsoft.com/office/powerpoint/2010/main" val="2290160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4472-731F-28D0-9810-03566560CBD8}"/>
              </a:ext>
            </a:extLst>
          </p:cNvPr>
          <p:cNvSpPr>
            <a:spLocks noGrp="1"/>
          </p:cNvSpPr>
          <p:nvPr>
            <p:ph type="title"/>
          </p:nvPr>
        </p:nvSpPr>
        <p:spPr>
          <a:xfrm>
            <a:off x="645130" y="281268"/>
            <a:ext cx="9404723" cy="690282"/>
          </a:xfrm>
        </p:spPr>
        <p:txBody>
          <a:bodyPr/>
          <a:lstStyle/>
          <a:p>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can we do to promote belongingness </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C831044F-3BB5-DB03-7EE6-B35B8268D1A5}"/>
              </a:ext>
            </a:extLst>
          </p:cNvPr>
          <p:cNvSpPr>
            <a:spLocks noGrp="1"/>
          </p:cNvSpPr>
          <p:nvPr>
            <p:ph idx="1"/>
          </p:nvPr>
        </p:nvSpPr>
        <p:spPr>
          <a:xfrm>
            <a:off x="667122" y="1085850"/>
            <a:ext cx="9840913" cy="5490882"/>
          </a:xfrm>
        </p:spPr>
        <p:txBody>
          <a:bodyPr>
            <a:normAutofit fontScale="85000" lnSpcReduction="20000"/>
          </a:bodyPr>
          <a:lstStyle/>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Understand the power of social connection and the consequences of social disconnection </a:t>
            </a:r>
          </a:p>
          <a:p>
            <a:pPr marL="0" marR="0">
              <a:spcBef>
                <a:spcPts val="0"/>
              </a:spcBef>
              <a:spcAft>
                <a:spcPts val="0"/>
              </a:spcAft>
              <a:buFont typeface="Wingdings" pitchFamily="2" charset="2"/>
              <a:buChar char="§"/>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Invest time in nurturing your relationships</a:t>
            </a:r>
          </a:p>
          <a:p>
            <a:pPr marL="0" marR="0">
              <a:spcBef>
                <a:spcPts val="0"/>
              </a:spcBef>
              <a:spcAft>
                <a:spcPts val="0"/>
              </a:spcAft>
              <a:buFont typeface="Wingdings" pitchFamily="2" charset="2"/>
              <a:buChar char="§"/>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Minimize distraction during conversations</a:t>
            </a:r>
          </a:p>
          <a:p>
            <a:pPr marL="0" marR="0">
              <a:spcBef>
                <a:spcPts val="0"/>
              </a:spcBef>
              <a:spcAft>
                <a:spcPts val="0"/>
              </a:spcAft>
              <a:buFont typeface="Wingdings" pitchFamily="2" charset="2"/>
              <a:buChar char="§"/>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Seek out opportunities to serve and support others.</a:t>
            </a:r>
          </a:p>
          <a:p>
            <a:pPr marL="0" marR="0">
              <a:spcBef>
                <a:spcPts val="0"/>
              </a:spcBef>
              <a:spcAft>
                <a:spcPts val="0"/>
              </a:spcAft>
              <a:buFont typeface="Wingdings" pitchFamily="2" charset="2"/>
              <a:buChar char="§"/>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Be responsive, supportive, and practice gratitude.</a:t>
            </a:r>
          </a:p>
          <a:p>
            <a:pPr marL="0" marR="0">
              <a:spcBef>
                <a:spcPts val="0"/>
              </a:spcBef>
              <a:spcAft>
                <a:spcPts val="0"/>
              </a:spcAft>
              <a:buFont typeface="Wingdings" pitchFamily="2" charset="2"/>
              <a:buChar char="§"/>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Actively engage with people of different backgrounds and experiences.</a:t>
            </a:r>
          </a:p>
          <a:p>
            <a:pPr marL="0" marR="0">
              <a:spcBef>
                <a:spcPts val="0"/>
              </a:spcBef>
              <a:spcAft>
                <a:spcPts val="0"/>
              </a:spcAft>
              <a:buFont typeface="Wingdings" pitchFamily="2" charset="2"/>
              <a:buChar char="§"/>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Participate in social and community groups.</a:t>
            </a:r>
          </a:p>
          <a:p>
            <a:pPr marL="0" marR="0">
              <a:spcBef>
                <a:spcPts val="0"/>
              </a:spcBef>
              <a:spcAft>
                <a:spcPts val="0"/>
              </a:spcAft>
              <a:buFont typeface="Wingdings" pitchFamily="2" charset="2"/>
              <a:buChar char="§"/>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Reduce practices that lead to feelings of disconnection from others.</a:t>
            </a:r>
          </a:p>
          <a:p>
            <a:pPr marL="0" marR="0">
              <a:spcBef>
                <a:spcPts val="0"/>
              </a:spcBef>
              <a:spcAft>
                <a:spcPts val="0"/>
              </a:spcAft>
              <a:buFont typeface="Wingdings" pitchFamily="2" charset="2"/>
              <a:buChar char="§"/>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Seek help during times of struggle.</a:t>
            </a:r>
          </a:p>
          <a:p>
            <a:pPr marL="0" marR="0">
              <a:spcBef>
                <a:spcPts val="0"/>
              </a:spcBef>
              <a:spcAft>
                <a:spcPts val="0"/>
              </a:spcAft>
              <a:buFont typeface="Wingdings" pitchFamily="2" charset="2"/>
              <a:buChar char="§"/>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Be open with your health care providers.</a:t>
            </a:r>
          </a:p>
          <a:p>
            <a:pPr marL="0" marR="0" indent="0">
              <a:spcBef>
                <a:spcPts val="0"/>
              </a:spcBef>
              <a:spcAft>
                <a:spcPts val="0"/>
              </a:spcAft>
              <a:buNone/>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Font typeface="Wingdings" pitchFamily="2" charset="2"/>
              <a:buChar char="§"/>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Reflect the core values of connection in how you approach others.</a:t>
            </a:r>
          </a:p>
          <a:p>
            <a:endParaRPr lang="en-US" b="1" dirty="0"/>
          </a:p>
        </p:txBody>
      </p:sp>
    </p:spTree>
    <p:extLst>
      <p:ext uri="{BB962C8B-B14F-4D97-AF65-F5344CB8AC3E}">
        <p14:creationId xmlns:p14="http://schemas.microsoft.com/office/powerpoint/2010/main" val="69277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31C5-3E75-0C38-73E7-2954DA48F629}"/>
              </a:ext>
            </a:extLst>
          </p:cNvPr>
          <p:cNvSpPr>
            <a:spLocks noGrp="1"/>
          </p:cNvSpPr>
          <p:nvPr>
            <p:ph type="title"/>
          </p:nvPr>
        </p:nvSpPr>
        <p:spPr/>
        <p:txBody>
          <a:bodyPr/>
          <a:lstStyle/>
          <a:p>
            <a:r>
              <a:rPr lang="en-US" sz="4400" b="1" dirty="0"/>
              <a:t>Last words about Belonging….</a:t>
            </a:r>
            <a:endParaRPr lang="en-US" dirty="0"/>
          </a:p>
        </p:txBody>
      </p:sp>
      <p:sp>
        <p:nvSpPr>
          <p:cNvPr id="3" name="Content Placeholder 2">
            <a:extLst>
              <a:ext uri="{FF2B5EF4-FFF2-40B4-BE49-F238E27FC236}">
                <a16:creationId xmlns:a16="http://schemas.microsoft.com/office/drawing/2014/main" id="{8E8DCF5B-B27E-83F7-EFD4-C5FD809855DB}"/>
              </a:ext>
            </a:extLst>
          </p:cNvPr>
          <p:cNvSpPr>
            <a:spLocks noGrp="1"/>
          </p:cNvSpPr>
          <p:nvPr>
            <p:ph idx="1"/>
          </p:nvPr>
        </p:nvSpPr>
        <p:spPr/>
        <p:txBody>
          <a:bodyPr>
            <a:normAutofit/>
          </a:bodyPr>
          <a:lstStyle/>
          <a:p>
            <a:pPr marL="0" indent="0" algn="ctr">
              <a:buNone/>
            </a:pPr>
            <a:r>
              <a:rPr lang="en-US" sz="9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0077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6990F3-CC73-CB07-F2DD-CAF656AFCEB4}"/>
              </a:ext>
            </a:extLst>
          </p:cNvPr>
          <p:cNvSpPr txBox="1"/>
          <p:nvPr/>
        </p:nvSpPr>
        <p:spPr>
          <a:xfrm>
            <a:off x="5452693" y="4847771"/>
            <a:ext cx="1847993" cy="369332"/>
          </a:xfrm>
          <a:prstGeom prst="rect">
            <a:avLst/>
          </a:prstGeom>
          <a:solidFill>
            <a:schemeClr val="tx1"/>
          </a:solidFill>
        </p:spPr>
        <p:txBody>
          <a:bodyPr wrap="square" rtlCol="0">
            <a:spAutoFit/>
          </a:bodyPr>
          <a:lstStyle/>
          <a:p>
            <a:r>
              <a:rPr lang="en-US" dirty="0"/>
              <a:t>B</a:t>
            </a:r>
            <a:r>
              <a:rPr lang="en-US" dirty="0">
                <a:solidFill>
                  <a:schemeClr val="bg1"/>
                </a:solidFill>
              </a:rPr>
              <a:t>BBBB</a:t>
            </a:r>
            <a:endParaRPr lang="en-US" dirty="0"/>
          </a:p>
        </p:txBody>
      </p:sp>
      <p:pic>
        <p:nvPicPr>
          <p:cNvPr id="10" name="Picture 9" descr="A close up of a sign&#10;&#10;Description automatically generated">
            <a:extLst>
              <a:ext uri="{FF2B5EF4-FFF2-40B4-BE49-F238E27FC236}">
                <a16:creationId xmlns:a16="http://schemas.microsoft.com/office/drawing/2014/main" id="{05BA7FAB-03B3-6548-BF81-149660C82296}"/>
              </a:ext>
            </a:extLst>
          </p:cNvPr>
          <p:cNvPicPr>
            <a:picLocks noChangeAspect="1"/>
          </p:cNvPicPr>
          <p:nvPr/>
        </p:nvPicPr>
        <p:blipFill>
          <a:blip r:embed="rId2"/>
          <a:stretch>
            <a:fillRect/>
          </a:stretch>
        </p:blipFill>
        <p:spPr>
          <a:xfrm>
            <a:off x="341042" y="212185"/>
            <a:ext cx="3104687" cy="971209"/>
          </a:xfrm>
          <a:prstGeom prst="rect">
            <a:avLst/>
          </a:prstGeom>
        </p:spPr>
      </p:pic>
      <p:pic>
        <p:nvPicPr>
          <p:cNvPr id="2" name="Picture 1">
            <a:extLst>
              <a:ext uri="{FF2B5EF4-FFF2-40B4-BE49-F238E27FC236}">
                <a16:creationId xmlns:a16="http://schemas.microsoft.com/office/drawing/2014/main" id="{7BD31D8D-E787-A8D4-B16A-AAFF643D0235}"/>
              </a:ext>
            </a:extLst>
          </p:cNvPr>
          <p:cNvPicPr>
            <a:picLocks noChangeAspect="1"/>
          </p:cNvPicPr>
          <p:nvPr/>
        </p:nvPicPr>
        <p:blipFill>
          <a:blip r:embed="rId3"/>
          <a:stretch>
            <a:fillRect/>
          </a:stretch>
        </p:blipFill>
        <p:spPr>
          <a:xfrm>
            <a:off x="0" y="1"/>
            <a:ext cx="12192000" cy="5614988"/>
          </a:xfrm>
          <a:prstGeom prst="rect">
            <a:avLst/>
          </a:prstGeom>
        </p:spPr>
      </p:pic>
      <p:sp>
        <p:nvSpPr>
          <p:cNvPr id="4" name="TextBox 3">
            <a:extLst>
              <a:ext uri="{FF2B5EF4-FFF2-40B4-BE49-F238E27FC236}">
                <a16:creationId xmlns:a16="http://schemas.microsoft.com/office/drawing/2014/main" id="{2794DCA6-8246-E75D-A801-D288E6998F30}"/>
              </a:ext>
            </a:extLst>
          </p:cNvPr>
          <p:cNvSpPr txBox="1"/>
          <p:nvPr/>
        </p:nvSpPr>
        <p:spPr>
          <a:xfrm>
            <a:off x="5516431" y="3975339"/>
            <a:ext cx="1720516" cy="338554"/>
          </a:xfrm>
          <a:prstGeom prst="rect">
            <a:avLst/>
          </a:prstGeom>
          <a:solidFill>
            <a:schemeClr val="tx1"/>
          </a:solid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Belonging</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EEB5E2A0-0D8E-3054-4126-A61E47ABC76F}"/>
                  </a:ext>
                </a:extLst>
              </p14:cNvPr>
              <p14:cNvContentPartPr/>
              <p14:nvPr/>
            </p14:nvContentPartPr>
            <p14:xfrm>
              <a:off x="5452693" y="3817705"/>
              <a:ext cx="471960" cy="73080"/>
            </p14:xfrm>
          </p:contentPart>
        </mc:Choice>
        <mc:Fallback xmlns="">
          <p:pic>
            <p:nvPicPr>
              <p:cNvPr id="7" name="Ink 6">
                <a:extLst>
                  <a:ext uri="{FF2B5EF4-FFF2-40B4-BE49-F238E27FC236}">
                    <a16:creationId xmlns:a16="http://schemas.microsoft.com/office/drawing/2014/main" id="{EEB5E2A0-0D8E-3054-4126-A61E47ABC76F}"/>
                  </a:ext>
                </a:extLst>
              </p:cNvPr>
              <p:cNvPicPr/>
              <p:nvPr/>
            </p:nvPicPr>
            <p:blipFill>
              <a:blip r:embed="rId5"/>
              <a:stretch>
                <a:fillRect/>
              </a:stretch>
            </p:blipFill>
            <p:spPr>
              <a:xfrm>
                <a:off x="5416666" y="3781881"/>
                <a:ext cx="543655" cy="1443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0916A9C-E3DE-86B2-D467-183103CD6377}"/>
                  </a:ext>
                </a:extLst>
              </p14:cNvPr>
              <p14:cNvContentPartPr/>
              <p14:nvPr/>
            </p14:nvContentPartPr>
            <p14:xfrm>
              <a:off x="5452693" y="3727108"/>
              <a:ext cx="1559880" cy="804240"/>
            </p14:xfrm>
          </p:contentPart>
        </mc:Choice>
        <mc:Fallback xmlns="">
          <p:pic>
            <p:nvPicPr>
              <p:cNvPr id="8" name="Ink 7">
                <a:extLst>
                  <a:ext uri="{FF2B5EF4-FFF2-40B4-BE49-F238E27FC236}">
                    <a16:creationId xmlns:a16="http://schemas.microsoft.com/office/drawing/2014/main" id="{20916A9C-E3DE-86B2-D467-183103CD6377}"/>
                  </a:ext>
                </a:extLst>
              </p:cNvPr>
              <p:cNvPicPr/>
              <p:nvPr/>
            </p:nvPicPr>
            <p:blipFill>
              <a:blip r:embed="rId7"/>
              <a:stretch>
                <a:fillRect/>
              </a:stretch>
            </p:blipFill>
            <p:spPr>
              <a:xfrm>
                <a:off x="5416693" y="3691092"/>
                <a:ext cx="1631520" cy="875912"/>
              </a:xfrm>
              <a:prstGeom prst="rect">
                <a:avLst/>
              </a:prstGeom>
            </p:spPr>
          </p:pic>
        </mc:Fallback>
      </mc:AlternateContent>
    </p:spTree>
    <p:extLst>
      <p:ext uri="{BB962C8B-B14F-4D97-AF65-F5344CB8AC3E}">
        <p14:creationId xmlns:p14="http://schemas.microsoft.com/office/powerpoint/2010/main" val="18976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7AD3-D54E-1555-7333-66371DE75F0D}"/>
              </a:ext>
            </a:extLst>
          </p:cNvPr>
          <p:cNvSpPr>
            <a:spLocks noGrp="1"/>
          </p:cNvSpPr>
          <p:nvPr>
            <p:ph type="title"/>
          </p:nvPr>
        </p:nvSpPr>
        <p:spPr/>
        <p:txBody>
          <a:bodyPr/>
          <a:lstStyle/>
          <a:p>
            <a:r>
              <a:rPr lang="en-US" b="1" kern="100" dirty="0">
                <a:latin typeface="Calibri" panose="020F0502020204030204" pitchFamily="34" charset="0"/>
                <a:ea typeface="Calibri" panose="020F0502020204030204" pitchFamily="34" charset="0"/>
                <a:cs typeface="Calibri" panose="020F0502020204030204" pitchFamily="34" charset="0"/>
              </a:rPr>
              <a:t>Take aways:</a:t>
            </a:r>
            <a:endParaRPr lang="en-US" dirty="0"/>
          </a:p>
        </p:txBody>
      </p:sp>
      <p:sp>
        <p:nvSpPr>
          <p:cNvPr id="3" name="Content Placeholder 2">
            <a:extLst>
              <a:ext uri="{FF2B5EF4-FFF2-40B4-BE49-F238E27FC236}">
                <a16:creationId xmlns:a16="http://schemas.microsoft.com/office/drawing/2014/main" id="{8107A741-BECF-07BA-75CE-C215B32FF6C1}"/>
              </a:ext>
            </a:extLst>
          </p:cNvPr>
          <p:cNvSpPr>
            <a:spLocks noGrp="1"/>
          </p:cNvSpPr>
          <p:nvPr>
            <p:ph idx="1"/>
          </p:nvPr>
        </p:nvSpPr>
        <p:spPr>
          <a:xfrm>
            <a:off x="838200" y="1277257"/>
            <a:ext cx="10515600" cy="5128025"/>
          </a:xfrm>
        </p:spPr>
        <p:txBody>
          <a:bodyPr>
            <a:normAutofit/>
          </a:bodyPr>
          <a:lstStyle/>
          <a:p>
            <a:pPr marL="342891" indent="-342891">
              <a:lnSpc>
                <a:spcPct val="150000"/>
              </a:lnSpc>
              <a:spcBef>
                <a:spcPts val="0"/>
              </a:spcBef>
              <a:buFont typeface="Symbol" pitchFamily="2"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Our primary focus is on social and public belonging.</a:t>
            </a:r>
          </a:p>
          <a:p>
            <a:pPr marL="342891" indent="-342891">
              <a:lnSpc>
                <a:spcPct val="150000"/>
              </a:lnSpc>
              <a:spcBef>
                <a:spcPts val="0"/>
              </a:spcBef>
              <a:buFont typeface="Symbol" pitchFamily="2" charset="2"/>
              <a:buChar char=""/>
            </a:pPr>
            <a:r>
              <a:rPr lang="en-US" kern="100" dirty="0">
                <a:latin typeface="Calibri" panose="020F0502020204030204" pitchFamily="34" charset="0"/>
                <a:ea typeface="Calibri" panose="020F0502020204030204" pitchFamily="34" charset="0"/>
                <a:cs typeface="Times New Roman" panose="02020603050405020304" pitchFamily="18" charset="0"/>
              </a:rPr>
              <a:t>Belonging impacts well-being psychologically, emotionally, physically, and socially.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891" indent="-342891">
              <a:lnSpc>
                <a:spcPct val="150000"/>
              </a:lnSpc>
              <a:spcBef>
                <a:spcPts val="0"/>
              </a:spcBef>
              <a:buFont typeface="Symbol" pitchFamily="2"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Belonging is not diversity, equity, and inclusion.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891" indent="-342891">
              <a:lnSpc>
                <a:spcPct val="150000"/>
              </a:lnSpc>
              <a:spcBef>
                <a:spcPts val="0"/>
              </a:spcBef>
              <a:buFont typeface="Symbol" pitchFamily="2"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Belonging is not consistent across all human experiences at any given moment.</a:t>
            </a:r>
          </a:p>
          <a:p>
            <a:pPr marL="342891" indent="-342891">
              <a:lnSpc>
                <a:spcPct val="150000"/>
              </a:lnSpc>
              <a:spcBef>
                <a:spcPts val="0"/>
              </a:spcBef>
              <a:buFont typeface="Symbol" pitchFamily="2" charset="2"/>
              <a:buChar char=""/>
            </a:pPr>
            <a:r>
              <a:rPr lang="en-US" kern="100" dirty="0">
                <a:latin typeface="Calibri" panose="020F0502020204030204" pitchFamily="34" charset="0"/>
                <a:ea typeface="Calibri" panose="020F0502020204030204" pitchFamily="34" charset="0"/>
                <a:cs typeface="Calibri" panose="020F0502020204030204" pitchFamily="34" charset="0"/>
              </a:rPr>
              <a:t>Belonging is not necessarily a good thing.</a:t>
            </a:r>
          </a:p>
          <a:p>
            <a:pPr marL="342891" indent="-342891">
              <a:lnSpc>
                <a:spcPct val="150000"/>
              </a:lnSpc>
              <a:spcBef>
                <a:spcPts val="0"/>
              </a:spcBef>
              <a:buFont typeface="Symbol" pitchFamily="2" charset="2"/>
              <a:buChar char=""/>
            </a:pPr>
            <a:r>
              <a:rPr lang="en-US" kern="100" dirty="0">
                <a:latin typeface="Calibri" panose="020F0502020204030204" pitchFamily="34" charset="0"/>
                <a:ea typeface="Calibri" panose="020F0502020204030204" pitchFamily="34" charset="0"/>
                <a:cs typeface="Calibri" panose="020F0502020204030204" pitchFamily="34" charset="0"/>
              </a:rPr>
              <a:t>Belonging does not mean “fitting in”.</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342891" indent="-342891">
              <a:lnSpc>
                <a:spcPct val="150000"/>
              </a:lnSpc>
              <a:spcBef>
                <a:spcPts val="0"/>
              </a:spcBef>
              <a:buFont typeface="Symbol" pitchFamily="2" charset="2"/>
              <a:buChar char=""/>
            </a:pPr>
            <a:r>
              <a:rPr lang="en-US" kern="100" dirty="0">
                <a:latin typeface="Calibri" panose="020F0502020204030204" pitchFamily="34" charset="0"/>
                <a:ea typeface="Calibri" panose="020F0502020204030204" pitchFamily="34" charset="0"/>
                <a:cs typeface="Calibri" panose="020F0502020204030204" pitchFamily="34" charset="0"/>
              </a:rPr>
              <a:t>“Experiencing Belonging” is not the same as “A Sense of Belonging”.</a:t>
            </a:r>
          </a:p>
          <a:p>
            <a:pPr marL="342891" indent="-342891">
              <a:lnSpc>
                <a:spcPct val="150000"/>
              </a:lnSpc>
              <a:spcBef>
                <a:spcPts val="0"/>
              </a:spcBef>
              <a:buFont typeface="Symbol" pitchFamily="2" charset="2"/>
              <a:buChar char=""/>
            </a:pPr>
            <a:r>
              <a:rPr lang="en-US" b="1" i="1" kern="100" dirty="0">
                <a:effectLst/>
                <a:latin typeface="Calibri" panose="020F0502020204030204" pitchFamily="34" charset="0"/>
                <a:ea typeface="Calibri" panose="020F0502020204030204" pitchFamily="34" charset="0"/>
                <a:cs typeface="Calibri" panose="020F0502020204030204" pitchFamily="34" charset="0"/>
              </a:rPr>
              <a:t>That to which you want to belong, must want you to belong to it.  Belonging is a </a:t>
            </a:r>
            <a:r>
              <a:rPr lang="en-US" b="1" i="1" kern="100" dirty="0" err="1">
                <a:effectLst/>
                <a:latin typeface="Calibri" panose="020F0502020204030204" pitchFamily="34" charset="0"/>
                <a:ea typeface="Calibri" panose="020F0502020204030204" pitchFamily="34" charset="0"/>
                <a:cs typeface="Calibri" panose="020F0502020204030204" pitchFamily="34" charset="0"/>
              </a:rPr>
              <a:t>recipricating</a:t>
            </a:r>
            <a:r>
              <a:rPr lang="en-US" b="1" i="1" kern="100" dirty="0">
                <a:effectLst/>
                <a:latin typeface="Calibri" panose="020F0502020204030204" pitchFamily="34" charset="0"/>
                <a:ea typeface="Calibri" panose="020F0502020204030204" pitchFamily="34" charset="0"/>
                <a:cs typeface="Calibri" panose="020F0502020204030204" pitchFamily="34" charset="0"/>
              </a:rPr>
              <a:t> experience.</a:t>
            </a:r>
          </a:p>
          <a:p>
            <a:pPr marL="342891" indent="-342891">
              <a:lnSpc>
                <a:spcPct val="150000"/>
              </a:lnSpc>
              <a:spcBef>
                <a:spcPts val="0"/>
              </a:spcBef>
              <a:buFont typeface="Symbol" pitchFamily="2" charset="2"/>
              <a:buChar char=""/>
            </a:pPr>
            <a:r>
              <a:rPr lang="en-US" sz="2800" b="1" i="1" kern="100" dirty="0">
                <a:latin typeface="Calibri" panose="020F0502020204030204" pitchFamily="34" charset="0"/>
                <a:ea typeface="Calibri" panose="020F0502020204030204" pitchFamily="34" charset="0"/>
                <a:cs typeface="Calibri" panose="020F0502020204030204" pitchFamily="34" charset="0"/>
              </a:rPr>
              <a:t>Belonging is at the center of all human conflicts and joy.</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640878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9AA5-FDC3-FD4C-EC5F-51B62F0F4FAF}"/>
              </a:ext>
            </a:extLst>
          </p:cNvPr>
          <p:cNvSpPr>
            <a:spLocks noGrp="1"/>
          </p:cNvSpPr>
          <p:nvPr>
            <p:ph type="title"/>
          </p:nvPr>
        </p:nvSpPr>
        <p:spPr/>
        <p:txBody>
          <a:bodyPr/>
          <a:lstStyle/>
          <a:p>
            <a:pPr algn="ctr"/>
            <a:r>
              <a:rPr lang="en-US" dirty="0"/>
              <a:t>Small group discussion….</a:t>
            </a:r>
          </a:p>
        </p:txBody>
      </p:sp>
      <p:sp>
        <p:nvSpPr>
          <p:cNvPr id="3" name="Content Placeholder 2">
            <a:extLst>
              <a:ext uri="{FF2B5EF4-FFF2-40B4-BE49-F238E27FC236}">
                <a16:creationId xmlns:a16="http://schemas.microsoft.com/office/drawing/2014/main" id="{5185706F-889C-3174-1EAF-5C9E3A982B14}"/>
              </a:ext>
            </a:extLst>
          </p:cNvPr>
          <p:cNvSpPr>
            <a:spLocks noGrp="1"/>
          </p:cNvSpPr>
          <p:nvPr>
            <p:ph idx="1"/>
          </p:nvPr>
        </p:nvSpPr>
        <p:spPr>
          <a:xfrm>
            <a:off x="838200" y="2141537"/>
            <a:ext cx="10515600" cy="4351339"/>
          </a:xfrm>
        </p:spPr>
        <p:txBody>
          <a:bodyPr/>
          <a:lstStyle/>
          <a:p>
            <a:pPr>
              <a:buFont typeface="Wingdings" pitchFamily="2" charset="2"/>
              <a:buChar char="§"/>
            </a:pPr>
            <a:r>
              <a:rPr lang="en-US" dirty="0"/>
              <a:t>A time when you </a:t>
            </a:r>
            <a:r>
              <a:rPr lang="en-US" u="sng" dirty="0"/>
              <a:t>experienced belonging</a:t>
            </a:r>
            <a:r>
              <a:rPr lang="en-US" dirty="0"/>
              <a:t>?  What was it about that experience that you remember?</a:t>
            </a:r>
          </a:p>
          <a:p>
            <a:pPr>
              <a:buFont typeface="Wingdings" pitchFamily="2" charset="2"/>
              <a:buChar char="§"/>
            </a:pPr>
            <a:endParaRPr lang="en-US" dirty="0"/>
          </a:p>
          <a:p>
            <a:pPr>
              <a:buFont typeface="Wingdings" pitchFamily="2" charset="2"/>
              <a:buChar char="§"/>
            </a:pPr>
            <a:endParaRPr lang="en-US" dirty="0"/>
          </a:p>
          <a:p>
            <a:pPr>
              <a:buFont typeface="Wingdings" pitchFamily="2" charset="2"/>
              <a:buChar char="§"/>
            </a:pPr>
            <a:r>
              <a:rPr lang="en-US" dirty="0"/>
              <a:t>A time when you </a:t>
            </a:r>
            <a:r>
              <a:rPr lang="en-US" u="sng" dirty="0"/>
              <a:t>experienced not belonging</a:t>
            </a:r>
            <a:r>
              <a:rPr lang="en-US" dirty="0"/>
              <a:t>?  What was it about that experience that you remember?</a:t>
            </a:r>
          </a:p>
        </p:txBody>
      </p:sp>
    </p:spTree>
    <p:extLst>
      <p:ext uri="{BB962C8B-B14F-4D97-AF65-F5344CB8AC3E}">
        <p14:creationId xmlns:p14="http://schemas.microsoft.com/office/powerpoint/2010/main" val="316311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B5B1-2523-47A1-D3A9-42D1BC5C53A9}"/>
              </a:ext>
            </a:extLst>
          </p:cNvPr>
          <p:cNvSpPr>
            <a:spLocks noGrp="1"/>
          </p:cNvSpPr>
          <p:nvPr>
            <p:ph type="title"/>
          </p:nvPr>
        </p:nvSpPr>
        <p:spPr>
          <a:xfrm>
            <a:off x="660625" y="254001"/>
            <a:ext cx="9404723" cy="1400530"/>
          </a:xfrm>
        </p:spPr>
        <p:txBody>
          <a:bodyPr/>
          <a:lstStyle/>
          <a:p>
            <a:r>
              <a:rPr lang="en-US" dirty="0"/>
              <a:t>Maslow’s Hierarchy of Needs…..</a:t>
            </a:r>
          </a:p>
        </p:txBody>
      </p:sp>
      <p:pic>
        <p:nvPicPr>
          <p:cNvPr id="4" name="Content Placeholder 3">
            <a:extLst>
              <a:ext uri="{FF2B5EF4-FFF2-40B4-BE49-F238E27FC236}">
                <a16:creationId xmlns:a16="http://schemas.microsoft.com/office/drawing/2014/main" id="{D33373D5-29BB-B772-A171-05C514C79824}"/>
              </a:ext>
            </a:extLst>
          </p:cNvPr>
          <p:cNvPicPr>
            <a:picLocks noGrp="1" noChangeAspect="1"/>
          </p:cNvPicPr>
          <p:nvPr>
            <p:ph idx="1"/>
          </p:nvPr>
        </p:nvPicPr>
        <p:blipFill>
          <a:blip r:embed="rId2"/>
          <a:stretch>
            <a:fillRect/>
          </a:stretch>
        </p:blipFill>
        <p:spPr>
          <a:xfrm>
            <a:off x="1139062" y="1403305"/>
            <a:ext cx="8926286" cy="5200694"/>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7FD44DB-69E3-B9F2-51C7-617D4D36E79A}"/>
                  </a:ext>
                </a:extLst>
              </p14:cNvPr>
              <p14:cNvContentPartPr/>
              <p14:nvPr/>
            </p14:nvContentPartPr>
            <p14:xfrm>
              <a:off x="2627891" y="4579789"/>
              <a:ext cx="360" cy="360"/>
            </p14:xfrm>
          </p:contentPart>
        </mc:Choice>
        <mc:Fallback xmlns="">
          <p:pic>
            <p:nvPicPr>
              <p:cNvPr id="7" name="Ink 6">
                <a:extLst>
                  <a:ext uri="{FF2B5EF4-FFF2-40B4-BE49-F238E27FC236}">
                    <a16:creationId xmlns:a16="http://schemas.microsoft.com/office/drawing/2014/main" id="{67FD44DB-69E3-B9F2-51C7-617D4D36E79A}"/>
                  </a:ext>
                </a:extLst>
              </p:cNvPr>
              <p:cNvPicPr/>
              <p:nvPr/>
            </p:nvPicPr>
            <p:blipFill>
              <a:blip r:embed="rId4"/>
              <a:stretch>
                <a:fillRect/>
              </a:stretch>
            </p:blipFill>
            <p:spPr>
              <a:xfrm>
                <a:off x="2574251" y="447178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B2B01516-147C-53A3-4874-4A95AAF20A5D}"/>
                  </a:ext>
                </a:extLst>
              </p14:cNvPr>
              <p14:cNvContentPartPr/>
              <p14:nvPr/>
            </p14:nvContentPartPr>
            <p14:xfrm>
              <a:off x="2884211" y="4536589"/>
              <a:ext cx="5468400" cy="866160"/>
            </p14:xfrm>
          </p:contentPart>
        </mc:Choice>
        <mc:Fallback xmlns="">
          <p:pic>
            <p:nvPicPr>
              <p:cNvPr id="17" name="Ink 16">
                <a:extLst>
                  <a:ext uri="{FF2B5EF4-FFF2-40B4-BE49-F238E27FC236}">
                    <a16:creationId xmlns:a16="http://schemas.microsoft.com/office/drawing/2014/main" id="{B2B01516-147C-53A3-4874-4A95AAF20A5D}"/>
                  </a:ext>
                </a:extLst>
              </p:cNvPr>
              <p:cNvPicPr/>
              <p:nvPr/>
            </p:nvPicPr>
            <p:blipFill>
              <a:blip r:embed="rId6"/>
              <a:stretch>
                <a:fillRect/>
              </a:stretch>
            </p:blipFill>
            <p:spPr>
              <a:xfrm>
                <a:off x="2848571" y="4500949"/>
                <a:ext cx="5540040" cy="937800"/>
              </a:xfrm>
              <a:prstGeom prst="rect">
                <a:avLst/>
              </a:prstGeom>
            </p:spPr>
          </p:pic>
        </mc:Fallback>
      </mc:AlternateContent>
    </p:spTree>
    <p:extLst>
      <p:ext uri="{BB962C8B-B14F-4D97-AF65-F5344CB8AC3E}">
        <p14:creationId xmlns:p14="http://schemas.microsoft.com/office/powerpoint/2010/main" val="353116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B79C-CC8F-4DB8-C607-BE1591CF4328}"/>
              </a:ext>
            </a:extLst>
          </p:cNvPr>
          <p:cNvSpPr>
            <a:spLocks noGrp="1"/>
          </p:cNvSpPr>
          <p:nvPr>
            <p:ph type="title"/>
          </p:nvPr>
        </p:nvSpPr>
        <p:spPr>
          <a:xfrm>
            <a:off x="4508300" y="388317"/>
            <a:ext cx="5181602" cy="724340"/>
          </a:xfrm>
        </p:spPr>
        <p:txBody>
          <a:bodyPr>
            <a:normAutofit/>
          </a:bodyPr>
          <a:lstStyle/>
          <a:p>
            <a:r>
              <a:rPr lang="en-US" sz="2800" b="1" dirty="0"/>
              <a:t>Fou</a:t>
            </a:r>
            <a:r>
              <a:rPr lang="en-US" sz="3100" b="1" dirty="0"/>
              <a:t>r Levels of Belonging</a:t>
            </a:r>
          </a:p>
        </p:txBody>
      </p:sp>
      <p:pic>
        <p:nvPicPr>
          <p:cNvPr id="4" name="Content Placeholder 3" descr="A book cover with people standing in a line&#10;&#10;Description automatically generated">
            <a:extLst>
              <a:ext uri="{FF2B5EF4-FFF2-40B4-BE49-F238E27FC236}">
                <a16:creationId xmlns:a16="http://schemas.microsoft.com/office/drawing/2014/main" id="{58119F77-92A3-E4B8-26F1-9AC4C6574AE9}"/>
              </a:ext>
            </a:extLst>
          </p:cNvPr>
          <p:cNvPicPr>
            <a:picLocks noChangeAspect="1"/>
          </p:cNvPicPr>
          <p:nvPr/>
        </p:nvPicPr>
        <p:blipFill>
          <a:blip r:embed="rId3"/>
          <a:srcRect t="14990" r="-2" b="5675"/>
          <a:stretch/>
        </p:blipFill>
        <p:spPr>
          <a:xfrm>
            <a:off x="363254" y="388317"/>
            <a:ext cx="3307744" cy="4377888"/>
          </a:xfrm>
          <a:prstGeom prst="rect">
            <a:avLst/>
          </a:prstGeom>
        </p:spPr>
      </p:pic>
      <p:sp>
        <p:nvSpPr>
          <p:cNvPr id="8" name="Content Placeholder 7">
            <a:extLst>
              <a:ext uri="{FF2B5EF4-FFF2-40B4-BE49-F238E27FC236}">
                <a16:creationId xmlns:a16="http://schemas.microsoft.com/office/drawing/2014/main" id="{63411B49-3200-A7DA-10FC-B22348E63391}"/>
              </a:ext>
            </a:extLst>
          </p:cNvPr>
          <p:cNvSpPr>
            <a:spLocks noGrp="1"/>
          </p:cNvSpPr>
          <p:nvPr>
            <p:ph idx="1"/>
          </p:nvPr>
        </p:nvSpPr>
        <p:spPr>
          <a:xfrm>
            <a:off x="4061537" y="1286006"/>
            <a:ext cx="7124205" cy="5340263"/>
          </a:xfrm>
        </p:spPr>
        <p:txBody>
          <a:bodyPr>
            <a:normAutofit lnSpcReduction="10000"/>
          </a:bodyPr>
          <a:lstStyle/>
          <a:p>
            <a:pPr marL="347663" indent="-336550">
              <a:buFont typeface="Wingdings" pitchFamily="2" charset="2"/>
              <a:buChar char="§"/>
            </a:pPr>
            <a:r>
              <a:rPr lang="en-US" sz="1800" b="1" u="sng" dirty="0">
                <a:latin typeface="Arial" panose="020B0604020202020204" pitchFamily="34" charset="0"/>
                <a:cs typeface="Arial" panose="020B0604020202020204" pitchFamily="34" charset="0"/>
              </a:rPr>
              <a:t>Intimate Belonging </a:t>
            </a:r>
            <a:r>
              <a:rPr lang="en-US" sz="1800" dirty="0">
                <a:latin typeface="Arial" panose="020B0604020202020204" pitchFamily="34" charset="0"/>
                <a:cs typeface="Arial" panose="020B0604020202020204" pitchFamily="34" charset="0"/>
              </a:rPr>
              <a:t>– Described as </a:t>
            </a:r>
            <a:r>
              <a:rPr lang="en-US" sz="1800" dirty="0">
                <a:effectLst/>
                <a:latin typeface="Arial" panose="020B0604020202020204" pitchFamily="34" charset="0"/>
                <a:ea typeface="Calibri" panose="020F0502020204030204" pitchFamily="34" charset="0"/>
                <a:cs typeface="Arial" panose="020B0604020202020204" pitchFamily="34" charset="0"/>
              </a:rPr>
              <a:t>as “naked and unashamed.” We don’t keep any secrets from those with whom we experience intimate belonging.  Usually with best friend or spouse.</a:t>
            </a:r>
          </a:p>
          <a:p>
            <a:pPr marL="347663" indent="-336550">
              <a:buFont typeface="Wingdings" pitchFamily="2"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7663" marR="0" indent="-336550">
              <a:spcBef>
                <a:spcPts val="0"/>
              </a:spcBef>
              <a:spcAft>
                <a:spcPts val="0"/>
              </a:spcAft>
              <a:buFont typeface="Wingdings" pitchFamily="2" charset="2"/>
              <a:buChar char="§"/>
            </a:pPr>
            <a:r>
              <a:rPr lang="en-US" sz="1800" b="1" u="sng" kern="100" dirty="0">
                <a:effectLst/>
                <a:latin typeface="Arial" panose="020B0604020202020204" pitchFamily="34" charset="0"/>
                <a:ea typeface="Calibri" panose="020F0502020204030204" pitchFamily="34" charset="0"/>
                <a:cs typeface="Arial" panose="020B0604020202020204" pitchFamily="34" charset="0"/>
              </a:rPr>
              <a:t>Personal Belonging </a:t>
            </a:r>
            <a:r>
              <a:rPr lang="en-US" sz="1800" b="1" i="1" kern="100" dirty="0">
                <a:effectLst/>
                <a:latin typeface="Arial" panose="020B0604020202020204" pitchFamily="34" charset="0"/>
                <a:ea typeface="Calibri" panose="020F0502020204030204" pitchFamily="34" charset="0"/>
                <a:cs typeface="Arial" panose="020B0604020202020204" pitchFamily="34" charset="0"/>
              </a:rPr>
              <a:t>- </a:t>
            </a:r>
            <a:r>
              <a:rPr lang="en-US" sz="1800" b="1" i="1" kern="100" dirty="0">
                <a:latin typeface="Arial" panose="020B0604020202020204" pitchFamily="34" charset="0"/>
                <a:ea typeface="Calibri" panose="020F0502020204030204" pitchFamily="34" charset="0"/>
                <a:cs typeface="Arial" panose="020B0604020202020204" pitchFamily="34" charset="0"/>
              </a:rPr>
              <a:t> </a:t>
            </a:r>
            <a:r>
              <a:rPr lang="en-US" sz="1800" kern="100" dirty="0">
                <a:latin typeface="Arial" panose="020B0604020202020204" pitchFamily="34" charset="0"/>
                <a:ea typeface="Calibri" panose="020F0502020204030204" pitchFamily="34" charset="0"/>
                <a:cs typeface="Arial" panose="020B0604020202020204" pitchFamily="34" charset="0"/>
              </a:rPr>
              <a:t>T</a:t>
            </a:r>
            <a:r>
              <a:rPr lang="en-US" sz="1800" kern="100" dirty="0">
                <a:effectLst/>
                <a:latin typeface="Arial" panose="020B0604020202020204" pitchFamily="34" charset="0"/>
                <a:ea typeface="Calibri" panose="020F0502020204030204" pitchFamily="34" charset="0"/>
                <a:cs typeface="Arial" panose="020B0604020202020204" pitchFamily="34" charset="0"/>
              </a:rPr>
              <a:t>he kind of belonging we experience with our families and close friends. We have mutually disclosed information that is personal and assumes a high level of trust.</a:t>
            </a:r>
          </a:p>
          <a:p>
            <a:pPr marL="347663" marR="0" indent="-336550">
              <a:spcBef>
                <a:spcPts val="0"/>
              </a:spcBef>
              <a:spcAft>
                <a:spcPts val="0"/>
              </a:spcAft>
              <a:buFont typeface="Wingdings" pitchFamily="2" charset="2"/>
              <a:buChar char="§"/>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7663" marR="0" indent="-336550">
              <a:spcBef>
                <a:spcPts val="0"/>
              </a:spcBef>
              <a:spcAft>
                <a:spcPts val="0"/>
              </a:spcAft>
              <a:buFont typeface="Wingdings" pitchFamily="2"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 </a:t>
            </a:r>
            <a:r>
              <a:rPr lang="en-US" sz="1800" b="1" u="sng" kern="100" dirty="0">
                <a:effectLst/>
                <a:latin typeface="Arial" panose="020B0604020202020204" pitchFamily="34" charset="0"/>
                <a:ea typeface="Calibri" panose="020F0502020204030204" pitchFamily="34" charset="0"/>
                <a:cs typeface="Arial" panose="020B0604020202020204" pitchFamily="34" charset="0"/>
              </a:rPr>
              <a:t>Social Belonging</a:t>
            </a:r>
            <a:r>
              <a:rPr lang="en-US" sz="1800" u="sng" kern="1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a:latin typeface="Arial" panose="020B0604020202020204" pitchFamily="34" charset="0"/>
                <a:ea typeface="Calibri" panose="020F0502020204030204" pitchFamily="34" charset="0"/>
                <a:cs typeface="Arial" panose="020B0604020202020204" pitchFamily="34" charset="0"/>
              </a:rPr>
              <a:t>T</a:t>
            </a:r>
            <a:r>
              <a:rPr lang="en-US" sz="1800" kern="100" dirty="0">
                <a:effectLst/>
                <a:latin typeface="Arial" panose="020B0604020202020204" pitchFamily="34" charset="0"/>
                <a:ea typeface="Calibri" panose="020F0502020204030204" pitchFamily="34" charset="0"/>
                <a:cs typeface="Arial" panose="020B0604020202020204" pitchFamily="34" charset="0"/>
              </a:rPr>
              <a:t>he kind of belonging we experience with people whom we recognize but may not yet know very well.  It is important for our identity formation. In settings for social belonging, we often self-select those with whom we want to experience personal or even intimate belonging.</a:t>
            </a:r>
          </a:p>
          <a:p>
            <a:pPr marL="347663" marR="0" indent="-336550">
              <a:spcBef>
                <a:spcPts val="0"/>
              </a:spcBef>
              <a:spcAft>
                <a:spcPts val="0"/>
              </a:spcAft>
              <a:buFont typeface="Wingdings" pitchFamily="2" charset="2"/>
              <a:buChar char="§"/>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7663" indent="-336550">
              <a:spcBef>
                <a:spcPts val="0"/>
              </a:spcBef>
              <a:buFont typeface="Wingdings" pitchFamily="2" charset="2"/>
              <a:buChar char="§"/>
            </a:pPr>
            <a:r>
              <a:rPr lang="en-US" sz="1800" b="1" u="sng" kern="100" dirty="0">
                <a:effectLst/>
                <a:latin typeface="Arial" panose="020B0604020202020204" pitchFamily="34" charset="0"/>
                <a:ea typeface="Calibri" panose="020F0502020204030204" pitchFamily="34" charset="0"/>
                <a:cs typeface="Arial" panose="020B0604020202020204" pitchFamily="34" charset="0"/>
              </a:rPr>
              <a:t>Public Belonging</a:t>
            </a:r>
            <a:r>
              <a:rPr lang="en-US" sz="1800" b="1" u="sng" kern="100" dirty="0">
                <a:latin typeface="Arial" panose="020B0604020202020204" pitchFamily="34" charset="0"/>
                <a:ea typeface="Calibri" panose="020F0502020204030204" pitchFamily="34" charset="0"/>
                <a:cs typeface="Arial" panose="020B0604020202020204" pitchFamily="34" charset="0"/>
              </a:rPr>
              <a:t> </a:t>
            </a:r>
            <a:r>
              <a:rPr lang="en-US" sz="1800" b="1" kern="100" dirty="0">
                <a:latin typeface="Arial" panose="020B0604020202020204" pitchFamily="34" charset="0"/>
                <a:ea typeface="Calibri" panose="020F0502020204030204" pitchFamily="34" charset="0"/>
                <a:cs typeface="Arial" panose="020B0604020202020204" pitchFamily="34" charset="0"/>
              </a:rPr>
              <a:t>- </a:t>
            </a:r>
            <a:r>
              <a:rPr lang="en-US" sz="1800" kern="100" dirty="0">
                <a:latin typeface="Arial" panose="020B0604020202020204" pitchFamily="34" charset="0"/>
                <a:ea typeface="Calibri" panose="020F0502020204030204" pitchFamily="34" charset="0"/>
                <a:cs typeface="Arial" panose="020B0604020202020204" pitchFamily="34" charset="0"/>
              </a:rPr>
              <a:t>T</a:t>
            </a:r>
            <a:r>
              <a:rPr lang="en-US" sz="1800" kern="100" dirty="0">
                <a:effectLst/>
                <a:latin typeface="Arial" panose="020B0604020202020204" pitchFamily="34" charset="0"/>
                <a:ea typeface="Calibri" panose="020F0502020204030204" pitchFamily="34" charset="0"/>
                <a:cs typeface="Arial" panose="020B0604020202020204" pitchFamily="34" charset="0"/>
              </a:rPr>
              <a:t>he kind of belonging we experience with those whom we may not know personally but with whom we are connected through some external commonality. We experience public belonging as fans of the same sports team, as worshipers in the same faith or institution, or live of the same town.</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9424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CBC3-E919-B0D9-937D-D5FA89BCA281}"/>
              </a:ext>
            </a:extLst>
          </p:cNvPr>
          <p:cNvSpPr>
            <a:spLocks noGrp="1"/>
          </p:cNvSpPr>
          <p:nvPr>
            <p:ph type="title"/>
          </p:nvPr>
        </p:nvSpPr>
        <p:spPr/>
        <p:txBody>
          <a:bodyPr/>
          <a:lstStyle/>
          <a:p>
            <a:r>
              <a:rPr lang="en-US" dirty="0"/>
              <a:t>Potential Impacts of isolation, loneliness, and not belonging….</a:t>
            </a:r>
          </a:p>
        </p:txBody>
      </p:sp>
      <p:sp>
        <p:nvSpPr>
          <p:cNvPr id="3" name="Content Placeholder 2">
            <a:extLst>
              <a:ext uri="{FF2B5EF4-FFF2-40B4-BE49-F238E27FC236}">
                <a16:creationId xmlns:a16="http://schemas.microsoft.com/office/drawing/2014/main" id="{D00C5438-B31A-40A6-E20B-76ACBBD12BC4}"/>
              </a:ext>
            </a:extLst>
          </p:cNvPr>
          <p:cNvSpPr>
            <a:spLocks noGrp="1"/>
          </p:cNvSpPr>
          <p:nvPr>
            <p:ph idx="1"/>
          </p:nvPr>
        </p:nvSpPr>
        <p:spPr/>
        <p:txBody>
          <a:bodyPr>
            <a:normAutofit fontScale="92500" lnSpcReduction="20000"/>
          </a:bodyPr>
          <a:lstStyle/>
          <a:p>
            <a:pPr marL="0" indent="0"/>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761992" indent="-457200">
              <a:buFont typeface="Wingdings" pitchFamily="2" charset="2"/>
              <a:buChar char="§"/>
            </a:pPr>
            <a:r>
              <a:rPr lang="en-US" sz="2933" dirty="0">
                <a:latin typeface="+mj-lt"/>
                <a:ea typeface="Times New Roman" panose="02020603050405020304" pitchFamily="18" charset="0"/>
                <a:cs typeface="Times New Roman" panose="02020603050405020304" pitchFamily="18" charset="0"/>
              </a:rPr>
              <a:t>Impact performance, persistence, and subsequent engagement.</a:t>
            </a:r>
          </a:p>
          <a:p>
            <a:pPr marL="761992" indent="-457200">
              <a:buFont typeface="Wingdings" pitchFamily="2" charset="2"/>
              <a:buChar char="§"/>
            </a:pPr>
            <a:r>
              <a:rPr lang="en-US" sz="2933" dirty="0">
                <a:latin typeface="+mj-lt"/>
                <a:ea typeface="Times New Roman" panose="02020603050405020304" pitchFamily="18" charset="0"/>
                <a:cs typeface="Times New Roman" panose="02020603050405020304" pitchFamily="18" charset="0"/>
              </a:rPr>
              <a:t>Can Cause ‘Cravings’ for Companionship as Strong as Hunger or Thirst</a:t>
            </a:r>
            <a:endParaRPr lang="en-US" sz="2933" kern="100" dirty="0">
              <a:latin typeface="+mj-lt"/>
              <a:ea typeface="Calibri" panose="020F0502020204030204" pitchFamily="34" charset="0"/>
              <a:cs typeface="Times New Roman" panose="02020603050405020304" pitchFamily="18" charset="0"/>
            </a:endParaRPr>
          </a:p>
          <a:p>
            <a:pPr marL="761992" indent="-457200">
              <a:buFont typeface="Wingdings" pitchFamily="2" charset="2"/>
              <a:buChar char="§"/>
            </a:pPr>
            <a:r>
              <a:rPr lang="en-US" sz="2933" dirty="0">
                <a:latin typeface="+mj-lt"/>
                <a:ea typeface="Times New Roman" panose="02020603050405020304" pitchFamily="18" charset="0"/>
              </a:rPr>
              <a:t>May Make Us More Pessimistic</a:t>
            </a:r>
            <a:r>
              <a:rPr lang="en-US" sz="2933" dirty="0">
                <a:latin typeface="+mj-lt"/>
              </a:rPr>
              <a:t> </a:t>
            </a:r>
          </a:p>
          <a:p>
            <a:pPr marL="761992" indent="-457200">
              <a:buFont typeface="Wingdings" pitchFamily="2" charset="2"/>
              <a:buChar char="§"/>
            </a:pPr>
            <a:r>
              <a:rPr lang="en-US" sz="2933" dirty="0">
                <a:latin typeface="+mj-lt"/>
                <a:ea typeface="Times New Roman" panose="02020603050405020304" pitchFamily="18" charset="0"/>
                <a:cs typeface="Times New Roman" panose="02020603050405020304" pitchFamily="18" charset="0"/>
              </a:rPr>
              <a:t>May Make Us Less Likely to Trust Others</a:t>
            </a:r>
            <a:endParaRPr lang="en-US" sz="2933" kern="100" dirty="0">
              <a:latin typeface="+mj-lt"/>
              <a:ea typeface="Calibri" panose="020F0502020204030204" pitchFamily="34" charset="0"/>
              <a:cs typeface="Times New Roman" panose="02020603050405020304" pitchFamily="18" charset="0"/>
            </a:endParaRPr>
          </a:p>
          <a:p>
            <a:pPr marL="761992" indent="-457200">
              <a:buFont typeface="Wingdings" pitchFamily="2" charset="2"/>
              <a:buChar char="§"/>
            </a:pPr>
            <a:r>
              <a:rPr lang="en-US" sz="2933" dirty="0">
                <a:latin typeface="+mj-lt"/>
                <a:ea typeface="Times New Roman" panose="02020603050405020304" pitchFamily="18" charset="0"/>
              </a:rPr>
              <a:t>May Contribute to Cognitive difficulties</a:t>
            </a:r>
          </a:p>
          <a:p>
            <a:pPr marL="761992" indent="-457200">
              <a:buFont typeface="Wingdings" pitchFamily="2" charset="2"/>
              <a:buChar char="§"/>
            </a:pPr>
            <a:r>
              <a:rPr lang="en-US" sz="2933" dirty="0">
                <a:latin typeface="+mj-lt"/>
                <a:ea typeface="Times New Roman" panose="02020603050405020304" pitchFamily="18" charset="0"/>
                <a:cs typeface="Times New Roman" panose="02020603050405020304" pitchFamily="18" charset="0"/>
              </a:rPr>
              <a:t>Can impact mental, physical, and emotional well-being.</a:t>
            </a:r>
          </a:p>
          <a:p>
            <a:pPr marL="761981" indent="-457189"/>
            <a:endParaRPr lang="en-US" sz="2933" dirty="0">
              <a:latin typeface="+mj-lt"/>
            </a:endParaRPr>
          </a:p>
        </p:txBody>
      </p:sp>
    </p:spTree>
    <p:extLst>
      <p:ext uri="{BB962C8B-B14F-4D97-AF65-F5344CB8AC3E}">
        <p14:creationId xmlns:p14="http://schemas.microsoft.com/office/powerpoint/2010/main" val="175337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9"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0" name="Freeform: Shape 3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41" name="Rectangle 40">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Content Placeholder 26">
            <a:extLst>
              <a:ext uri="{FF2B5EF4-FFF2-40B4-BE49-F238E27FC236}">
                <a16:creationId xmlns:a16="http://schemas.microsoft.com/office/drawing/2014/main" id="{D3F9D87A-BE81-FC6D-7728-154C194AFB3D}"/>
              </a:ext>
            </a:extLst>
          </p:cNvPr>
          <p:cNvSpPr>
            <a:spLocks noGrp="1"/>
          </p:cNvSpPr>
          <p:nvPr>
            <p:ph idx="1"/>
          </p:nvPr>
        </p:nvSpPr>
        <p:spPr>
          <a:xfrm>
            <a:off x="643855" y="3072385"/>
            <a:ext cx="3108057" cy="2947415"/>
          </a:xfrm>
        </p:spPr>
        <p:txBody>
          <a:bodyPr>
            <a:normAutofit/>
          </a:bodyPr>
          <a:lstStyle/>
          <a:p>
            <a:endParaRPr lang="en-US" sz="1400" dirty="0">
              <a:solidFill>
                <a:srgbClr val="FFFFFF"/>
              </a:solidFill>
            </a:endParaRPr>
          </a:p>
        </p:txBody>
      </p:sp>
      <p:pic>
        <p:nvPicPr>
          <p:cNvPr id="4" name="Content Placeholder 3">
            <a:extLst>
              <a:ext uri="{FF2B5EF4-FFF2-40B4-BE49-F238E27FC236}">
                <a16:creationId xmlns:a16="http://schemas.microsoft.com/office/drawing/2014/main" id="{50DF7863-B4CC-AB12-B073-FBC35ABF56D9}"/>
              </a:ext>
            </a:extLst>
          </p:cNvPr>
          <p:cNvPicPr>
            <a:picLocks noChangeAspect="1"/>
          </p:cNvPicPr>
          <p:nvPr/>
        </p:nvPicPr>
        <p:blipFill>
          <a:blip r:embed="rId2"/>
          <a:stretch>
            <a:fillRect/>
          </a:stretch>
        </p:blipFill>
        <p:spPr>
          <a:xfrm>
            <a:off x="6167479" y="1322603"/>
            <a:ext cx="4576426" cy="2306089"/>
          </a:xfrm>
          <a:prstGeom prst="rect">
            <a:avLst/>
          </a:prstGeom>
          <a:effectLst/>
        </p:spPr>
      </p:pic>
      <p:pic>
        <p:nvPicPr>
          <p:cNvPr id="5" name="Picture 4" descr="A white paper with black text&#10;&#10;Description automatically generated">
            <a:extLst>
              <a:ext uri="{FF2B5EF4-FFF2-40B4-BE49-F238E27FC236}">
                <a16:creationId xmlns:a16="http://schemas.microsoft.com/office/drawing/2014/main" id="{D8FF2725-3B06-19F3-3819-8D0B9EF0849A}"/>
              </a:ext>
            </a:extLst>
          </p:cNvPr>
          <p:cNvPicPr>
            <a:picLocks noChangeAspect="1"/>
          </p:cNvPicPr>
          <p:nvPr/>
        </p:nvPicPr>
        <p:blipFill>
          <a:blip r:embed="rId3"/>
          <a:stretch>
            <a:fillRect/>
          </a:stretch>
        </p:blipFill>
        <p:spPr>
          <a:xfrm>
            <a:off x="260129" y="4089893"/>
            <a:ext cx="3666263" cy="2080525"/>
          </a:xfrm>
          <a:prstGeom prst="rect">
            <a:avLst/>
          </a:prstGeom>
        </p:spPr>
      </p:pic>
      <p:pic>
        <p:nvPicPr>
          <p:cNvPr id="6" name="Picture 5" descr="A close up of a document&#10;&#10;Description automatically generated">
            <a:extLst>
              <a:ext uri="{FF2B5EF4-FFF2-40B4-BE49-F238E27FC236}">
                <a16:creationId xmlns:a16="http://schemas.microsoft.com/office/drawing/2014/main" id="{7AF87E30-BDF4-23B5-7BBF-7A0255E20DD2}"/>
              </a:ext>
            </a:extLst>
          </p:cNvPr>
          <p:cNvPicPr>
            <a:picLocks noChangeAspect="1"/>
          </p:cNvPicPr>
          <p:nvPr/>
        </p:nvPicPr>
        <p:blipFill>
          <a:blip r:embed="rId4"/>
          <a:stretch>
            <a:fillRect/>
          </a:stretch>
        </p:blipFill>
        <p:spPr>
          <a:xfrm>
            <a:off x="4631145" y="4364203"/>
            <a:ext cx="4318062" cy="2409534"/>
          </a:xfrm>
          <a:prstGeom prst="rect">
            <a:avLst/>
          </a:prstGeom>
        </p:spPr>
      </p:pic>
      <p:pic>
        <p:nvPicPr>
          <p:cNvPr id="7" name="Picture 6" descr="A cover of a book&#10;&#10;Description automatically generated">
            <a:extLst>
              <a:ext uri="{FF2B5EF4-FFF2-40B4-BE49-F238E27FC236}">
                <a16:creationId xmlns:a16="http://schemas.microsoft.com/office/drawing/2014/main" id="{3574E31E-D6B1-7891-D717-37EE3EEA68CA}"/>
              </a:ext>
            </a:extLst>
          </p:cNvPr>
          <p:cNvPicPr>
            <a:picLocks noChangeAspect="1"/>
          </p:cNvPicPr>
          <p:nvPr/>
        </p:nvPicPr>
        <p:blipFill>
          <a:blip r:embed="rId5"/>
          <a:stretch>
            <a:fillRect/>
          </a:stretch>
        </p:blipFill>
        <p:spPr>
          <a:xfrm>
            <a:off x="3031299" y="687582"/>
            <a:ext cx="3136179" cy="4005630"/>
          </a:xfrm>
          <a:prstGeom prst="rect">
            <a:avLst/>
          </a:prstGeom>
        </p:spPr>
      </p:pic>
    </p:spTree>
    <p:extLst>
      <p:ext uri="{BB962C8B-B14F-4D97-AF65-F5344CB8AC3E}">
        <p14:creationId xmlns:p14="http://schemas.microsoft.com/office/powerpoint/2010/main" val="239948847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Day 1 - The Sense and Soul of Belonging - slides" id="{6E6CF25D-E520-6345-9716-33DE881F4B3C}" vid="{2F6ACB65-FF5C-8A49-8847-A640B7A16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14363</TotalTime>
  <Words>1001</Words>
  <Application>Microsoft Macintosh PowerPoint</Application>
  <PresentationFormat>Widescreen</PresentationFormat>
  <Paragraphs>153</Paragraphs>
  <Slides>24</Slides>
  <Notes>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Calibri</vt:lpstr>
      <vt:lpstr>Century Gothic</vt:lpstr>
      <vt:lpstr>Symbol</vt:lpstr>
      <vt:lpstr>Times New Roman</vt:lpstr>
      <vt:lpstr>Wingdings</vt:lpstr>
      <vt:lpstr>Wingdings 3</vt:lpstr>
      <vt:lpstr>Ion</vt:lpstr>
      <vt:lpstr>Flourishing in a Culture of Belonging</vt:lpstr>
      <vt:lpstr>PowerPoint Presentation</vt:lpstr>
      <vt:lpstr>PowerPoint Presentation</vt:lpstr>
      <vt:lpstr>Take aways:</vt:lpstr>
      <vt:lpstr>Small group discussion….</vt:lpstr>
      <vt:lpstr>Maslow’s Hierarchy of Needs…..</vt:lpstr>
      <vt:lpstr>Four Levels of Belonging</vt:lpstr>
      <vt:lpstr>Potential Impacts of isolation, loneliness, and not belonging….</vt:lpstr>
      <vt:lpstr>PowerPoint Presentation</vt:lpstr>
      <vt:lpstr>PowerPoint Presentation</vt:lpstr>
      <vt:lpstr>Necessary dimensions for Belonging to be present:</vt:lpstr>
      <vt:lpstr>PowerPoint Presentation</vt:lpstr>
      <vt:lpstr>Subjective Experience? …a feeling or an experience?</vt:lpstr>
      <vt:lpstr>Dynamics of Belonging for Marginalized Groups:</vt:lpstr>
      <vt:lpstr>Other necessary dimensions for Belonging to be present:</vt:lpstr>
      <vt:lpstr>The Paradox of Belonging</vt:lpstr>
      <vt:lpstr>Strength of Social networks and Belonging…..</vt:lpstr>
      <vt:lpstr>Strength of Social Networks</vt:lpstr>
      <vt:lpstr>Strength of Social Networks</vt:lpstr>
      <vt:lpstr>The Other Side of Belonging </vt:lpstr>
      <vt:lpstr>The Other Side of Belonging…</vt:lpstr>
      <vt:lpstr>The Other Side of Belonging…</vt:lpstr>
      <vt:lpstr>What can we do to promote belongingness  </vt:lpstr>
      <vt:lpstr>Last words about Belonging….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TONY CHAMBERS</dc:creator>
  <cp:lastModifiedBy>TONY CHAMBERS</cp:lastModifiedBy>
  <cp:revision>17</cp:revision>
  <cp:lastPrinted>2024-11-04T14:41:22Z</cp:lastPrinted>
  <dcterms:created xsi:type="dcterms:W3CDTF">2024-10-29T19:24:36Z</dcterms:created>
  <dcterms:modified xsi:type="dcterms:W3CDTF">2024-11-08T18:50:58Z</dcterms:modified>
</cp:coreProperties>
</file>