
<file path=[Content_Types].xml><?xml version="1.0" encoding="utf-8"?>
<Types xmlns="http://schemas.openxmlformats.org/package/2006/content-types">
  <Default Extension="jpeg" ContentType="image/jpeg"/>
  <Default Extension="jpg" ContentType="image/jpeg"/>
  <Default Extension="png" ContentType="image/png"/>
  <Default Extension="rels" ContentType="application/vnd.openxmlformats-package.relationships+xml"/>
  <Default Extension="wdp" ContentType="image/vnd.ms-photo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</p:sldMasterIdLst>
  <p:sldIdLst>
    <p:sldId id="508" r:id="rId2"/>
    <p:sldId id="259" r:id="rId3"/>
    <p:sldId id="260" r:id="rId4"/>
    <p:sldId id="261" r:id="rId5"/>
    <p:sldId id="262" r:id="rId6"/>
    <p:sldId id="263" r:id="rId7"/>
    <p:sldId id="264" r:id="rId8"/>
    <p:sldId id="265" r:id="rId9"/>
    <p:sldId id="509" r:id="rId10"/>
    <p:sldId id="511" r:id="rId11"/>
    <p:sldId id="266" r:id="rId12"/>
    <p:sldId id="510" r:id="rId13"/>
    <p:sldId id="267" r:id="rId14"/>
  </p:sldIdLst>
  <p:sldSz cx="12192000" cy="6858000"/>
  <p:notesSz cx="7102475" cy="9388475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987" autoAdjust="0"/>
    <p:restoredTop sz="94660"/>
  </p:normalViewPr>
  <p:slideViewPr>
    <p:cSldViewPr snapToGrid="0">
      <p:cViewPr varScale="1">
        <p:scale>
          <a:sx n="103" d="100"/>
          <a:sy n="103" d="100"/>
        </p:scale>
        <p:origin x="138" y="222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tableStyles" Target="tableStyle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theme" Target="theme/theme1.xml"/><Relationship Id="rId2" Type="http://schemas.openxmlformats.org/officeDocument/2006/relationships/slide" Target="slides/slide1.xml"/><Relationship Id="rId16" Type="http://schemas.openxmlformats.org/officeDocument/2006/relationships/viewProps" Target="view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presProps" Target="presProps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bg>
      <p:bgPr>
        <a:solidFill>
          <a:schemeClr val="accent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3"/>
          <p:cNvSpPr/>
          <p:nvPr/>
        </p:nvSpPr>
        <p:spPr>
          <a:xfrm>
            <a:off x="0" y="0"/>
            <a:ext cx="12192000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03504" y="770467"/>
            <a:ext cx="10782300" cy="3352800"/>
          </a:xfrm>
        </p:spPr>
        <p:txBody>
          <a:bodyPr anchor="b">
            <a:noAutofit/>
          </a:bodyPr>
          <a:lstStyle>
            <a:lvl1pPr algn="l">
              <a:lnSpc>
                <a:spcPct val="80000"/>
              </a:lnSpc>
              <a:defRPr sz="8800" spc="-120" baseline="0">
                <a:solidFill>
                  <a:srgbClr val="FFFFFF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667512" y="4206876"/>
            <a:ext cx="9228201" cy="1645920"/>
          </a:xfrm>
        </p:spPr>
        <p:txBody>
          <a:bodyPr>
            <a:normAutofit/>
          </a:bodyPr>
          <a:lstStyle>
            <a:lvl1pPr marL="0" indent="0" algn="l">
              <a:buNone/>
              <a:defRPr sz="3200">
                <a:solidFill>
                  <a:schemeClr val="bg1"/>
                </a:solidFill>
                <a:latin typeface="+mj-lt"/>
              </a:defRPr>
            </a:lvl1pPr>
            <a:lvl2pPr marL="457200" indent="0" algn="ctr">
              <a:buNone/>
              <a:defRPr sz="2800"/>
            </a:lvl2pPr>
            <a:lvl3pPr marL="914400" indent="0" algn="ctr">
              <a:buNone/>
              <a:defRPr sz="2400"/>
            </a:lvl3pPr>
            <a:lvl4pPr marL="1371600" indent="0" algn="ctr">
              <a:buNone/>
              <a:defRPr sz="2000"/>
            </a:lvl4pPr>
            <a:lvl5pPr marL="1828800" indent="0" algn="ctr">
              <a:buNone/>
              <a:defRPr sz="2000"/>
            </a:lvl5pPr>
            <a:lvl6pPr marL="2286000" indent="0" algn="ctr">
              <a:buNone/>
              <a:defRPr sz="2000"/>
            </a:lvl6pPr>
            <a:lvl7pPr marL="2743200" indent="0" algn="ctr">
              <a:buNone/>
              <a:defRPr sz="2000"/>
            </a:lvl7pPr>
            <a:lvl8pPr marL="3200400" indent="0" algn="ctr">
              <a:buNone/>
              <a:defRPr sz="2000"/>
            </a:lvl8pPr>
            <a:lvl9pPr marL="3657600" indent="0" algn="ctr">
              <a:buNone/>
              <a:defRPr sz="2000"/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rgbClr val="FFFFFF">
                    <a:alpha val="80000"/>
                  </a:srgbClr>
                </a:solidFill>
              </a:defRPr>
            </a:lvl1pPr>
          </a:lstStyle>
          <a:p>
            <a:fld id="{5B987736-43C7-413E-BC20-EC332E23D9B4}" type="datetimeFigureOut">
              <a:rPr lang="en-US" smtClean="0"/>
              <a:t>9/29/2024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solidFill>
                  <a:srgbClr val="FFFFFF">
                    <a:alpha val="80000"/>
                  </a:srgbClr>
                </a:solidFill>
              </a:defRPr>
            </a:lvl1pPr>
          </a:lstStyle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rgbClr val="FFFFFF">
                    <a:alpha val="25000"/>
                  </a:srgbClr>
                </a:solidFill>
              </a:defRPr>
            </a:lvl1pPr>
          </a:lstStyle>
          <a:p>
            <a:fld id="{FF8B594C-2DDA-4835-B48E-AFC6A68B97B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27167987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987736-43C7-413E-BC20-EC332E23D9B4}" type="datetimeFigureOut">
              <a:rPr lang="en-US" smtClean="0"/>
              <a:t>9/29/2024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8B594C-2DDA-4835-B48E-AFC6A68B97B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95232139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3504" y="767419"/>
            <a:ext cx="10780776" cy="3355848"/>
          </a:xfrm>
        </p:spPr>
        <p:txBody>
          <a:bodyPr anchor="b">
            <a:normAutofit/>
          </a:bodyPr>
          <a:lstStyle>
            <a:lvl1pPr>
              <a:lnSpc>
                <a:spcPct val="80000"/>
              </a:lnSpc>
              <a:defRPr sz="8800" b="0" baseline="0">
                <a:solidFill>
                  <a:schemeClr val="accent1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67512" y="4204209"/>
            <a:ext cx="9226296" cy="1645920"/>
          </a:xfrm>
        </p:spPr>
        <p:txBody>
          <a:bodyPr anchor="t">
            <a:normAutofit/>
          </a:bodyPr>
          <a:lstStyle>
            <a:lvl1pPr marL="0" indent="0">
              <a:buNone/>
              <a:defRPr sz="3200">
                <a:solidFill>
                  <a:schemeClr val="tx1"/>
                </a:solidFill>
                <a:latin typeface="+mj-lt"/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987736-43C7-413E-BC20-EC332E23D9B4}" type="datetimeFigureOut">
              <a:rPr lang="en-US" smtClean="0"/>
              <a:t>9/29/2024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8B594C-2DDA-4835-B48E-AFC6A68B97B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56278947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76656" y="1998134"/>
            <a:ext cx="4663440" cy="376732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011330" y="1998134"/>
            <a:ext cx="4663440" cy="376732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987736-43C7-413E-BC20-EC332E23D9B4}" type="datetimeFigureOut">
              <a:rPr lang="en-US" smtClean="0"/>
              <a:t>9/29/2024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8B594C-2DDA-4835-B48E-AFC6A68B97B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54945648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Title 9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6656" y="2040467"/>
            <a:ext cx="4663440" cy="723400"/>
          </a:xfrm>
        </p:spPr>
        <p:txBody>
          <a:bodyPr anchor="ctr">
            <a:normAutofit/>
          </a:bodyPr>
          <a:lstStyle>
            <a:lvl1pPr marL="0" indent="0">
              <a:buNone/>
              <a:defRPr sz="2200" b="0" cap="all" baseline="0">
                <a:solidFill>
                  <a:schemeClr val="tx1">
                    <a:lumMod val="85000"/>
                    <a:lumOff val="15000"/>
                  </a:schemeClr>
                </a:solidFill>
                <a:latin typeface="+mj-lt"/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76656" y="2753084"/>
            <a:ext cx="4663440" cy="3200400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007608" y="2038435"/>
            <a:ext cx="4663440" cy="722376"/>
          </a:xfrm>
        </p:spPr>
        <p:txBody>
          <a:bodyPr anchor="ctr">
            <a:normAutofit/>
          </a:bodyPr>
          <a:lstStyle>
            <a:lvl1pPr marL="0" indent="0">
              <a:buNone/>
              <a:defRPr sz="2200" b="0" cap="all" baseline="0">
                <a:solidFill>
                  <a:schemeClr val="tx1">
                    <a:lumMod val="85000"/>
                    <a:lumOff val="15000"/>
                  </a:schemeClr>
                </a:solidFill>
                <a:latin typeface="+mj-lt"/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007608" y="2750990"/>
            <a:ext cx="4663440" cy="3200400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987736-43C7-413E-BC20-EC332E23D9B4}" type="datetimeFigureOut">
              <a:rPr lang="en-US" smtClean="0"/>
              <a:t>9/29/2024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8B594C-2DDA-4835-B48E-AFC6A68B97B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19357775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itle 5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987736-43C7-413E-BC20-EC332E23D9B4}" type="datetimeFigureOut">
              <a:rPr lang="en-US" smtClean="0"/>
              <a:t>9/29/2024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8B594C-2DDA-4835-B48E-AFC6A68B97B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76409546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987736-43C7-413E-BC20-EC332E23D9B4}" type="datetimeFigureOut">
              <a:rPr lang="en-US" smtClean="0"/>
              <a:t>9/29/2024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8B594C-2DDA-4835-B48E-AFC6A68B97B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31756183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7620000" y="0"/>
            <a:ext cx="4572000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9" name="Title 8"/>
          <p:cNvSpPr>
            <a:spLocks noGrp="1"/>
          </p:cNvSpPr>
          <p:nvPr>
            <p:ph type="title"/>
          </p:nvPr>
        </p:nvSpPr>
        <p:spPr>
          <a:xfrm>
            <a:off x="8261404" y="542282"/>
            <a:ext cx="3383280" cy="1920240"/>
          </a:xfrm>
        </p:spPr>
        <p:txBody>
          <a:bodyPr anchor="b">
            <a:noAutofit/>
          </a:bodyPr>
          <a:lstStyle>
            <a:lvl1pPr>
              <a:lnSpc>
                <a:spcPct val="85000"/>
              </a:lnSpc>
              <a:defRPr sz="4000">
                <a:solidFill>
                  <a:srgbClr val="FFFFFF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762000" y="762000"/>
            <a:ext cx="6096000" cy="4572000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275982" y="2511813"/>
            <a:ext cx="3398520" cy="3126987"/>
          </a:xfrm>
        </p:spPr>
        <p:txBody>
          <a:bodyPr>
            <a:normAutofit/>
          </a:bodyPr>
          <a:lstStyle>
            <a:lvl1pPr marL="0" marR="0" indent="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Tx/>
              <a:buSzTx/>
              <a:buFontTx/>
              <a:buNone/>
              <a:tabLst/>
              <a:defRPr sz="1800">
                <a:solidFill>
                  <a:srgbClr val="262626"/>
                </a:solidFill>
              </a:defRPr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40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987736-43C7-413E-BC20-EC332E23D9B4}" type="datetimeFigureOut">
              <a:rPr lang="en-US" smtClean="0"/>
              <a:t>9/29/2024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rgbClr val="FFFFFF">
                    <a:alpha val="20000"/>
                  </a:srgbClr>
                </a:solidFill>
              </a:defRPr>
            </a:lvl1pPr>
          </a:lstStyle>
          <a:p>
            <a:fld id="{FF8B594C-2DDA-4835-B48E-AFC6A68B97B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79031867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bg>
      <p:bgPr>
        <a:solidFill>
          <a:schemeClr val="accent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49224" y="5418667"/>
            <a:ext cx="10780776" cy="613283"/>
          </a:xfrm>
        </p:spPr>
        <p:txBody>
          <a:bodyPr anchor="b">
            <a:normAutofit/>
          </a:bodyPr>
          <a:lstStyle>
            <a:lvl1pPr>
              <a:defRPr sz="3200" b="0">
                <a:solidFill>
                  <a:srgbClr val="FFFFFF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0" y="0"/>
            <a:ext cx="12192000" cy="5330952"/>
          </a:xfrm>
          <a:solidFill>
            <a:schemeClr val="accent1">
              <a:lumMod val="40000"/>
              <a:lumOff val="60000"/>
            </a:schemeClr>
          </a:solidFill>
        </p:spPr>
        <p:txBody>
          <a:bodyPr anchor="t"/>
          <a:lstStyle>
            <a:lvl1pPr marL="0" indent="0" algn="ctr">
              <a:spcBef>
                <a:spcPts val="800"/>
              </a:spcBef>
              <a:buNone/>
              <a:defRPr sz="32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76656" y="5909735"/>
            <a:ext cx="9229344" cy="533400"/>
          </a:xfrm>
        </p:spPr>
        <p:txBody>
          <a:bodyPr>
            <a:normAutofit/>
          </a:bodyPr>
          <a:lstStyle>
            <a:lvl1pPr marL="0" indent="0">
              <a:lnSpc>
                <a:spcPct val="90000"/>
              </a:lnSpc>
              <a:buNone/>
              <a:defRPr sz="1400">
                <a:solidFill>
                  <a:srgbClr val="262626"/>
                </a:solidFill>
              </a:defRPr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2" name="Date Placeholder 11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rgbClr val="FFFFFF">
                    <a:alpha val="80000"/>
                  </a:srgbClr>
                </a:solidFill>
              </a:defRPr>
            </a:lvl1pPr>
          </a:lstStyle>
          <a:p>
            <a:fld id="{5B987736-43C7-413E-BC20-EC332E23D9B4}" type="datetimeFigureOut">
              <a:rPr lang="en-US" smtClean="0"/>
              <a:t>9/29/2024</a:t>
            </a:fld>
            <a:endParaRPr lang="en-US"/>
          </a:p>
        </p:txBody>
      </p:sp>
      <p:sp>
        <p:nvSpPr>
          <p:cNvPr id="13" name="Footer Placeholder 12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solidFill>
                  <a:srgbClr val="FFFFFF">
                    <a:alpha val="80000"/>
                  </a:srgbClr>
                </a:solidFill>
              </a:defRPr>
            </a:lvl1pPr>
          </a:lstStyle>
          <a:p>
            <a:endParaRPr lang="en-US"/>
          </a:p>
        </p:txBody>
      </p:sp>
      <p:sp>
        <p:nvSpPr>
          <p:cNvPr id="14" name="Slide Number Placeholder 1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rgbClr val="FFFFFF">
                    <a:alpha val="25000"/>
                  </a:srgbClr>
                </a:solidFill>
              </a:defRPr>
            </a:lvl1pPr>
          </a:lstStyle>
          <a:p>
            <a:fld id="{FF8B594C-2DDA-4835-B48E-AFC6A68B97B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41246527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987736-43C7-413E-BC20-EC332E23D9B4}" type="datetimeFigureOut">
              <a:rPr lang="en-US" smtClean="0"/>
              <a:t>9/29/2024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8B594C-2DDA-4835-B48E-AFC6A68B97B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80207963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743950" y="695325"/>
            <a:ext cx="2628900" cy="4800600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771525" y="714375"/>
            <a:ext cx="7734300" cy="5400675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987736-43C7-413E-BC20-EC332E23D9B4}" type="datetimeFigureOut">
              <a:rPr lang="en-US" smtClean="0"/>
              <a:t>9/29/2024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8B594C-2DDA-4835-B48E-AFC6A68B97B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730983196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57224" y="499533"/>
            <a:ext cx="10772775" cy="1658198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6656" y="2011680"/>
            <a:ext cx="10753725" cy="3766185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685800" y="6412447"/>
            <a:ext cx="4114800" cy="22860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50">
                <a:solidFill>
                  <a:schemeClr val="tx1">
                    <a:alpha val="80000"/>
                  </a:schemeClr>
                </a:solidFill>
              </a:defRPr>
            </a:lvl1pPr>
          </a:lstStyle>
          <a:p>
            <a:fld id="{5B987736-43C7-413E-BC20-EC332E23D9B4}" type="datetimeFigureOut">
              <a:rPr lang="en-US" smtClean="0"/>
              <a:t>9/29/2024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685800" y="6554697"/>
            <a:ext cx="5029200" cy="22860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50" cap="all" baseline="0">
                <a:solidFill>
                  <a:schemeClr val="tx1">
                    <a:alpha val="80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763926" y="5876412"/>
            <a:ext cx="2926080" cy="1397039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0300" b="0">
                <a:ln>
                  <a:noFill/>
                </a:ln>
                <a:solidFill>
                  <a:schemeClr val="accent1">
                    <a:alpha val="25000"/>
                  </a:schemeClr>
                </a:solidFill>
                <a:latin typeface="+mj-lt"/>
              </a:defRPr>
            </a:lvl1pPr>
          </a:lstStyle>
          <a:p>
            <a:fld id="{FF8B594C-2DDA-4835-B48E-AFC6A68B97B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60270390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txStyles>
    <p:titleStyle>
      <a:lvl1pPr algn="l" defTabSz="914400" rtl="0" eaLnBrk="1" latinLnBrk="0" hangingPunct="1">
        <a:lnSpc>
          <a:spcPct val="85000"/>
        </a:lnSpc>
        <a:spcBef>
          <a:spcPct val="0"/>
        </a:spcBef>
        <a:buNone/>
        <a:defRPr sz="5400" kern="1200" spc="-120" baseline="0">
          <a:solidFill>
            <a:schemeClr val="accent1"/>
          </a:solidFill>
          <a:latin typeface="+mj-lt"/>
          <a:ea typeface="+mj-ea"/>
          <a:cs typeface="+mj-cs"/>
        </a:defRPr>
      </a:lvl1pPr>
    </p:titleStyle>
    <p:bodyStyle>
      <a:lvl1pPr marL="91440" indent="-91440" algn="l" defTabSz="914400" rtl="0" eaLnBrk="1" latinLnBrk="0" hangingPunct="1">
        <a:lnSpc>
          <a:spcPct val="85000"/>
        </a:lnSpc>
        <a:spcBef>
          <a:spcPts val="1300"/>
        </a:spcBef>
        <a:buFont typeface="Arial" pitchFamily="34" charset="0"/>
        <a:buChar char=" "/>
        <a:defRPr sz="2400" kern="1200">
          <a:solidFill>
            <a:schemeClr val="tx1">
              <a:lumMod val="85000"/>
              <a:lumOff val="15000"/>
            </a:schemeClr>
          </a:solidFill>
          <a:latin typeface="+mn-lt"/>
          <a:ea typeface="+mn-ea"/>
          <a:cs typeface="+mn-cs"/>
        </a:defRPr>
      </a:lvl1pPr>
      <a:lvl2pPr marL="347472" indent="-342900" algn="l" defTabSz="914400" rtl="0" eaLnBrk="1" latinLnBrk="0" hangingPunct="1">
        <a:lnSpc>
          <a:spcPct val="85000"/>
        </a:lnSpc>
        <a:spcBef>
          <a:spcPts val="600"/>
        </a:spcBef>
        <a:buFont typeface="Arial" pitchFamily="34" charset="0"/>
        <a:buChar char=" "/>
        <a:defRPr sz="2400" kern="1200">
          <a:solidFill>
            <a:schemeClr val="tx1">
              <a:lumMod val="85000"/>
              <a:lumOff val="15000"/>
            </a:schemeClr>
          </a:solidFill>
          <a:latin typeface="+mn-lt"/>
          <a:ea typeface="+mn-ea"/>
          <a:cs typeface="+mn-cs"/>
        </a:defRPr>
      </a:lvl2pPr>
      <a:lvl3pPr marL="548640" indent="-548640" algn="l" defTabSz="914400" rtl="0" eaLnBrk="1" latinLnBrk="0" hangingPunct="1">
        <a:lnSpc>
          <a:spcPct val="85000"/>
        </a:lnSpc>
        <a:spcBef>
          <a:spcPts val="600"/>
        </a:spcBef>
        <a:buFont typeface="Arial" pitchFamily="34" charset="0"/>
        <a:buChar char=" "/>
        <a:defRPr sz="2000" i="1" kern="1200">
          <a:solidFill>
            <a:schemeClr val="tx1">
              <a:lumMod val="85000"/>
              <a:lumOff val="15000"/>
            </a:schemeClr>
          </a:solidFill>
          <a:latin typeface="+mn-lt"/>
          <a:ea typeface="+mn-ea"/>
          <a:cs typeface="+mn-cs"/>
        </a:defRPr>
      </a:lvl3pPr>
      <a:lvl4pPr marL="822960" indent="-822960" algn="l" defTabSz="914400" rtl="0" eaLnBrk="1" latinLnBrk="0" hangingPunct="1">
        <a:lnSpc>
          <a:spcPct val="85000"/>
        </a:lnSpc>
        <a:spcBef>
          <a:spcPts val="600"/>
        </a:spcBef>
        <a:buFont typeface="Arial" pitchFamily="34" charset="0"/>
        <a:buChar char=" "/>
        <a:defRPr sz="1800" kern="1200">
          <a:solidFill>
            <a:schemeClr val="tx1">
              <a:lumMod val="85000"/>
              <a:lumOff val="15000"/>
            </a:schemeClr>
          </a:solidFill>
          <a:latin typeface="+mn-lt"/>
          <a:ea typeface="+mn-ea"/>
          <a:cs typeface="+mn-cs"/>
        </a:defRPr>
      </a:lvl4pPr>
      <a:lvl5pPr marL="1097280" indent="-1097280" algn="l" defTabSz="914400" rtl="0" eaLnBrk="1" latinLnBrk="0" hangingPunct="1">
        <a:lnSpc>
          <a:spcPct val="85000"/>
        </a:lnSpc>
        <a:spcBef>
          <a:spcPts val="600"/>
        </a:spcBef>
        <a:buFont typeface="Arial" pitchFamily="34" charset="0"/>
        <a:buChar char=" "/>
        <a:defRPr sz="1800" kern="1200">
          <a:solidFill>
            <a:schemeClr val="tx1">
              <a:lumMod val="85000"/>
              <a:lumOff val="15000"/>
            </a:schemeClr>
          </a:solidFill>
          <a:latin typeface="+mn-lt"/>
          <a:ea typeface="+mn-ea"/>
          <a:cs typeface="+mn-cs"/>
        </a:defRPr>
      </a:lvl5pPr>
      <a:lvl6pPr marL="1200000" indent="-228600" algn="l" defTabSz="914400" rtl="0" eaLnBrk="1" latinLnBrk="0" hangingPunct="1">
        <a:lnSpc>
          <a:spcPct val="85000"/>
        </a:lnSpc>
        <a:spcBef>
          <a:spcPts val="600"/>
        </a:spcBef>
        <a:buFont typeface="Arial" pitchFamily="34" charset="0"/>
        <a:buChar char=" "/>
        <a:defRPr sz="1800" kern="1200">
          <a:solidFill>
            <a:schemeClr val="tx1">
              <a:lumMod val="85000"/>
              <a:lumOff val="15000"/>
            </a:schemeClr>
          </a:solidFill>
          <a:latin typeface="+mn-lt"/>
          <a:ea typeface="+mn-ea"/>
          <a:cs typeface="+mn-cs"/>
        </a:defRPr>
      </a:lvl6pPr>
      <a:lvl7pPr marL="1400000" indent="-228600" algn="l" defTabSz="914400" rtl="0" eaLnBrk="1" latinLnBrk="0" hangingPunct="1">
        <a:lnSpc>
          <a:spcPct val="85000"/>
        </a:lnSpc>
        <a:spcBef>
          <a:spcPts val="600"/>
        </a:spcBef>
        <a:buFont typeface="Arial" pitchFamily="34" charset="0"/>
        <a:buChar char=" "/>
        <a:defRPr sz="1800" kern="1200">
          <a:solidFill>
            <a:schemeClr val="tx1">
              <a:lumMod val="85000"/>
              <a:lumOff val="15000"/>
            </a:schemeClr>
          </a:solidFill>
          <a:latin typeface="+mn-lt"/>
          <a:ea typeface="+mn-ea"/>
          <a:cs typeface="+mn-cs"/>
        </a:defRPr>
      </a:lvl7pPr>
      <a:lvl8pPr marL="1600000" indent="-228600" algn="l" defTabSz="914400" rtl="0" eaLnBrk="1" latinLnBrk="0" hangingPunct="1">
        <a:lnSpc>
          <a:spcPct val="85000"/>
        </a:lnSpc>
        <a:spcBef>
          <a:spcPts val="600"/>
        </a:spcBef>
        <a:buFont typeface="Arial" pitchFamily="34" charset="0"/>
        <a:buChar char=" "/>
        <a:defRPr sz="1800" kern="1200">
          <a:solidFill>
            <a:schemeClr val="tx1">
              <a:lumMod val="85000"/>
              <a:lumOff val="15000"/>
            </a:schemeClr>
          </a:solidFill>
          <a:latin typeface="+mn-lt"/>
          <a:ea typeface="+mn-ea"/>
          <a:cs typeface="+mn-cs"/>
        </a:defRPr>
      </a:lvl8pPr>
      <a:lvl9pPr marL="1800000" indent="-228600" algn="l" defTabSz="914400" rtl="0" eaLnBrk="1" latinLnBrk="0" hangingPunct="1">
        <a:lnSpc>
          <a:spcPct val="85000"/>
        </a:lnSpc>
        <a:spcBef>
          <a:spcPts val="600"/>
        </a:spcBef>
        <a:buFont typeface="Arial" pitchFamily="34" charset="0"/>
        <a:buChar char=" "/>
        <a:defRPr sz="1800" kern="1200">
          <a:solidFill>
            <a:schemeClr val="tx1">
              <a:lumMod val="85000"/>
              <a:lumOff val="15000"/>
            </a:schemeClr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4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jpeg"/><Relationship Id="rId2" Type="http://schemas.openxmlformats.org/officeDocument/2006/relationships/image" Target="../media/image2.jpg"/><Relationship Id="rId1" Type="http://schemas.openxmlformats.org/officeDocument/2006/relationships/slideLayout" Target="../slideLayouts/slideLayout4.xml"/></Relationships>
</file>

<file path=ppt/slides/_rels/slide3.xml.rels><?xml version="1.0" encoding="UTF-8" standalone="yes"?>
<Relationships xmlns="http://schemas.openxmlformats.org/package/2006/relationships"><Relationship Id="rId3" Type="http://schemas.microsoft.com/office/2007/relationships/hdphoto" Target="../media/hdphoto1.wdp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4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jpeg"/><Relationship Id="rId1" Type="http://schemas.openxmlformats.org/officeDocument/2006/relationships/slideLayout" Target="../slideLayouts/slideLayout4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eg"/><Relationship Id="rId2" Type="http://schemas.openxmlformats.org/officeDocument/2006/relationships/image" Target="../media/image5.jpg"/><Relationship Id="rId1" Type="http://schemas.openxmlformats.org/officeDocument/2006/relationships/slideLayout" Target="../slideLayouts/slideLayout4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jpeg"/><Relationship Id="rId1" Type="http://schemas.openxmlformats.org/officeDocument/2006/relationships/slideLayout" Target="../slideLayouts/slideLayout4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jpg"/><Relationship Id="rId2" Type="http://schemas.openxmlformats.org/officeDocument/2006/relationships/image" Target="../media/image8.jpg"/><Relationship Id="rId1" Type="http://schemas.openxmlformats.org/officeDocument/2006/relationships/slideLayout" Target="../slideLayouts/slideLayout4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jpeg"/><Relationship Id="rId1" Type="http://schemas.openxmlformats.org/officeDocument/2006/relationships/slideLayout" Target="../slideLayouts/slideLayout4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jpeg"/><Relationship Id="rId1" Type="http://schemas.openxmlformats.org/officeDocument/2006/relationships/slideLayout" Target="../slideLayouts/slideLayout4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jpeg"/><Relationship Id="rId1" Type="http://schemas.openxmlformats.org/officeDocument/2006/relationships/slideLayout" Target="../slideLayouts/slideLayout4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jpe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4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.jpeg"/><Relationship Id="rId1" Type="http://schemas.openxmlformats.org/officeDocument/2006/relationships/slideLayout" Target="../slideLayouts/slideLayout4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>
          <a:gsLst>
            <a:gs pos="0">
              <a:srgbClr val="92D050"/>
            </a:gs>
            <a:gs pos="74000">
              <a:schemeClr val="accent1">
                <a:lumMod val="45000"/>
                <a:lumOff val="55000"/>
              </a:schemeClr>
            </a:gs>
            <a:gs pos="83000">
              <a:schemeClr val="accent1">
                <a:lumMod val="45000"/>
                <a:lumOff val="55000"/>
              </a:schemeClr>
            </a:gs>
            <a:gs pos="100000">
              <a:schemeClr val="accent1">
                <a:lumMod val="30000"/>
                <a:lumOff val="70000"/>
              </a:schemeClr>
            </a:gs>
          </a:gsLst>
          <a:lin ang="5400000" scaled="1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itle 6">
            <a:extLst>
              <a:ext uri="{FF2B5EF4-FFF2-40B4-BE49-F238E27FC236}">
                <a16:creationId xmlns:a16="http://schemas.microsoft.com/office/drawing/2014/main" id="{F652D5FD-752F-4B94-AAC2-2491C417B6E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8" name="Content Placeholder 7">
            <a:extLst>
              <a:ext uri="{FF2B5EF4-FFF2-40B4-BE49-F238E27FC236}">
                <a16:creationId xmlns:a16="http://schemas.microsoft.com/office/drawing/2014/main" id="{876895E0-35FE-4977-A152-AFF5215D6F59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4899870" cy="4667250"/>
          </a:xfrm>
        </p:spPr>
        <p:txBody>
          <a:bodyPr/>
          <a:lstStyle/>
          <a:p>
            <a:endParaRPr lang="en-US" dirty="0"/>
          </a:p>
        </p:txBody>
      </p:sp>
      <p:sp>
        <p:nvSpPr>
          <p:cNvPr id="11" name="Rectangle 3">
            <a:extLst>
              <a:ext uri="{FF2B5EF4-FFF2-40B4-BE49-F238E27FC236}">
                <a16:creationId xmlns:a16="http://schemas.microsoft.com/office/drawing/2014/main" id="{A8272E08-7A38-4A9C-99DE-E4AFB598A098}"/>
              </a:ext>
            </a:extLst>
          </p:cNvPr>
          <p:cNvSpPr>
            <a:spLocks noGrp="1" noChangeArrowheads="1"/>
          </p:cNvSpPr>
          <p:nvPr>
            <p:ph sz="half" idx="2"/>
          </p:nvPr>
        </p:nvSpPr>
        <p:spPr bwMode="auto">
          <a:xfrm>
            <a:off x="4702629" y="-495457"/>
            <a:ext cx="7148336" cy="715580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en-US" altLang="en-US" sz="1100" b="0" i="0" u="none" strike="noStrike" cap="none" normalizeH="0" baseline="0" dirty="0">
                <a:ln>
                  <a:noFill/>
                </a:ln>
                <a:solidFill>
                  <a:schemeClr val="tx1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           </a:t>
            </a:r>
            <a:endParaRPr kumimoji="0" lang="en-US" altLang="en-US" sz="800" b="0" i="0" u="none" strike="noStrike" cap="none" normalizeH="0" baseline="0" dirty="0">
              <a:ln>
                <a:noFill/>
              </a:ln>
              <a:solidFill>
                <a:schemeClr val="tx1"/>
              </a:solidFill>
              <a:effectLst/>
            </a:endParaRPr>
          </a:p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endParaRPr kumimoji="0" lang="en-US" altLang="en-US" sz="3600" b="0" i="1" u="none" strike="noStrike" cap="none" normalizeH="0" baseline="0" dirty="0">
              <a:ln>
                <a:noFill/>
              </a:ln>
              <a:solidFill>
                <a:schemeClr val="tx1"/>
              </a:solidFill>
              <a:effectLst/>
              <a:latin typeface="Times New Roman" panose="02020603050405020304" pitchFamily="18" charset="0"/>
              <a:ea typeface="Calibri" panose="020F0502020204030204" pitchFamily="34" charset="0"/>
              <a:cs typeface="Times New Roman" panose="02020603050405020304" pitchFamily="18" charset="0"/>
            </a:endParaRPr>
          </a:p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endParaRPr kumimoji="0" lang="en-US" altLang="en-US" sz="3600" b="0" i="1" u="none" strike="noStrike" cap="none" normalizeH="0" baseline="0" dirty="0">
              <a:ln>
                <a:noFill/>
              </a:ln>
              <a:solidFill>
                <a:schemeClr val="tx1"/>
              </a:solidFill>
              <a:effectLst/>
              <a:latin typeface="Times New Roman" panose="02020603050405020304" pitchFamily="18" charset="0"/>
              <a:ea typeface="Calibri" panose="020F0502020204030204" pitchFamily="34" charset="0"/>
              <a:cs typeface="Times New Roman" panose="02020603050405020304" pitchFamily="18" charset="0"/>
            </a:endParaRPr>
          </a:p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lang="en-US" altLang="en-US" sz="3600" b="1" u="sng" dirty="0">
                <a:solidFill>
                  <a:schemeClr val="tx1"/>
                </a:solidFill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History Sandwiched In</a:t>
            </a:r>
            <a:r>
              <a:rPr lang="en-US" altLang="en-US" sz="3600" b="1" dirty="0">
                <a:solidFill>
                  <a:schemeClr val="tx1"/>
                </a:solidFill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: Oct 1, 2024</a:t>
            </a:r>
          </a:p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endParaRPr lang="en-US" altLang="en-US" sz="3600" dirty="0">
              <a:solidFill>
                <a:schemeClr val="tx1"/>
              </a:solidFill>
              <a:latin typeface="Times New Roman" panose="02020603050405020304" pitchFamily="18" charset="0"/>
              <a:ea typeface="Calibri" panose="020F0502020204030204" pitchFamily="34" charset="0"/>
              <a:cs typeface="Times New Roman" panose="02020603050405020304" pitchFamily="18" charset="0"/>
            </a:endParaRPr>
          </a:p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en-US" altLang="en-US" sz="3600" b="0" i="1" u="none" strike="noStrike" cap="none" normalizeH="0" baseline="0" dirty="0">
                <a:ln>
                  <a:noFill/>
                </a:ln>
                <a:solidFill>
                  <a:schemeClr val="tx1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Make Way for Liberty:  Wisconsin African Americans in the Civil War</a:t>
            </a:r>
          </a:p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endParaRPr lang="en-US" altLang="en-US" sz="1800" dirty="0">
              <a:latin typeface="Times New Roman" panose="02020603050405020304" pitchFamily="18" charset="0"/>
              <a:ea typeface="Calibri" panose="020F0502020204030204" pitchFamily="34" charset="0"/>
              <a:cs typeface="Times New Roman" panose="02020603050405020304" pitchFamily="18" charset="0"/>
            </a:endParaRPr>
          </a:p>
          <a:p>
            <a:pPr marL="0" marR="0" lvl="0" indent="0" algn="ctr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en-US" altLang="en-US" sz="2400" b="0" i="0" u="none" strike="noStrike" cap="none" normalizeH="0" baseline="0" dirty="0">
                <a:ln>
                  <a:noFill/>
                </a:ln>
                <a:solidFill>
                  <a:schemeClr val="tx1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by Jeff Kannel </a:t>
            </a:r>
          </a:p>
          <a:p>
            <a:pPr marL="0" marR="0" lvl="0" indent="0" algn="ctr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en-US" altLang="en-US" sz="2400" b="0" i="0" u="none" strike="noStrike" cap="none" normalizeH="0" baseline="0" dirty="0">
                <a:ln>
                  <a:noFill/>
                </a:ln>
                <a:solidFill>
                  <a:schemeClr val="tx1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 </a:t>
            </a:r>
            <a:endParaRPr kumimoji="0" lang="en-US" altLang="en-US" sz="2400" b="0" i="0" u="none" strike="noStrike" cap="none" normalizeH="0" baseline="0" dirty="0">
              <a:ln>
                <a:noFill/>
              </a:ln>
              <a:solidFill>
                <a:schemeClr val="tx1"/>
              </a:solidFill>
              <a:effectLst/>
            </a:endParaRPr>
          </a:p>
          <a:p>
            <a:pPr marL="0" marR="0" lvl="0" indent="0" algn="ctr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en-US" altLang="en-US" sz="2400" b="0" i="0" u="none" strike="noStrike" cap="none" normalizeH="0" baseline="0" dirty="0">
                <a:ln>
                  <a:noFill/>
                </a:ln>
                <a:solidFill>
                  <a:schemeClr val="tx1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Published</a:t>
            </a:r>
            <a:r>
              <a:rPr lang="en-US" altLang="en-US" dirty="0">
                <a:solidFill>
                  <a:schemeClr val="tx1"/>
                </a:solidFill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 </a:t>
            </a:r>
            <a:r>
              <a:rPr kumimoji="0" lang="en-US" altLang="en-US" sz="2400" b="0" i="0" u="none" strike="noStrike" cap="none" normalizeH="0" baseline="0" dirty="0">
                <a:ln>
                  <a:noFill/>
                </a:ln>
                <a:solidFill>
                  <a:schemeClr val="tx1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by the Wisconsin Historical Society Press</a:t>
            </a:r>
          </a:p>
          <a:p>
            <a:pPr marL="0" marR="0" lvl="0" indent="0" algn="ctr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endParaRPr lang="en-US" altLang="en-US" sz="2400" dirty="0">
              <a:latin typeface="Times New Roman" panose="02020603050405020304" pitchFamily="18" charset="0"/>
              <a:ea typeface="Calibri" panose="020F0502020204030204" pitchFamily="34" charset="0"/>
              <a:cs typeface="Times New Roman" panose="02020603050405020304" pitchFamily="18" charset="0"/>
            </a:endParaRPr>
          </a:p>
          <a:p>
            <a:pPr marL="0" marR="0" lvl="0" indent="0" algn="ctr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lang="en-US" alt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Winner of the 2021 Book of Merit Award, from the Board of Curators, Wisconsin Historical Society</a:t>
            </a:r>
          </a:p>
          <a:p>
            <a:pPr marL="0" marR="0" lvl="0" indent="0" algn="ctr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endParaRPr lang="en-US" altLang="en-US" sz="24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0" indent="0" algn="ctr" eaLnBrk="0" fontAlgn="base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None/>
            </a:pPr>
            <a:r>
              <a:rPr lang="en-US" sz="2800" cap="none" dirty="0">
                <a:latin typeface="Times New Roman" panose="02020603050405020304" pitchFamily="18" charset="0"/>
                <a:cs typeface="Times New Roman" panose="02020603050405020304" pitchFamily="18" charset="0"/>
              </a:rPr>
              <a:t>Available for purchase at </a:t>
            </a:r>
            <a:r>
              <a:rPr lang="en-US" sz="2800" cap="none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bookshop.</a:t>
            </a:r>
            <a:r>
              <a:rPr lang="en-US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org</a:t>
            </a:r>
            <a:r>
              <a:rPr lang="en-US" sz="2800" cap="none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 </a:t>
            </a:r>
            <a:endParaRPr kumimoji="0" lang="en-US" altLang="en-US" sz="1800" b="0" i="0" u="none" strike="noStrike" cap="none" normalizeH="0" baseline="0" dirty="0">
              <a:ln>
                <a:noFill/>
              </a:ln>
              <a:solidFill>
                <a:schemeClr val="tx1"/>
              </a:solidFill>
              <a:effectLst/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endParaRPr kumimoji="0" lang="en-US" altLang="en-US" sz="1800" b="0" i="0" u="none" strike="noStrike" cap="none" normalizeH="0" baseline="0" dirty="0">
              <a:ln>
                <a:noFill/>
              </a:ln>
              <a:solidFill>
                <a:schemeClr val="tx1"/>
              </a:solidFill>
              <a:effectLst/>
              <a:latin typeface="Arial" panose="020B0604020202020204" pitchFamily="34" charset="0"/>
            </a:endParaRPr>
          </a:p>
        </p:txBody>
      </p:sp>
      <p:sp>
        <p:nvSpPr>
          <p:cNvPr id="5" name="Rectangle 2">
            <a:extLst>
              <a:ext uri="{FF2B5EF4-FFF2-40B4-BE49-F238E27FC236}">
                <a16:creationId xmlns:a16="http://schemas.microsoft.com/office/drawing/2014/main" id="{CABCB07F-973A-4577-B7F2-CCA7C993BADA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0"/>
            <a:ext cx="121920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endParaRPr lang="en-US"/>
          </a:p>
        </p:txBody>
      </p:sp>
      <p:pic>
        <p:nvPicPr>
          <p:cNvPr id="2049" name="Picture 1">
            <a:extLst>
              <a:ext uri="{FF2B5EF4-FFF2-40B4-BE49-F238E27FC236}">
                <a16:creationId xmlns:a16="http://schemas.microsoft.com/office/drawing/2014/main" id="{5719D960-9D57-4333-9699-11E22976511E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36258" y="202143"/>
            <a:ext cx="4302475" cy="6453713"/>
          </a:xfrm>
          <a:prstGeom prst="rect">
            <a:avLst/>
          </a:prstGeom>
          <a:noFill/>
          <a:scene3d>
            <a:camera prst="isometricOffAxis1Right"/>
            <a:lightRig rig="threePt" dir="t"/>
          </a:scene3d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870899752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>
          <a:gsLst>
            <a:gs pos="0">
              <a:srgbClr val="92D050"/>
            </a:gs>
            <a:gs pos="74000">
              <a:schemeClr val="accent1">
                <a:lumMod val="45000"/>
                <a:lumOff val="55000"/>
              </a:schemeClr>
            </a:gs>
            <a:gs pos="83000">
              <a:schemeClr val="accent1">
                <a:lumMod val="45000"/>
                <a:lumOff val="55000"/>
              </a:schemeClr>
            </a:gs>
            <a:gs pos="100000">
              <a:schemeClr val="accent1">
                <a:lumMod val="30000"/>
                <a:lumOff val="70000"/>
              </a:schemeClr>
            </a:gs>
          </a:gsLst>
          <a:lin ang="5400000" scaled="1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3">
            <a:extLst>
              <a:ext uri="{FF2B5EF4-FFF2-40B4-BE49-F238E27FC236}">
                <a16:creationId xmlns:a16="http://schemas.microsoft.com/office/drawing/2014/main" id="{9C358756-9C93-7FCA-59E2-39CDD3F986A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Content Placeholder 4">
            <a:extLst>
              <a:ext uri="{FF2B5EF4-FFF2-40B4-BE49-F238E27FC236}">
                <a16:creationId xmlns:a16="http://schemas.microsoft.com/office/drawing/2014/main" id="{CE5189D4-A353-1B1A-BF07-555731551761}"/>
              </a:ext>
            </a:extLst>
          </p:cNvPr>
          <p:cNvSpPr>
            <a:spLocks noGrp="1"/>
          </p:cNvSpPr>
          <p:nvPr>
            <p:ph sz="half" idx="1"/>
          </p:nvPr>
        </p:nvSpPr>
        <p:spPr/>
        <p:txBody>
          <a:bodyPr/>
          <a:lstStyle/>
          <a:p>
            <a:endParaRPr lang="en-US" dirty="0"/>
          </a:p>
        </p:txBody>
      </p:sp>
      <p:pic>
        <p:nvPicPr>
          <p:cNvPr id="9" name="Content Placeholder 8">
            <a:extLst>
              <a:ext uri="{FF2B5EF4-FFF2-40B4-BE49-F238E27FC236}">
                <a16:creationId xmlns:a16="http://schemas.microsoft.com/office/drawing/2014/main" id="{A50C120C-AA49-D674-E4FF-18FE6099BB0E}"/>
              </a:ext>
            </a:extLst>
          </p:cNvPr>
          <p:cNvPicPr>
            <a:picLocks noGrp="1" noChangeAspect="1"/>
          </p:cNvPicPr>
          <p:nvPr>
            <p:ph sz="half" idx="2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172202" y="155733"/>
            <a:ext cx="4409981" cy="6545802"/>
          </a:xfrm>
        </p:spPr>
      </p:pic>
      <p:pic>
        <p:nvPicPr>
          <p:cNvPr id="7" name="Picture 1">
            <a:extLst>
              <a:ext uri="{FF2B5EF4-FFF2-40B4-BE49-F238E27FC236}">
                <a16:creationId xmlns:a16="http://schemas.microsoft.com/office/drawing/2014/main" id="{4328E6C8-9DEC-8980-61BC-B32D2E2874C7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47608" y="202143"/>
            <a:ext cx="4302475" cy="645371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84257408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>
          <a:gsLst>
            <a:gs pos="0">
              <a:srgbClr val="92D050"/>
            </a:gs>
            <a:gs pos="74000">
              <a:schemeClr val="accent1">
                <a:lumMod val="45000"/>
                <a:lumOff val="55000"/>
              </a:schemeClr>
            </a:gs>
            <a:gs pos="83000">
              <a:schemeClr val="accent1">
                <a:lumMod val="45000"/>
                <a:lumOff val="55000"/>
              </a:schemeClr>
            </a:gs>
            <a:gs pos="100000">
              <a:schemeClr val="accent1">
                <a:lumMod val="30000"/>
                <a:lumOff val="70000"/>
              </a:schemeClr>
            </a:gs>
          </a:gsLst>
          <a:lin ang="5400000" scaled="1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1E24E5D-02D3-4ECC-5C38-D178CEA63C9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57224" y="499533"/>
            <a:ext cx="10772775" cy="1258246"/>
          </a:xfrm>
        </p:spPr>
        <p:txBody>
          <a:bodyPr>
            <a:normAutofit fontScale="90000"/>
          </a:bodyPr>
          <a:lstStyle/>
          <a:p>
            <a:r>
              <a:rPr lang="en-US" b="1" dirty="0">
                <a:solidFill>
                  <a:srgbClr val="FF0000"/>
                </a:solidFill>
              </a:rPr>
              <a:t>Pvt. Oscar McClellan</a:t>
            </a:r>
            <a:br>
              <a:rPr lang="en-US" dirty="0"/>
            </a:br>
            <a:r>
              <a:rPr lang="en-US" dirty="0">
                <a:solidFill>
                  <a:schemeClr val="tx1"/>
                </a:solidFill>
              </a:rPr>
              <a:t>Co D, 29</a:t>
            </a:r>
            <a:r>
              <a:rPr lang="en-US" baseline="30000" dirty="0">
                <a:solidFill>
                  <a:schemeClr val="tx1"/>
                </a:solidFill>
              </a:rPr>
              <a:t>th</a:t>
            </a:r>
            <a:r>
              <a:rPr lang="en-US" dirty="0">
                <a:solidFill>
                  <a:schemeClr val="tx1"/>
                </a:solidFill>
              </a:rPr>
              <a:t> USCI      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5B07E44A-7ACF-5130-DC28-FADDF9DC9534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435006" y="2396971"/>
            <a:ext cx="5660994" cy="4216892"/>
          </a:xfrm>
        </p:spPr>
        <p:txBody>
          <a:bodyPr>
            <a:normAutofit/>
          </a:bodyPr>
          <a:lstStyle/>
          <a:p>
            <a:r>
              <a:rPr lang="en-US" dirty="0"/>
              <a:t>Born enslaved in VA.  1.  Family was split up twice. Escaped to 13</a:t>
            </a:r>
            <a:r>
              <a:rPr lang="en-US" baseline="30000" dirty="0"/>
              <a:t>th</a:t>
            </a:r>
            <a:r>
              <a:rPr lang="en-US" dirty="0"/>
              <a:t> WI Inf.</a:t>
            </a:r>
          </a:p>
          <a:p>
            <a:r>
              <a:rPr lang="en-US" dirty="0"/>
              <a:t>2.  Enlisted in </a:t>
            </a:r>
            <a:r>
              <a:rPr lang="en-US" b="1" u="sng" dirty="0"/>
              <a:t>Marengo IL</a:t>
            </a:r>
            <a:r>
              <a:rPr lang="en-US" dirty="0"/>
              <a:t>. Present at Appomattox  </a:t>
            </a:r>
          </a:p>
          <a:p>
            <a:r>
              <a:rPr lang="en-US" dirty="0"/>
              <a:t>Returned to Walworth Co., married Martha, no kids. </a:t>
            </a:r>
          </a:p>
          <a:p>
            <a:r>
              <a:rPr lang="en-US" dirty="0"/>
              <a:t>3.  founder of Delavan AME church </a:t>
            </a:r>
          </a:p>
          <a:p>
            <a:r>
              <a:rPr lang="en-US" dirty="0"/>
              <a:t>GAR member</a:t>
            </a:r>
          </a:p>
        </p:txBody>
      </p:sp>
      <p:sp>
        <p:nvSpPr>
          <p:cNvPr id="7" name="Content Placeholder 6">
            <a:extLst>
              <a:ext uri="{FF2B5EF4-FFF2-40B4-BE49-F238E27FC236}">
                <a16:creationId xmlns:a16="http://schemas.microsoft.com/office/drawing/2014/main" id="{3006583F-2561-B3BE-6B02-273D0EA03B2A}"/>
              </a:ext>
            </a:extLst>
          </p:cNvPr>
          <p:cNvSpPr>
            <a:spLocks noGrp="1"/>
          </p:cNvSpPr>
          <p:nvPr>
            <p:ph sz="half" idx="2"/>
          </p:nvPr>
        </p:nvSpPr>
        <p:spPr/>
        <p:txBody>
          <a:bodyPr>
            <a:normAutofit/>
          </a:bodyPr>
          <a:lstStyle/>
          <a:p>
            <a:endParaRPr lang="en-US" dirty="0"/>
          </a:p>
        </p:txBody>
      </p:sp>
      <p:pic>
        <p:nvPicPr>
          <p:cNvPr id="6" name="Content Placeholder 5">
            <a:extLst>
              <a:ext uri="{FF2B5EF4-FFF2-40B4-BE49-F238E27FC236}">
                <a16:creationId xmlns:a16="http://schemas.microsoft.com/office/drawing/2014/main" id="{B9115716-D40E-0923-E64D-DA07A7333EAC}"/>
              </a:ext>
            </a:extLst>
          </p:cNvPr>
          <p:cNvPicPr>
            <a:picLocks noChangeAspect="1"/>
          </p:cNvPicPr>
          <p:nvPr/>
        </p:nvPicPr>
        <p:blipFill rotWithShape="1">
          <a:blip r:embed="rId2">
            <a:extLst>
              <a:ext uri="{BEBA8EAE-BF5A-486C-A8C5-ECC9F3942E4B}">
                <a14:imgProps xmlns:a14="http://schemas.microsoft.com/office/drawing/2010/main">
                  <a14:imgLayer r:embed="rId3">
                    <a14:imgEffect>
                      <a14:brightnessContrast bright="26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 t="2551"/>
          <a:stretch/>
        </p:blipFill>
        <p:spPr>
          <a:xfrm>
            <a:off x="7509768" y="522932"/>
            <a:ext cx="3045782" cy="5838010"/>
          </a:xfrm>
          <a:prstGeom prst="rect">
            <a:avLst/>
          </a:prstGeom>
          <a:ln w="228600" cap="sq" cmpd="thickThin">
            <a:solidFill>
              <a:srgbClr val="000000"/>
            </a:solidFill>
            <a:prstDash val="solid"/>
            <a:miter lim="800000"/>
          </a:ln>
          <a:effectLst>
            <a:innerShdw blurRad="76200">
              <a:srgbClr val="000000"/>
            </a:innerShdw>
          </a:effectLst>
        </p:spPr>
      </p:pic>
    </p:spTree>
    <p:extLst>
      <p:ext uri="{BB962C8B-B14F-4D97-AF65-F5344CB8AC3E}">
        <p14:creationId xmlns:p14="http://schemas.microsoft.com/office/powerpoint/2010/main" val="2853210309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>
          <a:gsLst>
            <a:gs pos="0">
              <a:srgbClr val="92D050"/>
            </a:gs>
            <a:gs pos="74000">
              <a:schemeClr val="accent1">
                <a:lumMod val="45000"/>
                <a:lumOff val="55000"/>
              </a:schemeClr>
            </a:gs>
            <a:gs pos="83000">
              <a:schemeClr val="accent1">
                <a:lumMod val="45000"/>
                <a:lumOff val="55000"/>
              </a:schemeClr>
            </a:gs>
            <a:gs pos="100000">
              <a:schemeClr val="accent1">
                <a:lumMod val="30000"/>
                <a:lumOff val="70000"/>
              </a:schemeClr>
            </a:gs>
          </a:gsLst>
          <a:lin ang="5400000" scaled="1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4">
            <a:extLst>
              <a:ext uri="{FF2B5EF4-FFF2-40B4-BE49-F238E27FC236}">
                <a16:creationId xmlns:a16="http://schemas.microsoft.com/office/drawing/2014/main" id="{FFC819EA-CAC5-6BA5-1FFB-52EE04715A2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57224" y="499533"/>
            <a:ext cx="10772775" cy="1049349"/>
          </a:xfrm>
        </p:spPr>
        <p:txBody>
          <a:bodyPr/>
          <a:lstStyle/>
          <a:p>
            <a:r>
              <a:rPr lang="en-US" b="1" dirty="0">
                <a:solidFill>
                  <a:srgbClr val="FF0000"/>
                </a:solidFill>
              </a:rPr>
              <a:t>Pvt. John J. Valentine</a:t>
            </a:r>
            <a:r>
              <a:rPr lang="en-US" dirty="0">
                <a:solidFill>
                  <a:schemeClr val="tx1"/>
                </a:solidFill>
              </a:rPr>
              <a:t>, Co I, 17</a:t>
            </a:r>
            <a:r>
              <a:rPr lang="en-US" baseline="30000" dirty="0">
                <a:solidFill>
                  <a:schemeClr val="tx1"/>
                </a:solidFill>
              </a:rPr>
              <a:t>th</a:t>
            </a:r>
            <a:r>
              <a:rPr lang="en-US" dirty="0">
                <a:solidFill>
                  <a:schemeClr val="tx1"/>
                </a:solidFill>
              </a:rPr>
              <a:t> USCI</a:t>
            </a:r>
          </a:p>
        </p:txBody>
      </p:sp>
      <p:pic>
        <p:nvPicPr>
          <p:cNvPr id="9" name="Content Placeholder 8">
            <a:extLst>
              <a:ext uri="{FF2B5EF4-FFF2-40B4-BE49-F238E27FC236}">
                <a16:creationId xmlns:a16="http://schemas.microsoft.com/office/drawing/2014/main" id="{3D6F33BF-0CBA-A529-D22A-BD12C0D6F3A4}"/>
              </a:ext>
            </a:extLst>
          </p:cNvPr>
          <p:cNvPicPr>
            <a:picLocks noGrp="1" noChangeAspect="1"/>
          </p:cNvPicPr>
          <p:nvPr>
            <p:ph sz="half"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51582" y="1599643"/>
            <a:ext cx="3569598" cy="4758824"/>
          </a:xfrm>
          <a:prstGeom prst="rect">
            <a:avLst/>
          </a:prstGeom>
          <a:ln>
            <a:noFill/>
          </a:ln>
          <a:effectLst>
            <a:outerShdw blurRad="190500" algn="tl" rotWithShape="0">
              <a:srgbClr val="000000">
                <a:alpha val="70000"/>
              </a:srgbClr>
            </a:outerShdw>
          </a:effectLst>
        </p:spPr>
      </p:pic>
      <p:sp>
        <p:nvSpPr>
          <p:cNvPr id="7" name="Content Placeholder 6">
            <a:extLst>
              <a:ext uri="{FF2B5EF4-FFF2-40B4-BE49-F238E27FC236}">
                <a16:creationId xmlns:a16="http://schemas.microsoft.com/office/drawing/2014/main" id="{F664BC17-DED0-9669-FAD9-D3A9EC4F2BC1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5823751" y="1875453"/>
            <a:ext cx="5530049" cy="4301510"/>
          </a:xfrm>
        </p:spPr>
        <p:txBody>
          <a:bodyPr>
            <a:normAutofit/>
          </a:bodyPr>
          <a:lstStyle/>
          <a:p>
            <a:r>
              <a:rPr lang="en-US" dirty="0"/>
              <a:t>Born in Stokes Co NC, 1821.  </a:t>
            </a:r>
          </a:p>
          <a:p>
            <a:r>
              <a:rPr lang="en-US" dirty="0"/>
              <a:t>Extended family moved to WI ~1847</a:t>
            </a:r>
          </a:p>
          <a:p>
            <a:r>
              <a:rPr lang="en-US" dirty="0"/>
              <a:t>42 y/o at enlistment.  </a:t>
            </a:r>
          </a:p>
          <a:p>
            <a:r>
              <a:rPr lang="en-US" dirty="0"/>
              <a:t>17th did garrison duty around Nashville </a:t>
            </a:r>
          </a:p>
          <a:p>
            <a:r>
              <a:rPr lang="en-US" dirty="0"/>
              <a:t>Operated restaurant, confectionary, hotel in Waukesha </a:t>
            </a:r>
            <a:endParaRPr lang="en-US" dirty="0">
              <a:highlight>
                <a:srgbClr val="00FF00"/>
              </a:highlight>
            </a:endParaRPr>
          </a:p>
          <a:p>
            <a:r>
              <a:rPr lang="en-US" dirty="0"/>
              <a:t>GAR member (</a:t>
            </a:r>
            <a:r>
              <a:rPr lang="en-US" sz="2000" dirty="0"/>
              <a:t>note the badges</a:t>
            </a:r>
            <a:r>
              <a:rPr lang="en-US" dirty="0"/>
              <a:t>).  Pensioned.</a:t>
            </a:r>
          </a:p>
          <a:p>
            <a:r>
              <a:rPr lang="en-US" dirty="0"/>
              <a:t>Guardian for </a:t>
            </a:r>
            <a:r>
              <a:rPr lang="en-US" b="1" dirty="0">
                <a:solidFill>
                  <a:srgbClr val="FF0000"/>
                </a:solidFill>
              </a:rPr>
              <a:t>Charles Henry Taylor</a:t>
            </a:r>
            <a:endParaRPr lang="en-US" dirty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725482623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>
          <a:gsLst>
            <a:gs pos="0">
              <a:srgbClr val="92D050"/>
            </a:gs>
            <a:gs pos="74000">
              <a:schemeClr val="accent1">
                <a:lumMod val="45000"/>
                <a:lumOff val="55000"/>
              </a:schemeClr>
            </a:gs>
            <a:gs pos="83000">
              <a:schemeClr val="accent1">
                <a:lumMod val="45000"/>
                <a:lumOff val="55000"/>
              </a:schemeClr>
            </a:gs>
            <a:gs pos="100000">
              <a:schemeClr val="accent1">
                <a:lumMod val="30000"/>
                <a:lumOff val="70000"/>
              </a:schemeClr>
            </a:gs>
          </a:gsLst>
          <a:lin ang="5400000" scaled="1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2FA0716-554E-6184-E4D8-A7C9D425A89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63984" y="499533"/>
            <a:ext cx="11194742" cy="1133958"/>
          </a:xfrm>
        </p:spPr>
        <p:txBody>
          <a:bodyPr>
            <a:noAutofit/>
          </a:bodyPr>
          <a:lstStyle/>
          <a:p>
            <a:r>
              <a:rPr lang="en-US" sz="4800" b="1" dirty="0">
                <a:solidFill>
                  <a:srgbClr val="FF0000"/>
                </a:solidFill>
              </a:rPr>
              <a:t>Pvt. Thomas Greene</a:t>
            </a:r>
            <a:r>
              <a:rPr lang="en-US" sz="4800" b="1" dirty="0">
                <a:solidFill>
                  <a:schemeClr val="tx1"/>
                </a:solidFill>
              </a:rPr>
              <a:t>, </a:t>
            </a:r>
            <a:r>
              <a:rPr lang="en-US" sz="4800" dirty="0">
                <a:solidFill>
                  <a:schemeClr val="tx1"/>
                </a:solidFill>
              </a:rPr>
              <a:t>Co F, 13</a:t>
            </a:r>
            <a:r>
              <a:rPr lang="en-US" sz="4800" baseline="30000" dirty="0">
                <a:solidFill>
                  <a:schemeClr val="tx1"/>
                </a:solidFill>
              </a:rPr>
              <a:t>th</a:t>
            </a:r>
            <a:r>
              <a:rPr lang="en-US" sz="4800" dirty="0">
                <a:solidFill>
                  <a:schemeClr val="tx1"/>
                </a:solidFill>
              </a:rPr>
              <a:t> USCHA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F23EF8B6-8BF8-0634-DF76-4077E8D59B60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3613212" y="1579101"/>
            <a:ext cx="7945514" cy="1849899"/>
          </a:xfrm>
        </p:spPr>
        <p:txBody>
          <a:bodyPr>
            <a:noAutofit/>
          </a:bodyPr>
          <a:lstStyle/>
          <a:p>
            <a:r>
              <a:rPr lang="en-US" sz="2000" dirty="0"/>
              <a:t>Born enslaved in Missouri.  After the war began, escaped and came north to Pleasant Ridge, Grant County.</a:t>
            </a:r>
          </a:p>
          <a:p>
            <a:r>
              <a:rPr lang="en-US" sz="2000" dirty="0"/>
              <a:t>Enlisted, Oct 1864  </a:t>
            </a:r>
          </a:p>
          <a:p>
            <a:r>
              <a:rPr lang="en-US" sz="2000" dirty="0"/>
              <a:t>Married Hattie Shepard, daughter of deceased vet </a:t>
            </a:r>
            <a:r>
              <a:rPr lang="en-US" sz="2000" b="1" dirty="0">
                <a:solidFill>
                  <a:srgbClr val="FF0000"/>
                </a:solidFill>
              </a:rPr>
              <a:t>Charles Shepard</a:t>
            </a:r>
            <a:endParaRPr lang="en-US" sz="2000" dirty="0"/>
          </a:p>
          <a:p>
            <a:r>
              <a:rPr lang="en-US" sz="2000" dirty="0"/>
              <a:t>Farmer, owner</a:t>
            </a:r>
          </a:p>
          <a:p>
            <a:r>
              <a:rPr lang="en-US" sz="2000" dirty="0"/>
              <a:t>Integrated school</a:t>
            </a:r>
          </a:p>
          <a:p>
            <a:r>
              <a:rPr lang="en-US" sz="2000" dirty="0"/>
              <a:t>Annual BBQ on his farm</a:t>
            </a:r>
          </a:p>
          <a:p>
            <a:pPr marL="0" indent="0">
              <a:buNone/>
            </a:pPr>
            <a:r>
              <a:rPr lang="en-US" sz="2000" dirty="0"/>
              <a:t> Pensioned.  Died 1937</a:t>
            </a:r>
          </a:p>
          <a:p>
            <a:r>
              <a:rPr lang="en-US" sz="2000" dirty="0"/>
              <a:t>Old World Wisconsin </a:t>
            </a:r>
            <a:r>
              <a:rPr lang="en-US" sz="2000" dirty="0">
                <a:sym typeface="Wingdings" panose="05000000000000000000" pitchFamily="2" charset="2"/>
              </a:rPr>
              <a:t></a:t>
            </a:r>
            <a:endParaRPr lang="en-US" sz="2000" dirty="0"/>
          </a:p>
        </p:txBody>
      </p:sp>
      <p:pic>
        <p:nvPicPr>
          <p:cNvPr id="6" name="Content Placeholder 5">
            <a:extLst>
              <a:ext uri="{FF2B5EF4-FFF2-40B4-BE49-F238E27FC236}">
                <a16:creationId xmlns:a16="http://schemas.microsoft.com/office/drawing/2014/main" id="{F6805D46-B756-D3E2-74D9-FE778B4CB64D}"/>
              </a:ext>
            </a:extLst>
          </p:cNvPr>
          <p:cNvPicPr>
            <a:picLocks noGrp="1" noChangeAspect="1"/>
          </p:cNvPicPr>
          <p:nvPr>
            <p:ph sz="half" idx="2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5912"/>
          <a:stretch/>
        </p:blipFill>
        <p:spPr>
          <a:xfrm>
            <a:off x="467254" y="1579101"/>
            <a:ext cx="2968404" cy="4206546"/>
          </a:xfrm>
          <a:prstGeom prst="ellipse">
            <a:avLst/>
          </a:prstGeom>
          <a:ln w="63500" cap="rnd">
            <a:solidFill>
              <a:srgbClr val="333333"/>
            </a:solidFill>
          </a:ln>
          <a:effectLst>
            <a:outerShdw blurRad="381000" dist="292100" dir="5400000" sx="-80000" sy="-18000" rotWithShape="0">
              <a:srgbClr val="000000">
                <a:alpha val="22000"/>
              </a:srgbClr>
            </a:outerShdw>
          </a:effectLst>
          <a:scene3d>
            <a:camera prst="orthographicFront"/>
            <a:lightRig rig="contrasting" dir="t">
              <a:rot lat="0" lon="0" rev="3000000"/>
            </a:lightRig>
          </a:scene3d>
          <a:sp3d contourW="7620">
            <a:bevelT w="95250" h="31750"/>
            <a:contourClr>
              <a:srgbClr val="333333"/>
            </a:contourClr>
          </a:sp3d>
        </p:spPr>
      </p:pic>
      <p:pic>
        <p:nvPicPr>
          <p:cNvPr id="1028" name="Picture 4" descr="First African American Church in Wisconsin - Shepherd Express">
            <a:extLst>
              <a:ext uri="{FF2B5EF4-FFF2-40B4-BE49-F238E27FC236}">
                <a16:creationId xmlns:a16="http://schemas.microsoft.com/office/drawing/2014/main" id="{D97958B6-D9CC-CDA0-63C9-98E31393DD96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693763" y="3158538"/>
            <a:ext cx="5242081" cy="3494720"/>
          </a:xfrm>
          <a:prstGeom prst="ellipse">
            <a:avLst/>
          </a:prstGeom>
          <a:ln w="63500" cap="rnd">
            <a:solidFill>
              <a:srgbClr val="333333"/>
            </a:solidFill>
          </a:ln>
          <a:effectLst>
            <a:outerShdw blurRad="381000" dist="292100" dir="5400000" sx="-80000" sy="-18000" rotWithShape="0">
              <a:srgbClr val="000000">
                <a:alpha val="22000"/>
              </a:srgbClr>
            </a:outerShdw>
          </a:effectLst>
          <a:scene3d>
            <a:camera prst="orthographicFront"/>
            <a:lightRig rig="contrasting" dir="t">
              <a:rot lat="0" lon="0" rev="3000000"/>
            </a:lightRig>
          </a:scene3d>
          <a:sp3d contourW="7620">
            <a:bevelT w="95250" h="31750"/>
            <a:contourClr>
              <a:srgbClr val="333333"/>
            </a:contourClr>
          </a:sp3d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147507148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>
          <a:gsLst>
            <a:gs pos="0">
              <a:srgbClr val="92D050"/>
            </a:gs>
            <a:gs pos="74000">
              <a:schemeClr val="accent1">
                <a:lumMod val="45000"/>
                <a:lumOff val="55000"/>
              </a:schemeClr>
            </a:gs>
            <a:gs pos="83000">
              <a:schemeClr val="accent1">
                <a:lumMod val="45000"/>
                <a:lumOff val="55000"/>
              </a:schemeClr>
            </a:gs>
            <a:gs pos="100000">
              <a:schemeClr val="accent1">
                <a:lumMod val="30000"/>
                <a:lumOff val="70000"/>
              </a:schemeClr>
            </a:gs>
          </a:gsLst>
          <a:lin ang="5400000" scaled="1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D2EB2E3-2580-F341-69EF-6164106892A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57224" y="499533"/>
            <a:ext cx="10772775" cy="1329267"/>
          </a:xfrm>
        </p:spPr>
        <p:txBody>
          <a:bodyPr/>
          <a:lstStyle/>
          <a:p>
            <a:r>
              <a:rPr lang="en-US" b="1" dirty="0">
                <a:solidFill>
                  <a:srgbClr val="FF0000"/>
                </a:solidFill>
              </a:rPr>
              <a:t>Pvt. Henry Sink</a:t>
            </a:r>
            <a:r>
              <a:rPr lang="en-US" dirty="0">
                <a:solidFill>
                  <a:schemeClr val="tx1"/>
                </a:solidFill>
              </a:rPr>
              <a:t>, Co. F, 29</a:t>
            </a:r>
            <a:r>
              <a:rPr lang="en-US" baseline="30000" dirty="0">
                <a:solidFill>
                  <a:schemeClr val="tx1"/>
                </a:solidFill>
              </a:rPr>
              <a:t>th</a:t>
            </a:r>
            <a:r>
              <a:rPr lang="en-US" dirty="0">
                <a:solidFill>
                  <a:schemeClr val="tx1"/>
                </a:solidFill>
              </a:rPr>
              <a:t> USCI</a:t>
            </a:r>
          </a:p>
        </p:txBody>
      </p:sp>
      <p:pic>
        <p:nvPicPr>
          <p:cNvPr id="5" name="Content Placeholder 4">
            <a:extLst>
              <a:ext uri="{FF2B5EF4-FFF2-40B4-BE49-F238E27FC236}">
                <a16:creationId xmlns:a16="http://schemas.microsoft.com/office/drawing/2014/main" id="{2105CFB8-5B7A-32E4-6276-CD71FC257D62}"/>
              </a:ext>
            </a:extLst>
          </p:cNvPr>
          <p:cNvPicPr>
            <a:picLocks noGrp="1" noChangeAspect="1"/>
          </p:cNvPicPr>
          <p:nvPr>
            <p:ph sz="half" idx="1"/>
          </p:nvPr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624615" y="1649829"/>
            <a:ext cx="1928836" cy="4857503"/>
          </a:xfrm>
          <a:prstGeom prst="rect">
            <a:avLst/>
          </a:prstGeom>
          <a:ln>
            <a:noFill/>
          </a:ln>
          <a:effectLst>
            <a:outerShdw blurRad="190500" algn="tl" rotWithShape="0">
              <a:srgbClr val="000000">
                <a:alpha val="70000"/>
              </a:srgbClr>
            </a:outerShdw>
          </a:effectLst>
        </p:spPr>
      </p:pic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D7D6E1BD-F3FD-14DF-97B6-5866ABA4ECD1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4900474" y="1890943"/>
            <a:ext cx="6445550" cy="4467523"/>
          </a:xfrm>
        </p:spPr>
        <p:txBody>
          <a:bodyPr>
            <a:normAutofit/>
          </a:bodyPr>
          <a:lstStyle/>
          <a:p>
            <a:r>
              <a:rPr lang="en-US" dirty="0"/>
              <a:t>Born enslaved in Arkansas.  Escaped during war, lived in Rosendale and Fond du Lac.</a:t>
            </a:r>
          </a:p>
          <a:p>
            <a:r>
              <a:rPr lang="en-US" dirty="0"/>
              <a:t>Battle of the Crater: 10 WI men died, at least 23 wounded, including Henry Sink  </a:t>
            </a:r>
          </a:p>
          <a:p>
            <a:r>
              <a:rPr lang="en-US" dirty="0"/>
              <a:t>Discharged for disability. Pensioned.</a:t>
            </a:r>
          </a:p>
          <a:p>
            <a:r>
              <a:rPr lang="en-US" dirty="0"/>
              <a:t>Worked in factory in Fond du Lac.  Later lived in De Pere/Green Bay; owned a home.  </a:t>
            </a:r>
            <a:endParaRPr lang="en-US" dirty="0">
              <a:highlight>
                <a:srgbClr val="FFFF00"/>
              </a:highlight>
            </a:endParaRPr>
          </a:p>
          <a:p>
            <a:r>
              <a:rPr lang="en-US" dirty="0"/>
              <a:t>GAR member </a:t>
            </a:r>
          </a:p>
          <a:p>
            <a:r>
              <a:rPr lang="en-US" dirty="0"/>
              <a:t>Died in FDL, 1905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189468593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>
          <a:gsLst>
            <a:gs pos="0">
              <a:srgbClr val="92D050"/>
            </a:gs>
            <a:gs pos="74000">
              <a:schemeClr val="accent1">
                <a:lumMod val="45000"/>
                <a:lumOff val="55000"/>
              </a:schemeClr>
            </a:gs>
            <a:gs pos="83000">
              <a:schemeClr val="accent1">
                <a:lumMod val="45000"/>
                <a:lumOff val="55000"/>
              </a:schemeClr>
            </a:gs>
            <a:gs pos="100000">
              <a:schemeClr val="accent1">
                <a:lumMod val="30000"/>
                <a:lumOff val="70000"/>
              </a:schemeClr>
            </a:gs>
          </a:gsLst>
          <a:lin ang="5400000" scaled="1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E376546-890B-9DCC-15E8-D7389C80473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>
                <a:solidFill>
                  <a:srgbClr val="FF0000"/>
                </a:solidFill>
              </a:rPr>
              <a:t>Benjamin Butts</a:t>
            </a:r>
            <a:r>
              <a:rPr lang="en-US" dirty="0">
                <a:solidFill>
                  <a:schemeClr val="tx1"/>
                </a:solidFill>
              </a:rPr>
              <a:t>, 5</a:t>
            </a:r>
            <a:r>
              <a:rPr lang="en-US" baseline="30000" dirty="0">
                <a:solidFill>
                  <a:schemeClr val="tx1"/>
                </a:solidFill>
              </a:rPr>
              <a:t>th</a:t>
            </a:r>
            <a:r>
              <a:rPr lang="en-US" dirty="0">
                <a:solidFill>
                  <a:schemeClr val="tx1"/>
                </a:solidFill>
              </a:rPr>
              <a:t> WI Infantry</a:t>
            </a:r>
          </a:p>
        </p:txBody>
      </p:sp>
      <p:sp>
        <p:nvSpPr>
          <p:cNvPr id="16" name="Content Placeholder 15">
            <a:extLst>
              <a:ext uri="{FF2B5EF4-FFF2-40B4-BE49-F238E27FC236}">
                <a16:creationId xmlns:a16="http://schemas.microsoft.com/office/drawing/2014/main" id="{2F7B4BEC-8AF3-7A0D-CB56-BAEF6C158717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470517" y="2157731"/>
            <a:ext cx="4731798" cy="4200735"/>
          </a:xfrm>
        </p:spPr>
        <p:txBody>
          <a:bodyPr>
            <a:normAutofit/>
          </a:bodyPr>
          <a:lstStyle/>
          <a:p>
            <a:r>
              <a:rPr lang="en-US" dirty="0"/>
              <a:t>Born enslaved in Virginia.  At age 12, escaped to 5</a:t>
            </a:r>
            <a:r>
              <a:rPr lang="en-US" baseline="30000" dirty="0"/>
              <a:t>th</a:t>
            </a:r>
            <a:r>
              <a:rPr lang="en-US" dirty="0"/>
              <a:t> WI Infantry.</a:t>
            </a:r>
          </a:p>
          <a:p>
            <a:r>
              <a:rPr lang="en-US" dirty="0"/>
              <a:t>Returned to WI with regiment. Married Amy (Anna)Roberts, daughter of veteran </a:t>
            </a:r>
            <a:r>
              <a:rPr lang="en-US" b="1" dirty="0">
                <a:solidFill>
                  <a:srgbClr val="FF0000"/>
                </a:solidFill>
              </a:rPr>
              <a:t>Aaron Roberts</a:t>
            </a:r>
            <a:r>
              <a:rPr lang="en-US" dirty="0"/>
              <a:t>.</a:t>
            </a:r>
          </a:p>
          <a:p>
            <a:r>
              <a:rPr lang="en-US" dirty="0"/>
              <a:t>Barber; valet/doorman; messenger at WI Historical Society. </a:t>
            </a:r>
          </a:p>
          <a:p>
            <a:r>
              <a:rPr lang="en-US" dirty="0"/>
              <a:t>Amy—Douglass Literary Society</a:t>
            </a:r>
            <a:endParaRPr lang="en-US" dirty="0">
              <a:highlight>
                <a:srgbClr val="FFFF00"/>
              </a:highlight>
            </a:endParaRPr>
          </a:p>
          <a:p>
            <a:r>
              <a:rPr lang="en-US" dirty="0"/>
              <a:t>Son Leo—football and pharmacy</a:t>
            </a:r>
          </a:p>
        </p:txBody>
      </p:sp>
      <p:pic>
        <p:nvPicPr>
          <p:cNvPr id="6" name="Content Placeholder 5">
            <a:extLst>
              <a:ext uri="{FF2B5EF4-FFF2-40B4-BE49-F238E27FC236}">
                <a16:creationId xmlns:a16="http://schemas.microsoft.com/office/drawing/2014/main" id="{3DE64912-F0B2-3134-250B-AAB9AF522524}"/>
              </a:ext>
            </a:extLst>
          </p:cNvPr>
          <p:cNvPicPr>
            <a:picLocks noGrp="1" noChangeAspect="1"/>
          </p:cNvPicPr>
          <p:nvPr>
            <p:ph sz="half" idx="2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980407" y="1680573"/>
            <a:ext cx="2636299" cy="3496853"/>
          </a:xfrm>
          <a:prstGeom prst="rect">
            <a:avLst/>
          </a:prstGeom>
          <a:ln w="88900" cap="sq" cmpd="thickThin">
            <a:solidFill>
              <a:srgbClr val="000000"/>
            </a:solidFill>
            <a:prstDash val="solid"/>
            <a:miter lim="800000"/>
          </a:ln>
          <a:effectLst>
            <a:innerShdw blurRad="76200">
              <a:srgbClr val="000000"/>
            </a:innerShdw>
          </a:effectLst>
        </p:spPr>
      </p:pic>
      <p:pic>
        <p:nvPicPr>
          <p:cNvPr id="17" name="Content Placeholder 7">
            <a:extLst>
              <a:ext uri="{FF2B5EF4-FFF2-40B4-BE49-F238E27FC236}">
                <a16:creationId xmlns:a16="http://schemas.microsoft.com/office/drawing/2014/main" id="{D1B7785D-F750-160A-AC62-60276293C90F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4591"/>
          <a:stretch/>
        </p:blipFill>
        <p:spPr>
          <a:xfrm>
            <a:off x="5868141" y="2247757"/>
            <a:ext cx="2290438" cy="3336298"/>
          </a:xfrm>
          <a:prstGeom prst="ellipse">
            <a:avLst/>
          </a:prstGeom>
          <a:ln w="63500" cap="rnd">
            <a:solidFill>
              <a:srgbClr val="333333"/>
            </a:solidFill>
          </a:ln>
          <a:effectLst>
            <a:outerShdw blurRad="381000" dist="292100" dir="5400000" sx="-80000" sy="-18000" rotWithShape="0">
              <a:srgbClr val="000000">
                <a:alpha val="22000"/>
              </a:srgbClr>
            </a:outerShdw>
          </a:effectLst>
          <a:scene3d>
            <a:camera prst="orthographicFront"/>
            <a:lightRig rig="contrasting" dir="t">
              <a:rot lat="0" lon="0" rev="3000000"/>
            </a:lightRig>
          </a:scene3d>
          <a:sp3d contourW="7620">
            <a:bevelT w="95250" h="31750"/>
            <a:contourClr>
              <a:srgbClr val="333333"/>
            </a:contourClr>
          </a:sp3d>
        </p:spPr>
      </p:pic>
    </p:spTree>
    <p:extLst>
      <p:ext uri="{BB962C8B-B14F-4D97-AF65-F5344CB8AC3E}">
        <p14:creationId xmlns:p14="http://schemas.microsoft.com/office/powerpoint/2010/main" val="3476189918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>
          <a:gsLst>
            <a:gs pos="0">
              <a:srgbClr val="92D050"/>
            </a:gs>
            <a:gs pos="74000">
              <a:schemeClr val="accent1">
                <a:lumMod val="45000"/>
                <a:lumOff val="55000"/>
              </a:schemeClr>
            </a:gs>
            <a:gs pos="83000">
              <a:schemeClr val="accent1">
                <a:lumMod val="45000"/>
                <a:lumOff val="55000"/>
              </a:schemeClr>
            </a:gs>
            <a:gs pos="100000">
              <a:schemeClr val="accent1">
                <a:lumMod val="30000"/>
                <a:lumOff val="70000"/>
              </a:schemeClr>
            </a:gs>
          </a:gsLst>
          <a:lin ang="5400000" scaled="1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BE0A570-C6B8-F533-9126-BC1E58911C6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57224" y="499533"/>
            <a:ext cx="10772775" cy="1178347"/>
          </a:xfrm>
        </p:spPr>
        <p:txBody>
          <a:bodyPr/>
          <a:lstStyle/>
          <a:p>
            <a:r>
              <a:rPr lang="en-US" b="1" dirty="0">
                <a:solidFill>
                  <a:srgbClr val="FF0000"/>
                </a:solidFill>
              </a:rPr>
              <a:t>Pvt. Horace Artis (Artist)</a:t>
            </a:r>
            <a:r>
              <a:rPr lang="en-US" dirty="0">
                <a:solidFill>
                  <a:schemeClr val="tx1"/>
                </a:solidFill>
              </a:rPr>
              <a:t>, Co F, 31</a:t>
            </a:r>
            <a:r>
              <a:rPr lang="en-US" baseline="30000" dirty="0">
                <a:solidFill>
                  <a:schemeClr val="tx1"/>
                </a:solidFill>
              </a:rPr>
              <a:t>st</a:t>
            </a:r>
            <a:r>
              <a:rPr lang="en-US" dirty="0">
                <a:solidFill>
                  <a:schemeClr val="tx1"/>
                </a:solidFill>
              </a:rPr>
              <a:t> USCI</a:t>
            </a:r>
          </a:p>
        </p:txBody>
      </p:sp>
      <p:pic>
        <p:nvPicPr>
          <p:cNvPr id="5" name="Picture 2" descr="Wisconsin Veterans Museum - Horace Artis (aka Horas Artist) was born in  Virginia on August 10, 1841. In 1863, he was freed from slavery by the  Emancipation Proclamation. He joined the Union">
            <a:extLst>
              <a:ext uri="{FF2B5EF4-FFF2-40B4-BE49-F238E27FC236}">
                <a16:creationId xmlns:a16="http://schemas.microsoft.com/office/drawing/2014/main" id="{F9DE3FB6-1439-61F2-19E0-B69E206A1E98}"/>
              </a:ext>
            </a:extLst>
          </p:cNvPr>
          <p:cNvPicPr>
            <a:picLocks noGrp="1" noChangeAspect="1" noChangeArrowheads="1"/>
          </p:cNvPicPr>
          <p:nvPr>
            <p:ph sz="half" idx="1"/>
          </p:nvPr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4545" t="3630" r="6065" b="12671"/>
          <a:stretch/>
        </p:blipFill>
        <p:spPr bwMode="auto">
          <a:xfrm>
            <a:off x="1117735" y="1876560"/>
            <a:ext cx="3015123" cy="4311176"/>
          </a:xfrm>
          <a:prstGeom prst="ellipse">
            <a:avLst/>
          </a:prstGeom>
          <a:ln w="63500" cap="rnd">
            <a:solidFill>
              <a:srgbClr val="333333"/>
            </a:solidFill>
          </a:ln>
          <a:effectLst>
            <a:outerShdw blurRad="381000" dist="292100" dir="5400000" sx="-80000" sy="-18000" rotWithShape="0">
              <a:srgbClr val="000000">
                <a:alpha val="22000"/>
              </a:srgbClr>
            </a:outerShdw>
          </a:effectLst>
          <a:scene3d>
            <a:camera prst="orthographicFront"/>
            <a:lightRig rig="contrasting" dir="t">
              <a:rot lat="0" lon="0" rev="3000000"/>
            </a:lightRig>
          </a:scene3d>
          <a:sp3d contourW="7620">
            <a:bevelT w="95250" h="31750"/>
            <a:contourClr>
              <a:srgbClr val="333333"/>
            </a:contourClr>
          </a:sp3d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4D0C55EB-4767-215F-29C8-216454CC2C2A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011329" y="2047291"/>
            <a:ext cx="4934837" cy="4311175"/>
          </a:xfrm>
        </p:spPr>
        <p:txBody>
          <a:bodyPr>
            <a:normAutofit/>
          </a:bodyPr>
          <a:lstStyle/>
          <a:p>
            <a:r>
              <a:rPr lang="en-US" dirty="0"/>
              <a:t>Born enslaved in Virginia, near Appomattox.  Escaped in 1862, to DC. </a:t>
            </a:r>
          </a:p>
          <a:p>
            <a:r>
              <a:rPr lang="en-US" dirty="0"/>
              <a:t>Enlisted in Washington DC. Present at </a:t>
            </a:r>
            <a:r>
              <a:rPr lang="en-US" dirty="0">
                <a:highlight>
                  <a:srgbClr val="00FF00"/>
                </a:highlight>
              </a:rPr>
              <a:t>Battle of Appomattox</a:t>
            </a:r>
          </a:p>
          <a:p>
            <a:r>
              <a:rPr lang="en-US" dirty="0"/>
              <a:t>Farmed near Shiocton, then laborer in Appleton. </a:t>
            </a:r>
          </a:p>
          <a:p>
            <a:r>
              <a:rPr lang="en-US" dirty="0"/>
              <a:t>Son Oliver married Carrie Reese, daughter of veteran </a:t>
            </a:r>
            <a:r>
              <a:rPr lang="en-US" b="1" dirty="0">
                <a:solidFill>
                  <a:srgbClr val="FF0000"/>
                </a:solidFill>
              </a:rPr>
              <a:t>Anderson N. Reese</a:t>
            </a:r>
            <a:r>
              <a:rPr lang="en-US" dirty="0"/>
              <a:t>. </a:t>
            </a:r>
          </a:p>
        </p:txBody>
      </p:sp>
    </p:spTree>
    <p:extLst>
      <p:ext uri="{BB962C8B-B14F-4D97-AF65-F5344CB8AC3E}">
        <p14:creationId xmlns:p14="http://schemas.microsoft.com/office/powerpoint/2010/main" val="124512724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>
          <a:gsLst>
            <a:gs pos="0">
              <a:srgbClr val="92D050"/>
            </a:gs>
            <a:gs pos="74000">
              <a:schemeClr val="accent1">
                <a:lumMod val="45000"/>
                <a:lumOff val="55000"/>
              </a:schemeClr>
            </a:gs>
            <a:gs pos="83000">
              <a:schemeClr val="accent1">
                <a:lumMod val="45000"/>
                <a:lumOff val="55000"/>
              </a:schemeClr>
            </a:gs>
            <a:gs pos="100000">
              <a:schemeClr val="accent1">
                <a:lumMod val="30000"/>
                <a:lumOff val="70000"/>
              </a:schemeClr>
            </a:gs>
          </a:gsLst>
          <a:lin ang="5400000" scaled="1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536B117-C291-BA46-0CCE-09A08E4293E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57224" y="499533"/>
            <a:ext cx="10772775" cy="1161316"/>
          </a:xfrm>
        </p:spPr>
        <p:txBody>
          <a:bodyPr/>
          <a:lstStyle/>
          <a:p>
            <a:r>
              <a:rPr lang="en-US" dirty="0" err="1">
                <a:solidFill>
                  <a:schemeClr val="tx1"/>
                </a:solidFill>
              </a:rPr>
              <a:t>Bercina</a:t>
            </a:r>
            <a:r>
              <a:rPr lang="en-US" dirty="0">
                <a:solidFill>
                  <a:schemeClr val="tx1"/>
                </a:solidFill>
              </a:rPr>
              <a:t> Artis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8DBD6C15-2F11-E121-0138-D622F7CFD0EF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475444" y="1998133"/>
            <a:ext cx="4767944" cy="4360333"/>
          </a:xfrm>
        </p:spPr>
        <p:txBody>
          <a:bodyPr>
            <a:normAutofit/>
          </a:bodyPr>
          <a:lstStyle/>
          <a:p>
            <a:endParaRPr lang="en-US" dirty="0"/>
          </a:p>
          <a:p>
            <a:endParaRPr lang="en-US" dirty="0"/>
          </a:p>
          <a:p>
            <a:endParaRPr lang="en-US" dirty="0"/>
          </a:p>
          <a:p>
            <a:endParaRPr lang="en-US" dirty="0"/>
          </a:p>
          <a:p>
            <a:endParaRPr lang="en-US" dirty="0"/>
          </a:p>
          <a:p>
            <a:endParaRPr lang="en-US" dirty="0"/>
          </a:p>
          <a:p>
            <a:endParaRPr lang="en-US" dirty="0"/>
          </a:p>
          <a:p>
            <a:r>
              <a:rPr lang="en-US" dirty="0"/>
              <a:t>Appleton newspaper interview with </a:t>
            </a:r>
            <a:r>
              <a:rPr lang="en-US" dirty="0" err="1"/>
              <a:t>Bercina</a:t>
            </a:r>
            <a:r>
              <a:rPr lang="en-US" dirty="0"/>
              <a:t> Artis, describing her life during slavery.  </a:t>
            </a:r>
            <a:endParaRPr lang="en-US" b="1" dirty="0">
              <a:solidFill>
                <a:srgbClr val="C00000"/>
              </a:solidFill>
              <a:highlight>
                <a:srgbClr val="FFFF00"/>
              </a:highlight>
            </a:endParaRPr>
          </a:p>
        </p:txBody>
      </p:sp>
      <p:pic>
        <p:nvPicPr>
          <p:cNvPr id="1026" name="Picture 2">
            <a:extLst>
              <a:ext uri="{FF2B5EF4-FFF2-40B4-BE49-F238E27FC236}">
                <a16:creationId xmlns:a16="http://schemas.microsoft.com/office/drawing/2014/main" id="{E4F9030A-52A3-B8F5-CCAE-C950AA6483EF}"/>
              </a:ext>
            </a:extLst>
          </p:cNvPr>
          <p:cNvPicPr>
            <a:picLocks noGrp="1" noChangeAspect="1" noChangeArrowheads="1"/>
          </p:cNvPicPr>
          <p:nvPr>
            <p:ph sz="half" idx="1"/>
          </p:nvPr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7106" t="23374" r="9872" b="23072"/>
          <a:stretch/>
        </p:blipFill>
        <p:spPr bwMode="auto">
          <a:xfrm>
            <a:off x="1648717" y="1845537"/>
            <a:ext cx="8103234" cy="294840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985223332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>
          <a:gsLst>
            <a:gs pos="0">
              <a:srgbClr val="92D050"/>
            </a:gs>
            <a:gs pos="74000">
              <a:schemeClr val="accent1">
                <a:lumMod val="45000"/>
                <a:lumOff val="55000"/>
              </a:schemeClr>
            </a:gs>
            <a:gs pos="83000">
              <a:schemeClr val="accent1">
                <a:lumMod val="45000"/>
                <a:lumOff val="55000"/>
              </a:schemeClr>
            </a:gs>
            <a:gs pos="100000">
              <a:schemeClr val="accent1">
                <a:lumMod val="30000"/>
                <a:lumOff val="70000"/>
              </a:schemeClr>
            </a:gs>
          </a:gsLst>
          <a:lin ang="5400000" scaled="1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AC26E39-E405-0B5D-AADB-952860AE3E4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57224" y="499533"/>
            <a:ext cx="10772775" cy="983579"/>
          </a:xfrm>
        </p:spPr>
        <p:txBody>
          <a:bodyPr/>
          <a:lstStyle/>
          <a:p>
            <a:r>
              <a:rPr lang="en-US" b="1" dirty="0">
                <a:solidFill>
                  <a:schemeClr val="tx1"/>
                </a:solidFill>
              </a:rPr>
              <a:t>Appomattox, 2017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A43157B-8522-6BB7-A19B-25C4C4354D2B}"/>
              </a:ext>
            </a:extLst>
          </p:cNvPr>
          <p:cNvSpPr>
            <a:spLocks noGrp="1"/>
          </p:cNvSpPr>
          <p:nvPr>
            <p:ph sz="half" idx="1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5" name="Content Placeholder 4" descr="Aerial view of the village, Appomattox Court House">
            <a:extLst>
              <a:ext uri="{FF2B5EF4-FFF2-40B4-BE49-F238E27FC236}">
                <a16:creationId xmlns:a16="http://schemas.microsoft.com/office/drawing/2014/main" id="{5C2E9161-14DB-7E6B-169C-9818EC765865}"/>
              </a:ext>
            </a:extLst>
          </p:cNvPr>
          <p:cNvPicPr>
            <a:picLocks noGrp="1" noChangeAspect="1" noChangeArrowheads="1"/>
          </p:cNvPicPr>
          <p:nvPr>
            <p:ph sz="half" idx="2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540297" y="1483112"/>
            <a:ext cx="8890838" cy="4997587"/>
          </a:xfrm>
          <a:prstGeom prst="rect">
            <a:avLst/>
          </a:prstGeom>
          <a:noFill/>
          <a:ln>
            <a:noFill/>
          </a:ln>
          <a:effectLst>
            <a:outerShdw blurRad="149987" dist="250190" dir="8460000" algn="ctr">
              <a:srgbClr val="000000">
                <a:alpha val="28000"/>
              </a:srgbClr>
            </a:outerShdw>
          </a:effectLst>
          <a:scene3d>
            <a:camera prst="orthographicFront">
              <a:rot lat="0" lon="0" rev="0"/>
            </a:camera>
            <a:lightRig rig="contrasting" dir="t">
              <a:rot lat="0" lon="0" rev="1500000"/>
            </a:lightRig>
          </a:scene3d>
          <a:sp3d prstMaterial="metal">
            <a:bevelT w="88900" h="88900"/>
          </a:sp3d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614285918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>
          <a:gsLst>
            <a:gs pos="0">
              <a:srgbClr val="92D050"/>
            </a:gs>
            <a:gs pos="74000">
              <a:schemeClr val="accent1">
                <a:lumMod val="45000"/>
                <a:lumOff val="55000"/>
              </a:schemeClr>
            </a:gs>
            <a:gs pos="83000">
              <a:schemeClr val="accent1">
                <a:lumMod val="45000"/>
                <a:lumOff val="55000"/>
              </a:schemeClr>
            </a:gs>
            <a:gs pos="100000">
              <a:schemeClr val="accent1">
                <a:lumMod val="30000"/>
                <a:lumOff val="70000"/>
              </a:schemeClr>
            </a:gs>
          </a:gsLst>
          <a:lin ang="5400000" scaled="1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CF59ED0-7151-96EC-70DA-6AD91E0068F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78983" y="339936"/>
            <a:ext cx="10772775" cy="1658198"/>
          </a:xfrm>
        </p:spPr>
        <p:txBody>
          <a:bodyPr/>
          <a:lstStyle/>
          <a:p>
            <a:r>
              <a:rPr lang="en-US" b="1" dirty="0">
                <a:solidFill>
                  <a:srgbClr val="FF0000"/>
                </a:solidFill>
              </a:rPr>
              <a:t>Pvt. Joseph M. </a:t>
            </a:r>
            <a:r>
              <a:rPr lang="en-US" b="1" dirty="0" err="1">
                <a:solidFill>
                  <a:srgbClr val="FF0000"/>
                </a:solidFill>
              </a:rPr>
              <a:t>Ellmore</a:t>
            </a:r>
            <a:r>
              <a:rPr lang="en-US" dirty="0">
                <a:solidFill>
                  <a:schemeClr val="tx1"/>
                </a:solidFill>
              </a:rPr>
              <a:t>, unassigned USCT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C52F3C71-2E0E-1531-763C-C4009940E0B0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676656" y="2317071"/>
            <a:ext cx="4663440" cy="4246827"/>
          </a:xfrm>
        </p:spPr>
        <p:txBody>
          <a:bodyPr>
            <a:normAutofit/>
          </a:bodyPr>
          <a:lstStyle/>
          <a:p>
            <a:r>
              <a:rPr lang="en-US" sz="2000" dirty="0">
                <a:latin typeface="Calibri Light" panose="020F0302020204030204" pitchFamily="34" charset="0"/>
                <a:cs typeface="Calibri Light" panose="020F0302020204030204" pitchFamily="34" charset="0"/>
              </a:rPr>
              <a:t>Born free in Illinois.  In La Crosse before enlistment. </a:t>
            </a:r>
          </a:p>
          <a:p>
            <a:r>
              <a:rPr lang="en-US" sz="2000" dirty="0">
                <a:latin typeface="Calibri Light" panose="020F0302020204030204" pitchFamily="34" charset="0"/>
                <a:cs typeface="Calibri Light" panose="020F0302020204030204" pitchFamily="34" charset="0"/>
              </a:rPr>
              <a:t>Worked in post hospital in Madison</a:t>
            </a:r>
          </a:p>
          <a:p>
            <a:r>
              <a:rPr lang="en-US" sz="2000" dirty="0">
                <a:latin typeface="Calibri Light" panose="020F0302020204030204" pitchFamily="34" charset="0"/>
                <a:cs typeface="Calibri Light" panose="020F0302020204030204" pitchFamily="34" charset="0"/>
              </a:rPr>
              <a:t>La Crosse post-war, with butcher </a:t>
            </a:r>
            <a:r>
              <a:rPr lang="en-US" sz="2000" b="1" dirty="0">
                <a:solidFill>
                  <a:srgbClr val="FF0000"/>
                </a:solidFill>
                <a:latin typeface="Calibri Light" panose="020F0302020204030204" pitchFamily="34" charset="0"/>
                <a:cs typeface="Calibri Light" panose="020F0302020204030204" pitchFamily="34" charset="0"/>
              </a:rPr>
              <a:t>Michael Brady</a:t>
            </a:r>
          </a:p>
          <a:p>
            <a:r>
              <a:rPr lang="en-US" sz="2000" dirty="0">
                <a:effectLst/>
                <a:latin typeface="Calibri Light" panose="020F0302020204030204" pitchFamily="34" charset="0"/>
                <a:ea typeface="Times New Roman" panose="02020603050405020304" pitchFamily="18" charset="0"/>
                <a:cs typeface="Calibri Light" panose="020F0302020204030204" pitchFamily="34" charset="0"/>
              </a:rPr>
              <a:t>He and wife Emma hosted parties which included Appleton white and black community leaders</a:t>
            </a:r>
            <a:r>
              <a:rPr lang="en-US" sz="2000" dirty="0">
                <a:latin typeface="Calibri Light" panose="020F0302020204030204" pitchFamily="34" charset="0"/>
                <a:ea typeface="Times New Roman" panose="02020603050405020304" pitchFamily="18" charset="0"/>
                <a:cs typeface="Calibri Light" panose="020F0302020204030204" pitchFamily="34" charset="0"/>
              </a:rPr>
              <a:t>.  </a:t>
            </a:r>
            <a:endParaRPr lang="en-US" sz="2000" dirty="0">
              <a:effectLst/>
              <a:latin typeface="Calibri Light" panose="020F0302020204030204" pitchFamily="34" charset="0"/>
              <a:ea typeface="Times New Roman" panose="02020603050405020304" pitchFamily="18" charset="0"/>
              <a:cs typeface="Calibri Light" panose="020F0302020204030204" pitchFamily="34" charset="0"/>
            </a:endParaRPr>
          </a:p>
          <a:p>
            <a:r>
              <a:rPr lang="en-US" sz="2000" dirty="0">
                <a:latin typeface="Calibri Light" panose="020F0302020204030204" pitchFamily="34" charset="0"/>
                <a:cs typeface="Calibri Light" panose="020F0302020204030204" pitchFamily="34" charset="0"/>
              </a:rPr>
              <a:t>“Dean of local barbers,” </a:t>
            </a:r>
            <a:r>
              <a:rPr lang="en-US" sz="2000" i="1" dirty="0">
                <a:latin typeface="Calibri Light" panose="020F0302020204030204" pitchFamily="34" charset="0"/>
                <a:cs typeface="Calibri Light" panose="020F0302020204030204" pitchFamily="34" charset="0"/>
              </a:rPr>
              <a:t>Appleton Post-Crescent</a:t>
            </a:r>
            <a:r>
              <a:rPr lang="en-US" sz="2000" dirty="0">
                <a:latin typeface="Calibri Light" panose="020F0302020204030204" pitchFamily="34" charset="0"/>
                <a:cs typeface="Calibri Light" panose="020F0302020204030204" pitchFamily="34" charset="0"/>
              </a:rPr>
              <a:t> obituary, 20 Jul 1913</a:t>
            </a:r>
          </a:p>
        </p:txBody>
      </p:sp>
      <p:pic>
        <p:nvPicPr>
          <p:cNvPr id="5" name="Picture 1">
            <a:extLst>
              <a:ext uri="{FF2B5EF4-FFF2-40B4-BE49-F238E27FC236}">
                <a16:creationId xmlns:a16="http://schemas.microsoft.com/office/drawing/2014/main" id="{703168E9-CBC2-18AE-BDC1-7E362F020F00}"/>
              </a:ext>
            </a:extLst>
          </p:cNvPr>
          <p:cNvPicPr>
            <a:picLocks noGrp="1" noChangeAspect="1" noChangeArrowheads="1"/>
          </p:cNvPicPr>
          <p:nvPr>
            <p:ph sz="half" idx="2"/>
          </p:nvPr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64174" t="35817" r="7864" b="42748"/>
          <a:stretch/>
        </p:blipFill>
        <p:spPr bwMode="auto">
          <a:xfrm>
            <a:off x="5523886" y="1902873"/>
            <a:ext cx="3131420" cy="3602703"/>
          </a:xfrm>
          <a:prstGeom prst="ellipse">
            <a:avLst/>
          </a:prstGeom>
          <a:ln w="63500" cap="rnd">
            <a:solidFill>
              <a:srgbClr val="333333"/>
            </a:solidFill>
          </a:ln>
          <a:effectLst>
            <a:outerShdw blurRad="381000" dist="292100" dir="5400000" sx="-80000" sy="-18000" rotWithShape="0">
              <a:srgbClr val="000000">
                <a:alpha val="22000"/>
              </a:srgbClr>
            </a:outerShdw>
          </a:effectLst>
          <a:scene3d>
            <a:camera prst="orthographicFront"/>
            <a:lightRig rig="contrasting" dir="t">
              <a:rot lat="0" lon="0" rev="3000000"/>
            </a:lightRig>
          </a:scene3d>
          <a:sp3d contourW="7620">
            <a:bevelT w="95250" h="31750"/>
            <a:contourClr>
              <a:srgbClr val="333333"/>
            </a:contourClr>
          </a:sp3d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050" name="Picture 2" descr="No photo description available.">
            <a:extLst>
              <a:ext uri="{FF2B5EF4-FFF2-40B4-BE49-F238E27FC236}">
                <a16:creationId xmlns:a16="http://schemas.microsoft.com/office/drawing/2014/main" id="{A324BC61-987A-83C8-3693-C3AA8BF401FC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294919" y="2945830"/>
            <a:ext cx="2396971" cy="3618069"/>
          </a:xfrm>
          <a:prstGeom prst="rect">
            <a:avLst/>
          </a:prstGeom>
          <a:ln w="38100" cap="sq">
            <a:solidFill>
              <a:srgbClr val="000000"/>
            </a:solidFill>
            <a:prstDash val="solid"/>
            <a:miter lim="800000"/>
          </a:ln>
          <a:effectLst>
            <a:outerShdw blurRad="50800" dist="38100" dir="2700000" algn="tl" rotWithShape="0">
              <a:srgbClr val="000000">
                <a:alpha val="43000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446785328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>
          <a:gsLst>
            <a:gs pos="0">
              <a:srgbClr val="92D050"/>
            </a:gs>
            <a:gs pos="74000">
              <a:schemeClr val="accent1">
                <a:lumMod val="45000"/>
                <a:lumOff val="55000"/>
              </a:schemeClr>
            </a:gs>
            <a:gs pos="83000">
              <a:schemeClr val="accent1">
                <a:lumMod val="45000"/>
                <a:lumOff val="55000"/>
              </a:schemeClr>
            </a:gs>
            <a:gs pos="100000">
              <a:schemeClr val="accent1">
                <a:lumMod val="30000"/>
                <a:lumOff val="70000"/>
              </a:schemeClr>
            </a:gs>
          </a:gsLst>
          <a:lin ang="5400000" scaled="1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F79F521-2569-7EBB-0735-16C001FE69B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31846" y="499533"/>
            <a:ext cx="10898154" cy="1125081"/>
          </a:xfrm>
        </p:spPr>
        <p:txBody>
          <a:bodyPr>
            <a:normAutofit/>
          </a:bodyPr>
          <a:lstStyle/>
          <a:p>
            <a:pPr algn="ctr"/>
            <a:r>
              <a:rPr lang="en-US" sz="4400" dirty="0">
                <a:solidFill>
                  <a:schemeClr val="tx1"/>
                </a:solidFill>
              </a:rPr>
              <a:t>Appleton:  ‘Black Aristocracy’ to Sundown Town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4081004-F3AD-BFC5-A008-F5619BE9FBDF}"/>
              </a:ext>
            </a:extLst>
          </p:cNvPr>
          <p:cNvSpPr>
            <a:spLocks noGrp="1"/>
          </p:cNvSpPr>
          <p:nvPr>
            <p:ph sz="half" idx="1"/>
          </p:nvPr>
        </p:nvSpPr>
        <p:spPr/>
        <p:txBody>
          <a:bodyPr>
            <a:normAutofit lnSpcReduction="10000"/>
          </a:bodyPr>
          <a:lstStyle/>
          <a:p>
            <a:r>
              <a:rPr lang="en-US" dirty="0"/>
              <a:t>Letter from Mary </a:t>
            </a:r>
            <a:r>
              <a:rPr lang="en-US" dirty="0" err="1"/>
              <a:t>Cleggett</a:t>
            </a:r>
            <a:r>
              <a:rPr lang="en-US" dirty="0"/>
              <a:t>, daughter of </a:t>
            </a:r>
            <a:r>
              <a:rPr lang="en-US" b="1" dirty="0">
                <a:solidFill>
                  <a:srgbClr val="FF0000"/>
                </a:solidFill>
              </a:rPr>
              <a:t>William </a:t>
            </a:r>
            <a:r>
              <a:rPr lang="en-US" dirty="0" err="1">
                <a:solidFill>
                  <a:srgbClr val="FF0000"/>
                </a:solidFill>
              </a:rPr>
              <a:t>Cleggett</a:t>
            </a:r>
            <a:r>
              <a:rPr lang="en-US" dirty="0"/>
              <a:t>, early 1899.  Mentioned </a:t>
            </a:r>
            <a:r>
              <a:rPr lang="en-US" dirty="0" err="1"/>
              <a:t>Elmores</a:t>
            </a:r>
            <a:r>
              <a:rPr lang="en-US" dirty="0"/>
              <a:t> as ‘Black Aristocracy.’</a:t>
            </a:r>
          </a:p>
          <a:p>
            <a:endParaRPr lang="en-US" dirty="0"/>
          </a:p>
          <a:p>
            <a:r>
              <a:rPr lang="en-US" dirty="0"/>
              <a:t>Response, 16 Mar 1899 </a:t>
            </a:r>
            <a:r>
              <a:rPr lang="en-US" i="1" dirty="0"/>
              <a:t>Appleton Post</a:t>
            </a:r>
            <a:r>
              <a:rPr lang="en-US" dirty="0"/>
              <a:t>, from white woman who went south, said “If you have a home in Wisconsin, where you can breathe the free air of liberty, for God’s sake stay there and don’t come South…”</a:t>
            </a:r>
          </a:p>
        </p:txBody>
      </p:sp>
      <p:sp>
        <p:nvSpPr>
          <p:cNvPr id="5" name="Content Placeholder 4">
            <a:extLst>
              <a:ext uri="{FF2B5EF4-FFF2-40B4-BE49-F238E27FC236}">
                <a16:creationId xmlns:a16="http://schemas.microsoft.com/office/drawing/2014/main" id="{CA5F853D-BEC1-EA35-1926-B685E26CF1F1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011330" y="1998134"/>
            <a:ext cx="5289944" cy="3767328"/>
          </a:xfrm>
        </p:spPr>
        <p:txBody>
          <a:bodyPr>
            <a:normAutofit lnSpcReduction="10000"/>
          </a:bodyPr>
          <a:lstStyle/>
          <a:p>
            <a:endParaRPr lang="en-US" dirty="0"/>
          </a:p>
          <a:p>
            <a:endParaRPr lang="en-US" dirty="0"/>
          </a:p>
          <a:p>
            <a:endParaRPr lang="en-US" dirty="0"/>
          </a:p>
          <a:p>
            <a:endParaRPr lang="en-US" dirty="0"/>
          </a:p>
          <a:p>
            <a:endParaRPr lang="en-US" dirty="0"/>
          </a:p>
          <a:p>
            <a:endParaRPr lang="en-US" dirty="0"/>
          </a:p>
          <a:p>
            <a:endParaRPr lang="en-US" dirty="0"/>
          </a:p>
          <a:p>
            <a:r>
              <a:rPr lang="en-US" dirty="0"/>
              <a:t>From </a:t>
            </a:r>
            <a:r>
              <a:rPr lang="en-US" i="1" dirty="0"/>
              <a:t>Oshkosh Daily Northwestern</a:t>
            </a:r>
            <a:r>
              <a:rPr lang="en-US" dirty="0"/>
              <a:t>, 1916</a:t>
            </a:r>
          </a:p>
        </p:txBody>
      </p:sp>
      <p:pic>
        <p:nvPicPr>
          <p:cNvPr id="6" name="Picture 2" descr="In 1916, Oshkosh Daily Northwestern reported that after the death of resident William Cleggett, there were no longer any Black people in Appleton.">
            <a:extLst>
              <a:ext uri="{FF2B5EF4-FFF2-40B4-BE49-F238E27FC236}">
                <a16:creationId xmlns:a16="http://schemas.microsoft.com/office/drawing/2014/main" id="{23AA5E1E-81B4-5509-3E40-8D5773978642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758277" y="2095130"/>
            <a:ext cx="5641323" cy="252096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635405325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>
            <a:lumMod val="95000"/>
          </a:scheme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7110D3C-E261-E68A-A3DA-439CA4892D7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57224" y="499533"/>
            <a:ext cx="10772775" cy="778851"/>
          </a:xfrm>
        </p:spPr>
        <p:txBody>
          <a:bodyPr>
            <a:normAutofit fontScale="90000"/>
          </a:bodyPr>
          <a:lstStyle/>
          <a:p>
            <a:r>
              <a:rPr lang="en-US" dirty="0">
                <a:solidFill>
                  <a:schemeClr val="tx1"/>
                </a:solidFill>
              </a:rPr>
              <a:t>About these seven soldiers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AAAD0A2-72F9-1AC4-3DCE-831D6783D5D5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676656" y="1420427"/>
            <a:ext cx="4663440" cy="4938039"/>
          </a:xfrm>
        </p:spPr>
        <p:txBody>
          <a:bodyPr>
            <a:normAutofit fontScale="92500" lnSpcReduction="20000"/>
          </a:bodyPr>
          <a:lstStyle/>
          <a:p>
            <a:r>
              <a:rPr lang="en-US" b="1" u="sng" dirty="0">
                <a:highlight>
                  <a:srgbClr val="00FF00"/>
                </a:highlight>
              </a:rPr>
              <a:t>Privates</a:t>
            </a:r>
            <a:r>
              <a:rPr lang="en-US" dirty="0"/>
              <a:t>   all were, but other WI men were </a:t>
            </a:r>
            <a:r>
              <a:rPr lang="en-US" dirty="0" err="1"/>
              <a:t>sgts</a:t>
            </a:r>
            <a:r>
              <a:rPr lang="en-US" dirty="0"/>
              <a:t>. Corps, </a:t>
            </a:r>
            <a:r>
              <a:rPr lang="en-US" dirty="0" err="1"/>
              <a:t>hosp</a:t>
            </a:r>
            <a:r>
              <a:rPr lang="en-US" dirty="0"/>
              <a:t> stewards, commissary </a:t>
            </a:r>
            <a:r>
              <a:rPr lang="en-US" dirty="0" err="1"/>
              <a:t>sgts</a:t>
            </a:r>
            <a:r>
              <a:rPr lang="en-US" dirty="0"/>
              <a:t>.</a:t>
            </a:r>
          </a:p>
          <a:p>
            <a:r>
              <a:rPr lang="en-US" dirty="0"/>
              <a:t>All of these men are </a:t>
            </a:r>
            <a:r>
              <a:rPr lang="en-US" b="1" u="sng" dirty="0">
                <a:highlight>
                  <a:srgbClr val="00FF00"/>
                </a:highlight>
              </a:rPr>
              <a:t>buried</a:t>
            </a:r>
            <a:r>
              <a:rPr lang="en-US" dirty="0"/>
              <a:t> in Wisconsin, and all of them have tombstones.  AA vets are buried in 31 WI counties</a:t>
            </a:r>
          </a:p>
          <a:p>
            <a:r>
              <a:rPr lang="en-US" b="1" u="sng" dirty="0">
                <a:highlight>
                  <a:srgbClr val="00FF00"/>
                </a:highlight>
              </a:rPr>
              <a:t>GAR</a:t>
            </a:r>
            <a:r>
              <a:rPr lang="en-US" dirty="0"/>
              <a:t>: HS, HA, OM, JV.  No: BB, TG.  ??: JE</a:t>
            </a:r>
          </a:p>
          <a:p>
            <a:r>
              <a:rPr lang="en-US" dirty="0"/>
              <a:t>All received invalid or old age</a:t>
            </a:r>
            <a:r>
              <a:rPr lang="en-US" b="1" u="sng" dirty="0"/>
              <a:t> </a:t>
            </a:r>
            <a:r>
              <a:rPr lang="en-US" b="1" u="sng" dirty="0">
                <a:highlight>
                  <a:srgbClr val="00FF00"/>
                </a:highlight>
              </a:rPr>
              <a:t>pensions</a:t>
            </a:r>
            <a:r>
              <a:rPr lang="en-US" b="1" u="sng" dirty="0"/>
              <a:t> </a:t>
            </a:r>
            <a:r>
              <a:rPr lang="en-US" dirty="0"/>
              <a:t>except Benjamin Butts. </a:t>
            </a:r>
          </a:p>
          <a:p>
            <a:r>
              <a:rPr lang="en-US" b="1" u="sng" dirty="0">
                <a:highlight>
                  <a:srgbClr val="00FF00"/>
                </a:highlight>
              </a:rPr>
              <a:t>Enslaved</a:t>
            </a:r>
            <a:r>
              <a:rPr lang="en-US" dirty="0"/>
              <a:t>: HS, OM, HA, BB, TG. Born free: JE,JV</a:t>
            </a:r>
          </a:p>
          <a:p>
            <a:endParaRPr lang="en-US" dirty="0"/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CF2EAE25-E257-1EC9-E1B1-9CC20FA56926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011329" y="1420427"/>
            <a:ext cx="5147901" cy="5149049"/>
          </a:xfrm>
        </p:spPr>
        <p:txBody>
          <a:bodyPr>
            <a:normAutofit fontScale="92500" lnSpcReduction="20000"/>
          </a:bodyPr>
          <a:lstStyle/>
          <a:p>
            <a:r>
              <a:rPr lang="en-US" b="1" u="sng" dirty="0">
                <a:highlight>
                  <a:srgbClr val="00FF00"/>
                </a:highlight>
              </a:rPr>
              <a:t>Lit at enlistment</a:t>
            </a:r>
            <a:r>
              <a:rPr lang="en-US" dirty="0"/>
              <a:t>: JV, JE   Could not sign: HA, BB, HS, OM.  Don’t know:  TG.  HA and OM never learned to write name.</a:t>
            </a:r>
          </a:p>
          <a:p>
            <a:r>
              <a:rPr lang="en-US" b="1" u="sng" dirty="0">
                <a:highlight>
                  <a:srgbClr val="00FF00"/>
                </a:highlight>
              </a:rPr>
              <a:t>Children</a:t>
            </a:r>
            <a:r>
              <a:rPr lang="en-US" dirty="0"/>
              <a:t>: HS, JV, HA, BB, TG.   None: JE, OM</a:t>
            </a:r>
          </a:p>
          <a:p>
            <a:r>
              <a:rPr lang="en-US" dirty="0">
                <a:highlight>
                  <a:srgbClr val="00FF00"/>
                </a:highlight>
              </a:rPr>
              <a:t>Related by marriage </a:t>
            </a:r>
            <a:r>
              <a:rPr lang="en-US" dirty="0"/>
              <a:t>to other vets: HS, JV, HA, BB, TG</a:t>
            </a:r>
          </a:p>
          <a:p>
            <a:r>
              <a:rPr lang="en-US" b="1" u="sng" dirty="0">
                <a:highlight>
                  <a:srgbClr val="00FF00"/>
                </a:highlight>
              </a:rPr>
              <a:t>Owned home, land, and/or business</a:t>
            </a:r>
            <a:r>
              <a:rPr lang="en-US" dirty="0"/>
              <a:t>:  JV, JE, BB, OM, TG, HS.  What about HA? Not typical of AA vets</a:t>
            </a:r>
          </a:p>
          <a:p>
            <a:r>
              <a:rPr lang="en-US" dirty="0"/>
              <a:t>These are </a:t>
            </a:r>
            <a:r>
              <a:rPr lang="en-US" u="sng" dirty="0"/>
              <a:t>not</a:t>
            </a:r>
            <a:r>
              <a:rPr lang="en-US" dirty="0"/>
              <a:t> the six or seven only interesting stories of the AA vets…</a:t>
            </a:r>
          </a:p>
          <a:p>
            <a:r>
              <a:rPr lang="en-US" i="1" dirty="0">
                <a:highlight>
                  <a:srgbClr val="00FF00"/>
                </a:highlight>
              </a:rPr>
              <a:t>Why are these six men on the covers</a:t>
            </a:r>
            <a:r>
              <a:rPr lang="en-US" i="1" dirty="0">
                <a:highlight>
                  <a:srgbClr val="FFFF00"/>
                </a:highlight>
              </a:rPr>
              <a:t>?? </a:t>
            </a:r>
            <a:r>
              <a:rPr lang="en-US" b="1" i="1" u="sng" dirty="0">
                <a:highlight>
                  <a:srgbClr val="00FF00"/>
                </a:highlight>
              </a:rPr>
              <a:t>Photos</a:t>
            </a:r>
            <a:r>
              <a:rPr lang="en-US" i="1" dirty="0">
                <a:highlight>
                  <a:srgbClr val="FFFF00"/>
                </a:highlight>
              </a:rPr>
              <a:t> because they stayed and established themselves in their communities...and they were in the GAR.  Most of the men who served from WI moved on, to the west…not photographed (36)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293973975"/>
      </p:ext>
    </p:extLst>
  </p:cSld>
  <p:clrMapOvr>
    <a:masterClrMapping/>
  </p:clrMapOvr>
</p:sld>
</file>

<file path=ppt/theme/theme1.xml><?xml version="1.0" encoding="utf-8"?>
<a:theme xmlns:a="http://schemas.openxmlformats.org/drawingml/2006/main" name="Metropolitan">
  <a:themeElements>
    <a:clrScheme name="Metropolitan">
      <a:dk1>
        <a:sysClr val="windowText" lastClr="000000"/>
      </a:dk1>
      <a:lt1>
        <a:sysClr val="window" lastClr="FFFFFF"/>
      </a:lt1>
      <a:dk2>
        <a:srgbClr val="162F33"/>
      </a:dk2>
      <a:lt2>
        <a:srgbClr val="EAF0E0"/>
      </a:lt2>
      <a:accent1>
        <a:srgbClr val="50B4C8"/>
      </a:accent1>
      <a:accent2>
        <a:srgbClr val="A8B97F"/>
      </a:accent2>
      <a:accent3>
        <a:srgbClr val="9B9256"/>
      </a:accent3>
      <a:accent4>
        <a:srgbClr val="657689"/>
      </a:accent4>
      <a:accent5>
        <a:srgbClr val="7A855D"/>
      </a:accent5>
      <a:accent6>
        <a:srgbClr val="84AC9D"/>
      </a:accent6>
      <a:hlink>
        <a:srgbClr val="2370CD"/>
      </a:hlink>
      <a:folHlink>
        <a:srgbClr val="877589"/>
      </a:folHlink>
    </a:clrScheme>
    <a:fontScheme name="Metropolitan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inorFont>
    </a:fontScheme>
    <a:fmtScheme name="Metropolitan">
      <a:fillStyleLst>
        <a:solidFill>
          <a:schemeClr val="phClr"/>
        </a:solidFill>
        <a:gradFill rotWithShape="1">
          <a:gsLst>
            <a:gs pos="0">
              <a:schemeClr val="phClr">
                <a:tint val="70000"/>
                <a:satMod val="100000"/>
                <a:lumMod val="110000"/>
              </a:schemeClr>
            </a:gs>
            <a:gs pos="50000">
              <a:schemeClr val="phClr">
                <a:tint val="75000"/>
                <a:satMod val="101000"/>
                <a:lumMod val="105000"/>
              </a:schemeClr>
            </a:gs>
            <a:gs pos="100000">
              <a:schemeClr val="phClr">
                <a:tint val="82000"/>
                <a:satMod val="104000"/>
                <a:lumMod val="105000"/>
              </a:schemeClr>
            </a:gs>
          </a:gsLst>
          <a:lin ang="2700000" scaled="0"/>
        </a:gradFill>
        <a:gradFill rotWithShape="1">
          <a:gsLst>
            <a:gs pos="0">
              <a:schemeClr val="phClr">
                <a:tint val="97000"/>
                <a:satMod val="100000"/>
                <a:lumMod val="102000"/>
              </a:schemeClr>
            </a:gs>
            <a:gs pos="50000">
              <a:schemeClr val="phClr">
                <a:shade val="100000"/>
                <a:satMod val="100000"/>
                <a:lumMod val="100000"/>
              </a:schemeClr>
            </a:gs>
            <a:gs pos="100000">
              <a:schemeClr val="phClr">
                <a:shade val="80000"/>
                <a:satMod val="100000"/>
                <a:lumMod val="99000"/>
              </a:schemeClr>
            </a:gs>
          </a:gsLst>
          <a:lin ang="2700000" scaled="0"/>
        </a:gradFill>
      </a:fillStyleLst>
      <a:lnStyleLst>
        <a:ln w="9525" cap="flat" cmpd="sng" algn="ctr">
          <a:solidFill>
            <a:schemeClr val="phClr"/>
          </a:solidFill>
          <a:prstDash val="solid"/>
        </a:ln>
        <a:ln w="12700" cap="flat" cmpd="sng" algn="ctr">
          <a:solidFill>
            <a:schemeClr val="phClr"/>
          </a:solidFill>
          <a:prstDash val="solid"/>
        </a:ln>
        <a:ln w="19050" cap="flat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solidFill>
          <a:schemeClr val="phClr">
            <a:shade val="95000"/>
            <a:satMod val="170000"/>
          </a:schemeClr>
        </a:soli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Metropolitan" id="{4C5440D6-04D2-4954-96CF-F251137069B2}" vid="{79CFCA13-9412-4290-BB4B-85112F88857B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TM03457491[[fn=Metropolitan]]</Template>
  <TotalTime>1556</TotalTime>
  <Words>858</Words>
  <Application>Microsoft Office PowerPoint</Application>
  <PresentationFormat>Widescreen</PresentationFormat>
  <Paragraphs>95</Paragraphs>
  <Slides>13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13</vt:i4>
      </vt:variant>
    </vt:vector>
  </HeadingPairs>
  <TitlesOfParts>
    <vt:vector size="18" baseType="lpstr">
      <vt:lpstr>Arial</vt:lpstr>
      <vt:lpstr>Calibri Light</vt:lpstr>
      <vt:lpstr>Times New Roman</vt:lpstr>
      <vt:lpstr>Wingdings</vt:lpstr>
      <vt:lpstr>Metropolitan</vt:lpstr>
      <vt:lpstr>PowerPoint Presentation</vt:lpstr>
      <vt:lpstr>PowerPoint Presentation</vt:lpstr>
      <vt:lpstr>Pvt. Oscar McClellan Co D, 29th USCI      </vt:lpstr>
      <vt:lpstr>Pvt. John J. Valentine, Co I, 17th USCI</vt:lpstr>
      <vt:lpstr>Pvt. Thomas Greene, Co F, 13th USCHA</vt:lpstr>
      <vt:lpstr>Pvt. Henry Sink, Co. F, 29th USCI</vt:lpstr>
      <vt:lpstr>Benjamin Butts, 5th WI Infantry</vt:lpstr>
      <vt:lpstr>Pvt. Horace Artis (Artist), Co F, 31st USCI</vt:lpstr>
      <vt:lpstr>Bercina Artis</vt:lpstr>
      <vt:lpstr>Appomattox, 2017</vt:lpstr>
      <vt:lpstr>Pvt. Joseph M. Ellmore, unassigned USCT</vt:lpstr>
      <vt:lpstr>Appleton:  ‘Black Aristocracy’ to Sundown Town</vt:lpstr>
      <vt:lpstr>About these seven soldiers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/>
  <dc:creator>Jeff Kannel</dc:creator>
  <cp:lastModifiedBy>Jeff Kannel</cp:lastModifiedBy>
  <cp:revision>43</cp:revision>
  <cp:lastPrinted>2024-09-30T01:03:52Z</cp:lastPrinted>
  <dcterms:created xsi:type="dcterms:W3CDTF">2024-08-27T18:33:27Z</dcterms:created>
  <dcterms:modified xsi:type="dcterms:W3CDTF">2024-09-30T01:05:00Z</dcterms:modified>
</cp:coreProperties>
</file>