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6" r:id="rId3"/>
    <p:sldId id="257" r:id="rId4"/>
    <p:sldId id="258" r:id="rId5"/>
    <p:sldId id="259" r:id="rId6"/>
    <p:sldId id="260" r:id="rId7"/>
    <p:sldId id="261" r:id="rId8"/>
    <p:sldId id="293" r:id="rId9"/>
    <p:sldId id="281" r:id="rId10"/>
    <p:sldId id="262" r:id="rId11"/>
    <p:sldId id="294" r:id="rId12"/>
    <p:sldId id="263" r:id="rId13"/>
    <p:sldId id="289" r:id="rId14"/>
    <p:sldId id="282" r:id="rId15"/>
    <p:sldId id="264" r:id="rId16"/>
    <p:sldId id="265" r:id="rId17"/>
    <p:sldId id="267" r:id="rId18"/>
    <p:sldId id="287" r:id="rId19"/>
    <p:sldId id="288" r:id="rId20"/>
    <p:sldId id="290" r:id="rId21"/>
    <p:sldId id="291" r:id="rId22"/>
    <p:sldId id="292" r:id="rId23"/>
    <p:sldId id="271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0C99172-9C78-4783-812F-CEB09BA2CF5E}">
          <p14:sldIdLst>
            <p14:sldId id="256"/>
            <p14:sldId id="286"/>
            <p14:sldId id="257"/>
            <p14:sldId id="258"/>
            <p14:sldId id="259"/>
            <p14:sldId id="260"/>
            <p14:sldId id="261"/>
            <p14:sldId id="293"/>
            <p14:sldId id="281"/>
            <p14:sldId id="262"/>
            <p14:sldId id="294"/>
            <p14:sldId id="263"/>
            <p14:sldId id="289"/>
            <p14:sldId id="282"/>
            <p14:sldId id="264"/>
            <p14:sldId id="265"/>
          </p14:sldIdLst>
        </p14:section>
        <p14:section name="Untitled Section" id="{E6D9EC30-CDB1-4737-9868-983759482ED9}">
          <p14:sldIdLst>
            <p14:sldId id="267"/>
            <p14:sldId id="287"/>
            <p14:sldId id="288"/>
            <p14:sldId id="290"/>
            <p14:sldId id="291"/>
            <p14:sldId id="292"/>
            <p14:sldId id="271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5562553-90C5-4812-B880-12160881F718}" type="datetimeFigureOut">
              <a:rPr lang="en-US" smtClean="0"/>
              <a:t>2/7/2026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5AA19171-B2D9-4C83-9620-79C88DD70FD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69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2553-90C5-4812-B880-12160881F718}" type="datetimeFigureOut">
              <a:rPr lang="en-US" smtClean="0"/>
              <a:t>2/7/2026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19171-B2D9-4C83-9620-79C88DD70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670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2553-90C5-4812-B880-12160881F718}" type="datetimeFigureOut">
              <a:rPr lang="en-US" smtClean="0"/>
              <a:t>2/7/2026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19171-B2D9-4C83-9620-79C88DD70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308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2553-90C5-4812-B880-12160881F718}" type="datetimeFigureOut">
              <a:rPr lang="en-US" smtClean="0"/>
              <a:t>2/7/2026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19171-B2D9-4C83-9620-79C88DD70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438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2553-90C5-4812-B880-12160881F718}" type="datetimeFigureOut">
              <a:rPr lang="en-US" smtClean="0"/>
              <a:t>2/7/2026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19171-B2D9-4C83-9620-79C88DD70FD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56435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2553-90C5-4812-B880-12160881F718}" type="datetimeFigureOut">
              <a:rPr lang="en-US" smtClean="0"/>
              <a:t>2/7/2026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19171-B2D9-4C83-9620-79C88DD70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188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2553-90C5-4812-B880-12160881F718}" type="datetimeFigureOut">
              <a:rPr lang="en-US" smtClean="0"/>
              <a:t>2/7/2026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19171-B2D9-4C83-9620-79C88DD70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90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2553-90C5-4812-B880-12160881F718}" type="datetimeFigureOut">
              <a:rPr lang="en-US" smtClean="0"/>
              <a:t>2/7/2026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19171-B2D9-4C83-9620-79C88DD70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26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2553-90C5-4812-B880-12160881F718}" type="datetimeFigureOut">
              <a:rPr lang="en-US" smtClean="0"/>
              <a:t>2/7/2026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19171-B2D9-4C83-9620-79C88DD70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418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2553-90C5-4812-B880-12160881F718}" type="datetimeFigureOut">
              <a:rPr lang="en-US" smtClean="0"/>
              <a:t>2/7/2026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19171-B2D9-4C83-9620-79C88DD70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629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2553-90C5-4812-B880-12160881F718}" type="datetimeFigureOut">
              <a:rPr lang="en-US" smtClean="0"/>
              <a:t>2/7/2026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19171-B2D9-4C83-9620-79C88DD70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5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95562553-90C5-4812-B880-12160881F718}" type="datetimeFigureOut">
              <a:rPr lang="en-US" smtClean="0"/>
              <a:t>2/7/2026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5AA19171-B2D9-4C83-9620-79C88DD70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06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jar of food on a counter&#10;&#10;AI-generated content may be incorrect.">
            <a:extLst>
              <a:ext uri="{FF2B5EF4-FFF2-40B4-BE49-F238E27FC236}">
                <a16:creationId xmlns:a16="http://schemas.microsoft.com/office/drawing/2014/main" id="{EDB591A8-CE9F-C5F3-3A80-114ED5711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65" y="2237580"/>
            <a:ext cx="3950759" cy="2963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F6CD84-0E5C-2996-EA76-379606DA0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5343"/>
            <a:ext cx="9144000" cy="2258332"/>
          </a:xfrm>
        </p:spPr>
        <p:txBody>
          <a:bodyPr>
            <a:normAutofit fontScale="90000"/>
          </a:bodyPr>
          <a:lstStyle/>
          <a:p>
            <a:r>
              <a:rPr lang="en-US" sz="6700" dirty="0"/>
              <a:t>From Seed to  Spicy – Create your own Hot Pepper Sauce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2F964-A23C-9336-3DD8-30AA57BE5A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63069"/>
            <a:ext cx="9144000" cy="931862"/>
          </a:xfrm>
        </p:spPr>
        <p:txBody>
          <a:bodyPr/>
          <a:lstStyle/>
          <a:p>
            <a:r>
              <a:rPr lang="en-US" dirty="0"/>
              <a:t>Ed Buc</a:t>
            </a:r>
          </a:p>
          <a:p>
            <a:r>
              <a:rPr lang="en-US" dirty="0"/>
              <a:t>Blackhammer Acres</a:t>
            </a:r>
          </a:p>
        </p:txBody>
      </p:sp>
      <p:pic>
        <p:nvPicPr>
          <p:cNvPr id="4" name="Picture 3" descr="A group of seed packets on a glass surface&#10;&#10;Description automatically generated">
            <a:extLst>
              <a:ext uri="{FF2B5EF4-FFF2-40B4-BE49-F238E27FC236}">
                <a16:creationId xmlns:a16="http://schemas.microsoft.com/office/drawing/2014/main" id="{9EE0A957-0216-5236-A679-5951E13C8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63" y="4070237"/>
            <a:ext cx="3479316" cy="2609487"/>
          </a:xfrm>
          <a:prstGeom prst="rect">
            <a:avLst/>
          </a:prstGeom>
        </p:spPr>
      </p:pic>
      <p:pic>
        <p:nvPicPr>
          <p:cNvPr id="7" name="Picture 6" descr="A group of bottles of liquid&#10;&#10;AI-generated content may be incorrect.">
            <a:extLst>
              <a:ext uri="{FF2B5EF4-FFF2-40B4-BE49-F238E27FC236}">
                <a16:creationId xmlns:a16="http://schemas.microsoft.com/office/drawing/2014/main" id="{606F125A-DD4E-46D6-8DAA-CF72316EF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17" y="3335766"/>
            <a:ext cx="4062522" cy="30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20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" name="Picture 6" descr="A tray of dirt with white labels&#10;&#10;Description automatically generated">
            <a:extLst>
              <a:ext uri="{FF2B5EF4-FFF2-40B4-BE49-F238E27FC236}">
                <a16:creationId xmlns:a16="http://schemas.microsoft.com/office/drawing/2014/main" id="{87540231-1E97-4D26-ABBB-81646BAE2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57175"/>
            <a:ext cx="4927600" cy="3695700"/>
          </a:xfrm>
          <a:prstGeom prst="rect">
            <a:avLst/>
          </a:prstGeom>
        </p:spPr>
      </p:pic>
      <p:pic>
        <p:nvPicPr>
          <p:cNvPr id="11" name="Picture 10" descr="A tray of plants on a table&#10;&#10;Description automatically generated">
            <a:extLst>
              <a:ext uri="{FF2B5EF4-FFF2-40B4-BE49-F238E27FC236}">
                <a16:creationId xmlns:a16="http://schemas.microsoft.com/office/drawing/2014/main" id="{63F9B343-7B8C-4486-48D9-D70DC1496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550001"/>
            <a:ext cx="5657850" cy="4243388"/>
          </a:xfrm>
          <a:prstGeom prst="rect">
            <a:avLst/>
          </a:prstGeom>
        </p:spPr>
      </p:pic>
      <p:pic>
        <p:nvPicPr>
          <p:cNvPr id="12" name="Picture 11" descr="A plant in a pot on a table&#10;&#10;Description automatically generated">
            <a:extLst>
              <a:ext uri="{FF2B5EF4-FFF2-40B4-BE49-F238E27FC236}">
                <a16:creationId xmlns:a16="http://schemas.microsoft.com/office/drawing/2014/main" id="{1779006B-5CDF-FFD9-B54A-0B6932684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42" y="3400942"/>
            <a:ext cx="4457190" cy="3342893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9EF0044D-0CD5-B6EE-27CB-43FCCD095CA0}"/>
              </a:ext>
            </a:extLst>
          </p:cNvPr>
          <p:cNvSpPr/>
          <p:nvPr/>
        </p:nvSpPr>
        <p:spPr>
          <a:xfrm>
            <a:off x="5029200" y="885825"/>
            <a:ext cx="1314450" cy="71437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72AC0A05-D243-7694-8DDD-E83DFAD9C828}"/>
              </a:ext>
            </a:extLst>
          </p:cNvPr>
          <p:cNvSpPr/>
          <p:nvPr/>
        </p:nvSpPr>
        <p:spPr>
          <a:xfrm rot="2274989">
            <a:off x="7447233" y="2871262"/>
            <a:ext cx="612475" cy="143198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7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DDE914-9740-5369-C55C-D41AACF01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A82AC1-65DB-C483-8D3B-B5BE94B5A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CA330-86E4-543F-850F-1E763CEDB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2" name="Picture 11" descr="A group of plants in pots&#10;&#10;Description automatically generated">
            <a:extLst>
              <a:ext uri="{FF2B5EF4-FFF2-40B4-BE49-F238E27FC236}">
                <a16:creationId xmlns:a16="http://schemas.microsoft.com/office/drawing/2014/main" id="{2519CB89-F2B0-5B18-9762-E6FAA42C6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24" y="2350534"/>
            <a:ext cx="5710327" cy="4282746"/>
          </a:xfrm>
          <a:prstGeom prst="rect">
            <a:avLst/>
          </a:prstGeom>
        </p:spPr>
      </p:pic>
      <p:pic>
        <p:nvPicPr>
          <p:cNvPr id="3" name="Picture 2" descr="A group of plants on a table&#10;&#10;Description automatically generated">
            <a:extLst>
              <a:ext uri="{FF2B5EF4-FFF2-40B4-BE49-F238E27FC236}">
                <a16:creationId xmlns:a16="http://schemas.microsoft.com/office/drawing/2014/main" id="{BB35E065-A6FD-BCE7-AAEA-9EEA0B2CA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9" y="499512"/>
            <a:ext cx="6404769" cy="480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14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4" name="Picture 13" descr="A garden with plants in the ground&#10;&#10;Description automatically generated">
            <a:extLst>
              <a:ext uri="{FF2B5EF4-FFF2-40B4-BE49-F238E27FC236}">
                <a16:creationId xmlns:a16="http://schemas.microsoft.com/office/drawing/2014/main" id="{5F37EC26-BD1D-63F2-4839-A1C80FA8F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30" y="320249"/>
            <a:ext cx="8290001" cy="621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22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7F7B3B-5FF5-771F-1EE5-453F852C9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716C2B4-9618-F25E-00B6-538C95DDD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125EF8-9A34-9039-298C-676564BA5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" name="Picture 2" descr="A green bush in a garden&#10;&#10;AI-generated content may be incorrect.">
            <a:extLst>
              <a:ext uri="{FF2B5EF4-FFF2-40B4-BE49-F238E27FC236}">
                <a16:creationId xmlns:a16="http://schemas.microsoft.com/office/drawing/2014/main" id="{5DBC2310-C4EB-D075-8D7D-AD4D6F49A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6" y="266699"/>
            <a:ext cx="6994105" cy="5245579"/>
          </a:xfrm>
          <a:prstGeom prst="rect">
            <a:avLst/>
          </a:prstGeom>
        </p:spPr>
      </p:pic>
      <p:pic>
        <p:nvPicPr>
          <p:cNvPr id="5" name="Picture 4" descr="A bowl of peppers on a table&#10;&#10;AI-generated content may be incorrect.">
            <a:extLst>
              <a:ext uri="{FF2B5EF4-FFF2-40B4-BE49-F238E27FC236}">
                <a16:creationId xmlns:a16="http://schemas.microsoft.com/office/drawing/2014/main" id="{19C36ED6-EE53-02C5-91B7-8A970A910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54" y="2889488"/>
            <a:ext cx="5048250" cy="37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32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90A707-3D2A-BDBF-8983-C31EB182F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FD88CE0-D5B9-EC18-EB14-48959F735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4138E0-B8D5-C0E6-A8F2-DDF79A1F1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" y="365760"/>
            <a:ext cx="9692640" cy="985522"/>
          </a:xfrm>
        </p:spPr>
        <p:txBody>
          <a:bodyPr>
            <a:normAutofit/>
          </a:bodyPr>
          <a:lstStyle/>
          <a:p>
            <a:r>
              <a:rPr lang="en-US" dirty="0"/>
              <a:t>Making Sauce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63BA7-45A0-D140-5DCF-9DCB02400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37" y="1717042"/>
            <a:ext cx="4590289" cy="3793370"/>
          </a:xfrm>
        </p:spPr>
        <p:txBody>
          <a:bodyPr>
            <a:noAutofit/>
          </a:bodyPr>
          <a:lstStyle/>
          <a:p>
            <a:r>
              <a:rPr lang="en-US" sz="2400" i="1" dirty="0"/>
              <a:t>Disclaimers</a:t>
            </a:r>
          </a:p>
          <a:p>
            <a:pPr lvl="1"/>
            <a:r>
              <a:rPr lang="en-US" sz="2200" dirty="0"/>
              <a:t>This Presentation is an Overview</a:t>
            </a:r>
          </a:p>
          <a:p>
            <a:pPr lvl="1"/>
            <a:r>
              <a:rPr lang="en-US" sz="2200" dirty="0"/>
              <a:t>Practice Good Food Safety and Sanitation</a:t>
            </a:r>
          </a:p>
          <a:p>
            <a:pPr lvl="1"/>
            <a:r>
              <a:rPr lang="en-US" sz="2200" dirty="0"/>
              <a:t>Hot Sauce Preservation Relies on pH</a:t>
            </a:r>
          </a:p>
          <a:p>
            <a:pPr lvl="1"/>
            <a:r>
              <a:rPr lang="en-US" sz="2200" dirty="0"/>
              <a:t>Consider the Volume of Sauce You are Making</a:t>
            </a:r>
          </a:p>
          <a:p>
            <a:pPr lvl="1"/>
            <a:endParaRPr lang="en-US" sz="2200" dirty="0"/>
          </a:p>
          <a:p>
            <a:pPr marL="274320" lvl="1" indent="0">
              <a:buNone/>
            </a:pPr>
            <a:r>
              <a:rPr lang="en-US" sz="2400" i="1" dirty="0"/>
              <a:t>Feel Free to Buy Peppers!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643154-7953-45E8-8A3B-4130FB202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6" name="Picture 5" descr="A group of boxes of food on a shelf&#10;&#10;AI-generated content may be incorrect.">
            <a:extLst>
              <a:ext uri="{FF2B5EF4-FFF2-40B4-BE49-F238E27FC236}">
                <a16:creationId xmlns:a16="http://schemas.microsoft.com/office/drawing/2014/main" id="{D3E0EB0B-180C-2C65-1A03-2D7B8735A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26" y="626230"/>
            <a:ext cx="6512243" cy="488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27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B9E6AA-EB61-615B-9431-808D268A4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47" y="193474"/>
            <a:ext cx="9692640" cy="985522"/>
          </a:xfrm>
        </p:spPr>
        <p:txBody>
          <a:bodyPr>
            <a:normAutofit/>
          </a:bodyPr>
          <a:lstStyle/>
          <a:p>
            <a:r>
              <a:rPr lang="en-US" dirty="0"/>
              <a:t>Methods of Preservation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1471C-46E9-1BCA-7B5E-7F36DA400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22" y="1282689"/>
            <a:ext cx="4590289" cy="5206151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Water Bath Canning</a:t>
            </a:r>
          </a:p>
          <a:p>
            <a:pPr lvl="1"/>
            <a:r>
              <a:rPr lang="en-US" sz="1800" dirty="0"/>
              <a:t>Tons of Resources Available</a:t>
            </a:r>
          </a:p>
          <a:p>
            <a:pPr lvl="1"/>
            <a:r>
              <a:rPr lang="en-US" sz="1800" dirty="0"/>
              <a:t>Great for First-Time Makers</a:t>
            </a:r>
          </a:p>
          <a:p>
            <a:pPr lvl="1"/>
            <a:r>
              <a:rPr lang="en-US" sz="1800" dirty="0"/>
              <a:t>Shelf Stable</a:t>
            </a:r>
          </a:p>
          <a:p>
            <a:pPr lvl="1"/>
            <a:r>
              <a:rPr lang="en-US" sz="1800" dirty="0"/>
              <a:t>Usually includes Vinegar (acid)</a:t>
            </a:r>
          </a:p>
          <a:p>
            <a:pPr lvl="1"/>
            <a:r>
              <a:rPr lang="en-US" sz="1800" dirty="0"/>
              <a:t>BH&amp;G: Fire-Roasted Tomato-Ancho Taco Sauce Recipe</a:t>
            </a:r>
          </a:p>
          <a:p>
            <a:pPr lvl="1"/>
            <a:endParaRPr lang="en-US" sz="1800" dirty="0"/>
          </a:p>
          <a:p>
            <a:r>
              <a:rPr lang="en-US" sz="2000" dirty="0"/>
              <a:t>Pressure Canning – Not Needed</a:t>
            </a:r>
          </a:p>
          <a:p>
            <a:endParaRPr lang="en-US" dirty="0"/>
          </a:p>
          <a:p>
            <a:r>
              <a:rPr lang="en-US" sz="2000" dirty="0"/>
              <a:t>Fermentation</a:t>
            </a:r>
          </a:p>
          <a:p>
            <a:pPr lvl="1"/>
            <a:r>
              <a:rPr lang="en-US" sz="1800" dirty="0"/>
              <a:t>Biological Process</a:t>
            </a:r>
          </a:p>
          <a:p>
            <a:pPr lvl="1"/>
            <a:r>
              <a:rPr lang="en-US" sz="1800" dirty="0"/>
              <a:t>Anaerobically Converts Food to other Food; Creates Acid</a:t>
            </a:r>
          </a:p>
          <a:p>
            <a:pPr lvl="1"/>
            <a:r>
              <a:rPr lang="en-US" sz="1800" dirty="0"/>
              <a:t>Process that creates Cheese, Beer, Sauerkraut, Kimchi, Commercial Pepper Sauces</a:t>
            </a:r>
          </a:p>
          <a:p>
            <a:pPr lvl="1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Picture 4" descr="A table with jars on it and a person in the background&#10;&#10;AI-generated content may be incorrect.">
            <a:extLst>
              <a:ext uri="{FF2B5EF4-FFF2-40B4-BE49-F238E27FC236}">
                <a16:creationId xmlns:a16="http://schemas.microsoft.com/office/drawing/2014/main" id="{BA6D7572-BE9A-C08D-2A5B-C1D5B2BEF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75" y="1282688"/>
            <a:ext cx="6849548" cy="513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53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B9E6AA-EB61-615B-9431-808D268A4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47" y="264335"/>
            <a:ext cx="9692640" cy="985522"/>
          </a:xfrm>
        </p:spPr>
        <p:txBody>
          <a:bodyPr>
            <a:normAutofit/>
          </a:bodyPr>
          <a:lstStyle/>
          <a:p>
            <a:r>
              <a:rPr lang="en-US" dirty="0"/>
              <a:t>Fermentation Supplies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1471C-46E9-1BCA-7B5E-7F36DA400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63" y="1514192"/>
            <a:ext cx="3301502" cy="465418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Peppers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Canning Jars – Quart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Fermentation Weights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Air Locks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Salt (Not Iodized)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Water (Not Tap)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Gloves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pH Paper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Strainer/Funnel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Immersion Blender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Jars for Finished Product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Picture 4" descr="A table with various food items&#10;&#10;AI-generated content may be incorrect.">
            <a:extLst>
              <a:ext uri="{FF2B5EF4-FFF2-40B4-BE49-F238E27FC236}">
                <a16:creationId xmlns:a16="http://schemas.microsoft.com/office/drawing/2014/main" id="{8AFF429D-0F46-8CF0-FDEA-26D441F9C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1354207"/>
            <a:ext cx="7138095" cy="535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0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B9E6AA-EB61-615B-9431-808D268A4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917" y="254001"/>
            <a:ext cx="9692640" cy="848043"/>
          </a:xfrm>
        </p:spPr>
        <p:txBody>
          <a:bodyPr>
            <a:normAutofit/>
          </a:bodyPr>
          <a:lstStyle/>
          <a:p>
            <a:r>
              <a:rPr lang="en-US" dirty="0"/>
              <a:t>Numbers to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1471C-46E9-1BCA-7B5E-7F36DA400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917" y="1356045"/>
            <a:ext cx="4691508" cy="4551680"/>
          </a:xfrm>
        </p:spPr>
        <p:txBody>
          <a:bodyPr>
            <a:normAutofit/>
          </a:bodyPr>
          <a:lstStyle/>
          <a:p>
            <a:r>
              <a:rPr lang="en-US" sz="2500" dirty="0"/>
              <a:t>Salt to Water Ratio = 2-5% </a:t>
            </a:r>
          </a:p>
          <a:p>
            <a:pPr lvl="1"/>
            <a:r>
              <a:rPr lang="en-US" sz="2500" dirty="0"/>
              <a:t>1 qt = 946 mL = 946 g</a:t>
            </a:r>
          </a:p>
          <a:p>
            <a:pPr lvl="1"/>
            <a:r>
              <a:rPr lang="en-US" sz="2500" dirty="0"/>
              <a:t>1% = 9.46 g</a:t>
            </a:r>
          </a:p>
          <a:p>
            <a:pPr lvl="1"/>
            <a:r>
              <a:rPr lang="en-US" sz="2500" dirty="0"/>
              <a:t>3 tbsp quart per quart (3%)</a:t>
            </a:r>
          </a:p>
          <a:p>
            <a:pPr lvl="1"/>
            <a:r>
              <a:rPr lang="en-US" sz="2500" dirty="0"/>
              <a:t>~28 g salt per quart (3%)</a:t>
            </a:r>
          </a:p>
          <a:p>
            <a:pPr marL="0" indent="0">
              <a:buNone/>
            </a:pPr>
            <a:endParaRPr lang="en-US" sz="2500" dirty="0"/>
          </a:p>
          <a:p>
            <a:r>
              <a:rPr lang="en-US" sz="2500" dirty="0"/>
              <a:t>pH</a:t>
            </a:r>
          </a:p>
          <a:p>
            <a:pPr lvl="1"/>
            <a:r>
              <a:rPr lang="en-US" sz="2500" dirty="0"/>
              <a:t>Target pH &lt;4.6</a:t>
            </a:r>
          </a:p>
          <a:p>
            <a:pPr lvl="1"/>
            <a:r>
              <a:rPr lang="en-US" sz="2500" dirty="0"/>
              <a:t>(Utah State University Extension)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i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Picture 4" descr="A group of green peppers on a wooden surface&#10;&#10;AI-generated content may be incorrect.">
            <a:extLst>
              <a:ext uri="{FF2B5EF4-FFF2-40B4-BE49-F238E27FC236}">
                <a16:creationId xmlns:a16="http://schemas.microsoft.com/office/drawing/2014/main" id="{391A51F5-BE84-84AB-657E-4124B1418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50" y="1579563"/>
            <a:ext cx="631190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67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E5F1F-7599-6481-CE0F-AC0A9D08C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9159930-9C6B-37FD-34AC-4E3926FD1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4B349F-2405-ABB0-2A59-A3614AC27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74" y="226595"/>
            <a:ext cx="9692640" cy="848043"/>
          </a:xfrm>
        </p:spPr>
        <p:txBody>
          <a:bodyPr>
            <a:normAutofit/>
          </a:bodyPr>
          <a:lstStyle/>
          <a:p>
            <a:r>
              <a:rPr lang="en-US" dirty="0"/>
              <a:t>Starting your Ferment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5C5BB7-BB12-92D2-58E9-42E4C1F5E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" name="Picture 6" descr="A bowl of chopped green peppers&#10;&#10;AI-generated content may be incorrect.">
            <a:extLst>
              <a:ext uri="{FF2B5EF4-FFF2-40B4-BE49-F238E27FC236}">
                <a16:creationId xmlns:a16="http://schemas.microsoft.com/office/drawing/2014/main" id="{7DB8A946-4935-9911-264D-676AD4309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60992"/>
            <a:ext cx="3657600" cy="2743200"/>
          </a:xfrm>
          <a:prstGeom prst="rect">
            <a:avLst/>
          </a:prstGeom>
        </p:spPr>
      </p:pic>
      <p:pic>
        <p:nvPicPr>
          <p:cNvPr id="11" name="Picture 10" descr="A couple jars of food&#10;&#10;AI-generated content may be incorrect.">
            <a:extLst>
              <a:ext uri="{FF2B5EF4-FFF2-40B4-BE49-F238E27FC236}">
                <a16:creationId xmlns:a16="http://schemas.microsoft.com/office/drawing/2014/main" id="{3F80EDB2-86D6-F2BA-A6E2-37472A8C0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04" y="3770022"/>
            <a:ext cx="3779283" cy="2834463"/>
          </a:xfrm>
          <a:prstGeom prst="rect">
            <a:avLst/>
          </a:prstGeom>
        </p:spPr>
      </p:pic>
      <p:pic>
        <p:nvPicPr>
          <p:cNvPr id="13" name="Picture 12" descr="Jars of green peppers on a wooden surface&#10;&#10;AI-generated content may be incorrect.">
            <a:extLst>
              <a:ext uri="{FF2B5EF4-FFF2-40B4-BE49-F238E27FC236}">
                <a16:creationId xmlns:a16="http://schemas.microsoft.com/office/drawing/2014/main" id="{D026994B-72B3-894E-E6A2-DC80C40E0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013" y="1213807"/>
            <a:ext cx="3657600" cy="2743200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AAFB7DE9-1254-2DEF-C352-8F8B7AAB4A8C}"/>
              </a:ext>
            </a:extLst>
          </p:cNvPr>
          <p:cNvSpPr/>
          <p:nvPr/>
        </p:nvSpPr>
        <p:spPr>
          <a:xfrm rot="5400000">
            <a:off x="1001766" y="2973651"/>
            <a:ext cx="1847312" cy="72214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6FA818D2-D679-F4E7-17A5-11AF57FF8D09}"/>
              </a:ext>
            </a:extLst>
          </p:cNvPr>
          <p:cNvSpPr/>
          <p:nvPr/>
        </p:nvSpPr>
        <p:spPr>
          <a:xfrm rot="14060422">
            <a:off x="5451831" y="3358988"/>
            <a:ext cx="914400" cy="2417901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Jars of green food on plates&#10;&#10;AI-generated content may be incorrect.">
            <a:extLst>
              <a:ext uri="{FF2B5EF4-FFF2-40B4-BE49-F238E27FC236}">
                <a16:creationId xmlns:a16="http://schemas.microsoft.com/office/drawing/2014/main" id="{502CD710-79E4-05AB-59FC-97F0D35B9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744615"/>
            <a:ext cx="4062523" cy="3046892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479CBF4D-7AD3-3683-D39D-CA2EE980DDB1}"/>
              </a:ext>
            </a:extLst>
          </p:cNvPr>
          <p:cNvSpPr/>
          <p:nvPr/>
        </p:nvSpPr>
        <p:spPr>
          <a:xfrm rot="5400000">
            <a:off x="9711930" y="2821444"/>
            <a:ext cx="1847312" cy="72214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16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9573BA-9C68-12A1-1A01-72C337999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839F0C-6FA3-AFDA-CCA0-A72376BF8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E20030-BFA2-8B50-29C7-A99297B2D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86" y="295752"/>
            <a:ext cx="9692640" cy="848043"/>
          </a:xfrm>
        </p:spPr>
        <p:txBody>
          <a:bodyPr>
            <a:normAutofit/>
          </a:bodyPr>
          <a:lstStyle/>
          <a:p>
            <a:r>
              <a:rPr lang="en-US" dirty="0"/>
              <a:t>When is it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F7C40-EF96-9BCE-42FF-3FAE38541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787" y="1464732"/>
            <a:ext cx="4590289" cy="2536165"/>
          </a:xfrm>
        </p:spPr>
        <p:txBody>
          <a:bodyPr>
            <a:noAutofit/>
          </a:bodyPr>
          <a:lstStyle/>
          <a:p>
            <a:r>
              <a:rPr lang="en-US" sz="2500" dirty="0"/>
              <a:t>Can take 1 to 3 weeks</a:t>
            </a:r>
          </a:p>
          <a:p>
            <a:pPr lvl="1"/>
            <a:r>
              <a:rPr lang="en-US" sz="2500" dirty="0"/>
              <a:t>Temperature-dependent</a:t>
            </a:r>
          </a:p>
          <a:p>
            <a:pPr lvl="1"/>
            <a:r>
              <a:rPr lang="en-US" sz="2500" dirty="0"/>
              <a:t>Follow recipe, and/or</a:t>
            </a:r>
          </a:p>
          <a:p>
            <a:pPr lvl="1"/>
            <a:r>
              <a:rPr lang="en-US" sz="2500" dirty="0"/>
              <a:t>Check pH, and/or</a:t>
            </a:r>
          </a:p>
          <a:p>
            <a:pPr lvl="1"/>
            <a:r>
              <a:rPr lang="en-US" sz="2500" dirty="0"/>
              <a:t>Taste</a:t>
            </a:r>
          </a:p>
          <a:p>
            <a:pPr marL="274320" lvl="1" indent="0">
              <a:buNone/>
            </a:pPr>
            <a:endParaRPr lang="en-US" sz="2500" dirty="0"/>
          </a:p>
          <a:p>
            <a:r>
              <a:rPr lang="en-US" sz="2500" dirty="0"/>
              <a:t>Flavors get more complex over time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0BD9D1-ADF4-4CC5-1773-3374F31B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Picture 4" descr="A bottle of urine test&#10;&#10;AI-generated content may be incorrect.">
            <a:extLst>
              <a:ext uri="{FF2B5EF4-FFF2-40B4-BE49-F238E27FC236}">
                <a16:creationId xmlns:a16="http://schemas.microsoft.com/office/drawing/2014/main" id="{92132A32-0B01-DB31-C950-DA50FB563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835" y="638175"/>
            <a:ext cx="6071235" cy="4553426"/>
          </a:xfrm>
          <a:prstGeom prst="rect">
            <a:avLst/>
          </a:prstGeom>
        </p:spPr>
      </p:pic>
      <p:pic>
        <p:nvPicPr>
          <p:cNvPr id="7" name="Picture 6" descr="Two jars of food on plates&#10;&#10;AI-generated content may be incorrect.">
            <a:extLst>
              <a:ext uri="{FF2B5EF4-FFF2-40B4-BE49-F238E27FC236}">
                <a16:creationId xmlns:a16="http://schemas.microsoft.com/office/drawing/2014/main" id="{72F05726-D459-E140-93FF-467236F6F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006" y="3838755"/>
            <a:ext cx="3847860" cy="288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4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50B827-9F3D-D5E6-D468-3B17A114E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E41BF7-BF6D-25F7-2CC6-467402BC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33148-3E82-9F7F-D0CA-F6E32BAD7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56" y="236262"/>
            <a:ext cx="10489721" cy="902311"/>
          </a:xfrm>
        </p:spPr>
        <p:txBody>
          <a:bodyPr>
            <a:noAutofit/>
          </a:bodyPr>
          <a:lstStyle/>
          <a:p>
            <a:r>
              <a:rPr lang="en-US" sz="4200" dirty="0"/>
              <a:t>Why Make Your Own Hot Pepper Sauce?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38810-FCC9-2B1D-01E4-90D0C6B4C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56" y="1631407"/>
            <a:ext cx="4592370" cy="430784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Spice up Gardening Skills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Spice up Preservation Skills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Create the Next Sriracha</a:t>
            </a:r>
          </a:p>
          <a:p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r>
              <a:rPr lang="en-US" sz="2800" i="1" dirty="0"/>
              <a:t>Why wouldn’t you want to create your own hot pepper sauce?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25D593-4D81-1E6A-6C8E-A9722B6BA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Picture 4" descr="A shelf with bottles of hot sauce&#10;&#10;Description automatically generated">
            <a:extLst>
              <a:ext uri="{FF2B5EF4-FFF2-40B4-BE49-F238E27FC236}">
                <a16:creationId xmlns:a16="http://schemas.microsoft.com/office/drawing/2014/main" id="{6C82FC1B-5171-FBA1-4F23-472CCDCE6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80" y="1374834"/>
            <a:ext cx="6655280" cy="499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43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CB0CA0-57BA-5F14-01A0-C668E8532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FC68B5-FABF-C508-8CB8-7986F6C43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63A233-5A4A-10ED-1A20-5FA59A38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97" y="269079"/>
            <a:ext cx="9692640" cy="848043"/>
          </a:xfrm>
        </p:spPr>
        <p:txBody>
          <a:bodyPr>
            <a:normAutofit/>
          </a:bodyPr>
          <a:lstStyle/>
          <a:p>
            <a:r>
              <a:rPr lang="en-US" dirty="0"/>
              <a:t>Finishing Your Fermented Sauce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B7BE3-0C1F-43C3-0DE8-A549AF52F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696" y="1219893"/>
            <a:ext cx="4590289" cy="2371724"/>
          </a:xfrm>
        </p:spPr>
        <p:txBody>
          <a:bodyPr>
            <a:normAutofit/>
          </a:bodyPr>
          <a:lstStyle/>
          <a:p>
            <a:r>
              <a:rPr lang="en-US" sz="2400" dirty="0"/>
              <a:t>Prepare Sauce</a:t>
            </a:r>
          </a:p>
          <a:p>
            <a:pPr lvl="1"/>
            <a:r>
              <a:rPr lang="en-US" sz="2400" dirty="0"/>
              <a:t>Strain off brine</a:t>
            </a:r>
          </a:p>
          <a:p>
            <a:pPr lvl="1"/>
            <a:r>
              <a:rPr lang="en-US" sz="2400" dirty="0"/>
              <a:t>Taste/Blend</a:t>
            </a:r>
          </a:p>
          <a:p>
            <a:pPr lvl="1"/>
            <a:r>
              <a:rPr lang="en-US" sz="2400" dirty="0"/>
              <a:t>Add some brine back</a:t>
            </a:r>
          </a:p>
          <a:p>
            <a:pPr lvl="1"/>
            <a:r>
              <a:rPr lang="en-US" sz="2400" dirty="0"/>
              <a:t>Strain out solids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0C407-8369-C0F3-1A1E-4F25FF93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" name="Picture 6" descr="Two bowls of soup on a counter&#10;&#10;AI-generated content may be incorrect.">
            <a:extLst>
              <a:ext uri="{FF2B5EF4-FFF2-40B4-BE49-F238E27FC236}">
                <a16:creationId xmlns:a16="http://schemas.microsoft.com/office/drawing/2014/main" id="{028AFDEC-E1A7-0683-B473-522072264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76" y="3362325"/>
            <a:ext cx="4486591" cy="3364943"/>
          </a:xfrm>
          <a:prstGeom prst="rect">
            <a:avLst/>
          </a:prstGeom>
        </p:spPr>
      </p:pic>
      <p:pic>
        <p:nvPicPr>
          <p:cNvPr id="11" name="Picture 10" descr="A bowl of brown liquid with a blue spatula&#10;&#10;AI-generated content may be incorrect.">
            <a:extLst>
              <a:ext uri="{FF2B5EF4-FFF2-40B4-BE49-F238E27FC236}">
                <a16:creationId xmlns:a16="http://schemas.microsoft.com/office/drawing/2014/main" id="{68951C2C-CE92-8DE4-94CB-5225BB8BC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199" y="1386201"/>
            <a:ext cx="6323676" cy="474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37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917943-68C0-5458-2C5E-DA1224526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BDDB7E-0C9A-4931-AA59-01FE13A3A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47F04-19FA-F0FE-0F8E-8A228C342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22" y="230252"/>
            <a:ext cx="9692640" cy="848043"/>
          </a:xfrm>
        </p:spPr>
        <p:txBody>
          <a:bodyPr>
            <a:normAutofit/>
          </a:bodyPr>
          <a:lstStyle/>
          <a:p>
            <a:r>
              <a:rPr lang="en-US" dirty="0"/>
              <a:t>Finishing Your Fermented Sauce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945C-AF82-C9AD-2A6F-13407DFBF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66" y="1308547"/>
            <a:ext cx="3891154" cy="212045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Preserve</a:t>
            </a:r>
          </a:p>
          <a:p>
            <a:pPr lvl="1"/>
            <a:r>
              <a:rPr lang="en-US" sz="2200" dirty="0"/>
              <a:t>Option A – Store in Refrigerator</a:t>
            </a:r>
          </a:p>
          <a:p>
            <a:pPr lvl="1"/>
            <a:r>
              <a:rPr lang="en-US" sz="2200" dirty="0"/>
              <a:t>Option B – Water Bath </a:t>
            </a:r>
          </a:p>
          <a:p>
            <a:pPr lvl="1"/>
            <a:r>
              <a:rPr lang="en-US" sz="2200" dirty="0"/>
              <a:t>Can</a:t>
            </a:r>
          </a:p>
          <a:p>
            <a:pPr lvl="1"/>
            <a:r>
              <a:rPr lang="en-US" sz="2200" dirty="0"/>
              <a:t>Option C – Pasteurize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A21EF9-ABC1-F536-CE1C-C8F2B3B56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DAA84-8C52-A87B-2C37-B19C0606B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331" y="1365697"/>
            <a:ext cx="4071798" cy="5226109"/>
          </a:xfrm>
          <a:prstGeom prst="rect">
            <a:avLst/>
          </a:prstGeom>
        </p:spPr>
      </p:pic>
      <p:pic>
        <p:nvPicPr>
          <p:cNvPr id="6" name="Picture 5" descr="A group of glass bottles in a pan on a stove&#10;&#10;AI-generated content may be incorrect.">
            <a:extLst>
              <a:ext uri="{FF2B5EF4-FFF2-40B4-BE49-F238E27FC236}">
                <a16:creationId xmlns:a16="http://schemas.microsoft.com/office/drawing/2014/main" id="{BC244D74-868E-5AFC-C642-737FD8A26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25" y="3543300"/>
            <a:ext cx="4064675" cy="304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54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DB0BDE-9166-7897-99BF-51E661A85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454794-BAE1-1BD8-3C18-80FBF9620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DF8DAF-69F5-C8CA-4C45-4C2B5B20A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77" y="294701"/>
            <a:ext cx="9692640" cy="848043"/>
          </a:xfrm>
        </p:spPr>
        <p:txBody>
          <a:bodyPr>
            <a:normAutofit/>
          </a:bodyPr>
          <a:lstStyle/>
          <a:p>
            <a:r>
              <a:rPr lang="en-US" dirty="0"/>
              <a:t>Finishing Your Fermented Sauce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AC203-BA30-B488-D7FB-E643A362F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77" y="2285488"/>
            <a:ext cx="4590289" cy="848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Label and Enjoy!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D8466C-3302-A447-2C47-C39536F2B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Picture 4" descr="Jars of food on a table&#10;&#10;AI-generated content may be incorrect.">
            <a:extLst>
              <a:ext uri="{FF2B5EF4-FFF2-40B4-BE49-F238E27FC236}">
                <a16:creationId xmlns:a16="http://schemas.microsoft.com/office/drawing/2014/main" id="{E1EE6822-C20F-DD73-27E0-B14B93940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634" y="1247773"/>
            <a:ext cx="7145066" cy="53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2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B9E6AA-EB61-615B-9431-808D268A4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10" y="336430"/>
            <a:ext cx="9692640" cy="887412"/>
          </a:xfrm>
        </p:spPr>
        <p:txBody>
          <a:bodyPr>
            <a:normAutofit/>
          </a:bodyPr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1471C-46E9-1BCA-7B5E-7F36DA400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974" y="1337438"/>
            <a:ext cx="6261559" cy="5004055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Gardening</a:t>
            </a:r>
          </a:p>
          <a:p>
            <a:pPr lvl="1"/>
            <a:r>
              <a:rPr lang="en-US" sz="1800" dirty="0"/>
              <a:t>“The New Seed Starters Handbook” – Nancy Bubel</a:t>
            </a:r>
          </a:p>
          <a:p>
            <a:pPr lvl="1"/>
            <a:r>
              <a:rPr lang="en-US" sz="1800" dirty="0"/>
              <a:t>“The Vegetable Gardener’s Bible” – Edwards Smith</a:t>
            </a:r>
          </a:p>
          <a:p>
            <a:pPr lvl="1"/>
            <a:r>
              <a:rPr lang="en-US" sz="1800" dirty="0"/>
              <a:t>“Growing Tomatoes, Peppers, and Eggplant in Wisconsin: A Guide for Fresh Market Growers” – UW Extension Publication A3687</a:t>
            </a:r>
          </a:p>
          <a:p>
            <a:r>
              <a:rPr lang="en-US" sz="2000" dirty="0"/>
              <a:t>Canning</a:t>
            </a:r>
          </a:p>
          <a:p>
            <a:pPr lvl="1"/>
            <a:r>
              <a:rPr lang="en-US" sz="1800" dirty="0"/>
              <a:t>Ball “Blue Books”</a:t>
            </a:r>
          </a:p>
          <a:p>
            <a:pPr lvl="1"/>
            <a:r>
              <a:rPr lang="en-US" sz="1800" dirty="0"/>
              <a:t>USDA Complete Guide to Home Canning</a:t>
            </a:r>
          </a:p>
          <a:p>
            <a:pPr lvl="1"/>
            <a:r>
              <a:rPr lang="en-US" sz="1800" dirty="0"/>
              <a:t>Better Homes &amp; Garden “Can It!”</a:t>
            </a:r>
          </a:p>
          <a:p>
            <a:r>
              <a:rPr lang="en-US" sz="2000" dirty="0"/>
              <a:t>Fermenting</a:t>
            </a:r>
          </a:p>
          <a:p>
            <a:pPr lvl="1"/>
            <a:r>
              <a:rPr lang="en-US" sz="2000" dirty="0"/>
              <a:t>“Fiery Ferments” – Christopher and Kirsten Shockey</a:t>
            </a:r>
          </a:p>
          <a:p>
            <a:pPr lvl="1"/>
            <a:r>
              <a:rPr lang="en-US" sz="2000" dirty="0"/>
              <a:t>“The Art of Fermentation” – Sandor Katz</a:t>
            </a:r>
          </a:p>
          <a:p>
            <a:pPr lvl="1"/>
            <a:r>
              <a:rPr lang="en-US" sz="2000" u="sng" dirty="0"/>
              <a:t>Hobby Farms Magazine</a:t>
            </a:r>
            <a:r>
              <a:rPr lang="en-US" sz="2000" dirty="0"/>
              <a:t> Nov/Dec 2025 issue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Picture 4" descr="A stack of books with text on them&#10;&#10;AI-generated content may be incorrect.">
            <a:extLst>
              <a:ext uri="{FF2B5EF4-FFF2-40B4-BE49-F238E27FC236}">
                <a16:creationId xmlns:a16="http://schemas.microsoft.com/office/drawing/2014/main" id="{05D74218-E212-C490-8029-E0CB3DBBD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0176" y="780317"/>
            <a:ext cx="4459856" cy="334489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F83D6DF-6753-AD38-1DBD-F2A61988C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9" y="3153677"/>
            <a:ext cx="2721281" cy="354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71378D-ED66-A264-1986-80CDB84070D1}"/>
              </a:ext>
            </a:extLst>
          </p:cNvPr>
          <p:cNvSpPr/>
          <p:nvPr/>
        </p:nvSpPr>
        <p:spPr>
          <a:xfrm>
            <a:off x="10239375" y="3071004"/>
            <a:ext cx="800100" cy="3579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15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B9E6AA-EB61-615B-9431-808D268A4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309" y="254453"/>
            <a:ext cx="5649141" cy="3384097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Thank You!</a:t>
            </a:r>
            <a:br>
              <a:rPr lang="en-US" sz="4900" dirty="0"/>
            </a:br>
            <a:br>
              <a:rPr lang="en-US" dirty="0"/>
            </a:br>
            <a:r>
              <a:rPr lang="en-US" dirty="0"/>
              <a:t>Questions?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600" dirty="0"/>
              <a:t>www.blackhammeracres.com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0473D1-72EA-F925-4BC0-7CAC2E1CA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403" y="384206"/>
            <a:ext cx="4626428" cy="6168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4A9B97-B363-32FE-3CDE-8B0F21452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69" y="3809170"/>
            <a:ext cx="5061327" cy="2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20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F5D458-49A0-AA27-5143-8C1B5834A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503" y="244924"/>
            <a:ext cx="9692640" cy="969963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09076-6180-68A9-ADFE-69882EA07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503" y="1640033"/>
            <a:ext cx="4315968" cy="4307840"/>
          </a:xfrm>
        </p:spPr>
        <p:txBody>
          <a:bodyPr>
            <a:normAutofit/>
          </a:bodyPr>
          <a:lstStyle/>
          <a:p>
            <a:r>
              <a:rPr lang="en-US" sz="2400" dirty="0"/>
              <a:t>Who We Are…</a:t>
            </a:r>
          </a:p>
          <a:p>
            <a:r>
              <a:rPr lang="en-US" sz="2400" dirty="0"/>
              <a:t>Hot Sauce Design</a:t>
            </a:r>
          </a:p>
          <a:p>
            <a:r>
              <a:rPr lang="en-US" sz="2400" dirty="0"/>
              <a:t>The Growing Part</a:t>
            </a:r>
          </a:p>
          <a:p>
            <a:r>
              <a:rPr lang="en-US" sz="2400" dirty="0"/>
              <a:t>The Sauce Part</a:t>
            </a:r>
          </a:p>
          <a:p>
            <a:r>
              <a:rPr lang="en-US" sz="2400" dirty="0"/>
              <a:t>Resources</a:t>
            </a:r>
          </a:p>
          <a:p>
            <a:r>
              <a:rPr lang="en-US" sz="2400" dirty="0"/>
              <a:t>Questions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Picture 4" descr="A green pepper plant with leaves&#10;&#10;AI-generated content may be incorrect.">
            <a:extLst>
              <a:ext uri="{FF2B5EF4-FFF2-40B4-BE49-F238E27FC236}">
                <a16:creationId xmlns:a16="http://schemas.microsoft.com/office/drawing/2014/main" id="{9E89BE8E-CB26-E54B-C18B-8BBDF2E9E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86" y="1494865"/>
            <a:ext cx="6696192" cy="5022145"/>
          </a:xfrm>
          <a:prstGeom prst="rect">
            <a:avLst/>
          </a:prstGeom>
        </p:spPr>
      </p:pic>
      <p:pic>
        <p:nvPicPr>
          <p:cNvPr id="6" name="Picture 5" descr="A group of orange and yellow peppers on a black mesh tray&#10;&#10;Description automatically generated">
            <a:extLst>
              <a:ext uri="{FF2B5EF4-FFF2-40B4-BE49-F238E27FC236}">
                <a16:creationId xmlns:a16="http://schemas.microsoft.com/office/drawing/2014/main" id="{1581C42C-770D-1BCF-F2AE-6FB96A2F8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633" y="309451"/>
            <a:ext cx="3605841" cy="270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85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3B485F-E33D-FA8F-BAAB-251C46E94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34" y="242204"/>
            <a:ext cx="9692640" cy="940526"/>
          </a:xfrm>
        </p:spPr>
        <p:txBody>
          <a:bodyPr>
            <a:normAutofit/>
          </a:bodyPr>
          <a:lstStyle/>
          <a:p>
            <a:r>
              <a:rPr lang="en-US" dirty="0"/>
              <a:t>Who We Are…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C0DE0-25AC-01EA-38AD-E4D7F9444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134" y="1340834"/>
            <a:ext cx="6102914" cy="4743449"/>
          </a:xfrm>
        </p:spPr>
        <p:txBody>
          <a:bodyPr>
            <a:noAutofit/>
          </a:bodyPr>
          <a:lstStyle/>
          <a:p>
            <a:r>
              <a:rPr lang="en-US" sz="2400" dirty="0"/>
              <a:t>Homesteaders, working towards self-sufficiency</a:t>
            </a:r>
          </a:p>
          <a:p>
            <a:r>
              <a:rPr lang="en-US" sz="2400" dirty="0"/>
              <a:t>Located in Driftless Area</a:t>
            </a:r>
          </a:p>
          <a:p>
            <a:pPr lvl="1"/>
            <a:r>
              <a:rPr lang="en-US" sz="2400" dirty="0"/>
              <a:t>Large Garden</a:t>
            </a:r>
          </a:p>
          <a:p>
            <a:pPr lvl="1"/>
            <a:r>
              <a:rPr lang="en-US" sz="2400" dirty="0"/>
              <a:t>Small Orchard</a:t>
            </a:r>
          </a:p>
          <a:p>
            <a:pPr lvl="1"/>
            <a:r>
              <a:rPr lang="en-US" sz="2400" dirty="0"/>
              <a:t>Food Preservation</a:t>
            </a:r>
          </a:p>
          <a:p>
            <a:pPr lvl="1"/>
            <a:r>
              <a:rPr lang="en-US" sz="2400" dirty="0"/>
              <a:t>Woodlot</a:t>
            </a:r>
          </a:p>
          <a:p>
            <a:pPr lvl="1"/>
            <a:r>
              <a:rPr lang="en-US" sz="2400" dirty="0"/>
              <a:t>Maple Syrup</a:t>
            </a:r>
          </a:p>
          <a:p>
            <a:pPr lvl="1"/>
            <a:r>
              <a:rPr lang="en-US" sz="2400" dirty="0"/>
              <a:t>Mushrooms</a:t>
            </a:r>
          </a:p>
          <a:p>
            <a:pPr lvl="1"/>
            <a:r>
              <a:rPr lang="en-US" sz="2400" dirty="0"/>
              <a:t>Chickens </a:t>
            </a:r>
            <a:endParaRPr lang="en-US" sz="2400" u="sng" dirty="0"/>
          </a:p>
          <a:p>
            <a:pPr lvl="1"/>
            <a:r>
              <a:rPr lang="en-US" sz="2400" dirty="0"/>
              <a:t>Bees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9" name="Picture 8" descr="A cat on a beehive in the snow&#10;&#10;Description automatically generated">
            <a:extLst>
              <a:ext uri="{FF2B5EF4-FFF2-40B4-BE49-F238E27FC236}">
                <a16:creationId xmlns:a16="http://schemas.microsoft.com/office/drawing/2014/main" id="{F0986807-69F8-0F8B-E4EC-1A884FF2B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659" y="3190790"/>
            <a:ext cx="4542464" cy="3406848"/>
          </a:xfrm>
          <a:prstGeom prst="rect">
            <a:avLst/>
          </a:prstGeom>
        </p:spPr>
      </p:pic>
      <p:pic>
        <p:nvPicPr>
          <p:cNvPr id="5" name="Picture 4" descr="A group of asparagus in glasses&#10;&#10;Description automatically generated">
            <a:extLst>
              <a:ext uri="{FF2B5EF4-FFF2-40B4-BE49-F238E27FC236}">
                <a16:creationId xmlns:a16="http://schemas.microsoft.com/office/drawing/2014/main" id="{63CF687E-3E97-3AB3-C344-B3BEC115B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751" y="205775"/>
            <a:ext cx="4406582" cy="3304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92D4E4-77BA-B709-EAF4-28EBD867A3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33"/>
          <a:stretch/>
        </p:blipFill>
        <p:spPr>
          <a:xfrm>
            <a:off x="8673790" y="3209840"/>
            <a:ext cx="2916342" cy="349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33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B9E6AA-EB61-615B-9431-808D268A4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404" y="382227"/>
            <a:ext cx="9692640" cy="1052967"/>
          </a:xfrm>
        </p:spPr>
        <p:txBody>
          <a:bodyPr>
            <a:normAutofit/>
          </a:bodyPr>
          <a:lstStyle/>
          <a:p>
            <a:r>
              <a:rPr lang="en-US" dirty="0"/>
              <a:t>Hot Sauce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1471C-46E9-1BCA-7B5E-7F36DA400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04" y="1817421"/>
            <a:ext cx="6114289" cy="4551680"/>
          </a:xfrm>
        </p:spPr>
        <p:txBody>
          <a:bodyPr>
            <a:normAutofit/>
          </a:bodyPr>
          <a:lstStyle/>
          <a:p>
            <a:r>
              <a:rPr lang="en-US" sz="2400" dirty="0"/>
              <a:t>One Note/One Pepper</a:t>
            </a:r>
          </a:p>
          <a:p>
            <a:r>
              <a:rPr lang="en-US" sz="2400" dirty="0"/>
              <a:t>Recipe</a:t>
            </a:r>
          </a:p>
          <a:p>
            <a:r>
              <a:rPr lang="en-US" sz="2400" dirty="0"/>
              <a:t>Excess Peppers</a:t>
            </a:r>
          </a:p>
          <a:p>
            <a:r>
              <a:rPr lang="en-US" sz="2400" dirty="0"/>
              <a:t>Design Yourself</a:t>
            </a:r>
          </a:p>
          <a:p>
            <a:pPr lvl="1"/>
            <a:r>
              <a:rPr lang="en-US" sz="2400" dirty="0"/>
              <a:t>Base/Filler Pepper</a:t>
            </a:r>
          </a:p>
          <a:p>
            <a:pPr lvl="1"/>
            <a:r>
              <a:rPr lang="en-US" sz="2400" dirty="0"/>
              <a:t>Heat</a:t>
            </a:r>
          </a:p>
          <a:p>
            <a:pPr lvl="1"/>
            <a:r>
              <a:rPr lang="en-US" sz="2400" dirty="0"/>
              <a:t>Flavor Profile (Fruity/Smokey/Hot)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6" name="Picture 5" descr="A group of seed packets on a glass surface&#10;&#10;Description automatically generated">
            <a:extLst>
              <a:ext uri="{FF2B5EF4-FFF2-40B4-BE49-F238E27FC236}">
                <a16:creationId xmlns:a16="http://schemas.microsoft.com/office/drawing/2014/main" id="{2BB0C365-B0D7-F03E-5BC5-6CA1D5133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946" y="2870389"/>
            <a:ext cx="5058995" cy="379424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214E0FA-47B5-6D97-03C7-8C28196F8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562" y="288284"/>
            <a:ext cx="3081034" cy="308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692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F42975-CDEB-88F6-B2EA-5185E96D0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55" y="387110"/>
            <a:ext cx="9692640" cy="896983"/>
          </a:xfrm>
        </p:spPr>
        <p:txBody>
          <a:bodyPr>
            <a:normAutofit/>
          </a:bodyPr>
          <a:lstStyle/>
          <a:p>
            <a:r>
              <a:rPr lang="en-US" dirty="0"/>
              <a:t>Growing Peppers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8B12C9-6C7B-8589-14DA-DD7F261B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129" y="339881"/>
            <a:ext cx="4772691" cy="63350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F5D4AF-3120-70F1-7FBA-4334AC32C9DC}"/>
              </a:ext>
            </a:extLst>
          </p:cNvPr>
          <p:cNvSpPr/>
          <p:nvPr/>
        </p:nvSpPr>
        <p:spPr>
          <a:xfrm>
            <a:off x="6457950" y="1504950"/>
            <a:ext cx="3238500" cy="5048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ign on a shelf with plants in pots&#10;&#10;Description automatically generated">
            <a:extLst>
              <a:ext uri="{FF2B5EF4-FFF2-40B4-BE49-F238E27FC236}">
                <a16:creationId xmlns:a16="http://schemas.microsoft.com/office/drawing/2014/main" id="{1A9E3A19-95A4-4D66-1F49-D423ED7A4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58" y="1994389"/>
            <a:ext cx="4772691" cy="35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25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B9E6AA-EB61-615B-9431-808D268A4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33" y="-356029"/>
            <a:ext cx="9692640" cy="1325562"/>
          </a:xfrm>
        </p:spPr>
        <p:txBody>
          <a:bodyPr>
            <a:normAutofit/>
          </a:bodyPr>
          <a:lstStyle/>
          <a:p>
            <a:r>
              <a:rPr lang="en-US" dirty="0"/>
              <a:t>Seed Starting Supplies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1471C-46E9-1BCA-7B5E-7F36DA400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475" y="1325562"/>
            <a:ext cx="4498849" cy="512699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Seeds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Pots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Dome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Seed Starting Mix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Labels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Heating Mat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Grow Light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Potting Soil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Fertilizer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Spray Bottle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6" name="Picture 5" descr="A close-up of seedlings on a table&#10;&#10;Description automatically generated">
            <a:extLst>
              <a:ext uri="{FF2B5EF4-FFF2-40B4-BE49-F238E27FC236}">
                <a16:creationId xmlns:a16="http://schemas.microsoft.com/office/drawing/2014/main" id="{E11F6678-9679-5796-7AF2-91A1A9225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348" y="1151119"/>
            <a:ext cx="7310701" cy="548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96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D119BE-E257-B8C7-A8BE-F5ED41196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D7F14C7-FB2B-4F6C-2ABC-1D4E9895B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1FF1A5-03C0-8FEB-83B1-A5839749A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" name="Picture 2" descr="Plants on a shelf with lights&#10;&#10;Description automatically generated">
            <a:extLst>
              <a:ext uri="{FF2B5EF4-FFF2-40B4-BE49-F238E27FC236}">
                <a16:creationId xmlns:a16="http://schemas.microsoft.com/office/drawing/2014/main" id="{D220846C-7FA7-8E12-CD88-CF866EB74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59" y="407777"/>
            <a:ext cx="8056592" cy="604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90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55E72F-2531-6F59-DE4C-7165AB2B3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0DF5959-6411-BB2F-A655-B9FC81AD3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2B28A-56E3-9595-BBAF-52C3B3DCF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" name="Picture 6" descr="A plant stand in a room&#10;&#10;Description automatically generated">
            <a:extLst>
              <a:ext uri="{FF2B5EF4-FFF2-40B4-BE49-F238E27FC236}">
                <a16:creationId xmlns:a16="http://schemas.microsoft.com/office/drawing/2014/main" id="{73A39E4D-100E-3830-2D73-5A4E60A96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4" y="741958"/>
            <a:ext cx="6454237" cy="4840678"/>
          </a:xfrm>
          <a:prstGeom prst="rect">
            <a:avLst/>
          </a:prstGeom>
        </p:spPr>
      </p:pic>
      <p:pic>
        <p:nvPicPr>
          <p:cNvPr id="5" name="Picture 4" descr="A seedling in a plant&#10;&#10;Description automatically generated with medium confidence">
            <a:extLst>
              <a:ext uri="{FF2B5EF4-FFF2-40B4-BE49-F238E27FC236}">
                <a16:creationId xmlns:a16="http://schemas.microsoft.com/office/drawing/2014/main" id="{AE626C1B-A66B-0FD7-BDF1-324621E2F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133" y="2532525"/>
            <a:ext cx="5675252" cy="425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17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5830</TotalTime>
  <Words>504</Words>
  <Application>Microsoft Office PowerPoint</Application>
  <PresentationFormat>Widescreen</PresentationFormat>
  <Paragraphs>130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Century Schoolbook</vt:lpstr>
      <vt:lpstr>Wingdings</vt:lpstr>
      <vt:lpstr>Wingdings 2</vt:lpstr>
      <vt:lpstr>View</vt:lpstr>
      <vt:lpstr>From Seed to  Spicy – Create your own Hot Pepper Sauce</vt:lpstr>
      <vt:lpstr>Why Make Your Own Hot Pepper Sauce?</vt:lpstr>
      <vt:lpstr>Outline</vt:lpstr>
      <vt:lpstr>Who We Are…</vt:lpstr>
      <vt:lpstr>Hot Sauce Design</vt:lpstr>
      <vt:lpstr>Growing Peppers</vt:lpstr>
      <vt:lpstr>Seed Starting Supplies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Making Sauce</vt:lpstr>
      <vt:lpstr>Methods of Preservation</vt:lpstr>
      <vt:lpstr>Fermentation Supplies</vt:lpstr>
      <vt:lpstr>Numbers to Know</vt:lpstr>
      <vt:lpstr>Starting your Ferment</vt:lpstr>
      <vt:lpstr>When is it Done?</vt:lpstr>
      <vt:lpstr>Finishing Your Fermented Sauce</vt:lpstr>
      <vt:lpstr>Finishing Your Fermented Sauce</vt:lpstr>
      <vt:lpstr>Finishing Your Fermented Sauce</vt:lpstr>
      <vt:lpstr>Resources</vt:lpstr>
      <vt:lpstr>Thank You!  Questions?   www.blackhammeracres.com</vt:lpstr>
    </vt:vector>
  </TitlesOfParts>
  <Company>Terracon Consultants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Langstroth vs Layens A Season of Observations</dc:title>
  <dc:creator>Buc, Edmund A</dc:creator>
  <cp:lastModifiedBy>Buc, Edmund A</cp:lastModifiedBy>
  <cp:revision>35</cp:revision>
  <dcterms:created xsi:type="dcterms:W3CDTF">2024-05-26T13:39:11Z</dcterms:created>
  <dcterms:modified xsi:type="dcterms:W3CDTF">2026-02-07T14:21:19Z</dcterms:modified>
</cp:coreProperties>
</file>