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8" r:id="rId3"/>
    <p:sldId id="269" r:id="rId4"/>
    <p:sldId id="268" r:id="rId5"/>
    <p:sldId id="274" r:id="rId6"/>
    <p:sldId id="267" r:id="rId7"/>
    <p:sldId id="275" r:id="rId8"/>
    <p:sldId id="266" r:id="rId9"/>
    <p:sldId id="257" r:id="rId10"/>
    <p:sldId id="262" r:id="rId11"/>
    <p:sldId id="277" r:id="rId12"/>
    <p:sldId id="259" r:id="rId13"/>
    <p:sldId id="280" r:id="rId14"/>
    <p:sldId id="303" r:id="rId15"/>
    <p:sldId id="281" r:id="rId16"/>
    <p:sldId id="286" r:id="rId17"/>
    <p:sldId id="261" r:id="rId18"/>
    <p:sldId id="265" r:id="rId19"/>
    <p:sldId id="293" r:id="rId20"/>
    <p:sldId id="276" r:id="rId21"/>
    <p:sldId id="294" r:id="rId22"/>
    <p:sldId id="296" r:id="rId23"/>
    <p:sldId id="295" r:id="rId24"/>
    <p:sldId id="264" r:id="rId25"/>
    <p:sldId id="263" r:id="rId26"/>
    <p:sldId id="270" r:id="rId27"/>
    <p:sldId id="271" r:id="rId28"/>
    <p:sldId id="278" r:id="rId29"/>
    <p:sldId id="272" r:id="rId30"/>
    <p:sldId id="282" r:id="rId31"/>
    <p:sldId id="279" r:id="rId32"/>
    <p:sldId id="289" r:id="rId33"/>
    <p:sldId id="297" r:id="rId34"/>
    <p:sldId id="298" r:id="rId35"/>
    <p:sldId id="287" r:id="rId36"/>
    <p:sldId id="299" r:id="rId37"/>
    <p:sldId id="273" r:id="rId38"/>
    <p:sldId id="290" r:id="rId39"/>
    <p:sldId id="300" r:id="rId40"/>
    <p:sldId id="288" r:id="rId41"/>
    <p:sldId id="291" r:id="rId42"/>
    <p:sldId id="301" r:id="rId43"/>
    <p:sldId id="292" r:id="rId44"/>
    <p:sldId id="283" r:id="rId45"/>
    <p:sldId id="302" r:id="rId46"/>
    <p:sldId id="285" r:id="rId47"/>
    <p:sldId id="28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9"/>
    <p:restoredTop sz="94695"/>
  </p:normalViewPr>
  <p:slideViewPr>
    <p:cSldViewPr snapToGrid="0" snapToObjects="1">
      <p:cViewPr varScale="1">
        <p:scale>
          <a:sx n="105" d="100"/>
          <a:sy n="105" d="100"/>
        </p:scale>
        <p:origin x="192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2CF2A-D96B-0F40-9BBD-1CB1014891EF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435EA-1CF7-E041-903A-1BA8FF26D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9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435EA-1CF7-E041-903A-1BA8FF26DFA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00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435EA-1CF7-E041-903A-1BA8FF26DFA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71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F8A5D-88FF-7E44-A3A8-02AD5A0A9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0AD486-D1EC-6946-A90C-E2AEEC4EB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01C8F-1738-894A-80EC-2584CFBA8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7A412-C4E0-694B-A4A2-C552AC40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4436A-410D-7649-B34E-B07D139A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5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8B081-05BD-4B49-89CA-A025385CF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592D8-9944-C947-BEE5-97072571C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58443-864B-C843-9662-06D3CF47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DC9D9-34B9-AD44-A3E0-30E18443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44DF5-6742-944E-AA3E-0F74758F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9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B2861-CC9C-384D-AC87-AB242F2CE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CBC318-EAA6-264E-93B3-D5A21AF10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01A07-AD9A-4449-9A57-3487A5FEE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FC54F-3CD0-5B46-ACCF-FBA50CBF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78D4-AA90-FD49-81F0-49627C2F2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2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BE5BB-A536-854F-BECC-B5480497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11449-EE58-7C4D-BFCF-16DD7B4AB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22BEC-8B51-0241-A986-F43AADC7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04F79-36CC-C640-9F04-A834002EB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CBC9-9470-BC48-A798-0C8341A9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839D6-0663-5A4A-B4F0-68602F97B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80BF1-BD8E-BA4C-A004-BE4B0776F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20FB7-2AF3-8144-B20F-B7320C6A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B7164-3631-3144-B00E-0A4DEDAC2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E865E-096D-D842-95C0-D2E945A3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4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155EC-B4B2-3046-B4E3-4CB2385F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39BAE-B393-CE4F-853E-199B0316D7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B400FC-4461-0C42-AB86-E0C1159B5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54030-003A-5342-9B7B-2557756A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DF17FB-1DD4-0944-8658-9D64CD701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45111-605A-1146-B7DA-825EBE902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5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8F6D4-C831-2F48-B71D-5B22EA9E2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AF3DAE-4F5D-0F4E-A46E-BE0E0963C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03D6D-BA54-9049-AC97-634DED8B1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77C49C-D5E2-8349-BE5C-45E6CB817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16E60-093F-2943-AC8C-C7E3B30333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54A7BD-4D9E-FF45-9B16-78F3997DB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4C6355-F7B4-554C-A74E-FE55625F5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963D94-A427-3D45-A677-C2212FE1C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3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54B1-C314-614E-A9AA-BD9EC804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6AA9F8-EA41-2346-AB3E-F3CAB62F0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7EB31-46BF-054F-ABDC-C1759CB6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C4AD96-0607-4F47-ADCD-458EB5F80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0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9EAC51-0570-BB4E-ACB5-CF2E9606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0EA4A8-3893-2A49-890B-7F4A6C117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A8D44-8659-C342-BC09-983EA3F7B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AFDC3-9730-4540-9FC1-2F8A51A28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51724-8586-4045-A6F8-B29CD2CAE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4BF82-01F0-3E4A-9258-8F4B83FE2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F0A7E-87A7-124D-A0A7-F1ED51A35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ABDE5-B2E0-4E45-AF89-663A340F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4AB44-8FB3-C740-90FA-1536132CB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72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28818-F56C-B54B-B342-C47C7317A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31B720-0FC6-DE49-A2C0-B5B6663A6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B2FB9-3BB8-A244-AA5B-7E36DD8A2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B46E17-B9E8-7349-8F3E-CE2393342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27B20-2EA1-884F-95F6-75007C267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34215-DA92-A945-8643-D7E4FD0A5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7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057991-9B56-7648-B251-AEFD28483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A8C07-C1BE-A54E-8001-3CD5BFE48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8EF9F-36A7-814C-B100-96FECDCA7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C9C45-CA6B-5A47-BB2C-D96C97CC15FF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07F81-D121-9041-B715-64F890AE2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9DC03-DD41-1E4E-8C13-56964686B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77194-8D12-7E48-83D9-C5EAB2E6E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3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tiff"/><Relationship Id="rId2" Type="http://schemas.openxmlformats.org/officeDocument/2006/relationships/image" Target="../media/image7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038283-DCB8-6142-B3DD-B89A7EDC6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218" y="-1240591"/>
            <a:ext cx="8736495" cy="80806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93107D-1274-5F45-934D-62FAFD913F0A}"/>
              </a:ext>
            </a:extLst>
          </p:cNvPr>
          <p:cNvSpPr txBox="1"/>
          <p:nvPr/>
        </p:nvSpPr>
        <p:spPr>
          <a:xfrm>
            <a:off x="1066801" y="1230086"/>
            <a:ext cx="103292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ookman Old Style" panose="02050604050505020204" pitchFamily="18" charset="0"/>
              </a:rPr>
              <a:t>Residents of “Wisconsin” </a:t>
            </a:r>
          </a:p>
          <a:p>
            <a:r>
              <a:rPr lang="en-US" sz="4800" dirty="0">
                <a:latin typeface="Bookman Old Style" panose="02050604050505020204" pitchFamily="18" charset="0"/>
              </a:rPr>
              <a:t>in the American Revolution </a:t>
            </a:r>
          </a:p>
        </p:txBody>
      </p:sp>
    </p:spTree>
    <p:extLst>
      <p:ext uri="{BB962C8B-B14F-4D97-AF65-F5344CB8AC3E}">
        <p14:creationId xmlns:p14="http://schemas.microsoft.com/office/powerpoint/2010/main" val="3553891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A08AC0-B455-E743-8F5E-681AA6D8E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79" y="1"/>
            <a:ext cx="8287162" cy="5561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AA8AFC-961C-0741-9180-AF71E221E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378" y="3458663"/>
            <a:ext cx="4445285" cy="339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2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7703E4-56C3-2B4F-8989-FE5D81431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323" y="893181"/>
            <a:ext cx="5323354" cy="26616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CF82ED-17EB-D74A-8177-AF7416FC2CCA}"/>
              </a:ext>
            </a:extLst>
          </p:cNvPr>
          <p:cNvSpPr txBox="1"/>
          <p:nvPr/>
        </p:nvSpPr>
        <p:spPr>
          <a:xfrm>
            <a:off x="4982966" y="462337"/>
            <a:ext cx="2476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April 19, 1775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4A9804-4586-EB49-8AB1-37E0334BB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267" y="3634768"/>
            <a:ext cx="4629733" cy="3223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9BA58E-CF0B-9743-B7A9-BF48F4545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962" y="3634768"/>
            <a:ext cx="4828854" cy="325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54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E38A8B-D64D-844C-A333-A61D22487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868" y="28292"/>
            <a:ext cx="5165325" cy="68297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D3BEF0-D85F-3746-ACE1-0579517156AD}"/>
              </a:ext>
            </a:extLst>
          </p:cNvPr>
          <p:cNvSpPr txBox="1"/>
          <p:nvPr/>
        </p:nvSpPr>
        <p:spPr>
          <a:xfrm>
            <a:off x="493161" y="996594"/>
            <a:ext cx="3554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Invasion of Quebec 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1775-1776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90FFB0-8178-A64F-9976-158DC618C6CB}"/>
              </a:ext>
            </a:extLst>
          </p:cNvPr>
          <p:cNvSpPr txBox="1"/>
          <p:nvPr/>
        </p:nvSpPr>
        <p:spPr>
          <a:xfrm>
            <a:off x="493161" y="2517169"/>
            <a:ext cx="44487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u="none" strike="noStrike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Langlade - “a man I have had every reason to be very much satisfied with and who from his influence among the Indians of that district may be very much use.”</a:t>
            </a:r>
          </a:p>
          <a:p>
            <a:r>
              <a:rPr lang="en-US" dirty="0">
                <a:solidFill>
                  <a:srgbClr val="333333"/>
                </a:solidFill>
                <a:latin typeface="Georgia" panose="02040502050405020303" pitchFamily="18" charset="0"/>
              </a:rPr>
              <a:t>		          </a:t>
            </a:r>
            <a:r>
              <a:rPr lang="en-US" sz="1400" dirty="0">
                <a:solidFill>
                  <a:srgbClr val="333333"/>
                </a:solidFill>
                <a:latin typeface="Georgia" panose="02040502050405020303" pitchFamily="18" charset="0"/>
              </a:rPr>
              <a:t>Gov. Guy Carlton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779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AD8A00-E3C2-9143-B494-0F4EC28E0005}"/>
              </a:ext>
            </a:extLst>
          </p:cNvPr>
          <p:cNvSpPr txBox="1"/>
          <p:nvPr/>
        </p:nvSpPr>
        <p:spPr>
          <a:xfrm>
            <a:off x="5147353" y="1613043"/>
            <a:ext cx="685286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Raise force of 150 Ottawa and Ojibwe, 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	interpreter Joseph-Louis </a:t>
            </a:r>
            <a:r>
              <a:rPr lang="en-US" sz="2000" dirty="0" err="1">
                <a:latin typeface="Bookman Old Style" panose="02050604050505020204" pitchFamily="18" charset="0"/>
              </a:rPr>
              <a:t>Ainsse</a:t>
            </a:r>
            <a:endParaRPr lang="en-US" sz="2000" dirty="0">
              <a:latin typeface="Bookman Old Style" panose="02050604050505020204" pitchFamily="18" charset="0"/>
            </a:endParaRPr>
          </a:p>
          <a:p>
            <a:endParaRPr lang="en-US" sz="2000" dirty="0">
              <a:latin typeface="Bookman Old Style" panose="02050604050505020204" pitchFamily="18" charset="0"/>
            </a:endParaRPr>
          </a:p>
          <a:p>
            <a:endParaRPr lang="en-US" sz="2000" dirty="0">
              <a:latin typeface="Bookman Old Style" panose="02050604050505020204" pitchFamily="18" charset="0"/>
            </a:endParaRPr>
          </a:p>
          <a:p>
            <a:r>
              <a:rPr lang="en-US" sz="2000" dirty="0">
                <a:latin typeface="Bookman Old Style" panose="02050604050505020204" pitchFamily="18" charset="0"/>
              </a:rPr>
              <a:t>July 1775, requested Langlade “to beat up for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Indian volunteers.”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Several hundred Menominee, Ho-Chunk, 	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Sauk, 	Meskwaki, and Dakota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“You will do your best to harass the Rebels 	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wherever you may encounter them and in 	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all matters you will conduct yourself with 	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your customary prudence and humanity”</a:t>
            </a:r>
          </a:p>
          <a:p>
            <a:endParaRPr lang="en-US" sz="2000" dirty="0">
              <a:latin typeface="Bookman Old Style" panose="02050604050505020204" pitchFamily="18" charset="0"/>
            </a:endParaRPr>
          </a:p>
          <a:p>
            <a:r>
              <a:rPr lang="en-US" sz="2000" dirty="0">
                <a:latin typeface="Bookman Old Style" panose="02050604050505020204" pitchFamily="18" charset="0"/>
              </a:rPr>
              <a:t>Langlade and the Native warriors he led secured 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Montreal for British in 1776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B130F-6B9B-A04A-BD85-9C09492F79B5}"/>
              </a:ext>
            </a:extLst>
          </p:cNvPr>
          <p:cNvSpPr txBox="1"/>
          <p:nvPr/>
        </p:nvSpPr>
        <p:spPr>
          <a:xfrm>
            <a:off x="3914454" y="801384"/>
            <a:ext cx="7499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Captain </a:t>
            </a:r>
            <a:r>
              <a:rPr lang="en-US" sz="2000" dirty="0" err="1">
                <a:latin typeface="Bookman Old Style" panose="02050604050505020204" pitchFamily="18" charset="0"/>
              </a:rPr>
              <a:t>Arent</a:t>
            </a:r>
            <a:r>
              <a:rPr lang="en-US" sz="2000" dirty="0">
                <a:latin typeface="Bookman Old Style" panose="02050604050505020204" pitchFamily="18" charset="0"/>
              </a:rPr>
              <a:t> de </a:t>
            </a:r>
            <a:r>
              <a:rPr lang="en-US" sz="2000" dirty="0" err="1">
                <a:latin typeface="Bookman Old Style" panose="02050604050505020204" pitchFamily="18" charset="0"/>
              </a:rPr>
              <a:t>Peyster</a:t>
            </a:r>
            <a:r>
              <a:rPr lang="en-US" sz="2000" dirty="0">
                <a:latin typeface="Bookman Old Style" panose="02050604050505020204" pitchFamily="18" charset="0"/>
              </a:rPr>
              <a:t>, Command Fort Michilimackinac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665FA3-8344-C345-8417-D8FE398E0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4" y="924674"/>
            <a:ext cx="4618719" cy="531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70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58192-9496-3549-8FD8-E89D42EB4CDC}"/>
              </a:ext>
            </a:extLst>
          </p:cNvPr>
          <p:cNvSpPr txBox="1"/>
          <p:nvPr/>
        </p:nvSpPr>
        <p:spPr>
          <a:xfrm>
            <a:off x="195072" y="121920"/>
            <a:ext cx="1180185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latin typeface="Bookman Old Style" panose="02050604050505020204" pitchFamily="18" charset="0"/>
              </a:rPr>
              <a:t>Declaration of Independence – July 1776</a:t>
            </a:r>
          </a:p>
          <a:p>
            <a:endParaRPr lang="en-US" sz="2800" b="1" i="1" dirty="0">
              <a:latin typeface="Bookman Old Style" panose="02050604050505020204" pitchFamily="18" charset="0"/>
            </a:endParaRPr>
          </a:p>
          <a:p>
            <a:r>
              <a:rPr lang="en-US" sz="2800" b="1" i="1" dirty="0">
                <a:latin typeface="Bookman Old Style" panose="02050604050505020204" pitchFamily="18" charset="0"/>
              </a:rPr>
              <a:t>		27 Grievances</a:t>
            </a:r>
          </a:p>
          <a:p>
            <a:endParaRPr lang="en-US" sz="2800" dirty="0">
              <a:latin typeface="Bookman Old Style" panose="02050604050505020204" pitchFamily="18" charset="0"/>
            </a:endParaRPr>
          </a:p>
          <a:p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Google Sans"/>
              </a:rPr>
              <a:t>”He has endeavored to prevent the population of these States;…refusing to pass others to encourage their migrations hither, </a:t>
            </a:r>
          </a:p>
          <a:p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Google Sans"/>
              </a:rPr>
              <a:t>and raising the conditions of new Appropriations of Lands.”</a:t>
            </a:r>
          </a:p>
          <a:p>
            <a:endParaRPr lang="en-US" sz="2400" i="1" dirty="0">
              <a:solidFill>
                <a:srgbClr val="000000"/>
              </a:solidFill>
              <a:latin typeface="Google Sans"/>
            </a:endParaRPr>
          </a:p>
          <a:p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Google Sans"/>
              </a:rPr>
              <a:t>”He has forbidding his Governors to pass Laws of immediate and </a:t>
            </a:r>
          </a:p>
          <a:p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Google Sans"/>
              </a:rPr>
              <a:t>pressing importance,….”</a:t>
            </a:r>
          </a:p>
          <a:p>
            <a:endParaRPr lang="en-US" sz="2400" b="0" i="1" u="none" strike="noStrike" dirty="0">
              <a:solidFill>
                <a:srgbClr val="000000"/>
              </a:solidFill>
              <a:effectLst/>
              <a:latin typeface="Google Sans"/>
            </a:endParaRPr>
          </a:p>
          <a:p>
            <a:r>
              <a:rPr lang="en-US" sz="240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“He has kept among us, in times of peace, Standing Armies without the Consent of our legislatures.”</a:t>
            </a:r>
          </a:p>
          <a:p>
            <a:endParaRPr lang="en-US" sz="2400" i="1" dirty="0">
              <a:solidFill>
                <a:srgbClr val="000000"/>
              </a:solidFill>
              <a:latin typeface="Google Sans"/>
            </a:endParaRPr>
          </a:p>
          <a:p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Google Sans"/>
              </a:rPr>
              <a:t>”He has…endeavoring to bring on the inhabitants of our frontiers,</a:t>
            </a:r>
          </a:p>
          <a:p>
            <a:r>
              <a:rPr lang="en-US" sz="2400" b="0" i="1" u="none" strike="noStrike" dirty="0">
                <a:solidFill>
                  <a:srgbClr val="000000"/>
                </a:solidFill>
                <a:effectLst/>
                <a:latin typeface="Google Sans"/>
              </a:rPr>
              <a:t> the merciless Indian Savages, whose known rule of warfare, is an undistinguished destruction of all ages, sexes, and conditions."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105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F80948-BC60-EA4C-971A-CA75F86015D2}"/>
              </a:ext>
            </a:extLst>
          </p:cNvPr>
          <p:cNvSpPr txBox="1"/>
          <p:nvPr/>
        </p:nvSpPr>
        <p:spPr>
          <a:xfrm>
            <a:off x="801384" y="452063"/>
            <a:ext cx="1106219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1776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General John Burgoyne enrolled Charles Langlade and Charles Gautier in the Quebec Indian Department, 1776</a:t>
            </a:r>
          </a:p>
          <a:p>
            <a:endParaRPr lang="en-US" sz="2000" dirty="0">
              <a:latin typeface="Bookman Old Style" panose="02050604050505020204" pitchFamily="18" charset="0"/>
            </a:endParaRPr>
          </a:p>
          <a:p>
            <a:r>
              <a:rPr lang="en-US" sz="2000" dirty="0">
                <a:latin typeface="Bookman Old Style" panose="02050604050505020204" pitchFamily="18" charset="0"/>
              </a:rPr>
              <a:t>Wabasha and another Dakota chief presented to Governor Guy Carlton. The interpreter was Joseph Roc.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I have heard "your summons addressed to the whole world" and had come from "the most distant of your children” to offer the services of 15,000 warriors to the British.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	 Wabasha pledged: "I will therefore return, when it is thy pleasure, to my own people, and tell them of the happiness I had in speaking with the Father of the world.”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BF1CA7-400E-DE4A-871A-0F62163FA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176" y="3929938"/>
            <a:ext cx="2577173" cy="28651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4E0A51-81EB-784E-A753-6BE9B0189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608" y="3929938"/>
            <a:ext cx="3052420" cy="292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41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4FED2F-302A-8B46-8AF1-9E33062E1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638" y="714896"/>
            <a:ext cx="7641262" cy="61654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827DE4-220E-5743-B79C-3079A3DB4E37}"/>
              </a:ext>
            </a:extLst>
          </p:cNvPr>
          <p:cNvSpPr txBox="1"/>
          <p:nvPr/>
        </p:nvSpPr>
        <p:spPr>
          <a:xfrm>
            <a:off x="1900719" y="349321"/>
            <a:ext cx="5450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1777 – British Plan to Win the War</a:t>
            </a:r>
          </a:p>
        </p:txBody>
      </p:sp>
    </p:spTree>
    <p:extLst>
      <p:ext uri="{BB962C8B-B14F-4D97-AF65-F5344CB8AC3E}">
        <p14:creationId xmlns:p14="http://schemas.microsoft.com/office/powerpoint/2010/main" val="2096861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9D1E32-C1F5-7444-A874-8BFFDF0DA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368" y="1982912"/>
            <a:ext cx="7312632" cy="4875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C199B1-D901-894C-B8F1-6616521D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58" y="2274511"/>
            <a:ext cx="4448710" cy="4197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3411C5-F001-5E49-9031-36C3B21AA131}"/>
              </a:ext>
            </a:extLst>
          </p:cNvPr>
          <p:cNvSpPr txBox="1"/>
          <p:nvPr/>
        </p:nvSpPr>
        <p:spPr>
          <a:xfrm>
            <a:off x="246580" y="1012627"/>
            <a:ext cx="6308331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Langlade – Menominee, Ottawa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Gautier – Sauk and Meskwaki</a:t>
            </a:r>
          </a:p>
          <a:p>
            <a:endParaRPr lang="en-US" dirty="0"/>
          </a:p>
          <a:p>
            <a:r>
              <a:rPr lang="en-US" dirty="0">
                <a:latin typeface="Bookman Old Style" panose="02050604050505020204" pitchFamily="18" charset="0"/>
              </a:rPr>
              <a:t>Langlade second in command of “Burgoyne’s Indians”</a:t>
            </a:r>
          </a:p>
          <a:p>
            <a:r>
              <a:rPr lang="en-US" dirty="0">
                <a:latin typeface="Bookman Old Style" panose="02050604050505020204" pitchFamily="18" charset="0"/>
              </a:rPr>
              <a:t>          Fought with Ottawa until Battle of Bennington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91443-74EA-DF45-A29A-781879CBBA43}"/>
              </a:ext>
            </a:extLst>
          </p:cNvPr>
          <p:cNvSpPr txBox="1"/>
          <p:nvPr/>
        </p:nvSpPr>
        <p:spPr>
          <a:xfrm>
            <a:off x="5044611" y="328773"/>
            <a:ext cx="714738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Campaign of General Burgoyne, summer 1777</a:t>
            </a:r>
          </a:p>
          <a:p>
            <a:r>
              <a:rPr lang="en-US" sz="2400" dirty="0">
                <a:latin typeface="Bookman Old Style" panose="02050604050505020204" pitchFamily="18" charset="0"/>
              </a:rPr>
              <a:t>Battle of Saratoga </a:t>
            </a:r>
          </a:p>
        </p:txBody>
      </p:sp>
    </p:spTree>
    <p:extLst>
      <p:ext uri="{BB962C8B-B14F-4D97-AF65-F5344CB8AC3E}">
        <p14:creationId xmlns:p14="http://schemas.microsoft.com/office/powerpoint/2010/main" val="444506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09B4B7-62F4-5949-BAE0-DD9E49D05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107" y="0"/>
            <a:ext cx="468589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D245CB-95B9-B744-B328-6A170CE78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611" y="975014"/>
            <a:ext cx="4718973" cy="58829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CD2A75-BB5C-D94F-AB1E-11FC94771C51}"/>
              </a:ext>
            </a:extLst>
          </p:cNvPr>
          <p:cNvSpPr txBox="1"/>
          <p:nvPr/>
        </p:nvSpPr>
        <p:spPr>
          <a:xfrm>
            <a:off x="6656895" y="267128"/>
            <a:ext cx="5281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George Rogers Clark – Illinois Country 1778</a:t>
            </a:r>
          </a:p>
        </p:txBody>
      </p:sp>
    </p:spTree>
    <p:extLst>
      <p:ext uri="{BB962C8B-B14F-4D97-AF65-F5344CB8AC3E}">
        <p14:creationId xmlns:p14="http://schemas.microsoft.com/office/powerpoint/2010/main" val="1031668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D2914F-08EC-9849-BAD3-EF013AEF1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44" y="102252"/>
            <a:ext cx="4985556" cy="3402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D8B473-8EF8-274D-BAFB-64D461916596}"/>
              </a:ext>
            </a:extLst>
          </p:cNvPr>
          <p:cNvSpPr txBox="1"/>
          <p:nvPr/>
        </p:nvSpPr>
        <p:spPr>
          <a:xfrm>
            <a:off x="1110444" y="3585681"/>
            <a:ext cx="2589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Kaskaskia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8A0E31-E610-E14A-A185-187DB6BC9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813" y="3873357"/>
            <a:ext cx="6305122" cy="3112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0AAF60-E682-6A4E-A470-2802FE76D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1398" y="392742"/>
            <a:ext cx="4936831" cy="3112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5AC4C5-C6AB-D94B-AB0E-7DBDDF6ADD37}"/>
              </a:ext>
            </a:extLst>
          </p:cNvPr>
          <p:cNvSpPr txBox="1"/>
          <p:nvPr/>
        </p:nvSpPr>
        <p:spPr>
          <a:xfrm>
            <a:off x="10407721" y="3308279"/>
            <a:ext cx="12305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</a:t>
            </a:r>
            <a:r>
              <a:rPr lang="en-US" sz="2000" dirty="0">
                <a:latin typeface="Bookman Old Style" panose="02050604050505020204" pitchFamily="18" charset="0"/>
              </a:rPr>
              <a:t>Cahokia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906D8B-90CF-E643-AC94-F01C83BF5D41}"/>
              </a:ext>
            </a:extLst>
          </p:cNvPr>
          <p:cNvSpPr txBox="1"/>
          <p:nvPr/>
        </p:nvSpPr>
        <p:spPr>
          <a:xfrm>
            <a:off x="9421402" y="5208998"/>
            <a:ext cx="2265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Prairie du Roche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4D9E67-7CCF-044D-AE64-BBBF5C8A0ED6}"/>
              </a:ext>
            </a:extLst>
          </p:cNvPr>
          <p:cNvSpPr txBox="1"/>
          <p:nvPr/>
        </p:nvSpPr>
        <p:spPr>
          <a:xfrm>
            <a:off x="4099388" y="3505092"/>
            <a:ext cx="4006922" cy="368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“Illinois Regiment of Virginia” </a:t>
            </a:r>
          </a:p>
        </p:txBody>
      </p:sp>
    </p:spTree>
    <p:extLst>
      <p:ext uri="{BB962C8B-B14F-4D97-AF65-F5344CB8AC3E}">
        <p14:creationId xmlns:p14="http://schemas.microsoft.com/office/powerpoint/2010/main" val="375892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E015FF-D38B-5848-840B-4E174CD7F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72" y="-40616"/>
            <a:ext cx="7698260" cy="68986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DBF8D6-591E-6643-8D6C-BAB372047C23}"/>
              </a:ext>
            </a:extLst>
          </p:cNvPr>
          <p:cNvSpPr txBox="1"/>
          <p:nvPr/>
        </p:nvSpPr>
        <p:spPr>
          <a:xfrm>
            <a:off x="9174822" y="2075380"/>
            <a:ext cx="24881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Pays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d’en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 haut</a:t>
            </a: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Indian Country</a:t>
            </a:r>
          </a:p>
        </p:txBody>
      </p:sp>
    </p:spTree>
    <p:extLst>
      <p:ext uri="{BB962C8B-B14F-4D97-AF65-F5344CB8AC3E}">
        <p14:creationId xmlns:p14="http://schemas.microsoft.com/office/powerpoint/2010/main" val="3909916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BA4DFE-6535-F84E-B2CB-37535C059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906" y="634644"/>
            <a:ext cx="3213100" cy="3924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625AE0-53B2-C847-ADFB-2F6C33A92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34" y="634644"/>
            <a:ext cx="5673689" cy="5673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C4356B-975F-6D4C-BBF3-6917F1A65392}"/>
              </a:ext>
            </a:extLst>
          </p:cNvPr>
          <p:cNvSpPr txBox="1"/>
          <p:nvPr/>
        </p:nvSpPr>
        <p:spPr>
          <a:xfrm>
            <a:off x="6734592" y="5630239"/>
            <a:ext cx="3624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Battle Fort Vincennes 1778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14BDE5-DAB5-954C-B7F6-2D6FCE3FB784}"/>
              </a:ext>
            </a:extLst>
          </p:cNvPr>
          <p:cNvSpPr txBox="1"/>
          <p:nvPr/>
        </p:nvSpPr>
        <p:spPr>
          <a:xfrm>
            <a:off x="7911101" y="4756935"/>
            <a:ext cx="3913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Lt. Governor Henry </a:t>
            </a:r>
            <a:r>
              <a:rPr lang="en-US" sz="2000" dirty="0" err="1">
                <a:latin typeface="Bookman Old Style" panose="02050604050505020204" pitchFamily="18" charset="0"/>
              </a:rPr>
              <a:t>Hamiliton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07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A295EE-17F6-524E-9999-B81EC6169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96" y="0"/>
            <a:ext cx="706628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E2931E-3F4F-804C-AC7C-89C5798975ED}"/>
              </a:ext>
            </a:extLst>
          </p:cNvPr>
          <p:cNvSpPr txBox="1"/>
          <p:nvPr/>
        </p:nvSpPr>
        <p:spPr>
          <a:xfrm>
            <a:off x="7870004" y="1078787"/>
            <a:ext cx="43788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Spanish Louisiana</a:t>
            </a: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r>
              <a:rPr lang="en-US" sz="2400" dirty="0">
                <a:latin typeface="Bookman Old Style" panose="02050604050505020204" pitchFamily="18" charset="0"/>
              </a:rPr>
              <a:t>St. Louis 1764 – </a:t>
            </a:r>
            <a:r>
              <a:rPr lang="en-US" sz="2400" dirty="0" err="1">
                <a:latin typeface="Bookman Old Style" panose="02050604050505020204" pitchFamily="18" charset="0"/>
              </a:rPr>
              <a:t>Precour</a:t>
            </a:r>
            <a:endParaRPr lang="en-US" sz="2400" dirty="0">
              <a:latin typeface="Bookman Old Style" panose="02050604050505020204" pitchFamily="18" charset="0"/>
            </a:endParaRP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r>
              <a:rPr lang="en-US" sz="2400" dirty="0">
                <a:latin typeface="Bookman Old Style" panose="02050604050505020204" pitchFamily="18" charset="0"/>
              </a:rPr>
              <a:t>Spain joins as an ally of France June1779</a:t>
            </a:r>
          </a:p>
        </p:txBody>
      </p:sp>
    </p:spTree>
    <p:extLst>
      <p:ext uri="{BB962C8B-B14F-4D97-AF65-F5344CB8AC3E}">
        <p14:creationId xmlns:p14="http://schemas.microsoft.com/office/powerpoint/2010/main" val="1993466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D5C4D4-6DCB-1A45-8903-6DDBC02C1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49" y="311840"/>
            <a:ext cx="6209016" cy="49585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615515-A847-7E4A-AAD2-9B1354325EEA}"/>
              </a:ext>
            </a:extLst>
          </p:cNvPr>
          <p:cNvSpPr txBox="1"/>
          <p:nvPr/>
        </p:nvSpPr>
        <p:spPr>
          <a:xfrm>
            <a:off x="6986427" y="1777429"/>
            <a:ext cx="4114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Rumor – Rogers’ forces building boats at Chicago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85D472-F54E-6B4C-83A3-C537F8650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574" y="3200686"/>
            <a:ext cx="5046752" cy="336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81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002188-220F-4D4B-8EBC-B3A6E522D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771" y="0"/>
            <a:ext cx="3437562" cy="4092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7BDE5B-726E-7349-A794-7D082CE1AAA6}"/>
              </a:ext>
            </a:extLst>
          </p:cNvPr>
          <p:cNvSpPr txBox="1"/>
          <p:nvPr/>
        </p:nvSpPr>
        <p:spPr>
          <a:xfrm>
            <a:off x="472611" y="1294544"/>
            <a:ext cx="5465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Bookman Old Style" panose="02050604050505020204" pitchFamily="18" charset="0"/>
              </a:rPr>
              <a:t>Campbell at Pensacola ordered to attack New Orleans</a:t>
            </a:r>
          </a:p>
          <a:p>
            <a:endParaRPr lang="en-US" sz="2000" dirty="0">
              <a:latin typeface="Bookman Old Style" panose="02050604050505020204" pitchFamily="18" charset="0"/>
            </a:endParaRP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>
                <a:latin typeface="Bookman Old Style" panose="02050604050505020204" pitchFamily="18" charset="0"/>
              </a:rPr>
              <a:t>de </a:t>
            </a:r>
            <a:r>
              <a:rPr lang="en-US" sz="2000" dirty="0" err="1">
                <a:latin typeface="Bookman Old Style" panose="02050604050505020204" pitchFamily="18" charset="0"/>
              </a:rPr>
              <a:t>Peyster</a:t>
            </a:r>
            <a:r>
              <a:rPr lang="en-US" sz="2000" dirty="0">
                <a:latin typeface="Bookman Old Style" panose="02050604050505020204" pitchFamily="18" charset="0"/>
              </a:rPr>
              <a:t> at Detroit attack Vincennes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endParaRPr lang="en-US" sz="2000" dirty="0">
              <a:latin typeface="Bookman Old Style" panose="02050604050505020204" pitchFamily="18" charset="0"/>
            </a:endParaRP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>
                <a:latin typeface="Bookman Old Style" panose="02050604050505020204" pitchFamily="18" charset="0"/>
              </a:rPr>
              <a:t>Commander at Fort Pitt to prevent US forces to go to Kaskaskia and Cahokia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endParaRPr lang="en-US" sz="2000" dirty="0">
              <a:latin typeface="Bookman Old Style" panose="02050604050505020204" pitchFamily="18" charset="0"/>
            </a:endParaRP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>
                <a:latin typeface="Bookman Old Style" panose="02050604050505020204" pitchFamily="18" charset="0"/>
              </a:rPr>
              <a:t>Sinclair at Michilimackinac to gather Prairie du Chien and descend Mississippi and attack St. Louis and Cahokia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BD8CAE-BA18-204F-91D7-691ABE37897A}"/>
              </a:ext>
            </a:extLst>
          </p:cNvPr>
          <p:cNvSpPr txBox="1"/>
          <p:nvPr/>
        </p:nvSpPr>
        <p:spPr>
          <a:xfrm>
            <a:off x="7078894" y="4551452"/>
            <a:ext cx="509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Sir Frederick Haldimand, Governor Canada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5CC48A-C747-6349-812A-91535683D62E}"/>
              </a:ext>
            </a:extLst>
          </p:cNvPr>
          <p:cNvSpPr txBox="1"/>
          <p:nvPr/>
        </p:nvSpPr>
        <p:spPr>
          <a:xfrm>
            <a:off x="914400" y="804672"/>
            <a:ext cx="5945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1780 Three-pronged attacked planned</a:t>
            </a:r>
          </a:p>
        </p:txBody>
      </p:sp>
    </p:spTree>
    <p:extLst>
      <p:ext uri="{BB962C8B-B14F-4D97-AF65-F5344CB8AC3E}">
        <p14:creationId xmlns:p14="http://schemas.microsoft.com/office/powerpoint/2010/main" val="2839961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4F6812-92F0-6845-BD78-1E521B9F4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189" y="0"/>
            <a:ext cx="454110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BE5C23-322F-9B41-B719-B74FC1320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03" y="2866938"/>
            <a:ext cx="4346583" cy="3237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64D923-A0A7-0B47-A3B6-00A60731BE17}"/>
              </a:ext>
            </a:extLst>
          </p:cNvPr>
          <p:cNvSpPr txBox="1"/>
          <p:nvPr/>
        </p:nvSpPr>
        <p:spPr>
          <a:xfrm>
            <a:off x="2075935" y="1075038"/>
            <a:ext cx="325281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Charles Gratiot</a:t>
            </a:r>
          </a:p>
          <a:p>
            <a:endParaRPr lang="en-US" sz="2800" dirty="0">
              <a:latin typeface="Bookman Old Style" panose="02050604050505020204" pitchFamily="18" charset="0"/>
            </a:endParaRPr>
          </a:p>
          <a:p>
            <a:r>
              <a:rPr lang="en-US" sz="2000" dirty="0">
                <a:latin typeface="Bookman Old Style" panose="02050604050505020204" pitchFamily="18" charset="0"/>
              </a:rPr>
              <a:t>Cahokia Illinois Country</a:t>
            </a:r>
          </a:p>
        </p:txBody>
      </p:sp>
    </p:spTree>
    <p:extLst>
      <p:ext uri="{BB962C8B-B14F-4D97-AF65-F5344CB8AC3E}">
        <p14:creationId xmlns:p14="http://schemas.microsoft.com/office/powerpoint/2010/main" val="3691246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7C3D2B-06AB-5149-9BDB-44239961D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715" y="1999851"/>
            <a:ext cx="9783389" cy="4329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DBEFFF-A30A-F64F-9FA4-E6541BF55A23}"/>
              </a:ext>
            </a:extLst>
          </p:cNvPr>
          <p:cNvSpPr txBox="1"/>
          <p:nvPr/>
        </p:nvSpPr>
        <p:spPr>
          <a:xfrm>
            <a:off x="1900719" y="1130157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Jean Baptiste Cardinal</a:t>
            </a:r>
          </a:p>
        </p:txBody>
      </p:sp>
    </p:spTree>
    <p:extLst>
      <p:ext uri="{BB962C8B-B14F-4D97-AF65-F5344CB8AC3E}">
        <p14:creationId xmlns:p14="http://schemas.microsoft.com/office/powerpoint/2010/main" val="3345515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029283-4972-3740-A036-45BDBBB36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465" y="3593385"/>
            <a:ext cx="4223419" cy="31757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D3E81E-B821-4441-A06C-65B4ACFCD601}"/>
              </a:ext>
            </a:extLst>
          </p:cNvPr>
          <p:cNvSpPr txBox="1"/>
          <p:nvPr/>
        </p:nvSpPr>
        <p:spPr>
          <a:xfrm>
            <a:off x="318499" y="2211860"/>
            <a:ext cx="309196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Bookman Old Style" panose="02050604050505020204" pitchFamily="18" charset="0"/>
              </a:rPr>
              <a:t>April 13, 1780</a:t>
            </a:r>
          </a:p>
          <a:p>
            <a:pPr algn="ctr"/>
            <a:endParaRPr lang="en-US" sz="2800" dirty="0">
              <a:latin typeface="Bookman Old Style" panose="02050604050505020204" pitchFamily="18" charset="0"/>
            </a:endParaRPr>
          </a:p>
          <a:p>
            <a:pPr algn="ctr"/>
            <a:r>
              <a:rPr lang="en-US" sz="2800" dirty="0">
                <a:latin typeface="Bookman Old Style" panose="02050604050505020204" pitchFamily="18" charset="0"/>
              </a:rPr>
              <a:t>Iowa River</a:t>
            </a:r>
          </a:p>
          <a:p>
            <a:pPr algn="ctr"/>
            <a:endParaRPr lang="en-US" sz="2800" dirty="0">
              <a:latin typeface="Bookman Old Style" panose="02050604050505020204" pitchFamily="18" charset="0"/>
            </a:endParaRPr>
          </a:p>
          <a:p>
            <a:pPr algn="ctr"/>
            <a:r>
              <a:rPr lang="en-US" sz="2000" dirty="0">
                <a:latin typeface="Bookman Old Style" panose="02050604050505020204" pitchFamily="18" charset="0"/>
              </a:rPr>
              <a:t>Joseph </a:t>
            </a:r>
            <a:r>
              <a:rPr lang="en-US" sz="2000" dirty="0" err="1">
                <a:latin typeface="Bookman Old Style" panose="02050604050505020204" pitchFamily="18" charset="0"/>
              </a:rPr>
              <a:t>Calvè</a:t>
            </a:r>
            <a:endParaRPr lang="en-US" sz="2000" dirty="0">
              <a:latin typeface="Bookman Old Style" panose="02050604050505020204" pitchFamily="18" charset="0"/>
            </a:endParaRPr>
          </a:p>
          <a:p>
            <a:pPr algn="ctr"/>
            <a:r>
              <a:rPr lang="en-US" sz="2000" dirty="0">
                <a:latin typeface="Bookman Old Style" panose="02050604050505020204" pitchFamily="18" charset="0"/>
              </a:rPr>
              <a:t>Jean-Marie </a:t>
            </a:r>
            <a:r>
              <a:rPr lang="en-US" sz="2000" dirty="0" err="1">
                <a:latin typeface="Bookman Old Style" panose="02050604050505020204" pitchFamily="18" charset="0"/>
              </a:rPr>
              <a:t>DuCharme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ED8D66-EC8E-F543-BDB0-B5CD0D791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450" y="-1423"/>
            <a:ext cx="4962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60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9B91DD-43B5-D848-BE5F-EED09A82E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51" y="603607"/>
            <a:ext cx="4285558" cy="32224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78F357-9AD9-C144-B896-FCF457F20564}"/>
              </a:ext>
            </a:extLst>
          </p:cNvPr>
          <p:cNvSpPr txBox="1"/>
          <p:nvPr/>
        </p:nvSpPr>
        <p:spPr>
          <a:xfrm>
            <a:off x="271849" y="2755557"/>
            <a:ext cx="28049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Bookman Old Style" panose="02050604050505020204" pitchFamily="18" charset="0"/>
              </a:rPr>
              <a:t>April 29, 1780</a:t>
            </a:r>
          </a:p>
          <a:p>
            <a:pPr algn="ctr"/>
            <a:endParaRPr lang="en-US" sz="2800" dirty="0">
              <a:latin typeface="Bookman Old Style" panose="02050604050505020204" pitchFamily="18" charset="0"/>
            </a:endParaRPr>
          </a:p>
          <a:p>
            <a:pPr algn="ctr"/>
            <a:r>
              <a:rPr lang="en-US" sz="2800" dirty="0">
                <a:latin typeface="Bookman Old Style" panose="02050604050505020204" pitchFamily="18" charset="0"/>
              </a:rPr>
              <a:t>Turkey River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1F9DB-8D03-5D44-A3B2-29A548548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627" y="0"/>
            <a:ext cx="4962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54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6206F8-768C-544E-B1B8-212CD8360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8" y="1149944"/>
            <a:ext cx="7099984" cy="46747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710232-6421-EF47-A0B7-40ADFC6CB42A}"/>
              </a:ext>
            </a:extLst>
          </p:cNvPr>
          <p:cNvSpPr txBox="1"/>
          <p:nvPr/>
        </p:nvSpPr>
        <p:spPr>
          <a:xfrm>
            <a:off x="1808253" y="606175"/>
            <a:ext cx="4565290" cy="54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Prairie du Chien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E11D31-77E1-D14F-AE35-CAAAF3D00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312" y="0"/>
            <a:ext cx="4962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29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57B199-1C13-AC43-90E8-2C8B2D964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439" y="355600"/>
            <a:ext cx="2946400" cy="650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FDD996-2F47-0542-8DE1-79FAEC229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35" y="1078024"/>
            <a:ext cx="5631145" cy="41518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E10B84-B5AE-4747-BA0A-FA421890266F}"/>
              </a:ext>
            </a:extLst>
          </p:cNvPr>
          <p:cNvSpPr txBox="1"/>
          <p:nvPr/>
        </p:nvSpPr>
        <p:spPr>
          <a:xfrm>
            <a:off x="503434" y="554804"/>
            <a:ext cx="6479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Lt. Governor Patrick Sinclair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994341-DF46-5048-AF33-4B5F4F14E127}"/>
              </a:ext>
            </a:extLst>
          </p:cNvPr>
          <p:cNvSpPr txBox="1"/>
          <p:nvPr/>
        </p:nvSpPr>
        <p:spPr>
          <a:xfrm>
            <a:off x="1212351" y="5373384"/>
            <a:ext cx="6168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order “reduce the Spanish posts in the Illinois.” </a:t>
            </a:r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246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24BA-2C9E-8340-9CE0-AB364CBF19D3}"/>
              </a:ext>
            </a:extLst>
          </p:cNvPr>
          <p:cNvSpPr txBox="1"/>
          <p:nvPr/>
        </p:nvSpPr>
        <p:spPr>
          <a:xfrm>
            <a:off x="1112108" y="1544595"/>
            <a:ext cx="1383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la </a:t>
            </a:r>
            <a:r>
              <a:rPr lang="en-US" sz="2800" dirty="0" err="1">
                <a:latin typeface="Bookman Old Style" panose="02050604050505020204" pitchFamily="18" charset="0"/>
              </a:rPr>
              <a:t>Baie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8313AE-E498-444D-8206-1F32D404B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764" y="531354"/>
            <a:ext cx="8794679" cy="612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25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3C0599-2AC7-0F47-BB3E-FA687C4D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710" y="0"/>
            <a:ext cx="7356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870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089009-744C-A744-8BCF-63C248D90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5057"/>
            <a:ext cx="6667500" cy="40096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24B74-561E-A747-9054-BE589E2D7477}"/>
              </a:ext>
            </a:extLst>
          </p:cNvPr>
          <p:cNvSpPr txBox="1"/>
          <p:nvPr/>
        </p:nvSpPr>
        <p:spPr>
          <a:xfrm>
            <a:off x="5198723" y="4561725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Bookman Old Style" panose="02050604050505020204" pitchFamily="18" charset="0"/>
              </a:rPr>
              <a:t>Wapasha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C1446-3F1B-6345-811A-30460C941422}"/>
              </a:ext>
            </a:extLst>
          </p:cNvPr>
          <p:cNvSpPr txBox="1"/>
          <p:nvPr/>
        </p:nvSpPr>
        <p:spPr>
          <a:xfrm>
            <a:off x="3082247" y="4895611"/>
            <a:ext cx="84728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“The zeal he has manifested warrants our attention.”</a:t>
            </a:r>
          </a:p>
          <a:p>
            <a:pPr algn="r"/>
            <a:r>
              <a:rPr lang="en-US" sz="1600" dirty="0">
                <a:latin typeface="Bookman Old Style" panose="02050604050505020204" pitchFamily="18" charset="0"/>
              </a:rPr>
              <a:t>Governor Haldimand</a:t>
            </a:r>
          </a:p>
          <a:p>
            <a:r>
              <a:rPr lang="en-US" dirty="0">
                <a:latin typeface="Bookman Old Style" panose="02050604050505020204" pitchFamily="18" charset="0"/>
              </a:rPr>
              <a:t>April 1780, commissioned a British general.</a:t>
            </a:r>
          </a:p>
          <a:p>
            <a:r>
              <a:rPr lang="en-US" dirty="0">
                <a:latin typeface="Bookman Old Style" panose="02050604050505020204" pitchFamily="18" charset="0"/>
              </a:rPr>
              <a:t>A chief “of very singular &amp; uncommon abilities, generously attached to His Majesty’s Interests.”</a:t>
            </a:r>
          </a:p>
          <a:p>
            <a:pPr algn="r"/>
            <a:r>
              <a:rPr lang="en-US" sz="1600" dirty="0">
                <a:latin typeface="Bookman Old Style" panose="02050604050505020204" pitchFamily="18" charset="0"/>
              </a:rPr>
              <a:t>Patrick Sinclair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B1E1CB-BBB7-E74A-92DA-41CC4E43ECEF}"/>
              </a:ext>
            </a:extLst>
          </p:cNvPr>
          <p:cNvSpPr txBox="1"/>
          <p:nvPr/>
        </p:nvSpPr>
        <p:spPr>
          <a:xfrm>
            <a:off x="986319" y="562003"/>
            <a:ext cx="5609690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Mississippi River Expedition 1780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851D5C-D54D-504F-911F-401909A13B0C}"/>
              </a:ext>
            </a:extLst>
          </p:cNvPr>
          <p:cNvSpPr txBox="1"/>
          <p:nvPr/>
        </p:nvSpPr>
        <p:spPr>
          <a:xfrm>
            <a:off x="6766782" y="1962389"/>
            <a:ext cx="6100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Joseph Roc/Roque - “The King’s Interpreter”</a:t>
            </a:r>
          </a:p>
          <a:p>
            <a:r>
              <a:rPr lang="en-US" dirty="0">
                <a:latin typeface="Bookman Old Style" panose="02050604050505020204" pitchFamily="18" charset="0"/>
              </a:rPr>
              <a:t>Key – English interpreter and commissary</a:t>
            </a:r>
          </a:p>
        </p:txBody>
      </p:sp>
    </p:spTree>
    <p:extLst>
      <p:ext uri="{BB962C8B-B14F-4D97-AF65-F5344CB8AC3E}">
        <p14:creationId xmlns:p14="http://schemas.microsoft.com/office/powerpoint/2010/main" val="2199415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7AFA4B-EEF6-8544-BEA6-AA594D203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281" y="0"/>
            <a:ext cx="515154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323CAD-49E4-364D-92D9-25DE2C6D4C1C}"/>
              </a:ext>
            </a:extLst>
          </p:cNvPr>
          <p:cNvSpPr txBox="1"/>
          <p:nvPr/>
        </p:nvSpPr>
        <p:spPr>
          <a:xfrm>
            <a:off x="503433" y="636998"/>
            <a:ext cx="46644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Emmanuel Hesse</a:t>
            </a:r>
          </a:p>
          <a:p>
            <a:endParaRPr lang="en-US" sz="2000" dirty="0"/>
          </a:p>
          <a:p>
            <a:pPr algn="ctr"/>
            <a:r>
              <a:rPr lang="en-US" sz="2000" dirty="0">
                <a:latin typeface="Bookman Old Style" panose="02050604050505020204" pitchFamily="18" charset="0"/>
              </a:rPr>
              <a:t>Ojibwe, Ho-Chunk, Menominee</a:t>
            </a:r>
          </a:p>
          <a:p>
            <a:pPr algn="ctr"/>
            <a:r>
              <a:rPr lang="en-US" sz="2000" dirty="0">
                <a:latin typeface="Bookman Old Style" panose="02050604050505020204" pitchFamily="18" charset="0"/>
              </a:rPr>
              <a:t>Sauk, Meskwaki</a:t>
            </a:r>
          </a:p>
          <a:p>
            <a:pPr algn="ctr"/>
            <a:endParaRPr lang="en-US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740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EC2E60-BDD0-704E-81C5-7B694CDF706E}"/>
              </a:ext>
            </a:extLst>
          </p:cNvPr>
          <p:cNvSpPr txBox="1"/>
          <p:nvPr/>
        </p:nvSpPr>
        <p:spPr>
          <a:xfrm>
            <a:off x="1068512" y="1243173"/>
            <a:ext cx="50768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Sergeant J. F. Phillips of 8</a:t>
            </a:r>
            <a:r>
              <a:rPr lang="en-US" sz="2000" baseline="30000" dirty="0">
                <a:latin typeface="Bookman Old Style" panose="02050604050505020204" pitchFamily="18" charset="0"/>
              </a:rPr>
              <a:t>th</a:t>
            </a:r>
            <a:r>
              <a:rPr lang="en-US" sz="2000" dirty="0">
                <a:latin typeface="Bookman Old Style" panose="02050604050505020204" pitchFamily="18" charset="0"/>
              </a:rPr>
              <a:t> Regiment </a:t>
            </a:r>
          </a:p>
          <a:p>
            <a:endParaRPr lang="en-US" sz="2000" dirty="0">
              <a:latin typeface="Bookman Old Style" panose="02050604050505020204" pitchFamily="18" charset="0"/>
            </a:endParaRPr>
          </a:p>
          <a:p>
            <a:r>
              <a:rPr lang="en-US" sz="2000" dirty="0" err="1">
                <a:latin typeface="Bookman Old Style" panose="02050604050505020204" pitchFamily="18" charset="0"/>
              </a:rPr>
              <a:t>Matchekewis</a:t>
            </a:r>
            <a:r>
              <a:rPr lang="en-US" sz="2000" dirty="0">
                <a:latin typeface="Bookman Old Style" panose="02050604050505020204" pitchFamily="18" charset="0"/>
              </a:rPr>
              <a:t> and Ojibwe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BECBF2-81E3-5946-AFF1-2A7C2556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496" y="671322"/>
            <a:ext cx="2133600" cy="2857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46F293-CA1D-0F49-8BDA-C75269F65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192" y="3527615"/>
            <a:ext cx="7303008" cy="328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35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02D29D-224A-8047-A60A-CCE8C690E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46847" cy="47207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09C147-7B69-204D-B0E5-1B4AF1569937}"/>
              </a:ext>
            </a:extLst>
          </p:cNvPr>
          <p:cNvSpPr txBox="1"/>
          <p:nvPr/>
        </p:nvSpPr>
        <p:spPr>
          <a:xfrm>
            <a:off x="1926336" y="4876800"/>
            <a:ext cx="207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Bookman Old Style" panose="02050604050505020204" pitchFamily="18" charset="0"/>
              </a:rPr>
              <a:t>Chanawon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C9AF9-A1F8-3B44-9D92-5B0FCD7D0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23615"/>
            <a:ext cx="3924046" cy="46971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8627CB-EAA2-E24B-8F23-31B0BBDBC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394" y="3993173"/>
            <a:ext cx="2564454" cy="284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65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66E907-AC1F-1B42-80B3-27C08650481D}"/>
              </a:ext>
            </a:extLst>
          </p:cNvPr>
          <p:cNvSpPr txBox="1"/>
          <p:nvPr/>
        </p:nvSpPr>
        <p:spPr>
          <a:xfrm>
            <a:off x="1140431" y="811658"/>
            <a:ext cx="974016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Illinois River Expedition, 1780</a:t>
            </a: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r>
              <a:rPr lang="en-US" sz="2400" dirty="0">
                <a:latin typeface="Bookman Old Style" panose="02050604050505020204" pitchFamily="18" charset="0"/>
              </a:rPr>
              <a:t>Charles Langlade, Charles Gautier, and Pierre Durand as guide</a:t>
            </a:r>
          </a:p>
          <a:p>
            <a:r>
              <a:rPr lang="en-US" sz="2400" dirty="0">
                <a:latin typeface="Bookman Old Style" panose="02050604050505020204" pitchFamily="18" charset="0"/>
              </a:rPr>
              <a:t>		Ottawa, Odawa, Potawatomi, and Canadians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4FC684-0509-4740-B319-0C746F4CB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990" y="2527475"/>
            <a:ext cx="6880410" cy="41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10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6BAC29-194A-464D-B1A1-FB0014A6965B}"/>
              </a:ext>
            </a:extLst>
          </p:cNvPr>
          <p:cNvSpPr txBox="1"/>
          <p:nvPr/>
        </p:nvSpPr>
        <p:spPr>
          <a:xfrm>
            <a:off x="1304818" y="400692"/>
            <a:ext cx="9582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May 1780</a:t>
            </a:r>
          </a:p>
          <a:p>
            <a:r>
              <a:rPr lang="en-US" sz="2400" dirty="0">
                <a:latin typeface="Bookman Old Style" panose="02050604050505020204" pitchFamily="18" charset="0"/>
              </a:rPr>
              <a:t>750 – 1000 Native Americans (Dakota, Ho-Chunk, Menominee, Sauk), Traders, and Servants left Prairie du Chien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8881FB-2293-DB44-B738-1826A93C4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254" y="1601021"/>
            <a:ext cx="9715928" cy="652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64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54C3E3-39ED-0649-8802-204D409A5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447" y="771076"/>
            <a:ext cx="3961205" cy="29556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F0D2BA-8ABA-4C46-95E7-FB08BFB7B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1076"/>
            <a:ext cx="8162695" cy="54242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87B22B-383B-0546-828B-77FA5F80CBE1}"/>
              </a:ext>
            </a:extLst>
          </p:cNvPr>
          <p:cNvSpPr txBox="1"/>
          <p:nvPr/>
        </p:nvSpPr>
        <p:spPr>
          <a:xfrm>
            <a:off x="1767155" y="226031"/>
            <a:ext cx="8077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Fort San Carlos St. Louis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24D1E3-4C4B-784D-884B-807934CD8E56}"/>
              </a:ext>
            </a:extLst>
          </p:cNvPr>
          <p:cNvSpPr txBox="1"/>
          <p:nvPr/>
        </p:nvSpPr>
        <p:spPr>
          <a:xfrm>
            <a:off x="8362049" y="422267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Regular Army – 29 men</a:t>
            </a:r>
          </a:p>
          <a:p>
            <a:r>
              <a:rPr lang="en-US" dirty="0">
                <a:latin typeface="Bookman Old Style" panose="02050604050505020204" pitchFamily="18" charset="0"/>
              </a:rPr>
              <a:t>Local militia – 168</a:t>
            </a:r>
          </a:p>
          <a:p>
            <a:r>
              <a:rPr lang="en-US" dirty="0">
                <a:latin typeface="Bookman Old Style" panose="02050604050505020204" pitchFamily="18" charset="0"/>
              </a:rPr>
              <a:t>French Militia - 155</a:t>
            </a:r>
          </a:p>
        </p:txBody>
      </p:sp>
    </p:spTree>
    <p:extLst>
      <p:ext uri="{BB962C8B-B14F-4D97-AF65-F5344CB8AC3E}">
        <p14:creationId xmlns:p14="http://schemas.microsoft.com/office/powerpoint/2010/main" val="298452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6AC589-33A1-5148-9AEF-E4E863CB90A9}"/>
              </a:ext>
            </a:extLst>
          </p:cNvPr>
          <p:cNvSpPr txBox="1"/>
          <p:nvPr/>
        </p:nvSpPr>
        <p:spPr>
          <a:xfrm>
            <a:off x="945222" y="924674"/>
            <a:ext cx="106422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May 23 - Force from Prairie du Chien landed canoes and coming overland</a:t>
            </a:r>
          </a:p>
          <a:p>
            <a:r>
              <a:rPr lang="en-US" dirty="0">
                <a:latin typeface="Bookman Old Style" panose="02050604050505020204" pitchFamily="18" charset="0"/>
              </a:rPr>
              <a:t>May 26 – Jean-Marie </a:t>
            </a:r>
            <a:r>
              <a:rPr lang="en-US" dirty="0" err="1">
                <a:latin typeface="Bookman Old Style" panose="02050604050505020204" pitchFamily="18" charset="0"/>
              </a:rPr>
              <a:t>DuCharme</a:t>
            </a:r>
            <a:r>
              <a:rPr lang="en-US" dirty="0">
                <a:latin typeface="Bookman Old Style" panose="02050604050505020204" pitchFamily="18" charset="0"/>
              </a:rPr>
              <a:t> and Ojibwe cross river to attack Cahokia  - 250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</a:t>
            </a:r>
          </a:p>
          <a:p>
            <a:pPr lvl="1"/>
            <a:r>
              <a:rPr lang="en-US" dirty="0">
                <a:latin typeface="Bookman Old Style" panose="02050604050505020204" pitchFamily="18" charset="0"/>
              </a:rPr>
              <a:t>						Dakota, Ho-Chunk lead attack on St. Louis 							with Sauk and Meskwaki  </a:t>
            </a:r>
          </a:p>
          <a:p>
            <a:pPr lvl="1"/>
            <a:r>
              <a:rPr lang="en-US" dirty="0">
                <a:latin typeface="Bookman Old Style" panose="02050604050505020204" pitchFamily="18" charset="0"/>
              </a:rPr>
              <a:t>						Unable to take Fort Don Carlos, Hesse calls 							troops back, leave, and head north</a:t>
            </a:r>
          </a:p>
          <a:p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						American force led by George Rogers Clark 							repulse </a:t>
            </a:r>
            <a:r>
              <a:rPr lang="en-US" dirty="0" err="1">
                <a:latin typeface="Bookman Old Style" panose="02050604050505020204" pitchFamily="18" charset="0"/>
              </a:rPr>
              <a:t>DuCharme</a:t>
            </a:r>
            <a:endParaRPr lang="en-US" dirty="0">
              <a:latin typeface="Bookman Old Style" panose="02050604050505020204" pitchFamily="18" charset="0"/>
            </a:endParaRPr>
          </a:p>
          <a:p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						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7EC7E7-2DF6-CC48-9D4D-A0C2C069B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16" y="1583418"/>
            <a:ext cx="5883667" cy="32360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AA0C1E-47A2-8B4E-8538-16E690375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961" y="3717227"/>
            <a:ext cx="5497069" cy="31407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222D58-F21C-6F45-AFED-7B7F83A02330}"/>
              </a:ext>
            </a:extLst>
          </p:cNvPr>
          <p:cNvSpPr txBox="1"/>
          <p:nvPr/>
        </p:nvSpPr>
        <p:spPr>
          <a:xfrm>
            <a:off x="1222625" y="5414481"/>
            <a:ext cx="3869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Langlade force stopped  </a:t>
            </a:r>
            <a:r>
              <a:rPr lang="en-US" dirty="0" err="1">
                <a:latin typeface="Bookman Old Style" panose="02050604050505020204" pitchFamily="18" charset="0"/>
              </a:rPr>
              <a:t>enroute</a:t>
            </a:r>
            <a:r>
              <a:rPr lang="en-US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30469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F39EB6-50CE-6B48-AA3D-DB1A79019E2A}"/>
              </a:ext>
            </a:extLst>
          </p:cNvPr>
          <p:cNvSpPr txBox="1"/>
          <p:nvPr/>
        </p:nvSpPr>
        <p:spPr>
          <a:xfrm>
            <a:off x="463296" y="377952"/>
            <a:ext cx="12737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1781 at Michilimackinac</a:t>
            </a:r>
          </a:p>
          <a:p>
            <a:r>
              <a:rPr lang="en-US" sz="2400" dirty="0">
                <a:latin typeface="Bookman Old Style" panose="02050604050505020204" pitchFamily="18" charset="0"/>
              </a:rPr>
              <a:t>	Treaty signed. Native Nations grant land to residents Mackinac Island,</a:t>
            </a:r>
          </a:p>
          <a:p>
            <a:r>
              <a:rPr lang="en-US" sz="2400" dirty="0">
                <a:latin typeface="Bookman Old Style" panose="02050604050505020204" pitchFamily="18" charset="0"/>
              </a:rPr>
              <a:t> Green Bay, and Prairie du Chien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B99612-497D-CE45-9879-17F3286B7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2566819"/>
            <a:ext cx="5821172" cy="39132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2876D0-5F62-EB4D-BEB9-A7DBC9F7B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280" y="1150762"/>
            <a:ext cx="3300730" cy="570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1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F5CA37-D5CC-4B41-86FA-11AC4C987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2057400"/>
            <a:ext cx="9956800" cy="2743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884AAD-DF90-FA40-B280-EC1C1F757F18}"/>
              </a:ext>
            </a:extLst>
          </p:cNvPr>
          <p:cNvSpPr txBox="1"/>
          <p:nvPr/>
        </p:nvSpPr>
        <p:spPr>
          <a:xfrm>
            <a:off x="2261286" y="1482811"/>
            <a:ext cx="3065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Prairie du Chien</a:t>
            </a:r>
          </a:p>
        </p:txBody>
      </p:sp>
    </p:spTree>
    <p:extLst>
      <p:ext uri="{BB962C8B-B14F-4D97-AF65-F5344CB8AC3E}">
        <p14:creationId xmlns:p14="http://schemas.microsoft.com/office/powerpoint/2010/main" val="3306087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369B82-A50D-6D4B-B52C-4890FDC51254}"/>
              </a:ext>
            </a:extLst>
          </p:cNvPr>
          <p:cNvSpPr txBox="1"/>
          <p:nvPr/>
        </p:nvSpPr>
        <p:spPr>
          <a:xfrm>
            <a:off x="4926528" y="1901952"/>
            <a:ext cx="3620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Charles Michel de Langlade</a:t>
            </a:r>
          </a:p>
          <a:p>
            <a:r>
              <a:rPr lang="en-US" dirty="0">
                <a:latin typeface="Bookman Old Style" panose="02050604050505020204" pitchFamily="18" charset="0"/>
              </a:rPr>
              <a:t>Joseph Roc</a:t>
            </a:r>
          </a:p>
          <a:p>
            <a:r>
              <a:rPr lang="en-US" dirty="0">
                <a:latin typeface="Bookman Old Style" panose="02050604050505020204" pitchFamily="18" charset="0"/>
              </a:rPr>
              <a:t>Maurice </a:t>
            </a:r>
            <a:r>
              <a:rPr lang="en-US" dirty="0" err="1">
                <a:latin typeface="Bookman Old Style" panose="02050604050505020204" pitchFamily="18" charset="0"/>
              </a:rPr>
              <a:t>Blondeau</a:t>
            </a:r>
            <a:endParaRPr lang="en-US" dirty="0">
              <a:latin typeface="Bookman Old Style" panose="02050604050505020204" pitchFamily="18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9D197-CA6D-6248-9B38-4C749F2D07B0}"/>
              </a:ext>
            </a:extLst>
          </p:cNvPr>
          <p:cNvSpPr txBox="1"/>
          <p:nvPr/>
        </p:nvSpPr>
        <p:spPr>
          <a:xfrm>
            <a:off x="1387012" y="1550322"/>
            <a:ext cx="3428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Wabasha and Dakota</a:t>
            </a:r>
          </a:p>
          <a:p>
            <a:r>
              <a:rPr lang="en-US" dirty="0" err="1">
                <a:latin typeface="Bookman Old Style" panose="02050604050505020204" pitchFamily="18" charset="0"/>
              </a:rPr>
              <a:t>Madjeckewiss</a:t>
            </a:r>
            <a:r>
              <a:rPr lang="en-US" dirty="0">
                <a:latin typeface="Bookman Old Style" panose="02050604050505020204" pitchFamily="18" charset="0"/>
              </a:rPr>
              <a:t> and Ojibwe</a:t>
            </a:r>
          </a:p>
          <a:p>
            <a:r>
              <a:rPr lang="en-US" dirty="0" err="1">
                <a:latin typeface="Bookman Old Style" panose="02050604050505020204" pitchFamily="18" charset="0"/>
              </a:rPr>
              <a:t>Chanawon</a:t>
            </a:r>
            <a:r>
              <a:rPr lang="en-US" dirty="0">
                <a:latin typeface="Bookman Old Style" panose="02050604050505020204" pitchFamily="18" charset="0"/>
              </a:rPr>
              <a:t> and Menominee</a:t>
            </a:r>
          </a:p>
          <a:p>
            <a:r>
              <a:rPr lang="en-US" dirty="0">
                <a:latin typeface="Bookman Old Style" panose="02050604050505020204" pitchFamily="18" charset="0"/>
              </a:rPr>
              <a:t>Sauk and Meskwaki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62B2DC-0F1F-B344-88B8-65BCD9A646D5}"/>
              </a:ext>
            </a:extLst>
          </p:cNvPr>
          <p:cNvSpPr txBox="1"/>
          <p:nvPr/>
        </p:nvSpPr>
        <p:spPr>
          <a:xfrm>
            <a:off x="1304818" y="811658"/>
            <a:ext cx="90021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Residents of “Wisconsin” in the American Revolution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E74694-FD11-874A-A837-795D94178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766" y="3027650"/>
            <a:ext cx="5592343" cy="4263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AF28C1-21E6-C448-89EA-AA6E6B507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024" y="3667875"/>
            <a:ext cx="5078400" cy="31901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89C4C1-85BA-BC48-BDCA-84F6EF7CC221}"/>
              </a:ext>
            </a:extLst>
          </p:cNvPr>
          <p:cNvSpPr txBox="1"/>
          <p:nvPr/>
        </p:nvSpPr>
        <p:spPr>
          <a:xfrm>
            <a:off x="6390526" y="3027650"/>
            <a:ext cx="52378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Jean Baptiste Cardinal Marie Anne </a:t>
            </a:r>
            <a:r>
              <a:rPr lang="en-US" dirty="0" err="1">
                <a:latin typeface="Bookman Old Style" panose="02050604050505020204" pitchFamily="18" charset="0"/>
              </a:rPr>
              <a:t>Souligny</a:t>
            </a:r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Pierre Lafleur</a:t>
            </a:r>
          </a:p>
          <a:p>
            <a:r>
              <a:rPr lang="en-US" dirty="0">
                <a:latin typeface="Bookman Old Style" panose="02050604050505020204" pitchFamily="18" charset="0"/>
              </a:rPr>
              <a:t>Pierre Pelletier</a:t>
            </a:r>
          </a:p>
          <a:p>
            <a:r>
              <a:rPr lang="en-US" dirty="0">
                <a:latin typeface="Bookman Old Style" panose="02050604050505020204" pitchFamily="18" charset="0"/>
              </a:rPr>
              <a:t>Louis </a:t>
            </a:r>
            <a:r>
              <a:rPr lang="en-US" dirty="0" err="1">
                <a:latin typeface="Bookman Old Style" panose="02050604050505020204" pitchFamily="18" charset="0"/>
              </a:rPr>
              <a:t>Tesson</a:t>
            </a:r>
            <a:r>
              <a:rPr lang="en-US" dirty="0">
                <a:latin typeface="Bookman Old Style" panose="02050604050505020204" pitchFamily="18" charset="0"/>
              </a:rPr>
              <a:t> Honoré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0639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0D97AF-B4F3-384D-A791-FA28C8060783}"/>
              </a:ext>
            </a:extLst>
          </p:cNvPr>
          <p:cNvSpPr txBox="1"/>
          <p:nvPr/>
        </p:nvSpPr>
        <p:spPr>
          <a:xfrm>
            <a:off x="3893906" y="328773"/>
            <a:ext cx="3360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October 19, 1781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00D889-47AA-C84B-BD5E-139236D69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971" y="328773"/>
            <a:ext cx="3365667" cy="4772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1D6B03-9471-1846-B68D-08E07D4ED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47" y="831669"/>
            <a:ext cx="4889316" cy="3683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A6A635-3EEF-F04D-B685-79BC34394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906" y="3937039"/>
            <a:ext cx="6489843" cy="29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165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B0C308-7CEF-6B42-A2E8-1EF67826805F}"/>
              </a:ext>
            </a:extLst>
          </p:cNvPr>
          <p:cNvSpPr txBox="1"/>
          <p:nvPr/>
        </p:nvSpPr>
        <p:spPr>
          <a:xfrm>
            <a:off x="1645920" y="560832"/>
            <a:ext cx="8401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May 1783 Council at Prairie du Chien</a:t>
            </a:r>
          </a:p>
          <a:p>
            <a:endParaRPr lang="en-US" sz="2400" dirty="0">
              <a:latin typeface="Bookman Old Style" panose="02050604050505020204" pitchFamily="18" charset="0"/>
            </a:endParaRPr>
          </a:p>
          <a:p>
            <a:r>
              <a:rPr lang="en-US" sz="2400" dirty="0">
                <a:latin typeface="Bookman Old Style" panose="02050604050505020204" pitchFamily="18" charset="0"/>
              </a:rPr>
              <a:t>	Sioux, Ho-Chunk, Menominee, Sauk, Meskwaki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426229-9154-FC42-AEE4-60AEEF025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216" y="1739753"/>
            <a:ext cx="6632448" cy="511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12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9C9FF-F6FA-8D44-8A55-1B6EF9169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036" y="0"/>
            <a:ext cx="850992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F4D5C6-95F8-494A-B062-ABC8024DCB9C}"/>
              </a:ext>
            </a:extLst>
          </p:cNvPr>
          <p:cNvSpPr txBox="1"/>
          <p:nvPr/>
        </p:nvSpPr>
        <p:spPr>
          <a:xfrm>
            <a:off x="6596009" y="626723"/>
            <a:ext cx="319526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Treaty of Paris 1783</a:t>
            </a:r>
          </a:p>
        </p:txBody>
      </p:sp>
    </p:spTree>
    <p:extLst>
      <p:ext uri="{BB962C8B-B14F-4D97-AF65-F5344CB8AC3E}">
        <p14:creationId xmlns:p14="http://schemas.microsoft.com/office/powerpoint/2010/main" val="29138990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FD38AC-1BEF-8647-B235-933EA4262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76" y="0"/>
            <a:ext cx="10614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645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8FE084-092F-3546-A1FE-1246BE54B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0"/>
            <a:ext cx="54864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CD501-FAA0-B942-B633-8DBADC2E7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623" y="447234"/>
            <a:ext cx="3856831" cy="49367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B7B22E-12A9-EF40-BBB2-7538667B521E}"/>
              </a:ext>
            </a:extLst>
          </p:cNvPr>
          <p:cNvSpPr txBox="1"/>
          <p:nvPr/>
        </p:nvSpPr>
        <p:spPr>
          <a:xfrm>
            <a:off x="6839712" y="6010656"/>
            <a:ext cx="4083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Lt. Zebulon M. Pike 1804-1805</a:t>
            </a:r>
          </a:p>
        </p:txBody>
      </p:sp>
    </p:spTree>
    <p:extLst>
      <p:ext uri="{BB962C8B-B14F-4D97-AF65-F5344CB8AC3E}">
        <p14:creationId xmlns:p14="http://schemas.microsoft.com/office/powerpoint/2010/main" val="18367752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61146E-DD63-EF45-A4C4-D0AEE5A5C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048"/>
            <a:ext cx="3095612" cy="40723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110406-9280-5741-A050-5E3385E71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2566" y="0"/>
            <a:ext cx="3410492" cy="40204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092C3A-400F-274C-A4CD-C0B4D76FF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397" y="-459617"/>
            <a:ext cx="3227584" cy="4199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B4E94D-AD2B-6A47-B936-EBEF597EE4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929" y="3308279"/>
            <a:ext cx="2928520" cy="35497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5BB431-64B1-8948-97E8-B869E12562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4753" y="0"/>
            <a:ext cx="2613060" cy="447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289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806FB5-68E2-0443-A00A-D69C51930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91" y="0"/>
            <a:ext cx="10320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37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C999F7-CEF0-B047-A06D-E6B02EAA9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16" y="0"/>
            <a:ext cx="4737100" cy="3886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D5D0E0-23AF-C54E-9A42-0BBA160C7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113" y="3591460"/>
            <a:ext cx="4984690" cy="33692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D6534-A793-CD42-97AC-683E4B5AB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345" y="415319"/>
            <a:ext cx="4699000" cy="3073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0AB966-1AD2-2F4C-B645-B2D48664C147}"/>
              </a:ext>
            </a:extLst>
          </p:cNvPr>
          <p:cNvSpPr txBox="1"/>
          <p:nvPr/>
        </p:nvSpPr>
        <p:spPr>
          <a:xfrm>
            <a:off x="8085762" y="3886201"/>
            <a:ext cx="3448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Fort Michilimackinac 1714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CD5F9D-676E-C841-BA1B-7AE58BF4615A}"/>
              </a:ext>
            </a:extLst>
          </p:cNvPr>
          <p:cNvSpPr txBox="1"/>
          <p:nvPr/>
        </p:nvSpPr>
        <p:spPr>
          <a:xfrm>
            <a:off x="8188502" y="5543835"/>
            <a:ext cx="2815119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Fort de Chartres 1720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51C02-5B5E-0A45-8589-1E937A1EF0BB}"/>
              </a:ext>
            </a:extLst>
          </p:cNvPr>
          <p:cNvSpPr txBox="1"/>
          <p:nvPr/>
        </p:nvSpPr>
        <p:spPr>
          <a:xfrm>
            <a:off x="657546" y="3886200"/>
            <a:ext cx="2178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Fort Detroit 1701</a:t>
            </a:r>
          </a:p>
        </p:txBody>
      </p:sp>
    </p:spTree>
    <p:extLst>
      <p:ext uri="{BB962C8B-B14F-4D97-AF65-F5344CB8AC3E}">
        <p14:creationId xmlns:p14="http://schemas.microsoft.com/office/powerpoint/2010/main" val="4106136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5C367F-516C-F747-B189-8F12A5C94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08457" cy="62466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E3C563-6CDD-D847-8C9B-6121C734415C}"/>
              </a:ext>
            </a:extLst>
          </p:cNvPr>
          <p:cNvSpPr txBox="1"/>
          <p:nvPr/>
        </p:nvSpPr>
        <p:spPr>
          <a:xfrm>
            <a:off x="2887038" y="287676"/>
            <a:ext cx="7509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Charles Michel de Langlade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Fur Trader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Officer French colonial regulars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808518-5998-3249-A911-0CB7F68C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1219200"/>
            <a:ext cx="3810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21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44B854-A709-1947-B5CA-008D54FE302F}"/>
              </a:ext>
            </a:extLst>
          </p:cNvPr>
          <p:cNvSpPr txBox="1"/>
          <p:nvPr/>
        </p:nvSpPr>
        <p:spPr>
          <a:xfrm>
            <a:off x="287676" y="339047"/>
            <a:ext cx="852996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French and Indian War</a:t>
            </a:r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	</a:t>
            </a:r>
            <a:r>
              <a:rPr lang="en-US" dirty="0" err="1">
                <a:latin typeface="Bookman Old Style" panose="02050604050505020204" pitchFamily="18" charset="0"/>
              </a:rPr>
              <a:t>Pickawillany</a:t>
            </a:r>
            <a:r>
              <a:rPr lang="en-US" dirty="0">
                <a:latin typeface="Bookman Old Style" panose="02050604050505020204" pitchFamily="18" charset="0"/>
              </a:rPr>
              <a:t> 1752 – led Odawa, Potawatomi, Ojibwe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Defeat of General Braddock, Fort Duquesne March 1755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	Led Three Fires Confederacy 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	Nephew – Charles Gautier de </a:t>
            </a:r>
            <a:r>
              <a:rPr lang="en-US" dirty="0" err="1">
                <a:latin typeface="Bookman Old Style" panose="02050604050505020204" pitchFamily="18" charset="0"/>
              </a:rPr>
              <a:t>Vierville</a:t>
            </a:r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	Ambushed Robert Rogers, Rogers Rangers January 1757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Battle of Lake George September 1757</a:t>
            </a:r>
          </a:p>
          <a:p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	Second in Command at Fort Michilimackinac 1757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Led Ottawa at Plains of Abraham in defense of Quebec1759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	Charles Gautier</a:t>
            </a:r>
          </a:p>
          <a:p>
            <a:r>
              <a:rPr lang="en-US" dirty="0">
                <a:latin typeface="Bookman Old Style" panose="02050604050505020204" pitchFamily="18" charset="0"/>
              </a:rPr>
              <a:t> 	Promoted to Lieutenant 1760</a:t>
            </a:r>
          </a:p>
          <a:p>
            <a:r>
              <a:rPr lang="en-US" dirty="0">
                <a:latin typeface="Bookman Old Style" panose="02050604050505020204" pitchFamily="18" charset="0"/>
              </a:rPr>
              <a:t>	Surrendered Fort Michilimackinac to the British, 1761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E823BF-4369-3F46-96B9-E093E682C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465" y="4076106"/>
            <a:ext cx="6890535" cy="2781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98E79F-8FDA-BB46-B525-D5D9357DF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519" y="0"/>
            <a:ext cx="2548483" cy="405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97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24F186-B960-5C43-8E8A-F3D890686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708" y="1334530"/>
            <a:ext cx="3772146" cy="43629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ACB07-DF45-7240-92DE-8D51B3666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9" y="3904735"/>
            <a:ext cx="4774739" cy="29532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ECFB2B-A08B-244E-9DBF-E3A0D5919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423" y="0"/>
            <a:ext cx="482957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C1F258-F9B5-D644-9221-0FD7CB9D5329}"/>
              </a:ext>
            </a:extLst>
          </p:cNvPr>
          <p:cNvSpPr txBox="1"/>
          <p:nvPr/>
        </p:nvSpPr>
        <p:spPr>
          <a:xfrm>
            <a:off x="719191" y="698643"/>
            <a:ext cx="68603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Commanded Fort Michilimackinac for the British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until 1763.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018E65-EFDE-7E4D-86FB-E324B213CFAC}"/>
              </a:ext>
            </a:extLst>
          </p:cNvPr>
          <p:cNvSpPr txBox="1"/>
          <p:nvPr/>
        </p:nvSpPr>
        <p:spPr>
          <a:xfrm>
            <a:off x="441789" y="1683527"/>
            <a:ext cx="3503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Commission Lieutenant in British Indian Department</a:t>
            </a:r>
          </a:p>
        </p:txBody>
      </p:sp>
    </p:spTree>
    <p:extLst>
      <p:ext uri="{BB962C8B-B14F-4D97-AF65-F5344CB8AC3E}">
        <p14:creationId xmlns:p14="http://schemas.microsoft.com/office/powerpoint/2010/main" val="231304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144C6A-72B9-DF42-A161-70FB9F2C9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82" y="0"/>
            <a:ext cx="947639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21A72F-EF8C-7846-839F-7199172CDD4A}"/>
              </a:ext>
            </a:extLst>
          </p:cNvPr>
          <p:cNvSpPr txBox="1"/>
          <p:nvPr/>
        </p:nvSpPr>
        <p:spPr>
          <a:xfrm>
            <a:off x="6437870" y="4222126"/>
            <a:ext cx="46311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Royal Proclamation 1763</a:t>
            </a:r>
          </a:p>
        </p:txBody>
      </p:sp>
    </p:spTree>
    <p:extLst>
      <p:ext uri="{BB962C8B-B14F-4D97-AF65-F5344CB8AC3E}">
        <p14:creationId xmlns:p14="http://schemas.microsoft.com/office/powerpoint/2010/main" val="3454133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1088</Words>
  <Application>Microsoft Macintosh PowerPoint</Application>
  <PresentationFormat>Widescreen</PresentationFormat>
  <Paragraphs>179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Bookman Old Style</vt:lpstr>
      <vt:lpstr>Calibri</vt:lpstr>
      <vt:lpstr>Calibri Light</vt:lpstr>
      <vt:lpstr>Georgia</vt:lpstr>
      <vt:lpstr>Google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Antoine</dc:creator>
  <cp:lastModifiedBy>Mary Antoine</cp:lastModifiedBy>
  <cp:revision>12</cp:revision>
  <dcterms:created xsi:type="dcterms:W3CDTF">2026-04-06T19:09:53Z</dcterms:created>
  <dcterms:modified xsi:type="dcterms:W3CDTF">2026-06-08T22:15:35Z</dcterms:modified>
</cp:coreProperties>
</file>