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73" r:id="rId1"/>
  </p:sldMasterIdLst>
  <p:notesMasterIdLst>
    <p:notesMasterId r:id="rId82"/>
  </p:notesMasterIdLst>
  <p:sldIdLst>
    <p:sldId id="1272" r:id="rId2"/>
    <p:sldId id="1297" r:id="rId3"/>
    <p:sldId id="1274" r:id="rId4"/>
    <p:sldId id="1275" r:id="rId5"/>
    <p:sldId id="1276" r:id="rId6"/>
    <p:sldId id="1277" r:id="rId7"/>
    <p:sldId id="1278" r:id="rId8"/>
    <p:sldId id="1279" r:id="rId9"/>
    <p:sldId id="1264" r:id="rId10"/>
    <p:sldId id="1280" r:id="rId11"/>
    <p:sldId id="1257" r:id="rId12"/>
    <p:sldId id="1187" r:id="rId13"/>
    <p:sldId id="1189" r:id="rId14"/>
    <p:sldId id="1229" r:id="rId15"/>
    <p:sldId id="1190" r:id="rId16"/>
    <p:sldId id="1191" r:id="rId17"/>
    <p:sldId id="1193" r:id="rId18"/>
    <p:sldId id="1192" r:id="rId19"/>
    <p:sldId id="1194" r:id="rId20"/>
    <p:sldId id="1226" r:id="rId21"/>
    <p:sldId id="1196" r:id="rId22"/>
    <p:sldId id="1224" r:id="rId23"/>
    <p:sldId id="1195" r:id="rId24"/>
    <p:sldId id="1228" r:id="rId25"/>
    <p:sldId id="1198" r:id="rId26"/>
    <p:sldId id="1199" r:id="rId27"/>
    <p:sldId id="1197" r:id="rId28"/>
    <p:sldId id="1266" r:id="rId29"/>
    <p:sldId id="1267" r:id="rId30"/>
    <p:sldId id="1281" r:id="rId31"/>
    <p:sldId id="1242" r:id="rId32"/>
    <p:sldId id="1231" r:id="rId33"/>
    <p:sldId id="1230" r:id="rId34"/>
    <p:sldId id="1235" r:id="rId35"/>
    <p:sldId id="1236" r:id="rId36"/>
    <p:sldId id="1232" r:id="rId37"/>
    <p:sldId id="1233" r:id="rId38"/>
    <p:sldId id="1237" r:id="rId39"/>
    <p:sldId id="1240" r:id="rId40"/>
    <p:sldId id="1238" r:id="rId41"/>
    <p:sldId id="1241" r:id="rId42"/>
    <p:sldId id="1239" r:id="rId43"/>
    <p:sldId id="1234" r:id="rId44"/>
    <p:sldId id="1271" r:id="rId45"/>
    <p:sldId id="1269" r:id="rId46"/>
    <p:sldId id="1282" r:id="rId47"/>
    <p:sldId id="1243" r:id="rId48"/>
    <p:sldId id="1246" r:id="rId49"/>
    <p:sldId id="1245" r:id="rId50"/>
    <p:sldId id="1283" r:id="rId51"/>
    <p:sldId id="1244" r:id="rId52"/>
    <p:sldId id="1253" r:id="rId53"/>
    <p:sldId id="1247" r:id="rId54"/>
    <p:sldId id="1251" r:id="rId55"/>
    <p:sldId id="1252" r:id="rId56"/>
    <p:sldId id="1248" r:id="rId57"/>
    <p:sldId id="1250" r:id="rId58"/>
    <p:sldId id="1249" r:id="rId59"/>
    <p:sldId id="1265" r:id="rId60"/>
    <p:sldId id="1285" r:id="rId61"/>
    <p:sldId id="1284" r:id="rId62"/>
    <p:sldId id="1288" r:id="rId63"/>
    <p:sldId id="1286" r:id="rId64"/>
    <p:sldId id="1294" r:id="rId65"/>
    <p:sldId id="1256" r:id="rId66"/>
    <p:sldId id="1258" r:id="rId67"/>
    <p:sldId id="1290" r:id="rId68"/>
    <p:sldId id="1255" r:id="rId69"/>
    <p:sldId id="1260" r:id="rId70"/>
    <p:sldId id="1289" r:id="rId71"/>
    <p:sldId id="1261" r:id="rId72"/>
    <p:sldId id="1291" r:id="rId73"/>
    <p:sldId id="1295" r:id="rId74"/>
    <p:sldId id="1262" r:id="rId75"/>
    <p:sldId id="1296" r:id="rId76"/>
    <p:sldId id="1292" r:id="rId77"/>
    <p:sldId id="1293" r:id="rId78"/>
    <p:sldId id="1208" r:id="rId79"/>
    <p:sldId id="1210" r:id="rId80"/>
    <p:sldId id="1211" r:id="rId8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807E"/>
    <a:srgbClr val="556161"/>
    <a:srgbClr val="9EA49E"/>
    <a:srgbClr val="D2DCDF"/>
    <a:srgbClr val="D1BA99"/>
    <a:srgbClr val="CFB793"/>
    <a:srgbClr val="304632"/>
    <a:srgbClr val="C0CDD1"/>
    <a:srgbClr val="9BAFBB"/>
    <a:srgbClr val="718D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4FFC6D-A30E-4286-A042-BE6E747E6C86}" v="466" dt="2026-04-23T18:36:32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21" autoAdjust="0"/>
    <p:restoredTop sz="94658" autoAdjust="0"/>
  </p:normalViewPr>
  <p:slideViewPr>
    <p:cSldViewPr>
      <p:cViewPr varScale="1">
        <p:scale>
          <a:sx n="120" d="100"/>
          <a:sy n="120" d="100"/>
        </p:scale>
        <p:origin x="8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8D3EE9-F671-46DE-9FBF-C1C64F1527FD}" type="datetimeFigureOut">
              <a:rPr lang="en-US"/>
              <a:pPr>
                <a:defRPr/>
              </a:pPr>
              <a:t>5/13/26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BE765F-0152-42A4-B18D-45FFD91E9E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22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B66CC-21F0-6597-9CE0-E81AC3E3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CB08A-5B2D-AC7C-59DA-A34C9053D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A50C4-1787-0221-6DC4-22D873748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BEACA-4DD5-2527-8931-3AA8FAF975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6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23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3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69F3-C68E-BED6-463A-76AB01FEC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5875A-D732-7CFE-B165-6DEA4EB08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DDE44F-292C-5BA4-C5E5-1F0EBA128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2A85B-73D4-CEF1-ECA8-13253CBBD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E765F-0152-42A4-B18D-45FFD91E9EAA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7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82763"/>
            <a:ext cx="7667244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6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6CC579-F8F6-45EF-B7BF-23E8544B81E4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24E9D5A9-0881-4B87-A5FE-577FBBBD21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210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203FFC-C292-459A-B28F-8436F497733A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5FAE5D-A338-4776-8AA3-3DA01D8F17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8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157A45-99C5-42C8-B155-B6577A87A175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07962-D733-4FD8-BD55-CD2174FD84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400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FFA4C-5B07-4035-936A-014486902B58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10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87CFB1A1-3460-471E-A9C2-1E8745A36BB9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3376" y="6282268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66F97790-88C7-44A8-8510-78088B4232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263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242F45-1845-4037-979B-348AC7F68175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2CCE99-8460-4AAE-82DA-62D9C94DB1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210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86B7CE-F45B-4EC0-800A-FDC1D6B944EA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93E0C4-1F2B-46D0-A6A2-DFEAC6E0959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47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483FB70-957E-4FBB-BEC2-63862C6A3007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6AFFDF-E67F-4EF5-BDCC-079EC5BE2F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35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2FDE4B-7F92-418F-86E0-134D2AA67F89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4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50C55C-3179-4439-A1FB-EF77ECC436A0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2A0720-8E39-4696-BA6C-7F24D251DDF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70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79D4D5-6251-495C-A96C-075DB4C2E839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EEF60-1068-474F-88B7-7811541F02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30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CC42149-4576-4154-AF2A-0E37A7C58856}" type="datetime1">
              <a:rPr lang="en-US" smtClean="0"/>
              <a:pPr>
                <a:defRPr/>
              </a:pPr>
              <a:t>5/13/26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5134F78-9CFC-487C-AD2A-946736F45D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4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4" r:id="rId1"/>
    <p:sldLayoutId id="2147484775" r:id="rId2"/>
    <p:sldLayoutId id="2147484776" r:id="rId3"/>
    <p:sldLayoutId id="2147484777" r:id="rId4"/>
    <p:sldLayoutId id="2147484778" r:id="rId5"/>
    <p:sldLayoutId id="2147484779" r:id="rId6"/>
    <p:sldLayoutId id="2147484780" r:id="rId7"/>
    <p:sldLayoutId id="2147484781" r:id="rId8"/>
    <p:sldLayoutId id="2147484782" r:id="rId9"/>
    <p:sldLayoutId id="2147484783" r:id="rId10"/>
    <p:sldLayoutId id="21474847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4.ti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116DB8-27AE-ED69-961E-43325D27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CB8E29-BD2B-9B01-AE18-ADA7B168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" t="9387" r="1417" b="5051"/>
          <a:stretch>
            <a:fillRect/>
          </a:stretch>
        </p:blipFill>
        <p:spPr>
          <a:xfrm>
            <a:off x="0" y="3012481"/>
            <a:ext cx="9144000" cy="2789603"/>
          </a:xfrm>
          <a:prstGeom prst="rect">
            <a:avLst/>
          </a:prstGeom>
          <a:ln w="127000">
            <a:solidFill>
              <a:srgbClr val="304632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CD3F05C-D924-7206-080E-A7C7CDC05FF4}"/>
              </a:ext>
            </a:extLst>
          </p:cNvPr>
          <p:cNvSpPr txBox="1"/>
          <p:nvPr/>
        </p:nvSpPr>
        <p:spPr>
          <a:xfrm>
            <a:off x="1066800" y="50393"/>
            <a:ext cx="7086600" cy="10926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Freedom Seekers: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C1BF08-F9FF-4704-5F15-7A270CBBEB87}"/>
              </a:ext>
            </a:extLst>
          </p:cNvPr>
          <p:cNvSpPr txBox="1"/>
          <p:nvPr/>
        </p:nvSpPr>
        <p:spPr>
          <a:xfrm>
            <a:off x="838200" y="1066800"/>
            <a:ext cx="7543800" cy="1708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Declaring Independence from Slavery during the American Revolutionary Era and Beyond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769AB7-3195-DC73-B35D-CF1D834532F4}"/>
              </a:ext>
            </a:extLst>
          </p:cNvPr>
          <p:cNvSpPr/>
          <p:nvPr/>
        </p:nvSpPr>
        <p:spPr>
          <a:xfrm>
            <a:off x="-304800" y="6172200"/>
            <a:ext cx="9525000" cy="490095"/>
          </a:xfrm>
          <a:prstGeom prst="rect">
            <a:avLst/>
          </a:prstGeom>
          <a:solidFill>
            <a:srgbClr val="3046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F6A955C-FB96-64D6-1C2A-8A0AC4BEF807}"/>
              </a:ext>
            </a:extLst>
          </p:cNvPr>
          <p:cNvSpPr txBox="1">
            <a:spLocks/>
          </p:cNvSpPr>
          <p:nvPr/>
        </p:nvSpPr>
        <p:spPr>
          <a:xfrm>
            <a:off x="-76200" y="6172200"/>
            <a:ext cx="9144000" cy="49009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2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300" dirty="0">
                <a:solidFill>
                  <a:schemeClr val="bg1"/>
                </a:solidFill>
                <a:effectLst/>
              </a:rPr>
              <a:t>Gloria Whiting, E. Gordon Fox Associate Professor of History, UW-Madison</a:t>
            </a:r>
          </a:p>
        </p:txBody>
      </p:sp>
    </p:spTree>
    <p:extLst>
      <p:ext uri="{BB962C8B-B14F-4D97-AF65-F5344CB8AC3E}">
        <p14:creationId xmlns:p14="http://schemas.microsoft.com/office/powerpoint/2010/main" val="1342344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B870-AFFE-8494-EE86-274C472E8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93B1-367F-7D6B-D2D0-977A6CF47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solidFill>
                  <a:schemeClr val="accent6">
                    <a:lumMod val="75000"/>
                  </a:schemeClr>
                </a:solidFill>
              </a:rPr>
              <a:t>freedom seekers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EA92C4-F5E6-4259-A937-FCC5AE6C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0611910-704B-7B46-2EC0-D7C0E12C01E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4188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2F4E58-4732-186A-9D0E-36F4C85CA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25A0C75-B815-546D-2413-BAA01EBC0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 dirty="0">
                <a:solidFill>
                  <a:srgbClr val="FFFFFF"/>
                </a:solidFill>
              </a:rPr>
              <a:t>POMPEY FLEET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31381-8AB9-DCEE-E5FE-AA782A3A2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11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26EC05-32B8-D865-FD64-78E1545E1CC9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235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61CB9E-B8FA-F0E1-13BF-40BF7C6E0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3" name="Picture 2" descr="A close-up of a newspaper&#10;&#10;Description automatically generated">
            <a:extLst>
              <a:ext uri="{FF2B5EF4-FFF2-40B4-BE49-F238E27FC236}">
                <a16:creationId xmlns:a16="http://schemas.microsoft.com/office/drawing/2014/main" id="{9DD15500-91B3-F8FA-DE8F-441D6AE00B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79" y="657860"/>
            <a:ext cx="6027321" cy="551434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3330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ECD5D-464F-C5AD-F6B7-3C4F0E228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8BA9B-21FF-E7FB-8571-46B05F2E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7000" b="0" dirty="0">
                <a:solidFill>
                  <a:schemeClr val="accent1">
                    <a:lumMod val="75000"/>
                  </a:schemeClr>
                </a:solidFill>
              </a:rPr>
              <a:t>the story of a life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4A7A6A-DBF7-5314-A622-F0BBFDB21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FEA2C3-CFF6-E85C-319C-7CA958DF6B8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1AE5C68-430C-9AE3-0A24-78A719316EE9}"/>
              </a:ext>
            </a:extLst>
          </p:cNvPr>
          <p:cNvSpPr txBox="1">
            <a:spLocks/>
          </p:cNvSpPr>
          <p:nvPr/>
        </p:nvSpPr>
        <p:spPr>
          <a:xfrm>
            <a:off x="432619" y="3429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4000"/>
              </a:lnSpc>
            </a:pPr>
            <a:r>
              <a:rPr lang="en-US" sz="3300" b="0" dirty="0">
                <a:solidFill>
                  <a:schemeClr val="accent1">
                    <a:lumMod val="75000"/>
                  </a:schemeClr>
                </a:solidFill>
              </a:rPr>
              <a:t>When Pompey Fleet was born </a:t>
            </a:r>
            <a:br>
              <a:rPr lang="en-US" sz="33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3300" b="0" dirty="0">
                <a:solidFill>
                  <a:schemeClr val="accent1">
                    <a:lumMod val="75000"/>
                  </a:schemeClr>
                </a:solidFill>
              </a:rPr>
              <a:t>in the year 1745…</a:t>
            </a:r>
          </a:p>
        </p:txBody>
      </p:sp>
    </p:spTree>
    <p:extLst>
      <p:ext uri="{BB962C8B-B14F-4D97-AF65-F5344CB8AC3E}">
        <p14:creationId xmlns:p14="http://schemas.microsoft.com/office/powerpoint/2010/main" val="289727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A0CBA3-0A2F-08B1-FC75-2D997023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8F5D5E6-C738-9F59-0730-6E95B181A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4" t="6667" r="15337" b="20000"/>
          <a:stretch>
            <a:fillRect/>
          </a:stretch>
        </p:blipFill>
        <p:spPr bwMode="auto">
          <a:xfrm>
            <a:off x="0" y="-40166"/>
            <a:ext cx="9144000" cy="689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C8D73B-3277-16A6-D907-D99EFDD31AC3}"/>
              </a:ext>
            </a:extLst>
          </p:cNvPr>
          <p:cNvSpPr/>
          <p:nvPr/>
        </p:nvSpPr>
        <p:spPr>
          <a:xfrm>
            <a:off x="4648200" y="76200"/>
            <a:ext cx="3505200" cy="1866900"/>
          </a:xfrm>
          <a:prstGeom prst="rect">
            <a:avLst/>
          </a:prstGeom>
          <a:solidFill>
            <a:srgbClr val="D2DCDF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E87C96D-9803-4F62-022A-F2D704DA7DD1}"/>
              </a:ext>
            </a:extLst>
          </p:cNvPr>
          <p:cNvSpPr txBox="1">
            <a:spLocks/>
          </p:cNvSpPr>
          <p:nvPr/>
        </p:nvSpPr>
        <p:spPr>
          <a:xfrm>
            <a:off x="4648200" y="304800"/>
            <a:ext cx="35814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25000"/>
                  </a:schemeClr>
                </a:solidFill>
              </a:rPr>
              <a:t>Boston’s State House (known before the Revolution as </a:t>
            </a:r>
          </a:p>
          <a:p>
            <a:pPr algn="ctr"/>
            <a:r>
              <a:rPr lang="en-US" sz="2500" b="0" dirty="0">
                <a:solidFill>
                  <a:schemeClr val="bg2">
                    <a:lumMod val="25000"/>
                  </a:schemeClr>
                </a:solidFill>
              </a:rPr>
              <a:t>the Town House)</a:t>
            </a:r>
          </a:p>
        </p:txBody>
      </p:sp>
    </p:spTree>
    <p:extLst>
      <p:ext uri="{BB962C8B-B14F-4D97-AF65-F5344CB8AC3E}">
        <p14:creationId xmlns:p14="http://schemas.microsoft.com/office/powerpoint/2010/main" val="2852521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050FA-2ABF-87F2-77C5-4E19BCEB4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BD1A8F-5408-8728-AE24-59F54AF82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2" t="4782" r="6669" b="10459"/>
          <a:stretch>
            <a:fillRect/>
          </a:stretch>
        </p:blipFill>
        <p:spPr>
          <a:xfrm>
            <a:off x="0" y="189230"/>
            <a:ext cx="9154886" cy="6440170"/>
          </a:xfrm>
          <a:prstGeom prst="rect">
            <a:avLst/>
          </a:prstGeom>
          <a:ln w="730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E6E234A-8C97-57F7-EE1F-092A6EC8FE5D}"/>
              </a:ext>
            </a:extLst>
          </p:cNvPr>
          <p:cNvSpPr/>
          <p:nvPr/>
        </p:nvSpPr>
        <p:spPr>
          <a:xfrm>
            <a:off x="8763000" y="2722042"/>
            <a:ext cx="359830" cy="365125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C702E09-3DE3-B4FB-3430-4261C438DA03}"/>
              </a:ext>
            </a:extLst>
          </p:cNvPr>
          <p:cNvSpPr/>
          <p:nvPr/>
        </p:nvSpPr>
        <p:spPr>
          <a:xfrm>
            <a:off x="2758019" y="5550174"/>
            <a:ext cx="914400" cy="39977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47BAE8-F152-5763-C333-71CD5D1B2EBC}"/>
              </a:ext>
            </a:extLst>
          </p:cNvPr>
          <p:cNvSpPr/>
          <p:nvPr/>
        </p:nvSpPr>
        <p:spPr>
          <a:xfrm>
            <a:off x="5284714" y="1828800"/>
            <a:ext cx="2259086" cy="1219200"/>
          </a:xfrm>
          <a:prstGeom prst="rect">
            <a:avLst/>
          </a:prstGeom>
          <a:solidFill>
            <a:srgbClr val="D0B18C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89BB6C8-D673-10E7-07F7-9C08001891CC}"/>
              </a:ext>
            </a:extLst>
          </p:cNvPr>
          <p:cNvSpPr/>
          <p:nvPr/>
        </p:nvSpPr>
        <p:spPr>
          <a:xfrm>
            <a:off x="5257800" y="3733800"/>
            <a:ext cx="304800" cy="304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861E77A-D02E-F9B6-E15B-10EE5363318D}"/>
              </a:ext>
            </a:extLst>
          </p:cNvPr>
          <p:cNvSpPr txBox="1">
            <a:spLocks/>
          </p:cNvSpPr>
          <p:nvPr/>
        </p:nvSpPr>
        <p:spPr>
          <a:xfrm>
            <a:off x="5284714" y="1981200"/>
            <a:ext cx="2335286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dirty="0">
                <a:solidFill>
                  <a:srgbClr val="C00000"/>
                </a:solidFill>
              </a:rPr>
              <a:t>The State House/Town House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E0BBB4D-C21F-D679-C149-1CD1638B4ADE}"/>
              </a:ext>
            </a:extLst>
          </p:cNvPr>
          <p:cNvCxnSpPr>
            <a:cxnSpLocks/>
          </p:cNvCxnSpPr>
          <p:nvPr/>
        </p:nvCxnSpPr>
        <p:spPr>
          <a:xfrm flipH="1">
            <a:off x="5613402" y="3022602"/>
            <a:ext cx="762000" cy="685800"/>
          </a:xfrm>
          <a:prstGeom prst="straightConnector1">
            <a:avLst/>
          </a:prstGeom>
          <a:ln w="539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50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EB0FB-EBF8-88B3-4ED3-04B30D961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2B9FC-74D7-ECE7-4FF3-3693CD869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/>
                </a:solidFill>
              </a:rPr>
              <a:t>“well known in Town”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EB394-8CC2-D916-1C24-9FB0DD05A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B9DB4C-FFD4-D593-D2CC-861F055E37E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397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DBDE9-2963-7912-4F80-65911A2D7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20A51B-B399-7328-8976-31C8E5F15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5" t="37346" r="44253" b="49978"/>
          <a:stretch>
            <a:fillRect/>
          </a:stretch>
        </p:blipFill>
        <p:spPr>
          <a:xfrm>
            <a:off x="-1828800" y="0"/>
            <a:ext cx="13716000" cy="6858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1E12F2-EBC6-58C6-3C1E-EA6E364A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7BE913-D553-ED44-5E94-EEB76E5127E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A4BE6C-57E3-B64C-DCAA-26CFA9F0D78E}"/>
              </a:ext>
            </a:extLst>
          </p:cNvPr>
          <p:cNvSpPr/>
          <p:nvPr/>
        </p:nvSpPr>
        <p:spPr>
          <a:xfrm>
            <a:off x="609600" y="3429000"/>
            <a:ext cx="4419600" cy="2286000"/>
          </a:xfrm>
          <a:prstGeom prst="rect">
            <a:avLst/>
          </a:prstGeom>
          <a:solidFill>
            <a:srgbClr val="DAC39B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DCE20A-892C-7810-2DA6-AC6AD2D0555A}"/>
              </a:ext>
            </a:extLst>
          </p:cNvPr>
          <p:cNvSpPr txBox="1">
            <a:spLocks/>
          </p:cNvSpPr>
          <p:nvPr/>
        </p:nvSpPr>
        <p:spPr>
          <a:xfrm>
            <a:off x="838200" y="3581400"/>
            <a:ext cx="39624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accent5">
                    <a:lumMod val="75000"/>
                  </a:schemeClr>
                </a:solidFill>
              </a:rPr>
              <a:t>The “h” on this map marks the location of the Bridewell, on the edge of the common next to the almshouse (“g”)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C959B6-AF28-BF3C-C66B-2AC6AF292BC9}"/>
              </a:ext>
            </a:extLst>
          </p:cNvPr>
          <p:cNvSpPr/>
          <p:nvPr/>
        </p:nvSpPr>
        <p:spPr>
          <a:xfrm>
            <a:off x="5257800" y="2819400"/>
            <a:ext cx="914400" cy="914400"/>
          </a:xfrm>
          <a:prstGeom prst="ellipse">
            <a:avLst/>
          </a:prstGeom>
          <a:noFill/>
          <a:ln w="1016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2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E6465-73D4-D658-6CBF-A9D6251E7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DEF14-C811-1D3F-5EF3-1D87A848B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>
                <a:solidFill>
                  <a:schemeClr val="accent6"/>
                </a:solidFill>
              </a:rPr>
              <a:t>“Lately broke out of Bridewell, </a:t>
            </a:r>
            <a:br>
              <a:rPr lang="en-US" sz="4400" b="0" dirty="0">
                <a:solidFill>
                  <a:schemeClr val="accent6"/>
                </a:solidFill>
              </a:rPr>
            </a:br>
            <a:r>
              <a:rPr lang="en-US" sz="4400" b="0" dirty="0">
                <a:solidFill>
                  <a:schemeClr val="accent6"/>
                </a:solidFill>
              </a:rPr>
              <a:t>a sturdy well set Negro Fellow, about 27 Years of Age, </a:t>
            </a:r>
            <a:br>
              <a:rPr lang="en-US" sz="4400" b="0" dirty="0">
                <a:solidFill>
                  <a:schemeClr val="accent6"/>
                </a:solidFill>
              </a:rPr>
            </a:br>
            <a:r>
              <a:rPr lang="en-US" sz="4400" b="0" dirty="0">
                <a:solidFill>
                  <a:schemeClr val="accent6"/>
                </a:solidFill>
              </a:rPr>
              <a:t>well known in Town </a:t>
            </a:r>
            <a:br>
              <a:rPr lang="en-US" sz="4400" b="0" dirty="0">
                <a:solidFill>
                  <a:schemeClr val="accent6"/>
                </a:solidFill>
              </a:rPr>
            </a:br>
            <a:r>
              <a:rPr lang="en-US" sz="4400" b="0" dirty="0">
                <a:solidFill>
                  <a:schemeClr val="accent6"/>
                </a:solidFill>
              </a:rPr>
              <a:t>by the Name of </a:t>
            </a:r>
            <a:r>
              <a:rPr lang="en-US" sz="4400" b="0" i="1" dirty="0">
                <a:solidFill>
                  <a:schemeClr val="accent6"/>
                </a:solidFill>
              </a:rPr>
              <a:t>Pomp Fleet</a:t>
            </a:r>
            <a:r>
              <a:rPr lang="en-US" sz="4400" b="0" dirty="0">
                <a:solidFill>
                  <a:schemeClr val="accent6"/>
                </a:solidFill>
              </a:rPr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3B8C3-A425-E632-1761-EAB788AA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462E27-CFA4-4EB7-10A2-570F8B9B3DA9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4726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2BA72-D961-37F8-8F2B-4807BE22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6E613-99F0-B83F-1285-8A525C75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200" b="0" dirty="0">
                <a:solidFill>
                  <a:schemeClr val="accent1"/>
                </a:solidFill>
              </a:rPr>
              <a:t>“often has his Wool </a:t>
            </a:r>
            <a:br>
              <a:rPr lang="en-US" sz="5200" b="0" dirty="0">
                <a:solidFill>
                  <a:schemeClr val="accent1"/>
                </a:solidFill>
              </a:rPr>
            </a:br>
            <a:r>
              <a:rPr lang="en-US" sz="5200" b="0" dirty="0">
                <a:solidFill>
                  <a:schemeClr val="accent1"/>
                </a:solidFill>
              </a:rPr>
              <a:t>dressed in the </a:t>
            </a:r>
            <a:br>
              <a:rPr lang="en-US" sz="5200" b="0" dirty="0">
                <a:solidFill>
                  <a:schemeClr val="accent1"/>
                </a:solidFill>
              </a:rPr>
            </a:br>
            <a:r>
              <a:rPr lang="en-US" sz="5200" b="0" dirty="0">
                <a:solidFill>
                  <a:schemeClr val="accent1"/>
                </a:solidFill>
              </a:rPr>
              <a:t>Maccaroni Taste”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750FD8-55C7-0249-4985-21D8582A0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F3D7179-0000-4A66-EEC0-F484E4821D7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234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000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591BCC-3EDB-6D82-65BC-189CC480C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8BE1CE-C2CF-CDB3-5126-D7E379F6E7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334" t="11111" r="27672" b="67778"/>
          <a:stretch>
            <a:fillRect/>
          </a:stretch>
        </p:blipFill>
        <p:spPr>
          <a:xfrm>
            <a:off x="-441495" y="0"/>
            <a:ext cx="10042695" cy="686576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9AFEDDA-8A07-DBC8-43BA-ECF051C8C4EC}"/>
              </a:ext>
            </a:extLst>
          </p:cNvPr>
          <p:cNvSpPr txBox="1">
            <a:spLocks/>
          </p:cNvSpPr>
          <p:nvPr/>
        </p:nvSpPr>
        <p:spPr>
          <a:xfrm>
            <a:off x="76200" y="304800"/>
            <a:ext cx="89154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0" dirty="0">
                <a:solidFill>
                  <a:schemeClr val="bg1">
                    <a:lumMod val="95000"/>
                  </a:schemeClr>
                </a:solidFill>
              </a:rPr>
              <a:t>An eighteenth-century watercolor showing elements of a similar hairstyle</a:t>
            </a:r>
          </a:p>
        </p:txBody>
      </p:sp>
    </p:spTree>
    <p:extLst>
      <p:ext uri="{BB962C8B-B14F-4D97-AF65-F5344CB8AC3E}">
        <p14:creationId xmlns:p14="http://schemas.microsoft.com/office/powerpoint/2010/main" val="3232417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1AD26-23F6-49DC-BAFE-5DDB7C619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B820E-8791-2D56-2697-CED399491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/>
                </a:solidFill>
              </a:rPr>
              <a:t>comfortable with their censure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8D8CBB-EB12-392E-CACD-4347B7A3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B4E98AB-4484-8E82-0377-83187A15E0C4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6188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63F2370-ED61-019F-34ED-72E8727A616B}"/>
              </a:ext>
            </a:extLst>
          </p:cNvPr>
          <p:cNvSpPr txBox="1">
            <a:spLocks/>
          </p:cNvSpPr>
          <p:nvPr/>
        </p:nvSpPr>
        <p:spPr>
          <a:xfrm>
            <a:off x="0" y="152400"/>
            <a:ext cx="91440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accent4">
                    <a:lumMod val="50000"/>
                  </a:schemeClr>
                </a:solidFill>
              </a:rPr>
              <a:t>British troops march through the streets of New York during Britain’s military occupation of the city.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E71AE6-9229-0574-77CE-20385063D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4" name="Picture 3" descr="A painting of a military parade">
            <a:extLst>
              <a:ext uri="{FF2B5EF4-FFF2-40B4-BE49-F238E27FC236}">
                <a16:creationId xmlns:a16="http://schemas.microsoft.com/office/drawing/2014/main" id="{9175C6A6-E065-0BBA-55F9-6812C045B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1234440"/>
            <a:ext cx="9391805" cy="5775960"/>
          </a:xfrm>
          <a:prstGeom prst="rect">
            <a:avLst/>
          </a:prstGeom>
          <a:ln w="76200">
            <a:solidFill>
              <a:srgbClr val="9C6244"/>
            </a:solidFill>
          </a:ln>
        </p:spPr>
      </p:pic>
    </p:spTree>
    <p:extLst>
      <p:ext uri="{BB962C8B-B14F-4D97-AF65-F5344CB8AC3E}">
        <p14:creationId xmlns:p14="http://schemas.microsoft.com/office/powerpoint/2010/main" val="2574768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7FFAA-61B5-7FB5-8300-C42C4042F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2BAE6-E6E0-4B06-3664-ED7A95FC6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/>
                </a:solidFill>
              </a:rPr>
              <a:t>Pompey’s British allegiance </a:t>
            </a:r>
            <a:br>
              <a:rPr lang="en-US" sz="6500" b="0" dirty="0">
                <a:solidFill>
                  <a:schemeClr val="accent4"/>
                </a:solidFill>
              </a:rPr>
            </a:br>
            <a:r>
              <a:rPr lang="en-US" sz="6500" b="0" dirty="0">
                <a:solidFill>
                  <a:schemeClr val="accent4"/>
                </a:solidFill>
              </a:rPr>
              <a:t>won him his liberty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AD16C4-7CFA-4A89-7FE6-9DC664529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FE7835-CEE3-3A4D-99DE-0BFD414B36C2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5687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55E98A-6B48-E370-54B4-CF1261269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78C05C-FFA9-EE90-C109-CA0608305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9400"/>
            <a:ext cx="9144000" cy="108700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DFF3682-D279-6CA8-F565-575EC7BB614F}"/>
              </a:ext>
            </a:extLst>
          </p:cNvPr>
          <p:cNvSpPr txBox="1">
            <a:spLocks/>
          </p:cNvSpPr>
          <p:nvPr/>
        </p:nvSpPr>
        <p:spPr>
          <a:xfrm>
            <a:off x="-228600" y="42672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Ship Three Sisters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A964424-4D9F-1E75-F7A9-D76183BD0264}"/>
              </a:ext>
            </a:extLst>
          </p:cNvPr>
          <p:cNvSpPr txBox="1">
            <a:spLocks/>
          </p:cNvSpPr>
          <p:nvPr/>
        </p:nvSpPr>
        <p:spPr>
          <a:xfrm>
            <a:off x="1752600" y="42672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Port </a:t>
            </a:r>
          </a:p>
          <a:p>
            <a:pPr algn="ctr"/>
            <a:r>
              <a:rPr lang="en-US" sz="2500" b="0" dirty="0" err="1">
                <a:solidFill>
                  <a:schemeClr val="bg2">
                    <a:lumMod val="50000"/>
                  </a:schemeClr>
                </a:solidFill>
              </a:rPr>
              <a:t>Roseway</a:t>
            </a:r>
            <a:endParaRPr lang="en-US" sz="2500" b="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2986D5-50A3-BEA8-14AD-B16FA08A36E9}"/>
              </a:ext>
            </a:extLst>
          </p:cNvPr>
          <p:cNvSpPr txBox="1">
            <a:spLocks/>
          </p:cNvSpPr>
          <p:nvPr/>
        </p:nvSpPr>
        <p:spPr>
          <a:xfrm>
            <a:off x="3505200" y="42672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Pompey </a:t>
            </a:r>
          </a:p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Fleet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E3C3B71-9CFE-10CB-7D01-798B1C3EF7DC}"/>
              </a:ext>
            </a:extLst>
          </p:cNvPr>
          <p:cNvSpPr txBox="1">
            <a:spLocks/>
          </p:cNvSpPr>
          <p:nvPr/>
        </p:nvSpPr>
        <p:spPr>
          <a:xfrm>
            <a:off x="4851400" y="42799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26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637CD30-2923-0758-F884-05A88B522983}"/>
              </a:ext>
            </a:extLst>
          </p:cNvPr>
          <p:cNvSpPr txBox="1">
            <a:spLocks/>
          </p:cNvSpPr>
          <p:nvPr/>
        </p:nvSpPr>
        <p:spPr>
          <a:xfrm>
            <a:off x="6452419" y="4279900"/>
            <a:ext cx="2539181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0" dirty="0">
                <a:solidFill>
                  <a:schemeClr val="bg2">
                    <a:lumMod val="50000"/>
                  </a:schemeClr>
                </a:solidFill>
              </a:rPr>
              <a:t>short &amp; stout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4640E00-1635-7CD2-20DD-17F8F8448271}"/>
              </a:ext>
            </a:extLst>
          </p:cNvPr>
          <p:cNvCxnSpPr/>
          <p:nvPr/>
        </p:nvCxnSpPr>
        <p:spPr>
          <a:xfrm>
            <a:off x="2133600" y="4309535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264F3F-C126-3B20-1D5B-BF0C2C64A14E}"/>
              </a:ext>
            </a:extLst>
          </p:cNvPr>
          <p:cNvCxnSpPr/>
          <p:nvPr/>
        </p:nvCxnSpPr>
        <p:spPr>
          <a:xfrm>
            <a:off x="3894667" y="4343400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4E85A6-DF12-0811-B965-9D5F1AE10523}"/>
              </a:ext>
            </a:extLst>
          </p:cNvPr>
          <p:cNvCxnSpPr/>
          <p:nvPr/>
        </p:nvCxnSpPr>
        <p:spPr>
          <a:xfrm>
            <a:off x="5833532" y="4343400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5C2C04E-4519-6919-1960-808D46D91A1E}"/>
              </a:ext>
            </a:extLst>
          </p:cNvPr>
          <p:cNvCxnSpPr/>
          <p:nvPr/>
        </p:nvCxnSpPr>
        <p:spPr>
          <a:xfrm>
            <a:off x="6392330" y="4343400"/>
            <a:ext cx="0" cy="609600"/>
          </a:xfrm>
          <a:prstGeom prst="line">
            <a:avLst/>
          </a:prstGeom>
          <a:ln w="57150">
            <a:solidFill>
              <a:srgbClr val="3046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23691DA4-73ED-7ABC-AA38-18C4F539BBB4}"/>
              </a:ext>
            </a:extLst>
          </p:cNvPr>
          <p:cNvSpPr txBox="1">
            <a:spLocks/>
          </p:cNvSpPr>
          <p:nvPr/>
        </p:nvSpPr>
        <p:spPr>
          <a:xfrm>
            <a:off x="152400" y="685800"/>
            <a:ext cx="8734806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bg2">
                    <a:lumMod val="50000"/>
                  </a:schemeClr>
                </a:solidFill>
              </a:rPr>
              <a:t>British record showing that Pompey Fleet, described as 26 years old and “short and stout,” traveled on a ship named </a:t>
            </a:r>
            <a:r>
              <a:rPr lang="en-US" sz="3000" b="0" i="1" dirty="0">
                <a:solidFill>
                  <a:schemeClr val="bg2">
                    <a:lumMod val="50000"/>
                  </a:schemeClr>
                </a:solidFill>
              </a:rPr>
              <a:t>Three Sisters </a:t>
            </a:r>
          </a:p>
          <a:p>
            <a:pPr algn="ctr"/>
            <a:r>
              <a:rPr lang="en-US" sz="3000" b="0" dirty="0">
                <a:solidFill>
                  <a:schemeClr val="bg2">
                    <a:lumMod val="50000"/>
                  </a:schemeClr>
                </a:solidFill>
              </a:rPr>
              <a:t>to Port </a:t>
            </a:r>
            <a:r>
              <a:rPr lang="en-US" sz="3000" b="0" dirty="0" err="1">
                <a:solidFill>
                  <a:schemeClr val="bg2">
                    <a:lumMod val="50000"/>
                  </a:schemeClr>
                </a:solidFill>
              </a:rPr>
              <a:t>Roseway</a:t>
            </a:r>
            <a:r>
              <a:rPr lang="en-US" sz="3000" b="0" dirty="0">
                <a:solidFill>
                  <a:schemeClr val="bg2">
                    <a:lumMod val="50000"/>
                  </a:schemeClr>
                </a:solidFill>
              </a:rPr>
              <a:t>, Nova Scotia</a:t>
            </a:r>
          </a:p>
        </p:txBody>
      </p:sp>
    </p:spTree>
    <p:extLst>
      <p:ext uri="{BB962C8B-B14F-4D97-AF65-F5344CB8AC3E}">
        <p14:creationId xmlns:p14="http://schemas.microsoft.com/office/powerpoint/2010/main" val="1717451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6DF4D-CE89-6A04-4C3B-E611DA8E2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C3F587D-626A-0AA6-4A33-02569FEAE9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r="4814"/>
          <a:stretch/>
        </p:blipFill>
        <p:spPr>
          <a:xfrm>
            <a:off x="-304800" y="-868182"/>
            <a:ext cx="10820400" cy="10160208"/>
          </a:xfrm>
          <a:prstGeom prst="rect">
            <a:avLst/>
          </a:prstGeom>
          <a:solidFill>
            <a:srgbClr val="F8DA9A">
              <a:alpha val="32000"/>
            </a:srgbClr>
          </a:solidFill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1D91DE-AE58-E6CD-21B6-241E0B4AB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651F0B-B596-6A11-93CE-6FFC1C32D83C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456C1A5-766D-62E9-21BB-616112284767}"/>
              </a:ext>
            </a:extLst>
          </p:cNvPr>
          <p:cNvCxnSpPr>
            <a:cxnSpLocks/>
          </p:cNvCxnSpPr>
          <p:nvPr/>
        </p:nvCxnSpPr>
        <p:spPr>
          <a:xfrm>
            <a:off x="2133600" y="1802385"/>
            <a:ext cx="4267200" cy="360781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296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564D9F-D2F9-788B-69C9-7D27E6D76C8F}"/>
              </a:ext>
            </a:extLst>
          </p:cNvPr>
          <p:cNvSpPr/>
          <p:nvPr/>
        </p:nvSpPr>
        <p:spPr>
          <a:xfrm>
            <a:off x="-76200" y="685800"/>
            <a:ext cx="4838700" cy="5487733"/>
          </a:xfrm>
          <a:prstGeom prst="rect">
            <a:avLst/>
          </a:prstGeom>
          <a:solidFill>
            <a:srgbClr val="D1D6D9"/>
          </a:solidFill>
          <a:ln w="25400">
            <a:solidFill>
              <a:srgbClr val="6E7C8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324D8C-5AAA-8DFC-FB4D-40B22D2C3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139B38-A237-9B8A-ECB0-244149847B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54" t="9153" r="13656" b="9287"/>
          <a:stretch>
            <a:fillRect/>
          </a:stretch>
        </p:blipFill>
        <p:spPr>
          <a:xfrm>
            <a:off x="2870761" y="76200"/>
            <a:ext cx="4520639" cy="6706933"/>
          </a:xfrm>
          <a:prstGeom prst="rect">
            <a:avLst/>
          </a:prstGeom>
          <a:ln w="57150">
            <a:solidFill>
              <a:srgbClr val="6E7C86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A244E1B-41C8-9A2A-7BE2-65A6E4762324}"/>
              </a:ext>
            </a:extLst>
          </p:cNvPr>
          <p:cNvSpPr txBox="1">
            <a:spLocks/>
          </p:cNvSpPr>
          <p:nvPr/>
        </p:nvSpPr>
        <p:spPr>
          <a:xfrm>
            <a:off x="342900" y="685800"/>
            <a:ext cx="21717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rgbClr val="6E7C86"/>
                </a:solidFill>
              </a:rPr>
              <a:t>Pompey Fleet would have worked a press like this one, </a:t>
            </a:r>
          </a:p>
          <a:p>
            <a:pPr algn="ctr"/>
            <a:r>
              <a:rPr lang="en-US" sz="3200" b="0" dirty="0">
                <a:solidFill>
                  <a:srgbClr val="6E7C86"/>
                </a:solidFill>
              </a:rPr>
              <a:t>from an eighteenth-century Boston print shop.</a:t>
            </a:r>
          </a:p>
        </p:txBody>
      </p:sp>
    </p:spTree>
    <p:extLst>
      <p:ext uri="{BB962C8B-B14F-4D97-AF65-F5344CB8AC3E}">
        <p14:creationId xmlns:p14="http://schemas.microsoft.com/office/powerpoint/2010/main" val="1566631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9141-9B3C-E80A-745E-C95B81A5D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0ABCA-7196-9E1A-0E73-4DE2AD388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362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printing from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slavery to freedom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in a world upturned by Revolution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433488-E2DA-DABC-B3D0-55A9E7CC5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DA2AAEA-1827-4396-DA19-CEE0E19ABF98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6CA280B3-EB9B-0A7E-38A9-B79EB7E21526}"/>
              </a:ext>
            </a:extLst>
          </p:cNvPr>
          <p:cNvGrpSpPr/>
          <p:nvPr/>
        </p:nvGrpSpPr>
        <p:grpSpPr>
          <a:xfrm>
            <a:off x="1143000" y="5433875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DD48B4A-BF9E-9501-4A68-1B47A73CAFE5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9161D05-0948-5FE5-62D8-740BADF0FC86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56276B-F445-6507-0D70-3574DFC948D6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686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BC4CB-BDAB-7206-8284-5A792BC51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2E448-A18F-3B38-3658-61C1ABF4C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8956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the American Revolution offered opportunities </a:t>
            </a:r>
            <a:b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to people who </a:t>
            </a:r>
            <a:b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sought to escape slavery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ACF22-A214-5C56-5ABF-900B2095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9767A52-1CBA-2BA3-173A-0CF65872D5E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75161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AE163-629B-2E2E-66F0-CD98B4DDA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56FE1-7F32-0688-E0B9-873C2FC19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895600"/>
            <a:ext cx="8406581" cy="1219200"/>
          </a:xfrm>
        </p:spPr>
        <p:txBody>
          <a:bodyPr>
            <a:noAutofit/>
          </a:bodyPr>
          <a:lstStyle/>
          <a:p>
            <a:pPr algn="ctr"/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“the Revolutionary War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can be termed a black Declaration of Independence in the sense that it spurred black Americans to seek freedom and equality”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C9BAF-2450-8419-F2A9-2BBA3104A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9B8B358-469F-7628-A3DD-E0E6157A09C4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3123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B3E3C-E4B2-AD92-FF39-CA0ECED13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BE2041A-7ED2-90D2-FD27-B4E2781F548A}"/>
              </a:ext>
            </a:extLst>
          </p:cNvPr>
          <p:cNvSpPr txBox="1"/>
          <p:nvPr/>
        </p:nvSpPr>
        <p:spPr>
          <a:xfrm>
            <a:off x="76200" y="1828800"/>
            <a:ext cx="8963406" cy="858696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Anonymous Fund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Center for the Humanities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Department of African American Studies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Department of History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E. Gordon Fox Fund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John Nicholas Brown Center at Brown University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Office of Assoc. Dean of Arts &amp; Humanities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Office of the Vice Chancellor for Research (UW)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University Place by PBS Wisconsin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UW–Madison History Club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Vilas Associates Award (UW)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Wisconsin Historical Society </a:t>
            </a: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7FE450-73EC-D1E5-4E63-033A7E2A5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214205-7486-6F03-B822-EE01D27787F9}"/>
              </a:ext>
            </a:extLst>
          </p:cNvPr>
          <p:cNvSpPr txBox="1"/>
          <p:nvPr/>
        </p:nvSpPr>
        <p:spPr>
          <a:xfrm>
            <a:off x="1066800" y="0"/>
            <a:ext cx="7086600" cy="10926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28C2D-D9E6-976A-E05C-B480BADE002C}"/>
              </a:ext>
            </a:extLst>
          </p:cNvPr>
          <p:cNvSpPr txBox="1"/>
          <p:nvPr/>
        </p:nvSpPr>
        <p:spPr>
          <a:xfrm>
            <a:off x="0" y="99929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8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to our supporters and partners:</a:t>
            </a:r>
          </a:p>
        </p:txBody>
      </p:sp>
    </p:spTree>
    <p:extLst>
      <p:ext uri="{BB962C8B-B14F-4D97-AF65-F5344CB8AC3E}">
        <p14:creationId xmlns:p14="http://schemas.microsoft.com/office/powerpoint/2010/main" val="2285342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ACA14-8C6A-DAAE-8889-47B20E74C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D0FD9-553A-FC1F-F54A-65B8E44EF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432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the desire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for freedom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i="1" dirty="0">
                <a:solidFill>
                  <a:schemeClr val="accent4">
                    <a:lumMod val="75000"/>
                  </a:schemeClr>
                </a:solidFill>
              </a:rPr>
              <a:t>did not originate </a:t>
            </a: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during this era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D50B2-A884-8B73-A8DF-A13DAFD27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EF4C26-68C8-F78C-6D7E-B8AD3D7E216A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1522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D445FC-5DF8-4A9E-87E5-235667321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9AB925-FDBB-28A5-992F-414E7EEE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>
                <a:solidFill>
                  <a:srgbClr val="FFFFFF"/>
                </a:solidFill>
              </a:rPr>
              <a:t>PENELOPE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972567-724F-393F-C7EA-AA18A816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31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E971A32-60C9-1D0D-7FC8-6A7778E1A812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902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ADEA2D-7468-34BF-B235-6322DA383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76CF6231-66B7-1D71-6EE5-3E01D81A60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C40904-84AD-D3D6-D865-8BBBF8A4B5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54" t="20371" r="22102" b="7037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1DE0424-0C76-FEE1-7049-88F0F12D41FD}"/>
              </a:ext>
            </a:extLst>
          </p:cNvPr>
          <p:cNvSpPr/>
          <p:nvPr/>
        </p:nvSpPr>
        <p:spPr>
          <a:xfrm>
            <a:off x="2286000" y="2362200"/>
            <a:ext cx="1981200" cy="1295400"/>
          </a:xfrm>
          <a:prstGeom prst="ellipse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4C0E67-BB01-A6FE-777E-808985093822}"/>
              </a:ext>
            </a:extLst>
          </p:cNvPr>
          <p:cNvSpPr/>
          <p:nvPr/>
        </p:nvSpPr>
        <p:spPr>
          <a:xfrm>
            <a:off x="3733800" y="533400"/>
            <a:ext cx="5410200" cy="1219200"/>
          </a:xfrm>
          <a:prstGeom prst="rect">
            <a:avLst/>
          </a:prstGeom>
          <a:solidFill>
            <a:srgbClr val="D6BE9F"/>
          </a:solidFill>
          <a:ln>
            <a:noFill/>
          </a:ln>
          <a:effectLst>
            <a:softEdge rad="889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A11CE2F-F909-6858-C3DB-1247AAAFC07C}"/>
              </a:ext>
            </a:extLst>
          </p:cNvPr>
          <p:cNvSpPr txBox="1">
            <a:spLocks/>
          </p:cNvSpPr>
          <p:nvPr/>
        </p:nvSpPr>
        <p:spPr>
          <a:xfrm>
            <a:off x="2971800" y="609600"/>
            <a:ext cx="69342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5">
                    <a:lumMod val="75000"/>
                  </a:schemeClr>
                </a:solidFill>
              </a:rPr>
              <a:t>Charlestown in its eastern Massachusetts context</a:t>
            </a:r>
          </a:p>
        </p:txBody>
      </p:sp>
    </p:spTree>
    <p:extLst>
      <p:ext uri="{BB962C8B-B14F-4D97-AF65-F5344CB8AC3E}">
        <p14:creationId xmlns:p14="http://schemas.microsoft.com/office/powerpoint/2010/main" val="641045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545059-6BD3-5FED-5180-638C697F0099}"/>
              </a:ext>
            </a:extLst>
          </p:cNvPr>
          <p:cNvSpPr/>
          <p:nvPr/>
        </p:nvSpPr>
        <p:spPr>
          <a:xfrm>
            <a:off x="266700" y="2024744"/>
            <a:ext cx="8610600" cy="3995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8957A3-E958-72A6-1A43-4EADDCD45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66C7B6-7614-FE00-2181-6A12026C1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8" b="486"/>
          <a:stretch>
            <a:fillRect/>
          </a:stretch>
        </p:blipFill>
        <p:spPr bwMode="auto">
          <a:xfrm>
            <a:off x="-54428" y="1143000"/>
            <a:ext cx="9220200" cy="3505857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DACDCF0-AEB5-1A24-152F-6E988D30E942}"/>
              </a:ext>
            </a:extLst>
          </p:cNvPr>
          <p:cNvSpPr txBox="1">
            <a:spLocks/>
          </p:cNvSpPr>
          <p:nvPr/>
        </p:nvSpPr>
        <p:spPr>
          <a:xfrm>
            <a:off x="533400" y="4800600"/>
            <a:ext cx="79248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The advertisement Nathanael Cary posted after Penelope fled his home</a:t>
            </a:r>
          </a:p>
        </p:txBody>
      </p:sp>
    </p:spTree>
    <p:extLst>
      <p:ext uri="{BB962C8B-B14F-4D97-AF65-F5344CB8AC3E}">
        <p14:creationId xmlns:p14="http://schemas.microsoft.com/office/powerpoint/2010/main" val="34525890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E511C-CE0A-2BC9-EA46-210018074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9639-9805-D9F1-3CDD-1002788B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the woman was resolute in her efforts to gain liberty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7A904E-00CE-44BF-A428-445FE6B5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B1BD7C-5E9E-A3BB-8E04-2E4150E789E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9832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A0C678-A474-A94A-BCDF-7186AA35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7055C-04EF-8C5C-BEC4-58B5DD9DE8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000" t="29259" r="30000" b="15630"/>
          <a:stretch>
            <a:fillRect/>
          </a:stretch>
        </p:blipFill>
        <p:spPr>
          <a:xfrm>
            <a:off x="0" y="-228600"/>
            <a:ext cx="9144000" cy="7086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674625-2EA3-8051-649B-4F9240D70D1E}"/>
              </a:ext>
            </a:extLst>
          </p:cNvPr>
          <p:cNvSpPr/>
          <p:nvPr/>
        </p:nvSpPr>
        <p:spPr>
          <a:xfrm>
            <a:off x="-228600" y="5301344"/>
            <a:ext cx="9906000" cy="1632856"/>
          </a:xfrm>
          <a:prstGeom prst="rect">
            <a:avLst/>
          </a:prstGeom>
          <a:solidFill>
            <a:srgbClr val="484848"/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2E0101B-FBDC-1799-F212-0C0B9648DFEC}"/>
              </a:ext>
            </a:extLst>
          </p:cNvPr>
          <p:cNvSpPr txBox="1">
            <a:spLocks/>
          </p:cNvSpPr>
          <p:nvPr/>
        </p:nvSpPr>
        <p:spPr>
          <a:xfrm>
            <a:off x="0" y="5453744"/>
            <a:ext cx="9144000" cy="16328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bg1">
                    <a:lumMod val="95000"/>
                  </a:schemeClr>
                </a:solidFill>
              </a:rPr>
              <a:t>Papers filed in the eighteenth century by a Massachusetts Court of Common Pleas—the court </a:t>
            </a:r>
          </a:p>
          <a:p>
            <a:pPr algn="ctr"/>
            <a:r>
              <a:rPr lang="en-US" sz="3000" b="0" dirty="0">
                <a:solidFill>
                  <a:schemeClr val="bg1">
                    <a:lumMod val="95000"/>
                  </a:schemeClr>
                </a:solidFill>
              </a:rPr>
              <a:t>to which Penelope appealed in pursuit of freedom. </a:t>
            </a:r>
          </a:p>
        </p:txBody>
      </p:sp>
    </p:spTree>
    <p:extLst>
      <p:ext uri="{BB962C8B-B14F-4D97-AF65-F5344CB8AC3E}">
        <p14:creationId xmlns:p14="http://schemas.microsoft.com/office/powerpoint/2010/main" val="3572569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9AF92A-A9FB-799D-EA8C-DF0E2A082730}"/>
              </a:ext>
            </a:extLst>
          </p:cNvPr>
          <p:cNvSpPr/>
          <p:nvPr/>
        </p:nvSpPr>
        <p:spPr>
          <a:xfrm>
            <a:off x="-228600" y="348344"/>
            <a:ext cx="8610600" cy="39950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B0816E-087E-20A6-DDC6-2E901B223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803D3-2C1E-82BC-66B1-7EC787920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28821" r="7225" b="9872"/>
          <a:stretch>
            <a:fillRect/>
          </a:stretch>
        </p:blipFill>
        <p:spPr>
          <a:xfrm>
            <a:off x="3477907" y="1"/>
            <a:ext cx="4904093" cy="68580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76F80D2-B2EE-AB15-C0A8-59AECD880066}"/>
              </a:ext>
            </a:extLst>
          </p:cNvPr>
          <p:cNvSpPr txBox="1">
            <a:spLocks/>
          </p:cNvSpPr>
          <p:nvPr/>
        </p:nvSpPr>
        <p:spPr>
          <a:xfrm>
            <a:off x="304800" y="576944"/>
            <a:ext cx="3019806" cy="65858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300" b="0" dirty="0">
                <a:solidFill>
                  <a:schemeClr val="accent3">
                    <a:lumMod val="75000"/>
                  </a:schemeClr>
                </a:solidFill>
              </a:rPr>
              <a:t>Thomas Sungo’s contract with Nathanael Cary</a:t>
            </a:r>
          </a:p>
        </p:txBody>
      </p:sp>
    </p:spTree>
    <p:extLst>
      <p:ext uri="{BB962C8B-B14F-4D97-AF65-F5344CB8AC3E}">
        <p14:creationId xmlns:p14="http://schemas.microsoft.com/office/powerpoint/2010/main" val="4100525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2131241-37BA-F6F6-A7E8-A5E4E75DDE1B}"/>
              </a:ext>
            </a:extLst>
          </p:cNvPr>
          <p:cNvSpPr/>
          <p:nvPr/>
        </p:nvSpPr>
        <p:spPr>
          <a:xfrm>
            <a:off x="327406" y="1413802"/>
            <a:ext cx="9121394" cy="40780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F9F6B9-CF80-2B70-DA66-E1B26DA7A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CCF21-8F8C-456A-4709-918065E0B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5" t="5814" r="12500" b="55898"/>
          <a:stretch>
            <a:fillRect/>
          </a:stretch>
        </p:blipFill>
        <p:spPr>
          <a:xfrm>
            <a:off x="17340" y="1262742"/>
            <a:ext cx="5011860" cy="4419600"/>
          </a:xfrm>
          <a:prstGeom prst="rect">
            <a:avLst/>
          </a:prstGeom>
          <a:ln w="76200">
            <a:solidFill>
              <a:schemeClr val="accent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E3CE2B-AA7A-5FDB-14B5-42A0D716454F}"/>
              </a:ext>
            </a:extLst>
          </p:cNvPr>
          <p:cNvSpPr txBox="1"/>
          <p:nvPr/>
        </p:nvSpPr>
        <p:spPr>
          <a:xfrm>
            <a:off x="5207000" y="1522204"/>
            <a:ext cx="3781806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“would have no advantage w[i]</a:t>
            </a:r>
            <a:r>
              <a:rPr lang="en-US" sz="35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3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respect to ye freedom of his Intended wife, If he should serve </a:t>
            </a:r>
          </a:p>
          <a:p>
            <a:r>
              <a:rPr lang="en-US" sz="3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3 years and ¾”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AEB640-FBA3-F20F-2289-DB73E01017D9}"/>
              </a:ext>
            </a:extLst>
          </p:cNvPr>
          <p:cNvCxnSpPr>
            <a:cxnSpLocks/>
          </p:cNvCxnSpPr>
          <p:nvPr/>
        </p:nvCxnSpPr>
        <p:spPr>
          <a:xfrm>
            <a:off x="1130300" y="3429000"/>
            <a:ext cx="3657600" cy="1391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75D8B5-AA46-0E3B-74F9-049CB89DC2B3}"/>
              </a:ext>
            </a:extLst>
          </p:cNvPr>
          <p:cNvCxnSpPr>
            <a:cxnSpLocks/>
          </p:cNvCxnSpPr>
          <p:nvPr/>
        </p:nvCxnSpPr>
        <p:spPr>
          <a:xfrm>
            <a:off x="169332" y="3663039"/>
            <a:ext cx="350520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6899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A4A07-FD77-7839-5E61-A9AE0911B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6B3BA-4887-E792-3D3D-354DA166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  <a:t>But then, </a:t>
            </a:r>
            <a:b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  <a:t>Thomas died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9AB36B-EE92-4F28-4372-0A40E46C9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0FE89C-CC68-9FD1-12FA-D3769997AE3D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94370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FA399-77BE-B902-5FC9-9B8735E1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9D28-F207-38C4-27E7-D9E370D3E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6670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“Widow of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Tho[ma]s Sungo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of </a:t>
            </a:r>
            <a:r>
              <a:rPr lang="en-US" sz="6500" b="0" dirty="0" err="1">
                <a:solidFill>
                  <a:schemeClr val="accent4">
                    <a:lumMod val="75000"/>
                  </a:schemeClr>
                </a:solidFill>
              </a:rPr>
              <a:t>Charlestowne</a:t>
            </a: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E2042-0868-D8EC-5410-9DBD7E83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219687-1DA1-DA84-4864-74099F9D1BC9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09294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7D0B3-2B2C-FA5F-957B-309EECEBB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2F63B9C-4975-DC98-7208-0D72F509F248}"/>
              </a:ext>
            </a:extLst>
          </p:cNvPr>
          <p:cNvSpPr txBox="1"/>
          <p:nvPr/>
        </p:nvSpPr>
        <p:spPr>
          <a:xfrm>
            <a:off x="-2029206" y="1823621"/>
            <a:ext cx="8963406" cy="526297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Harper Sarah Allendoerfer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Ava Berg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Clarissa Brown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Gabriel Corro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Anika Feinsilver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Kira Funk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Amanda Grant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Chloe Herlitzke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Kendall Grace Hollyfield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“Tiger” Jixiang Hu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Molly Laughlin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Malcolm Lewis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Rhys McVann-Henkelmann</a:t>
            </a:r>
          </a:p>
          <a:p>
            <a:pPr algn="ctr"/>
            <a:endParaRPr lang="en-US" sz="2400" b="1" spc="400" dirty="0">
              <a:ln/>
              <a:latin typeface="Baskerville Old Face" panose="02020602080505020303" pitchFamily="18" charset="77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AAC7E9-37EE-46BB-AED1-03BC94E7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0E7D93-2595-2418-C0E8-AC427712E4D0}"/>
              </a:ext>
            </a:extLst>
          </p:cNvPr>
          <p:cNvSpPr txBox="1"/>
          <p:nvPr/>
        </p:nvSpPr>
        <p:spPr>
          <a:xfrm>
            <a:off x="1066800" y="50393"/>
            <a:ext cx="7086600" cy="10926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5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&amp; Thank You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FA446D-FE91-C0EB-BC97-1E78763B945D}"/>
              </a:ext>
            </a:extLst>
          </p:cNvPr>
          <p:cNvSpPr txBox="1"/>
          <p:nvPr/>
        </p:nvSpPr>
        <p:spPr>
          <a:xfrm>
            <a:off x="0" y="923092"/>
            <a:ext cx="9144000" cy="67710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8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to our undergraduate interns: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B607FE-D2F1-1784-0602-0414D1633EA0}"/>
              </a:ext>
            </a:extLst>
          </p:cNvPr>
          <p:cNvSpPr txBox="1"/>
          <p:nvPr/>
        </p:nvSpPr>
        <p:spPr>
          <a:xfrm>
            <a:off x="2237994" y="1823621"/>
            <a:ext cx="8963406" cy="489364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Abby O’Callaghan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Sara Ortenzio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Katie Perkins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Mia Pyle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Jennifer Santos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Margaret Shreiner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Thomas Sime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Amanda Smith 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Haleigh Smith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Lucy Stebbins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Sidney Wang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Rhea Yenubari</a:t>
            </a:r>
          </a:p>
          <a:p>
            <a:pPr algn="ctr"/>
            <a:r>
              <a:rPr lang="en-US" sz="2400" b="1" spc="400" dirty="0">
                <a:ln/>
                <a:latin typeface="Baskerville Old Face" panose="02020602080505020303" pitchFamily="18" charset="77"/>
                <a:cs typeface="Times New Roman" panose="02020603050405020304" pitchFamily="18" charset="0"/>
              </a:rPr>
              <a:t>Kyle Yumul</a:t>
            </a:r>
          </a:p>
        </p:txBody>
      </p:sp>
    </p:spTree>
    <p:extLst>
      <p:ext uri="{BB962C8B-B14F-4D97-AF65-F5344CB8AC3E}">
        <p14:creationId xmlns:p14="http://schemas.microsoft.com/office/powerpoint/2010/main" val="6603983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D8663C-1051-9038-D4E7-270DE7900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EE87F3-5E7A-C3B0-B016-E4A662A265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33" t="27778" r="45000" b="19925"/>
          <a:stretch>
            <a:fillRect/>
          </a:stretch>
        </p:blipFill>
        <p:spPr>
          <a:xfrm>
            <a:off x="0" y="-96982"/>
            <a:ext cx="9144000" cy="73359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7181E2-02F1-229A-8D49-FE234DA432D9}"/>
              </a:ext>
            </a:extLst>
          </p:cNvPr>
          <p:cNvSpPr/>
          <p:nvPr/>
        </p:nvSpPr>
        <p:spPr>
          <a:xfrm>
            <a:off x="-609600" y="5410200"/>
            <a:ext cx="10210800" cy="2590800"/>
          </a:xfrm>
          <a:prstGeom prst="rect">
            <a:avLst/>
          </a:prstGeom>
          <a:solidFill>
            <a:srgbClr val="78807E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6992048-3DDE-115E-785F-A7E2ECE2FEEA}"/>
              </a:ext>
            </a:extLst>
          </p:cNvPr>
          <p:cNvSpPr txBox="1">
            <a:spLocks/>
          </p:cNvSpPr>
          <p:nvPr/>
        </p:nvSpPr>
        <p:spPr>
          <a:xfrm>
            <a:off x="0" y="5715000"/>
            <a:ext cx="9144000" cy="27635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0" dirty="0">
                <a:solidFill>
                  <a:schemeClr val="bg1">
                    <a:lumMod val="95000"/>
                  </a:schemeClr>
                </a:solidFill>
              </a:rPr>
              <a:t>A rare eighteenth-century headstone commemorating an enslaved child in New England </a:t>
            </a:r>
          </a:p>
        </p:txBody>
      </p:sp>
    </p:spTree>
    <p:extLst>
      <p:ext uri="{BB962C8B-B14F-4D97-AF65-F5344CB8AC3E}">
        <p14:creationId xmlns:p14="http://schemas.microsoft.com/office/powerpoint/2010/main" val="32658304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CBA8A-3FD3-B161-70EA-3892EEBB7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052CD-1D12-1257-DEF6-9B0B5475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trading her freedom </a:t>
            </a:r>
            <a:b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for proximity</a:t>
            </a:r>
            <a:b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 to the one</a:t>
            </a:r>
            <a:b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500" b="0" dirty="0">
                <a:solidFill>
                  <a:schemeClr val="accent1">
                    <a:lumMod val="75000"/>
                  </a:schemeClr>
                </a:solidFill>
              </a:rPr>
              <a:t> she cared about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0F833D-459B-3762-21C5-6B27E74B1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CEDBBAE-9680-7160-30B3-851974869E57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24411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49A8C-AE15-93C8-E41E-AB099D64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D5EF-4B99-4869-9F96-9A2AD947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“is and ought to be a free </a:t>
            </a:r>
            <a:r>
              <a:rPr lang="en-US" sz="6500" b="0" dirty="0" err="1">
                <a:solidFill>
                  <a:schemeClr val="accent2">
                    <a:lumMod val="75000"/>
                  </a:schemeClr>
                </a:solidFill>
              </a:rPr>
              <a:t>Womman</a:t>
            </a:r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3A17E-CC03-D9AC-8FB5-95D27AC9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F880FB-ECF3-5AB6-22C2-D1F513F9D9A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0448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63C3C-7FDD-2672-1702-B44141225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5E80D-CF35-D0BB-259D-47FE6674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2098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The records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do not say.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15CE3-D578-A024-3244-797DDEB66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97A6B4D-E02A-32C0-404E-FAB73925C83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6494A390-349B-77E7-E45A-45097FA751D8}"/>
              </a:ext>
            </a:extLst>
          </p:cNvPr>
          <p:cNvGrpSpPr/>
          <p:nvPr/>
        </p:nvGrpSpPr>
        <p:grpSpPr>
          <a:xfrm>
            <a:off x="1092017" y="4038600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5BCCAE-DB6F-7B56-728B-F3428DB08AE7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F1887B0-8ECE-6CEC-53B9-F9E12B3A8BEF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915F0E3-A80E-2220-7F9B-A510E74CC751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29955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575CC-48D5-78C0-6B6F-C3DABC4E7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C5E0A5-D4AF-6D09-ED81-9F69B2AAC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91B41E-AA43-0CA5-E045-1801E4BD08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33" t="20371" r="35833" b="12963"/>
          <a:stretch>
            <a:fillRect/>
          </a:stretch>
        </p:blipFill>
        <p:spPr>
          <a:xfrm>
            <a:off x="1371600" y="-1434354"/>
            <a:ext cx="6553200" cy="867335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EED466B-015C-8BD2-0A62-C743779887C6}"/>
              </a:ext>
            </a:extLst>
          </p:cNvPr>
          <p:cNvSpPr/>
          <p:nvPr/>
        </p:nvSpPr>
        <p:spPr>
          <a:xfrm>
            <a:off x="304800" y="2375646"/>
            <a:ext cx="8610600" cy="2362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C8AFA-64E6-DDA2-D2C8-D0CDD378E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C49791-9AC3-2941-BE0F-DC91B0AAB9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166" t="29259" r="39166" b="17407"/>
          <a:stretch/>
        </p:blipFill>
        <p:spPr>
          <a:xfrm>
            <a:off x="0" y="0"/>
            <a:ext cx="2590800" cy="35872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0A1B6C-5D0B-398C-5B64-50DC37389E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834" t="15926" r="25833" b="8518"/>
          <a:stretch/>
        </p:blipFill>
        <p:spPr>
          <a:xfrm>
            <a:off x="4757057" y="0"/>
            <a:ext cx="4419600" cy="3886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9160EC-5C22-34DE-CEDC-F90BD789F69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166" t="15926" r="39167" b="7037"/>
          <a:stretch/>
        </p:blipFill>
        <p:spPr>
          <a:xfrm>
            <a:off x="3048000" y="304800"/>
            <a:ext cx="1981200" cy="396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4ECDD3-C877-ABEF-CEC0-73EC7C7B59E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667" t="20371" r="31666" b="11482"/>
          <a:stretch/>
        </p:blipFill>
        <p:spPr>
          <a:xfrm>
            <a:off x="609600" y="2057400"/>
            <a:ext cx="3352800" cy="3505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D0BF7A-A716-8B36-A939-3621482DD9F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9167" t="17407" r="39167" b="24815"/>
          <a:stretch/>
        </p:blipFill>
        <p:spPr>
          <a:xfrm>
            <a:off x="3733800" y="3587262"/>
            <a:ext cx="1981200" cy="2971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08CEF1-974B-8B0F-82C4-BA09A820EF4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9166" t="30854" r="41667" b="11367"/>
          <a:stretch/>
        </p:blipFill>
        <p:spPr>
          <a:xfrm>
            <a:off x="54429" y="3886200"/>
            <a:ext cx="1752600" cy="2971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9B0D7A3-BA17-5BAB-BA2D-590A082992F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9167" t="30256" r="40000" b="20105"/>
          <a:stretch/>
        </p:blipFill>
        <p:spPr>
          <a:xfrm>
            <a:off x="1926771" y="0"/>
            <a:ext cx="1905000" cy="25531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AFDF28-62A8-CBEB-F8D7-A0B9A569036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5834" t="31852" r="25833" b="24814"/>
          <a:stretch/>
        </p:blipFill>
        <p:spPr>
          <a:xfrm>
            <a:off x="4724400" y="4585607"/>
            <a:ext cx="4419600" cy="22288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2A9FC72-2A3C-BFC6-3D2B-077E3B63E5F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3274" t="46324" r="23333" b="20106"/>
          <a:stretch/>
        </p:blipFill>
        <p:spPr>
          <a:xfrm>
            <a:off x="40274" y="5488789"/>
            <a:ext cx="3761882" cy="13304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5ED7744-8B9D-BE29-905C-76555407A5E2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6429" t="30256" r="26667" b="21005"/>
          <a:stretch/>
        </p:blipFill>
        <p:spPr>
          <a:xfrm>
            <a:off x="2764971" y="5195975"/>
            <a:ext cx="4288971" cy="25068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549A09-A077-A5B4-5553-0DAA17BCD33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1071" t="36646" r="21548" b="18686"/>
          <a:stretch/>
        </p:blipFill>
        <p:spPr>
          <a:xfrm>
            <a:off x="5470069" y="3216871"/>
            <a:ext cx="3673931" cy="160871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1C09BFA-B7CF-7FD9-8FDD-5AB0353AD8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21072" t="17407" r="21071" b="8519"/>
          <a:stretch/>
        </p:blipFill>
        <p:spPr>
          <a:xfrm>
            <a:off x="54429" y="2852059"/>
            <a:ext cx="2645229" cy="1905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5AC4E8B-6210-0C4E-30C9-13B2DB1334A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3334" t="66420" r="23333" b="12849"/>
          <a:stretch/>
        </p:blipFill>
        <p:spPr>
          <a:xfrm>
            <a:off x="2514600" y="4351396"/>
            <a:ext cx="4876800" cy="10662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B0DB3CA-4C04-AB5D-EF65-018D4C71C4D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6429" t="27513" r="26667" b="29154"/>
          <a:stretch/>
        </p:blipFill>
        <p:spPr>
          <a:xfrm>
            <a:off x="3276599" y="0"/>
            <a:ext cx="3592286" cy="18668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464068-71C3-7E28-867C-3B990BBE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FC9BB-C3A3-6624-94D4-60E8BD9C8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19004-ECEB-6755-F705-6C2BF684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743200"/>
            <a:ext cx="8811005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first project to create a collection of the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i="1" dirty="0">
                <a:solidFill>
                  <a:schemeClr val="accent4">
                    <a:lumMod val="75000"/>
                  </a:schemeClr>
                </a:solidFill>
              </a:rPr>
              <a:t>stories </a:t>
            </a:r>
            <a:br>
              <a:rPr lang="en-US" sz="6500" b="0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behind runaway advertisements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EF89D5-049C-ACFD-6AEF-7AD20C03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41855B-E658-9D01-7169-5E2890ECFCC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98720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89E3B-1CBE-A9AE-308E-B68999292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E3A66C-C2AE-833C-512A-E2E93CE93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 dirty="0">
                <a:solidFill>
                  <a:srgbClr val="FFFFFF"/>
                </a:solidFill>
              </a:rPr>
              <a:t>LETITIA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C14DF-1A66-EA90-2083-113786255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47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6E58A9-6269-584E-B756-FCF1216BCB4F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23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67871F-1BAC-8AA2-C488-930BE50EE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AFBDF8-2A0B-C164-48FF-811348B64A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325" t="37810" r="8333" b="27048"/>
          <a:stretch>
            <a:fillRect/>
          </a:stretch>
        </p:blipFill>
        <p:spPr>
          <a:xfrm>
            <a:off x="0" y="-228600"/>
            <a:ext cx="9144000" cy="7675786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CE946B-7C00-AD7D-3FCB-7E3AF162B1BF}"/>
              </a:ext>
            </a:extLst>
          </p:cNvPr>
          <p:cNvSpPr/>
          <p:nvPr/>
        </p:nvSpPr>
        <p:spPr>
          <a:xfrm>
            <a:off x="-304800" y="-655349"/>
            <a:ext cx="5486400" cy="3779549"/>
          </a:xfrm>
          <a:prstGeom prst="rect">
            <a:avLst/>
          </a:prstGeom>
          <a:solidFill>
            <a:srgbClr val="C39E4C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D04E7DA-395C-DDE8-37AD-FBDBEB3CF808}"/>
              </a:ext>
            </a:extLst>
          </p:cNvPr>
          <p:cNvSpPr txBox="1">
            <a:spLocks/>
          </p:cNvSpPr>
          <p:nvPr/>
        </p:nvSpPr>
        <p:spPr>
          <a:xfrm>
            <a:off x="76200" y="132052"/>
            <a:ext cx="4953000" cy="27635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0" dirty="0">
                <a:solidFill>
                  <a:schemeClr val="bg2">
                    <a:lumMod val="25000"/>
                  </a:schemeClr>
                </a:solidFill>
              </a:rPr>
              <a:t>Mary no doubt wanted Letitia to help care for her children—a task given to the enslaved girl pictured in this eighteenth-century New England needlepoint</a:t>
            </a:r>
          </a:p>
        </p:txBody>
      </p:sp>
    </p:spTree>
    <p:extLst>
      <p:ext uri="{BB962C8B-B14F-4D97-AF65-F5344CB8AC3E}">
        <p14:creationId xmlns:p14="http://schemas.microsoft.com/office/powerpoint/2010/main" val="36145193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53913F-5213-67A9-6C7B-E5CEDEE11D95}"/>
              </a:ext>
            </a:extLst>
          </p:cNvPr>
          <p:cNvSpPr/>
          <p:nvPr/>
        </p:nvSpPr>
        <p:spPr>
          <a:xfrm>
            <a:off x="266700" y="2024744"/>
            <a:ext cx="8610600" cy="3995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637D6A-5F89-AB97-38E3-30B5DC98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7A7A36-6082-EDD6-BAC5-ED7CA6307F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328" t="74115" r="6133" b="10470"/>
          <a:stretch>
            <a:fillRect/>
          </a:stretch>
        </p:blipFill>
        <p:spPr>
          <a:xfrm>
            <a:off x="313141" y="1398004"/>
            <a:ext cx="8517718" cy="2640596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E9D533-4605-C295-FE6C-C87478CE3752}"/>
              </a:ext>
            </a:extLst>
          </p:cNvPr>
          <p:cNvSpPr txBox="1">
            <a:spLocks/>
          </p:cNvSpPr>
          <p:nvPr/>
        </p:nvSpPr>
        <p:spPr>
          <a:xfrm>
            <a:off x="533400" y="4343400"/>
            <a:ext cx="79248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This bill of sale records Letitia’s </a:t>
            </a:r>
          </a:p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forced transfer of ownership from </a:t>
            </a:r>
          </a:p>
          <a:p>
            <a:pPr algn="ctr"/>
            <a:r>
              <a:rPr lang="en-US" sz="3500" b="0" dirty="0">
                <a:solidFill>
                  <a:schemeClr val="accent1">
                    <a:lumMod val="75000"/>
                  </a:schemeClr>
                </a:solidFill>
              </a:rPr>
              <a:t>James Gordon to John Wass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134F742-D6C4-4F87-5E61-BE0F5AD1C3D6}"/>
              </a:ext>
            </a:extLst>
          </p:cNvPr>
          <p:cNvSpPr/>
          <p:nvPr/>
        </p:nvSpPr>
        <p:spPr>
          <a:xfrm>
            <a:off x="1077686" y="2569030"/>
            <a:ext cx="1066800" cy="685800"/>
          </a:xfrm>
          <a:prstGeom prst="ellipse">
            <a:avLst/>
          </a:prstGeom>
          <a:noFill/>
          <a:ln w="1016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5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7521-43BC-A8F2-58BD-7E10279E0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DCA2E-7ABB-77D5-A526-27D42E45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2EBD0BE-ED4D-0C61-B566-E050168D3F8C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82CAAF-EED6-904B-8E19-AD5683EE51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33" t="15926" r="35000" b="7037"/>
          <a:stretch/>
        </p:blipFill>
        <p:spPr>
          <a:xfrm>
            <a:off x="2362200" y="0"/>
            <a:ext cx="4615962" cy="6858001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84213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CAC35-F348-DC57-8731-6BDCAAE32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40CF3-EA9B-AAE5-9FEA-94E45411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>
                    <a:lumMod val="75000"/>
                  </a:schemeClr>
                </a:solidFill>
              </a:rPr>
              <a:t>Letitia left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3C15DA-8848-2EC5-BC09-0C7F78FDF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8BA7B3F-EB0F-2F82-91E2-25673E5F684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429232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8324EE9-185A-D1EE-C271-3A78BC3AA037}"/>
              </a:ext>
            </a:extLst>
          </p:cNvPr>
          <p:cNvSpPr/>
          <p:nvPr/>
        </p:nvSpPr>
        <p:spPr>
          <a:xfrm>
            <a:off x="266700" y="2253344"/>
            <a:ext cx="8610600" cy="39950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CF76065-D5E2-2FCF-4D83-7C70C042D6ED}"/>
              </a:ext>
            </a:extLst>
          </p:cNvPr>
          <p:cNvSpPr txBox="1">
            <a:spLocks/>
          </p:cNvSpPr>
          <p:nvPr/>
        </p:nvSpPr>
        <p:spPr>
          <a:xfrm>
            <a:off x="609600" y="4610100"/>
            <a:ext cx="79248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2">
                    <a:lumMod val="50000"/>
                  </a:schemeClr>
                </a:solidFill>
              </a:rPr>
              <a:t>John Wass posted this newspaper advertisement after Letitia left his Boston home.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97A6B4-615F-3ADE-387C-525FFE81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CC4221-520E-11F0-667D-23597F63B7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569" t="51472" r="58226" b="32003"/>
          <a:stretch/>
        </p:blipFill>
        <p:spPr bwMode="auto">
          <a:xfrm>
            <a:off x="-76200" y="1334651"/>
            <a:ext cx="9296400" cy="3063677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74B105-7ADB-7EC2-0952-B1B0457D5FC6}"/>
              </a:ext>
            </a:extLst>
          </p:cNvPr>
          <p:cNvCxnSpPr/>
          <p:nvPr/>
        </p:nvCxnSpPr>
        <p:spPr>
          <a:xfrm>
            <a:off x="7456714" y="2394858"/>
            <a:ext cx="1495806" cy="0"/>
          </a:xfrm>
          <a:prstGeom prst="line">
            <a:avLst/>
          </a:prstGeom>
          <a:ln w="698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CC4AF9-B2A3-91D5-E16E-F40038782398}"/>
              </a:ext>
            </a:extLst>
          </p:cNvPr>
          <p:cNvCxnSpPr>
            <a:cxnSpLocks/>
          </p:cNvCxnSpPr>
          <p:nvPr/>
        </p:nvCxnSpPr>
        <p:spPr>
          <a:xfrm rot="-60000">
            <a:off x="151978" y="2677886"/>
            <a:ext cx="3200400" cy="76200"/>
          </a:xfrm>
          <a:prstGeom prst="line">
            <a:avLst/>
          </a:prstGeom>
          <a:ln w="698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718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FA848-E151-2167-24CD-359ABBA9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1A574-9A30-F32D-CAE7-50DEFBE0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Letitia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had returned </a:t>
            </a:r>
            <a:b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4">
                    <a:lumMod val="75000"/>
                  </a:schemeClr>
                </a:solidFill>
              </a:rPr>
              <a:t>to the Gordons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1655F2-1C5F-4ABC-C35D-D441D9AFA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93C9053-A89C-F93E-FAE7-3EF7C97F5320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49367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AB113E-6A29-8A33-5F48-F1160D5BA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E90A33-99BB-AA58-8FE9-7DDE78EC35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09" t="11754" r="12501" b="24618"/>
          <a:stretch>
            <a:fillRect/>
          </a:stretch>
        </p:blipFill>
        <p:spPr>
          <a:xfrm>
            <a:off x="-76494" y="0"/>
            <a:ext cx="9296694" cy="5370561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C9EFE5-FB2C-E780-DCAB-AB320F1D6182}"/>
              </a:ext>
            </a:extLst>
          </p:cNvPr>
          <p:cNvCxnSpPr>
            <a:cxnSpLocks/>
          </p:cNvCxnSpPr>
          <p:nvPr/>
        </p:nvCxnSpPr>
        <p:spPr>
          <a:xfrm>
            <a:off x="5541085" y="2879996"/>
            <a:ext cx="764540" cy="1123406"/>
          </a:xfrm>
          <a:prstGeom prst="straightConnector1">
            <a:avLst/>
          </a:prstGeom>
          <a:ln w="88900">
            <a:solidFill>
              <a:srgbClr val="F8F8F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467BAFE-1E1F-9040-307C-00DCAAE05B85}"/>
              </a:ext>
            </a:extLst>
          </p:cNvPr>
          <p:cNvCxnSpPr>
            <a:cxnSpLocks/>
          </p:cNvCxnSpPr>
          <p:nvPr/>
        </p:nvCxnSpPr>
        <p:spPr>
          <a:xfrm>
            <a:off x="1996942" y="2720840"/>
            <a:ext cx="811477" cy="1087657"/>
          </a:xfrm>
          <a:prstGeom prst="straightConnector1">
            <a:avLst/>
          </a:prstGeom>
          <a:ln w="88900">
            <a:solidFill>
              <a:srgbClr val="F8F8F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91E036C-6BE2-8A84-6536-2597EDB6DCCC}"/>
              </a:ext>
            </a:extLst>
          </p:cNvPr>
          <p:cNvSpPr/>
          <p:nvPr/>
        </p:nvSpPr>
        <p:spPr>
          <a:xfrm>
            <a:off x="1098144" y="2304025"/>
            <a:ext cx="1893382" cy="667775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BCD6F8-28E3-A7F3-0883-0F935FB33856}"/>
              </a:ext>
            </a:extLst>
          </p:cNvPr>
          <p:cNvSpPr txBox="1"/>
          <p:nvPr/>
        </p:nvSpPr>
        <p:spPr>
          <a:xfrm>
            <a:off x="1055914" y="2427514"/>
            <a:ext cx="1966606" cy="430887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Wass Home</a:t>
            </a:r>
            <a:endParaRPr lang="en-US" sz="2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8DD16E-2E0C-9174-F412-181868E5BBFE}"/>
              </a:ext>
            </a:extLst>
          </p:cNvPr>
          <p:cNvSpPr/>
          <p:nvPr/>
        </p:nvSpPr>
        <p:spPr>
          <a:xfrm>
            <a:off x="4472918" y="2514600"/>
            <a:ext cx="2232682" cy="668030"/>
          </a:xfrm>
          <a:prstGeom prst="rect">
            <a:avLst/>
          </a:prstGeom>
          <a:solidFill>
            <a:srgbClr val="F8F8F8"/>
          </a:solidFill>
          <a:ln>
            <a:noFill/>
          </a:ln>
          <a:effectLst>
            <a:softEdge rad="101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C9CAF8-0E15-5D70-9868-0C8169FECB3C}"/>
              </a:ext>
            </a:extLst>
          </p:cNvPr>
          <p:cNvSpPr txBox="1"/>
          <p:nvPr/>
        </p:nvSpPr>
        <p:spPr>
          <a:xfrm>
            <a:off x="4521200" y="2613832"/>
            <a:ext cx="21221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>
                    <a:lumMod val="75000"/>
                  </a:schemeClr>
                </a:solidFill>
                <a:latin typeface="+mj-lt"/>
                <a:cs typeface="Times New Roman" panose="02020603050405020304" pitchFamily="18" charset="0"/>
              </a:rPr>
              <a:t>Gordon Home</a:t>
            </a:r>
            <a:endParaRPr lang="en-US" sz="2200" b="1" dirty="0">
              <a:solidFill>
                <a:schemeClr val="accent5">
                  <a:lumMod val="75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F317B7-7D0D-AA73-31CC-F4EB81438894}"/>
              </a:ext>
            </a:extLst>
          </p:cNvPr>
          <p:cNvSpPr txBox="1"/>
          <p:nvPr/>
        </p:nvSpPr>
        <p:spPr>
          <a:xfrm>
            <a:off x="38100" y="5486400"/>
            <a:ext cx="9067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To reach the home of her former enslavers, Letitia had to walk scarcely three-quarters of a mile from the end of Orange Street to Boston’s bustling Long Wharf.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2177576-164E-9CD4-8312-FA6A83D9EEA2}"/>
              </a:ext>
            </a:extLst>
          </p:cNvPr>
          <p:cNvSpPr/>
          <p:nvPr/>
        </p:nvSpPr>
        <p:spPr>
          <a:xfrm>
            <a:off x="2819400" y="3515882"/>
            <a:ext cx="3439886" cy="533604"/>
          </a:xfrm>
          <a:custGeom>
            <a:avLst/>
            <a:gdLst>
              <a:gd name="csX0" fmla="*/ 0 w 3439886"/>
              <a:gd name="csY0" fmla="*/ 239689 h 533604"/>
              <a:gd name="csX1" fmla="*/ 54429 w 3439886"/>
              <a:gd name="csY1" fmla="*/ 207032 h 533604"/>
              <a:gd name="csX2" fmla="*/ 87086 w 3439886"/>
              <a:gd name="csY2" fmla="*/ 196147 h 533604"/>
              <a:gd name="csX3" fmla="*/ 119743 w 3439886"/>
              <a:gd name="csY3" fmla="*/ 174375 h 533604"/>
              <a:gd name="csX4" fmla="*/ 185057 w 3439886"/>
              <a:gd name="csY4" fmla="*/ 141718 h 533604"/>
              <a:gd name="csX5" fmla="*/ 283029 w 3439886"/>
              <a:gd name="csY5" fmla="*/ 119947 h 533604"/>
              <a:gd name="csX6" fmla="*/ 326571 w 3439886"/>
              <a:gd name="csY6" fmla="*/ 98175 h 533604"/>
              <a:gd name="csX7" fmla="*/ 359229 w 3439886"/>
              <a:gd name="csY7" fmla="*/ 76404 h 533604"/>
              <a:gd name="csX8" fmla="*/ 500743 w 3439886"/>
              <a:gd name="csY8" fmla="*/ 54632 h 533604"/>
              <a:gd name="csX9" fmla="*/ 555171 w 3439886"/>
              <a:gd name="csY9" fmla="*/ 43747 h 533604"/>
              <a:gd name="csX10" fmla="*/ 587829 w 3439886"/>
              <a:gd name="csY10" fmla="*/ 32861 h 533604"/>
              <a:gd name="csX11" fmla="*/ 925286 w 3439886"/>
              <a:gd name="csY11" fmla="*/ 21975 h 533604"/>
              <a:gd name="csX12" fmla="*/ 1328057 w 3439886"/>
              <a:gd name="csY12" fmla="*/ 21975 h 533604"/>
              <a:gd name="csX13" fmla="*/ 1404257 w 3439886"/>
              <a:gd name="csY13" fmla="*/ 32861 h 533604"/>
              <a:gd name="csX14" fmla="*/ 1513114 w 3439886"/>
              <a:gd name="csY14" fmla="*/ 54632 h 533604"/>
              <a:gd name="csX15" fmla="*/ 1709057 w 3439886"/>
              <a:gd name="csY15" fmla="*/ 43747 h 533604"/>
              <a:gd name="csX16" fmla="*/ 2068286 w 3439886"/>
              <a:gd name="csY16" fmla="*/ 65518 h 533604"/>
              <a:gd name="csX17" fmla="*/ 2340429 w 3439886"/>
              <a:gd name="csY17" fmla="*/ 119947 h 533604"/>
              <a:gd name="csX18" fmla="*/ 2558143 w 3439886"/>
              <a:gd name="csY18" fmla="*/ 109061 h 533604"/>
              <a:gd name="csX19" fmla="*/ 2612571 w 3439886"/>
              <a:gd name="csY19" fmla="*/ 98175 h 533604"/>
              <a:gd name="csX20" fmla="*/ 2667000 w 3439886"/>
              <a:gd name="csY20" fmla="*/ 65518 h 533604"/>
              <a:gd name="csX21" fmla="*/ 2786743 w 3439886"/>
              <a:gd name="csY21" fmla="*/ 43747 h 533604"/>
              <a:gd name="csX22" fmla="*/ 2808514 w 3439886"/>
              <a:gd name="csY22" fmla="*/ 21975 h 533604"/>
              <a:gd name="csX23" fmla="*/ 2906486 w 3439886"/>
              <a:gd name="csY23" fmla="*/ 54632 h 533604"/>
              <a:gd name="csX24" fmla="*/ 2993571 w 3439886"/>
              <a:gd name="csY24" fmla="*/ 109061 h 533604"/>
              <a:gd name="csX25" fmla="*/ 3026229 w 3439886"/>
              <a:gd name="csY25" fmla="*/ 119947 h 533604"/>
              <a:gd name="csX26" fmla="*/ 3069771 w 3439886"/>
              <a:gd name="csY26" fmla="*/ 152604 h 533604"/>
              <a:gd name="csX27" fmla="*/ 3080657 w 3439886"/>
              <a:gd name="csY27" fmla="*/ 185261 h 533604"/>
              <a:gd name="csX28" fmla="*/ 3124200 w 3439886"/>
              <a:gd name="csY28" fmla="*/ 196147 h 533604"/>
              <a:gd name="csX29" fmla="*/ 3167743 w 3439886"/>
              <a:gd name="csY29" fmla="*/ 261461 h 533604"/>
              <a:gd name="csX30" fmla="*/ 3211286 w 3439886"/>
              <a:gd name="csY30" fmla="*/ 326775 h 533604"/>
              <a:gd name="csX31" fmla="*/ 3233057 w 3439886"/>
              <a:gd name="csY31" fmla="*/ 359432 h 533604"/>
              <a:gd name="csX32" fmla="*/ 3254829 w 3439886"/>
              <a:gd name="csY32" fmla="*/ 381204 h 533604"/>
              <a:gd name="csX33" fmla="*/ 3309257 w 3439886"/>
              <a:gd name="csY33" fmla="*/ 435632 h 533604"/>
              <a:gd name="csX34" fmla="*/ 3385457 w 3439886"/>
              <a:gd name="csY34" fmla="*/ 457404 h 533604"/>
              <a:gd name="csX35" fmla="*/ 3429000 w 3439886"/>
              <a:gd name="csY35" fmla="*/ 500947 h 533604"/>
              <a:gd name="csX36" fmla="*/ 3439886 w 3439886"/>
              <a:gd name="csY36" fmla="*/ 533604 h 5336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3439886" h="533604">
                <a:moveTo>
                  <a:pt x="0" y="239689"/>
                </a:moveTo>
                <a:cubicBezTo>
                  <a:pt x="18143" y="228803"/>
                  <a:pt x="35505" y="216494"/>
                  <a:pt x="54429" y="207032"/>
                </a:cubicBezTo>
                <a:cubicBezTo>
                  <a:pt x="64692" y="201901"/>
                  <a:pt x="76823" y="201279"/>
                  <a:pt x="87086" y="196147"/>
                </a:cubicBezTo>
                <a:cubicBezTo>
                  <a:pt x="98788" y="190296"/>
                  <a:pt x="108306" y="180729"/>
                  <a:pt x="119743" y="174375"/>
                </a:cubicBezTo>
                <a:cubicBezTo>
                  <a:pt x="141021" y="162554"/>
                  <a:pt x="162814" y="151604"/>
                  <a:pt x="185057" y="141718"/>
                </a:cubicBezTo>
                <a:cubicBezTo>
                  <a:pt x="217217" y="127424"/>
                  <a:pt x="247629" y="125847"/>
                  <a:pt x="283029" y="119947"/>
                </a:cubicBezTo>
                <a:cubicBezTo>
                  <a:pt x="297543" y="112690"/>
                  <a:pt x="312482" y="106226"/>
                  <a:pt x="326571" y="98175"/>
                </a:cubicBezTo>
                <a:cubicBezTo>
                  <a:pt x="337930" y="91684"/>
                  <a:pt x="347204" y="81558"/>
                  <a:pt x="359229" y="76404"/>
                </a:cubicBezTo>
                <a:cubicBezTo>
                  <a:pt x="393223" y="61835"/>
                  <a:pt x="478885" y="57755"/>
                  <a:pt x="500743" y="54632"/>
                </a:cubicBezTo>
                <a:cubicBezTo>
                  <a:pt x="519059" y="52015"/>
                  <a:pt x="537221" y="48234"/>
                  <a:pt x="555171" y="43747"/>
                </a:cubicBezTo>
                <a:cubicBezTo>
                  <a:pt x="566303" y="40964"/>
                  <a:pt x="576374" y="33535"/>
                  <a:pt x="587829" y="32861"/>
                </a:cubicBezTo>
                <a:cubicBezTo>
                  <a:pt x="700179" y="26252"/>
                  <a:pt x="812800" y="25604"/>
                  <a:pt x="925286" y="21975"/>
                </a:cubicBezTo>
                <a:cubicBezTo>
                  <a:pt x="1081981" y="-17200"/>
                  <a:pt x="978442" y="4494"/>
                  <a:pt x="1328057" y="21975"/>
                </a:cubicBezTo>
                <a:cubicBezTo>
                  <a:pt x="1353683" y="23256"/>
                  <a:pt x="1378897" y="28959"/>
                  <a:pt x="1404257" y="32861"/>
                </a:cubicBezTo>
                <a:cubicBezTo>
                  <a:pt x="1473649" y="43537"/>
                  <a:pt x="1455397" y="40204"/>
                  <a:pt x="1513114" y="54632"/>
                </a:cubicBezTo>
                <a:cubicBezTo>
                  <a:pt x="1578428" y="51004"/>
                  <a:pt x="1643642" y="43747"/>
                  <a:pt x="1709057" y="43747"/>
                </a:cubicBezTo>
                <a:cubicBezTo>
                  <a:pt x="1892871" y="43747"/>
                  <a:pt x="1925257" y="49626"/>
                  <a:pt x="2068286" y="65518"/>
                </a:cubicBezTo>
                <a:cubicBezTo>
                  <a:pt x="2210640" y="136696"/>
                  <a:pt x="2122972" y="107155"/>
                  <a:pt x="2340429" y="119947"/>
                </a:cubicBezTo>
                <a:cubicBezTo>
                  <a:pt x="2413000" y="116318"/>
                  <a:pt x="2485712" y="114856"/>
                  <a:pt x="2558143" y="109061"/>
                </a:cubicBezTo>
                <a:cubicBezTo>
                  <a:pt x="2576586" y="107586"/>
                  <a:pt x="2595565" y="105463"/>
                  <a:pt x="2612571" y="98175"/>
                </a:cubicBezTo>
                <a:cubicBezTo>
                  <a:pt x="2695048" y="62828"/>
                  <a:pt x="2565808" y="85757"/>
                  <a:pt x="2667000" y="65518"/>
                </a:cubicBezTo>
                <a:cubicBezTo>
                  <a:pt x="2862073" y="26502"/>
                  <a:pt x="2657630" y="76023"/>
                  <a:pt x="2786743" y="43747"/>
                </a:cubicBezTo>
                <a:cubicBezTo>
                  <a:pt x="2794000" y="36490"/>
                  <a:pt x="2798354" y="23426"/>
                  <a:pt x="2808514" y="21975"/>
                </a:cubicBezTo>
                <a:cubicBezTo>
                  <a:pt x="2841339" y="17286"/>
                  <a:pt x="2879298" y="41038"/>
                  <a:pt x="2906486" y="54632"/>
                </a:cubicBezTo>
                <a:cubicBezTo>
                  <a:pt x="2940987" y="106384"/>
                  <a:pt x="2915846" y="83152"/>
                  <a:pt x="2993571" y="109061"/>
                </a:cubicBezTo>
                <a:lnTo>
                  <a:pt x="3026229" y="119947"/>
                </a:lnTo>
                <a:cubicBezTo>
                  <a:pt x="3040743" y="130833"/>
                  <a:pt x="3058156" y="138666"/>
                  <a:pt x="3069771" y="152604"/>
                </a:cubicBezTo>
                <a:cubicBezTo>
                  <a:pt x="3077117" y="161419"/>
                  <a:pt x="3071697" y="178093"/>
                  <a:pt x="3080657" y="185261"/>
                </a:cubicBezTo>
                <a:cubicBezTo>
                  <a:pt x="3092340" y="194607"/>
                  <a:pt x="3109686" y="192518"/>
                  <a:pt x="3124200" y="196147"/>
                </a:cubicBezTo>
                <a:cubicBezTo>
                  <a:pt x="3145019" y="258603"/>
                  <a:pt x="3120177" y="200305"/>
                  <a:pt x="3167743" y="261461"/>
                </a:cubicBezTo>
                <a:cubicBezTo>
                  <a:pt x="3183807" y="282115"/>
                  <a:pt x="3196772" y="305004"/>
                  <a:pt x="3211286" y="326775"/>
                </a:cubicBezTo>
                <a:cubicBezTo>
                  <a:pt x="3218543" y="337661"/>
                  <a:pt x="3223806" y="350181"/>
                  <a:pt x="3233057" y="359432"/>
                </a:cubicBezTo>
                <a:cubicBezTo>
                  <a:pt x="3240314" y="366689"/>
                  <a:pt x="3248418" y="373190"/>
                  <a:pt x="3254829" y="381204"/>
                </a:cubicBezTo>
                <a:cubicBezTo>
                  <a:pt x="3283858" y="417491"/>
                  <a:pt x="3265713" y="413860"/>
                  <a:pt x="3309257" y="435632"/>
                </a:cubicBezTo>
                <a:cubicBezTo>
                  <a:pt x="3324875" y="443441"/>
                  <a:pt x="3371504" y="453916"/>
                  <a:pt x="3385457" y="457404"/>
                </a:cubicBezTo>
                <a:cubicBezTo>
                  <a:pt x="3399971" y="471918"/>
                  <a:pt x="3422509" y="481474"/>
                  <a:pt x="3429000" y="500947"/>
                </a:cubicBezTo>
                <a:lnTo>
                  <a:pt x="3439886" y="533604"/>
                </a:lnTo>
              </a:path>
            </a:pathLst>
          </a:custGeom>
          <a:noFill/>
          <a:ln w="7302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7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219B0-CDC2-A0B4-2A3C-04A65C012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EC85C-B387-9986-6008-5D4D0EC63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Why had Letitia abandoned her present enslaver for her former one?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973F81-085B-424B-88EC-51C5A754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62BBC6-A2EA-1AC1-EE30-4BBA1104AF9E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8386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2FBB9-918E-269B-8B9B-80737C0E1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EDE1-8DDE-2035-36BE-26FAC787C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4800" b="0" dirty="0">
                <a:solidFill>
                  <a:schemeClr val="accent1">
                    <a:lumMod val="75000"/>
                  </a:schemeClr>
                </a:solidFill>
              </a:rPr>
              <a:t>She “sett down in our Kitchin without saying anything for a Considerable time, being almost </a:t>
            </a:r>
            <a:r>
              <a:rPr lang="en-US" sz="4800" b="0" dirty="0" err="1">
                <a:solidFill>
                  <a:schemeClr val="accent1">
                    <a:lumMod val="75000"/>
                  </a:schemeClr>
                </a:solidFill>
              </a:rPr>
              <a:t>Choak’d</a:t>
            </a:r>
            <a:r>
              <a:rPr lang="en-US" sz="4800" b="0" dirty="0">
                <a:solidFill>
                  <a:schemeClr val="accent1">
                    <a:lumMod val="75000"/>
                  </a:schemeClr>
                </a:solidFill>
              </a:rPr>
              <a:t> w[i]t[h] a Violent fit of Coughing.”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F09CE7-73B4-966E-7029-03486C48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7A2434F-310F-BDD0-027C-3E9867A206F3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55729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EB88F-286D-A38E-12CF-C7195B38A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E5EBE8-F65B-7F3F-0410-C6E5106A35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667" t="24814" r="11667" b="30741"/>
          <a:stretch>
            <a:fillRect/>
          </a:stretch>
        </p:blipFill>
        <p:spPr>
          <a:xfrm>
            <a:off x="-5080" y="710514"/>
            <a:ext cx="9149080" cy="3709086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B146A6-3D2C-74C8-047A-009F4A3F7A68}"/>
              </a:ext>
            </a:extLst>
          </p:cNvPr>
          <p:cNvSpPr txBox="1"/>
          <p:nvPr/>
        </p:nvSpPr>
        <p:spPr>
          <a:xfrm>
            <a:off x="38100" y="4845040"/>
            <a:ext cx="90678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 pair of scissors from the era, </a:t>
            </a:r>
          </a:p>
          <a:p>
            <a:pPr algn="ctr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likely similar to the ones with which </a:t>
            </a:r>
          </a:p>
          <a:p>
            <a:pPr algn="ctr"/>
            <a:r>
              <a:rPr lang="en-US" sz="35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Mrs. Wass forcibly cut Letitia’s hair. </a:t>
            </a:r>
          </a:p>
        </p:txBody>
      </p:sp>
    </p:spTree>
    <p:extLst>
      <p:ext uri="{BB962C8B-B14F-4D97-AF65-F5344CB8AC3E}">
        <p14:creationId xmlns:p14="http://schemas.microsoft.com/office/powerpoint/2010/main" val="16112854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F459B1-9EFF-22A6-C14A-214B7DFE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E720C6-7B2E-BD6D-3680-9B1C411AA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t="21171" r="9166" b="56920"/>
          <a:stretch>
            <a:fillRect/>
          </a:stretch>
        </p:blipFill>
        <p:spPr>
          <a:xfrm>
            <a:off x="-469230" y="0"/>
            <a:ext cx="9617242" cy="493858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C0FA2A-7DE0-8B28-4FA6-51E440C8737B}"/>
              </a:ext>
            </a:extLst>
          </p:cNvPr>
          <p:cNvCxnSpPr>
            <a:cxnSpLocks/>
          </p:cNvCxnSpPr>
          <p:nvPr/>
        </p:nvCxnSpPr>
        <p:spPr>
          <a:xfrm>
            <a:off x="7010400" y="2133600"/>
            <a:ext cx="1953006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2A2DEDD-EAFC-5794-5312-79DD871C2ECA}"/>
              </a:ext>
            </a:extLst>
          </p:cNvPr>
          <p:cNvCxnSpPr>
            <a:cxnSpLocks/>
          </p:cNvCxnSpPr>
          <p:nvPr/>
        </p:nvCxnSpPr>
        <p:spPr>
          <a:xfrm flipV="1">
            <a:off x="152400" y="2492828"/>
            <a:ext cx="8811006" cy="3048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DDE1FE-BF4C-1E90-437C-9303E5AA75D5}"/>
              </a:ext>
            </a:extLst>
          </p:cNvPr>
          <p:cNvCxnSpPr>
            <a:cxnSpLocks/>
          </p:cNvCxnSpPr>
          <p:nvPr/>
        </p:nvCxnSpPr>
        <p:spPr>
          <a:xfrm flipV="1">
            <a:off x="152400" y="2950028"/>
            <a:ext cx="6248400" cy="25037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77A28E4-25ED-4A92-D97B-25441F46407E}"/>
              </a:ext>
            </a:extLst>
          </p:cNvPr>
          <p:cNvSpPr txBox="1"/>
          <p:nvPr/>
        </p:nvSpPr>
        <p:spPr>
          <a:xfrm>
            <a:off x="38100" y="5181600"/>
            <a:ext cx="9067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“I declined the giving of any advice or Medicines, as I told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Mrs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Gordon, without being called upon by her Proper Master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Mr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Waas.”</a:t>
            </a:r>
          </a:p>
        </p:txBody>
      </p:sp>
    </p:spTree>
    <p:extLst>
      <p:ext uri="{BB962C8B-B14F-4D97-AF65-F5344CB8AC3E}">
        <p14:creationId xmlns:p14="http://schemas.microsoft.com/office/powerpoint/2010/main" val="33449800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Granary Burying Ground boston">
            <a:extLst>
              <a:ext uri="{FF2B5EF4-FFF2-40B4-BE49-F238E27FC236}">
                <a16:creationId xmlns:a16="http://schemas.microsoft.com/office/drawing/2014/main" id="{F87B363A-BFE3-800A-E2CB-76D791436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1314450"/>
            <a:ext cx="11404600" cy="855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Granary Burying Ground at Tremont and Park streets in Boston">
            <a:extLst>
              <a:ext uri="{FF2B5EF4-FFF2-40B4-BE49-F238E27FC236}">
                <a16:creationId xmlns:a16="http://schemas.microsoft.com/office/drawing/2014/main" id="{4973DFFD-D18C-26C1-11B1-509D06A39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1171" y="-1220492"/>
            <a:ext cx="14491771" cy="815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B82ADA-8D8F-7A3D-5799-982A55EA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AEF6B6-AC36-EB8A-63D4-3EF4865A7275}"/>
              </a:ext>
            </a:extLst>
          </p:cNvPr>
          <p:cNvSpPr txBox="1">
            <a:spLocks/>
          </p:cNvSpPr>
          <p:nvPr/>
        </p:nvSpPr>
        <p:spPr>
          <a:xfrm>
            <a:off x="182215" y="6859292"/>
            <a:ext cx="82296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King’s Chapel Burying Ground, Boston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21C9AC-BA8D-96A0-97BB-7C51553B0E23}"/>
              </a:ext>
            </a:extLst>
          </p:cNvPr>
          <p:cNvSpPr/>
          <p:nvPr/>
        </p:nvSpPr>
        <p:spPr>
          <a:xfrm>
            <a:off x="533400" y="-533400"/>
            <a:ext cx="7645400" cy="1371600"/>
          </a:xfrm>
          <a:prstGeom prst="rect">
            <a:avLst/>
          </a:prstGeom>
          <a:solidFill>
            <a:srgbClr val="243218"/>
          </a:solidFill>
          <a:ln w="25400">
            <a:noFill/>
          </a:ln>
          <a:effectLst>
            <a:softEdge rad="177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2271AE1-B153-1635-367D-844B4C54FAE2}"/>
              </a:ext>
            </a:extLst>
          </p:cNvPr>
          <p:cNvSpPr txBox="1">
            <a:spLocks/>
          </p:cNvSpPr>
          <p:nvPr/>
        </p:nvSpPr>
        <p:spPr>
          <a:xfrm>
            <a:off x="965200" y="24256"/>
            <a:ext cx="6934200" cy="27635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b="0" dirty="0">
                <a:solidFill>
                  <a:schemeClr val="bg1">
                    <a:lumMod val="85000"/>
                  </a:schemeClr>
                </a:solidFill>
              </a:rPr>
              <a:t>King’s Chapel Burying Ground, Boston</a:t>
            </a:r>
          </a:p>
        </p:txBody>
      </p:sp>
    </p:spTree>
    <p:extLst>
      <p:ext uri="{BB962C8B-B14F-4D97-AF65-F5344CB8AC3E}">
        <p14:creationId xmlns:p14="http://schemas.microsoft.com/office/powerpoint/2010/main" val="40106684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C6423-61F1-0029-E8C7-CB299B5AC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DD255-0870-890D-158B-4F25BB842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4384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their marker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does not survive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952CB-9DFF-7633-DFE7-420B6006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7E3FA0-4451-9366-4679-49713FC2F67C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8CD82024-C793-2A72-B0D8-C7FA6B741345}"/>
              </a:ext>
            </a:extLst>
          </p:cNvPr>
          <p:cNvGrpSpPr/>
          <p:nvPr/>
        </p:nvGrpSpPr>
        <p:grpSpPr>
          <a:xfrm>
            <a:off x="1092017" y="4545383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78DB672-4D95-9FE9-E90A-0DB32EF36683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7599EAD-DFCA-F16A-6E41-2509A9DF5A61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889C2B8-3B1F-0F20-15DA-495ED3CC0F15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1798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BFDA-9A3E-57B2-3963-09CDC5F64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0C8FEB-F5FC-E066-EA30-3463DA0B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D4CF66-B6BE-568C-F81A-D16919D92C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6" t="23332" r="33333" b="12964"/>
          <a:stretch/>
        </p:blipFill>
        <p:spPr>
          <a:xfrm>
            <a:off x="1447800" y="0"/>
            <a:ext cx="6220047" cy="68580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979137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78AC2-74E5-C0F4-DC1C-A9C7E6FCA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74088-CC81-5822-03C6-5409BAFE7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526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How hopeful!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1DCC7C-93FA-8F5B-4409-AC31CD6B5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DC0C26-0811-FA42-DF89-B25E1C6F9778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2F6A8B5-2236-2732-8F79-881BBAFAEC47}"/>
              </a:ext>
            </a:extLst>
          </p:cNvPr>
          <p:cNvSpPr txBox="1">
            <a:spLocks/>
          </p:cNvSpPr>
          <p:nvPr/>
        </p:nvSpPr>
        <p:spPr>
          <a:xfrm>
            <a:off x="457200" y="3429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0" b="0" dirty="0">
                <a:solidFill>
                  <a:schemeClr val="accent3">
                    <a:lumMod val="75000"/>
                  </a:schemeClr>
                </a:solidFill>
              </a:rPr>
              <a:t>And how brave!</a:t>
            </a:r>
          </a:p>
        </p:txBody>
      </p:sp>
    </p:spTree>
    <p:extLst>
      <p:ext uri="{BB962C8B-B14F-4D97-AF65-F5344CB8AC3E}">
        <p14:creationId xmlns:p14="http://schemas.microsoft.com/office/powerpoint/2010/main" val="41302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6AB9E-6F5E-6396-5A0B-6B653A24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91BF9-D61D-CEC5-D1B0-1E43D9A1C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solidFill>
                  <a:schemeClr val="accent4">
                    <a:lumMod val="75000"/>
                  </a:schemeClr>
                </a:solidFill>
              </a:rPr>
              <a:t>collaborative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13B43-C685-9B19-001B-AAD1258CD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B572622-02F6-D830-FD62-313B7C084461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1268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AB60D6-169D-8A2D-BF5C-DB2993D2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5CDF0B-DFCC-2BD8-D949-AFDCF490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7" t="12963" r="16667" b="18889"/>
          <a:stretch>
            <a:fillRect/>
          </a:stretch>
        </p:blipFill>
        <p:spPr>
          <a:xfrm>
            <a:off x="0" y="838200"/>
            <a:ext cx="9144000" cy="525780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45276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71606B-D7F1-4C4D-42D0-9610409ED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7AA69D-ABF3-29E3-0377-B607793A92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6" t="27778" r="5833" b="20370"/>
          <a:stretch>
            <a:fillRect/>
          </a:stretch>
        </p:blipFill>
        <p:spPr>
          <a:xfrm>
            <a:off x="616131" y="1371600"/>
            <a:ext cx="7994469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782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1E318-275E-5991-060A-4D1ECFA1E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3F88F3-4A1F-2605-9102-EA74174C5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3C8DE8-3A06-9943-9A14-916F3695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166" t="27778" r="5833" b="20370"/>
          <a:stretch>
            <a:fillRect/>
          </a:stretch>
        </p:blipFill>
        <p:spPr>
          <a:xfrm>
            <a:off x="616131" y="1371600"/>
            <a:ext cx="7994469" cy="3886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89EB6D-8837-8D3B-AAE3-29FF44BDFC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166" t="38148" r="5833" b="14444"/>
          <a:stretch>
            <a:fillRect/>
          </a:stretch>
        </p:blipFill>
        <p:spPr>
          <a:xfrm>
            <a:off x="679704" y="1524000"/>
            <a:ext cx="7930896" cy="352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6699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FF696F-2337-2404-ED14-02F61368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3D0CE2-91FF-49B3-A5D8-181E900D7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34694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AEBD96-C315-4F53-9D9E-0E20E993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4299696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916AAA-66F6-4DFA-88ED-7E27CF6B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0625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D43F-BAD6-47F1-AA65-AEEA38A2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512C9B2-6B22-4211-A940-FCD7C2CD0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5F7DB84-CDE7-46F8-90DD-9D048A7D5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914171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6113" y="720071"/>
            <a:ext cx="4063401" cy="5417858"/>
            <a:chOff x="1311770" y="720071"/>
            <a:chExt cx="5417868" cy="5417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BB37995-6C99-8BA2-8A11-F155DE5E1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130" y="1316890"/>
            <a:ext cx="3454795" cy="42242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800" b="0" cap="all">
                <a:solidFill>
                  <a:srgbClr val="FFFFFF"/>
                </a:solidFill>
              </a:rPr>
              <a:t>SoLOMON</a:t>
            </a:r>
            <a:endParaRPr lang="en-US" sz="4800" b="0" cap="all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01706" y="3398742"/>
            <a:ext cx="3657600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965A9-5CB2-1BE9-B96E-8BDC3DC26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83252" y="6215530"/>
            <a:ext cx="535487" cy="479632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 sz="28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65</a:t>
            </a:fld>
            <a:endParaRPr lang="en-US" sz="28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5E35AAC-61BE-ED60-99C7-B6B632717E00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055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76E243-035A-C4C7-8A97-CED61B6A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3F093-576A-FF16-F3A3-731D53571009}"/>
              </a:ext>
            </a:extLst>
          </p:cNvPr>
          <p:cNvSpPr txBox="1"/>
          <p:nvPr/>
        </p:nvSpPr>
        <p:spPr>
          <a:xfrm>
            <a:off x="180594" y="8839200"/>
            <a:ext cx="8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after Solomon escaped for the third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(June 23, 1774,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Maryland Gazette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85820C-9D69-C1F0-696E-F3D0DDC404E1}"/>
              </a:ext>
            </a:extLst>
          </p:cNvPr>
          <p:cNvSpPr/>
          <p:nvPr/>
        </p:nvSpPr>
        <p:spPr>
          <a:xfrm>
            <a:off x="685800" y="5105400"/>
            <a:ext cx="7797546" cy="1447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2EC330-A454-61A3-B5D4-DCB7C0EFEC5C}"/>
              </a:ext>
            </a:extLst>
          </p:cNvPr>
          <p:cNvSpPr txBox="1">
            <a:spLocks/>
          </p:cNvSpPr>
          <p:nvPr/>
        </p:nvSpPr>
        <p:spPr>
          <a:xfrm>
            <a:off x="800100" y="5181600"/>
            <a:ext cx="75819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0" dirty="0">
                <a:solidFill>
                  <a:schemeClr val="accent2">
                    <a:lumMod val="50000"/>
                  </a:schemeClr>
                </a:solidFill>
              </a:rPr>
              <a:t>Thomas Cockey posted this newspaper advertisement after Solomon escaped for the third time.</a:t>
            </a:r>
          </a:p>
        </p:txBody>
      </p:sp>
      <p:pic>
        <p:nvPicPr>
          <p:cNvPr id="3" name="Picture 2" descr="A close-up of a newspaper&#10;&#10;AI-generated content may be incorrect.">
            <a:extLst>
              <a:ext uri="{FF2B5EF4-FFF2-40B4-BE49-F238E27FC236}">
                <a16:creationId xmlns:a16="http://schemas.microsoft.com/office/drawing/2014/main" id="{1920FB22-8942-DF72-8CED-350B937DC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28" t="2773" r="2282" b="2830"/>
          <a:stretch>
            <a:fillRect/>
          </a:stretch>
        </p:blipFill>
        <p:spPr>
          <a:xfrm>
            <a:off x="2095500" y="195251"/>
            <a:ext cx="4991100" cy="475774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280025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6B1D99-6274-B326-9EF1-488A26BE5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0646" y="6272785"/>
            <a:ext cx="480060" cy="365125"/>
          </a:xfrm>
        </p:spPr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38660D-4706-4E3C-7686-A2E1F2425F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68" t="18889" r="23899" b="11598"/>
          <a:stretch>
            <a:fillRect/>
          </a:stretch>
        </p:blipFill>
        <p:spPr>
          <a:xfrm>
            <a:off x="15494" y="-593810"/>
            <a:ext cx="9115806" cy="745181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C8F90BC-79CE-7FE4-7FD1-5EBEF3EC9C6D}"/>
              </a:ext>
            </a:extLst>
          </p:cNvPr>
          <p:cNvSpPr/>
          <p:nvPr/>
        </p:nvSpPr>
        <p:spPr>
          <a:xfrm rot="18906007">
            <a:off x="6431232" y="2631138"/>
            <a:ext cx="718154" cy="1678382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554664-73C6-B744-31F6-48EBC285D052}"/>
              </a:ext>
            </a:extLst>
          </p:cNvPr>
          <p:cNvSpPr/>
          <p:nvPr/>
        </p:nvSpPr>
        <p:spPr>
          <a:xfrm rot="16825864">
            <a:off x="6095104" y="1260332"/>
            <a:ext cx="617036" cy="2432270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3F3BB1E-A7DE-655C-7373-5C931C31F910}"/>
              </a:ext>
            </a:extLst>
          </p:cNvPr>
          <p:cNvSpPr/>
          <p:nvPr/>
        </p:nvSpPr>
        <p:spPr>
          <a:xfrm rot="16200000">
            <a:off x="7169775" y="5057409"/>
            <a:ext cx="746767" cy="1909305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8A3625-B091-6E66-BC11-5BF042317D5E}"/>
              </a:ext>
            </a:extLst>
          </p:cNvPr>
          <p:cNvSpPr/>
          <p:nvPr/>
        </p:nvSpPr>
        <p:spPr>
          <a:xfrm rot="16790798">
            <a:off x="4941684" y="2404881"/>
            <a:ext cx="746767" cy="1821156"/>
          </a:xfrm>
          <a:prstGeom prst="ellipse">
            <a:avLst/>
          </a:prstGeom>
          <a:noFill/>
          <a:ln w="1936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3F1DCF-A659-21FD-4DFF-A455386A2813}"/>
              </a:ext>
            </a:extLst>
          </p:cNvPr>
          <p:cNvSpPr/>
          <p:nvPr/>
        </p:nvSpPr>
        <p:spPr>
          <a:xfrm>
            <a:off x="1282700" y="143544"/>
            <a:ext cx="6553200" cy="1676400"/>
          </a:xfrm>
          <a:prstGeom prst="rect">
            <a:avLst/>
          </a:prstGeom>
          <a:solidFill>
            <a:srgbClr val="D1BA99"/>
          </a:solidFill>
          <a:ln w="25400">
            <a:solidFill>
              <a:srgbClr val="CFB793"/>
            </a:solidFill>
          </a:ln>
          <a:effectLst>
            <a:softEdge rad="355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F8A4E0-BB3E-2A6E-420C-A773C8593625}"/>
              </a:ext>
            </a:extLst>
          </p:cNvPr>
          <p:cNvSpPr txBox="1">
            <a:spLocks/>
          </p:cNvSpPr>
          <p:nvPr/>
        </p:nvSpPr>
        <p:spPr>
          <a:xfrm>
            <a:off x="754253" y="685800"/>
            <a:ext cx="75819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tx1"/>
                </a:solidFill>
              </a:rPr>
              <a:t>Places to which Solomon fled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680C652-AC7D-974D-BED7-B5E48C55E415}"/>
              </a:ext>
            </a:extLst>
          </p:cNvPr>
          <p:cNvCxnSpPr>
            <a:cxnSpLocks/>
          </p:cNvCxnSpPr>
          <p:nvPr/>
        </p:nvCxnSpPr>
        <p:spPr>
          <a:xfrm flipV="1">
            <a:off x="5465177" y="2745381"/>
            <a:ext cx="249823" cy="412114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AA5103F-1377-2504-26F3-0CE5E7926C33}"/>
              </a:ext>
            </a:extLst>
          </p:cNvPr>
          <p:cNvCxnSpPr>
            <a:cxnSpLocks/>
          </p:cNvCxnSpPr>
          <p:nvPr/>
        </p:nvCxnSpPr>
        <p:spPr>
          <a:xfrm flipV="1">
            <a:off x="5642977" y="3155314"/>
            <a:ext cx="587923" cy="129181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C65AE45-A180-946E-14EF-DD791B89C8C7}"/>
              </a:ext>
            </a:extLst>
          </p:cNvPr>
          <p:cNvCxnSpPr>
            <a:cxnSpLocks/>
          </p:cNvCxnSpPr>
          <p:nvPr/>
        </p:nvCxnSpPr>
        <p:spPr>
          <a:xfrm>
            <a:off x="5642977" y="3510167"/>
            <a:ext cx="1474251" cy="1959470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40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5871E-314E-2B60-76D5-43D7E290D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99984-17DA-F735-EAEF-C25271A82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56172" y="6215530"/>
            <a:ext cx="535487" cy="4796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fld id="{BF65DE1F-DDA0-4C90-98E0-3D39A3E1FC21}" type="slidenum">
              <a:rPr lang="en-US"/>
              <a:pPr algn="l">
                <a:lnSpc>
                  <a:spcPct val="90000"/>
                </a:lnSpc>
                <a:spcAft>
                  <a:spcPts val="600"/>
                </a:spcAft>
                <a:defRPr/>
              </a:pPr>
              <a:t>68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54D1DE-425F-22F1-2BC5-EDA27B680C2F}"/>
              </a:ext>
            </a:extLst>
          </p:cNvPr>
          <p:cNvSpPr txBox="1">
            <a:spLocks/>
          </p:cNvSpPr>
          <p:nvPr/>
        </p:nvSpPr>
        <p:spPr>
          <a:xfrm>
            <a:off x="1981200" y="3422513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A close-up of a pair of horseshoes">
            <a:extLst>
              <a:ext uri="{FF2B5EF4-FFF2-40B4-BE49-F238E27FC236}">
                <a16:creationId xmlns:a16="http://schemas.microsoft.com/office/drawing/2014/main" id="{69EB50D7-2A68-BC39-5824-1A50DCDAC3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793" b="18873"/>
          <a:stretch>
            <a:fillRect/>
          </a:stretch>
        </p:blipFill>
        <p:spPr>
          <a:xfrm>
            <a:off x="114300" y="1071737"/>
            <a:ext cx="8915400" cy="3576463"/>
          </a:xfrm>
          <a:prstGeom prst="rect">
            <a:avLst/>
          </a:prstGeom>
          <a:noFill/>
          <a:ln w="76200">
            <a:solidFill>
              <a:srgbClr val="30463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FCFEBC-D97F-ADE4-636D-1682703925C4}"/>
              </a:ext>
            </a:extLst>
          </p:cNvPr>
          <p:cNvSpPr txBox="1">
            <a:spLocks/>
          </p:cNvSpPr>
          <p:nvPr/>
        </p:nvSpPr>
        <p:spPr>
          <a:xfrm>
            <a:off x="800100" y="5105400"/>
            <a:ext cx="7581900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0" dirty="0">
                <a:solidFill>
                  <a:schemeClr val="accent2">
                    <a:lumMod val="50000"/>
                  </a:schemeClr>
                </a:solidFill>
              </a:rPr>
              <a:t>Solomon was restrained by </a:t>
            </a:r>
          </a:p>
          <a:p>
            <a:pPr algn="ctr"/>
            <a:r>
              <a:rPr lang="en-US" sz="3500" b="0" dirty="0">
                <a:solidFill>
                  <a:schemeClr val="accent2">
                    <a:lumMod val="50000"/>
                  </a:schemeClr>
                </a:solidFill>
              </a:rPr>
              <a:t>leg shackles such as these.</a:t>
            </a:r>
          </a:p>
        </p:txBody>
      </p:sp>
    </p:spTree>
    <p:extLst>
      <p:ext uri="{BB962C8B-B14F-4D97-AF65-F5344CB8AC3E}">
        <p14:creationId xmlns:p14="http://schemas.microsoft.com/office/powerpoint/2010/main" val="5672841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BEAC1-23B4-2048-ED85-DD3B49636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E28D1F-172D-C3FD-12DA-BD50380ED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69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C45B94-976D-29E9-6988-A92B034AF67A}"/>
              </a:ext>
            </a:extLst>
          </p:cNvPr>
          <p:cNvSpPr txBox="1"/>
          <p:nvPr/>
        </p:nvSpPr>
        <p:spPr>
          <a:xfrm>
            <a:off x="2133600" y="7349536"/>
            <a:ext cx="8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after Solomon escaped for the fourth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/>
              <a:t>Dunlap’s Maryland Gazette</a:t>
            </a:r>
            <a:r>
              <a:rPr lang="en-US" sz="2400" dirty="0"/>
              <a:t> (July 4, 1775)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AF7EC8-D032-4A27-5B86-CF01EBBD2E44}"/>
              </a:ext>
            </a:extLst>
          </p:cNvPr>
          <p:cNvSpPr/>
          <p:nvPr/>
        </p:nvSpPr>
        <p:spPr>
          <a:xfrm>
            <a:off x="4953000" y="685800"/>
            <a:ext cx="3505200" cy="55107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DCA6EB-A52E-A6EF-EBEC-352BF4AFAFA6}"/>
              </a:ext>
            </a:extLst>
          </p:cNvPr>
          <p:cNvSpPr txBox="1">
            <a:spLocks/>
          </p:cNvSpPr>
          <p:nvPr/>
        </p:nvSpPr>
        <p:spPr>
          <a:xfrm>
            <a:off x="5581650" y="1219200"/>
            <a:ext cx="2800350" cy="449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3">
                    <a:lumMod val="75000"/>
                  </a:schemeClr>
                </a:solidFill>
              </a:rPr>
              <a:t>Thomas Cockey </a:t>
            </a:r>
          </a:p>
          <a:p>
            <a:pPr algn="ctr"/>
            <a:r>
              <a:rPr lang="en-US" sz="3200" b="0" dirty="0">
                <a:solidFill>
                  <a:schemeClr val="accent3">
                    <a:lumMod val="75000"/>
                  </a:schemeClr>
                </a:solidFill>
              </a:rPr>
              <a:t>posted this newspaper advertisement after Solomon escaped for the fourth time.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5710FBB6-B8BE-097B-202B-3377895EC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39687"/>
            <a:ext cx="4095750" cy="6894513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11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623EB1-DB6E-FAC2-2C5B-D830F2A6A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C56184-3DB9-0663-85CF-4B8CBA9F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00" t="45556" r="31666" b="10000"/>
          <a:stretch>
            <a:fillRect/>
          </a:stretch>
        </p:blipFill>
        <p:spPr>
          <a:xfrm>
            <a:off x="365760" y="685800"/>
            <a:ext cx="8412480" cy="5486400"/>
          </a:xfrm>
          <a:prstGeom prst="rect">
            <a:avLst/>
          </a:prstGeom>
          <a:ln w="762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893067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B105F1-FDED-BA8F-DCD2-7D23B2F0C1AF}"/>
              </a:ext>
            </a:extLst>
          </p:cNvPr>
          <p:cNvSpPr/>
          <p:nvPr/>
        </p:nvSpPr>
        <p:spPr>
          <a:xfrm>
            <a:off x="609600" y="3733800"/>
            <a:ext cx="7924800" cy="21579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57BDFD-E80F-3C87-4874-B030581B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520B5F-4B22-EDED-7735-6C1E4664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60370" r="64167" b="17408"/>
          <a:stretch>
            <a:fillRect/>
          </a:stretch>
        </p:blipFill>
        <p:spPr>
          <a:xfrm>
            <a:off x="431800" y="1219200"/>
            <a:ext cx="8331200" cy="3048000"/>
          </a:xfrm>
          <a:prstGeom prst="rect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A7A8C2A-E3D2-4081-3C22-CE92D380C3A3}"/>
              </a:ext>
            </a:extLst>
          </p:cNvPr>
          <p:cNvSpPr txBox="1">
            <a:spLocks/>
          </p:cNvSpPr>
          <p:nvPr/>
        </p:nvSpPr>
        <p:spPr>
          <a:xfrm>
            <a:off x="1447800" y="4564076"/>
            <a:ext cx="6331226" cy="17605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5">
                    <a:lumMod val="75000"/>
                  </a:schemeClr>
                </a:solidFill>
              </a:rPr>
              <a:t>Ralph Foster advertised that he had Solomon in his “Custody”</a:t>
            </a:r>
          </a:p>
        </p:txBody>
      </p:sp>
    </p:spTree>
    <p:extLst>
      <p:ext uri="{BB962C8B-B14F-4D97-AF65-F5344CB8AC3E}">
        <p14:creationId xmlns:p14="http://schemas.microsoft.com/office/powerpoint/2010/main" val="196876757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502522-7766-85B6-4778-891463ABC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D3B40A-4DCE-DFD1-E6F1-BC85EBFCF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44551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CF6F630-A1B0-1217-EDA3-922F6715D318}"/>
              </a:ext>
            </a:extLst>
          </p:cNvPr>
          <p:cNvSpPr txBox="1"/>
          <p:nvPr/>
        </p:nvSpPr>
        <p:spPr>
          <a:xfrm>
            <a:off x="550241" y="11448871"/>
            <a:ext cx="82211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two years after Solomon escaped for the fifth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/>
              <a:t>Maryland Journal</a:t>
            </a:r>
            <a:r>
              <a:rPr lang="en-US" sz="2400" dirty="0"/>
              <a:t> October 13 1778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068F49-4AA5-62D5-DD47-783881FE69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33" t="41111" r="28333" b="9999"/>
          <a:stretch>
            <a:fillRect/>
          </a:stretch>
        </p:blipFill>
        <p:spPr>
          <a:xfrm>
            <a:off x="4038600" y="152400"/>
            <a:ext cx="4876800" cy="6437376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E58BFFA-1E85-B715-399B-D4B2DAB46994}"/>
              </a:ext>
            </a:extLst>
          </p:cNvPr>
          <p:cNvSpPr/>
          <p:nvPr/>
        </p:nvSpPr>
        <p:spPr>
          <a:xfrm>
            <a:off x="685800" y="685800"/>
            <a:ext cx="2819400" cy="55107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020387E-3E78-9D97-9EE2-4B424189411F}"/>
              </a:ext>
            </a:extLst>
          </p:cNvPr>
          <p:cNvSpPr txBox="1">
            <a:spLocks/>
          </p:cNvSpPr>
          <p:nvPr/>
        </p:nvSpPr>
        <p:spPr>
          <a:xfrm>
            <a:off x="685800" y="1447800"/>
            <a:ext cx="2819400" cy="4495800"/>
          </a:xfrm>
          <a:prstGeom prst="rect">
            <a:avLst/>
          </a:prstGeom>
          <a:ln w="0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4">
                    <a:lumMod val="75000"/>
                  </a:schemeClr>
                </a:solidFill>
              </a:rPr>
              <a:t>Thomas Cockey </a:t>
            </a:r>
          </a:p>
          <a:p>
            <a:pPr algn="ctr"/>
            <a:r>
              <a:rPr lang="en-US" sz="3200" b="0" dirty="0">
                <a:solidFill>
                  <a:schemeClr val="accent4">
                    <a:lumMod val="75000"/>
                  </a:schemeClr>
                </a:solidFill>
              </a:rPr>
              <a:t>posted this newspaper advertisement two years after Solomon escaped for the fifth time.</a:t>
            </a:r>
          </a:p>
        </p:txBody>
      </p:sp>
    </p:spTree>
    <p:extLst>
      <p:ext uri="{BB962C8B-B14F-4D97-AF65-F5344CB8AC3E}">
        <p14:creationId xmlns:p14="http://schemas.microsoft.com/office/powerpoint/2010/main" val="1019018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EA58E-7E32-3945-4347-78FE20D5D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5DBE47-974E-04DE-4887-3D0D1C4C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9A6F6D-56E4-BB7A-1A7A-E38259B188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68" t="18889" r="23899" b="11598"/>
          <a:stretch>
            <a:fillRect/>
          </a:stretch>
        </p:blipFill>
        <p:spPr>
          <a:xfrm>
            <a:off x="28194" y="-593810"/>
            <a:ext cx="9115806" cy="745181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BD80738-D616-680C-3B94-893E8D947A1B}"/>
              </a:ext>
            </a:extLst>
          </p:cNvPr>
          <p:cNvSpPr/>
          <p:nvPr/>
        </p:nvSpPr>
        <p:spPr>
          <a:xfrm rot="18707827">
            <a:off x="6825447" y="2355423"/>
            <a:ext cx="718154" cy="1905000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A822206-75F0-30BC-EE16-78B60CD8DC37}"/>
              </a:ext>
            </a:extLst>
          </p:cNvPr>
          <p:cNvSpPr/>
          <p:nvPr/>
        </p:nvSpPr>
        <p:spPr>
          <a:xfrm rot="17083963">
            <a:off x="6451788" y="1102437"/>
            <a:ext cx="703377" cy="2503842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6FBC2C-EB0E-212B-1E79-465818387B6A}"/>
              </a:ext>
            </a:extLst>
          </p:cNvPr>
          <p:cNvSpPr/>
          <p:nvPr/>
        </p:nvSpPr>
        <p:spPr>
          <a:xfrm rot="16200000">
            <a:off x="7182475" y="5057409"/>
            <a:ext cx="746767" cy="1909305"/>
          </a:xfrm>
          <a:prstGeom prst="ellipse">
            <a:avLst/>
          </a:prstGeom>
          <a:noFill/>
          <a:ln w="1936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080445-7198-0118-F00C-D20A163796FB}"/>
              </a:ext>
            </a:extLst>
          </p:cNvPr>
          <p:cNvSpPr/>
          <p:nvPr/>
        </p:nvSpPr>
        <p:spPr>
          <a:xfrm rot="16790798">
            <a:off x="5020276" y="2353270"/>
            <a:ext cx="746767" cy="1909305"/>
          </a:xfrm>
          <a:prstGeom prst="ellipse">
            <a:avLst/>
          </a:prstGeom>
          <a:noFill/>
          <a:ln w="1936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690103-0CBC-E24D-E342-8595E974B758}"/>
              </a:ext>
            </a:extLst>
          </p:cNvPr>
          <p:cNvSpPr/>
          <p:nvPr/>
        </p:nvSpPr>
        <p:spPr>
          <a:xfrm>
            <a:off x="1040324" y="715044"/>
            <a:ext cx="2236276" cy="1676400"/>
          </a:xfrm>
          <a:prstGeom prst="rect">
            <a:avLst/>
          </a:prstGeom>
          <a:solidFill>
            <a:srgbClr val="D1BA99"/>
          </a:solidFill>
          <a:ln w="25400">
            <a:solidFill>
              <a:srgbClr val="CFB793"/>
            </a:solidFill>
          </a:ln>
          <a:effectLst>
            <a:softEdge rad="3556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3D95FE-593A-85CB-E294-7259C5707C67}"/>
              </a:ext>
            </a:extLst>
          </p:cNvPr>
          <p:cNvSpPr txBox="1">
            <a:spLocks/>
          </p:cNvSpPr>
          <p:nvPr/>
        </p:nvSpPr>
        <p:spPr>
          <a:xfrm>
            <a:off x="766953" y="1257300"/>
            <a:ext cx="2717286" cy="1219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rgbClr val="C00000"/>
                </a:solidFill>
              </a:rPr>
              <a:t>Fort Pitt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77791D6-7720-5C29-CC1F-1D29D14F8B48}"/>
              </a:ext>
            </a:extLst>
          </p:cNvPr>
          <p:cNvCxnSpPr/>
          <p:nvPr/>
        </p:nvCxnSpPr>
        <p:spPr>
          <a:xfrm flipV="1">
            <a:off x="5503277" y="2590800"/>
            <a:ext cx="440323" cy="541295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438464-1326-B1F7-9EAE-18293FD2623A}"/>
              </a:ext>
            </a:extLst>
          </p:cNvPr>
          <p:cNvCxnSpPr>
            <a:cxnSpLocks/>
          </p:cNvCxnSpPr>
          <p:nvPr/>
        </p:nvCxnSpPr>
        <p:spPr>
          <a:xfrm flipV="1">
            <a:off x="5655677" y="3155314"/>
            <a:ext cx="587923" cy="129181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F512807-5C24-F058-CEF7-81FB8CC9209B}"/>
              </a:ext>
            </a:extLst>
          </p:cNvPr>
          <p:cNvCxnSpPr>
            <a:cxnSpLocks/>
          </p:cNvCxnSpPr>
          <p:nvPr/>
        </p:nvCxnSpPr>
        <p:spPr>
          <a:xfrm>
            <a:off x="5655677" y="3510167"/>
            <a:ext cx="1474251" cy="1959470"/>
          </a:xfrm>
          <a:prstGeom prst="straightConnector1">
            <a:avLst/>
          </a:prstGeom>
          <a:ln w="1016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D76F6FB9-C01F-78AB-C710-30B357740D1C}"/>
              </a:ext>
            </a:extLst>
          </p:cNvPr>
          <p:cNvSpPr/>
          <p:nvPr/>
        </p:nvSpPr>
        <p:spPr>
          <a:xfrm rot="15054196">
            <a:off x="1382833" y="1389274"/>
            <a:ext cx="746767" cy="1909305"/>
          </a:xfrm>
          <a:prstGeom prst="ellipse">
            <a:avLst/>
          </a:prstGeom>
          <a:noFill/>
          <a:ln w="1936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66D04F9-B5D6-5D75-1DC8-89134C5D9AE0}"/>
              </a:ext>
            </a:extLst>
          </p:cNvPr>
          <p:cNvCxnSpPr>
            <a:cxnSpLocks/>
          </p:cNvCxnSpPr>
          <p:nvPr/>
        </p:nvCxnSpPr>
        <p:spPr>
          <a:xfrm flipH="1" flipV="1">
            <a:off x="2375145" y="2662717"/>
            <a:ext cx="2321626" cy="469378"/>
          </a:xfrm>
          <a:prstGeom prst="straightConnector1">
            <a:avLst/>
          </a:prstGeom>
          <a:ln w="1016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0279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9CC6C0-E7C5-1A17-BF09-B1187BDC7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73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ED8466-FC30-4D00-81D8-30B61169D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642" y="-28591"/>
            <a:ext cx="9865042" cy="68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33312E8-D75C-5515-FB60-215BD04A6D97}"/>
              </a:ext>
            </a:extLst>
          </p:cNvPr>
          <p:cNvSpPr txBox="1">
            <a:spLocks/>
          </p:cNvSpPr>
          <p:nvPr/>
        </p:nvSpPr>
        <p:spPr>
          <a:xfrm>
            <a:off x="12700" y="152400"/>
            <a:ext cx="6331226" cy="176052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Artist’s rendering of Fort Pitt at the time Solomon was there</a:t>
            </a:r>
          </a:p>
        </p:txBody>
      </p:sp>
    </p:spTree>
    <p:extLst>
      <p:ext uri="{BB962C8B-B14F-4D97-AF65-F5344CB8AC3E}">
        <p14:creationId xmlns:p14="http://schemas.microsoft.com/office/powerpoint/2010/main" val="15517291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4F2203-4246-8557-04F1-CFF0E3625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057B39-635C-7B98-FCF1-AEC4429E6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8859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3D99D5-5CC4-2F8A-754B-BB569F9BDB0B}"/>
              </a:ext>
            </a:extLst>
          </p:cNvPr>
          <p:cNvSpPr txBox="1"/>
          <p:nvPr/>
        </p:nvSpPr>
        <p:spPr>
          <a:xfrm>
            <a:off x="550241" y="12755940"/>
            <a:ext cx="8221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Solomon’s enslaver, Thomas Cockey, posted this newspaper advertisement two years after Solomon escaped for the sixth time.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/>
              <a:t>Maryland Journal</a:t>
            </a:r>
            <a:r>
              <a:rPr lang="en-US" sz="2400" dirty="0"/>
              <a:t> March 1 1780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BE7F02-B023-3617-6F65-863BCA205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67" t="36667" r="37500" b="12863"/>
          <a:stretch>
            <a:fillRect/>
          </a:stretch>
        </p:blipFill>
        <p:spPr>
          <a:xfrm>
            <a:off x="381000" y="-76200"/>
            <a:ext cx="5029200" cy="6853351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569619A-E1EB-1192-2233-FC4BE0A97557}"/>
              </a:ext>
            </a:extLst>
          </p:cNvPr>
          <p:cNvSpPr/>
          <p:nvPr/>
        </p:nvSpPr>
        <p:spPr>
          <a:xfrm>
            <a:off x="5638800" y="661415"/>
            <a:ext cx="3048000" cy="5510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8E8C71A-F676-6C20-E243-EEF3FC600A93}"/>
              </a:ext>
            </a:extLst>
          </p:cNvPr>
          <p:cNvSpPr txBox="1">
            <a:spLocks/>
          </p:cNvSpPr>
          <p:nvPr/>
        </p:nvSpPr>
        <p:spPr>
          <a:xfrm>
            <a:off x="5715000" y="1447800"/>
            <a:ext cx="2895600" cy="449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0" dirty="0">
                <a:solidFill>
                  <a:schemeClr val="accent1">
                    <a:lumMod val="75000"/>
                  </a:schemeClr>
                </a:solidFill>
              </a:rPr>
              <a:t>Thomas Cockey </a:t>
            </a:r>
          </a:p>
          <a:p>
            <a:pPr algn="ctr"/>
            <a:r>
              <a:rPr lang="en-US" sz="3200" b="0" dirty="0">
                <a:solidFill>
                  <a:schemeClr val="accent1">
                    <a:lumMod val="75000"/>
                  </a:schemeClr>
                </a:solidFill>
              </a:rPr>
              <a:t>posted this newspaper advertisement after Solomon escaped for the sixth time.</a:t>
            </a:r>
          </a:p>
        </p:txBody>
      </p:sp>
    </p:spTree>
    <p:extLst>
      <p:ext uri="{BB962C8B-B14F-4D97-AF65-F5344CB8AC3E}">
        <p14:creationId xmlns:p14="http://schemas.microsoft.com/office/powerpoint/2010/main" val="2463165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9E8B7-78F7-1ADC-C7FA-D9E4910B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DC6A4-CDA3-44E6-E7FD-1425D819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fades from </a:t>
            </a:r>
            <a:b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6500" b="0" dirty="0">
                <a:solidFill>
                  <a:schemeClr val="accent2">
                    <a:lumMod val="75000"/>
                  </a:schemeClr>
                </a:solidFill>
              </a:rPr>
              <a:t>the historical record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6A95D6-9749-D31E-E914-8CC33D89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2CEEDB-3473-BAE9-9A3F-F7DA62E6E922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734978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7E677-8B26-ED5E-6EB1-C911EA339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722E4-6FBA-EC8F-10FA-09AEB2C42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4384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tx1"/>
                </a:solidFill>
              </a:rPr>
              <a:t>Perhaps this final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bid for freedom </a:t>
            </a:r>
            <a:br>
              <a:rPr lang="en-US" sz="6500" b="0" dirty="0">
                <a:solidFill>
                  <a:schemeClr val="tx1"/>
                </a:solidFill>
              </a:rPr>
            </a:br>
            <a:r>
              <a:rPr lang="en-US" sz="6500" b="0" dirty="0">
                <a:solidFill>
                  <a:schemeClr val="tx1"/>
                </a:solidFill>
              </a:rPr>
              <a:t>was successful.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74AF24-3F19-A6AD-68A2-328F997BC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76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6C175F0-9D83-F33D-7CF5-5EFC3FB91BD0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3" name="Graphic 57">
            <a:extLst>
              <a:ext uri="{FF2B5EF4-FFF2-40B4-BE49-F238E27FC236}">
                <a16:creationId xmlns:a16="http://schemas.microsoft.com/office/drawing/2014/main" id="{674F910E-9F22-518F-FEBE-85D8EB4FD6E0}"/>
              </a:ext>
            </a:extLst>
          </p:cNvPr>
          <p:cNvGrpSpPr/>
          <p:nvPr/>
        </p:nvGrpSpPr>
        <p:grpSpPr>
          <a:xfrm>
            <a:off x="1092017" y="4545383"/>
            <a:ext cx="6910803" cy="714649"/>
            <a:chOff x="22002828" y="38186287"/>
            <a:chExt cx="7108813" cy="1159526"/>
          </a:xfrm>
          <a:solidFill>
            <a:srgbClr val="262626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5F9583F-7BC8-2FF7-9485-ABF06AA07B14}"/>
                </a:ext>
              </a:extLst>
            </p:cNvPr>
            <p:cNvSpPr/>
            <p:nvPr/>
          </p:nvSpPr>
          <p:spPr>
            <a:xfrm>
              <a:off x="22002828" y="38726052"/>
              <a:ext cx="88306" cy="79838"/>
            </a:xfrm>
            <a:custGeom>
              <a:avLst/>
              <a:gdLst>
                <a:gd name="csX0" fmla="*/ 23696 w 88306"/>
                <a:gd name="csY0" fmla="*/ 6034 h 79838"/>
                <a:gd name="csX1" fmla="*/ 0 w 88306"/>
                <a:gd name="csY1" fmla="*/ 39919 h 79838"/>
                <a:gd name="csX2" fmla="*/ 23696 w 88306"/>
                <a:gd name="csY2" fmla="*/ 73805 h 79838"/>
                <a:gd name="csX3" fmla="*/ 88307 w 88306"/>
                <a:gd name="csY3" fmla="*/ 39919 h 79838"/>
                <a:gd name="csX4" fmla="*/ 23696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23696" y="6034"/>
                  </a:moveTo>
                  <a:cubicBezTo>
                    <a:pt x="10585" y="12748"/>
                    <a:pt x="1896" y="26096"/>
                    <a:pt x="0" y="39919"/>
                  </a:cubicBezTo>
                  <a:cubicBezTo>
                    <a:pt x="1896" y="53742"/>
                    <a:pt x="10585" y="67091"/>
                    <a:pt x="23696" y="73805"/>
                  </a:cubicBezTo>
                  <a:cubicBezTo>
                    <a:pt x="49683" y="91261"/>
                    <a:pt x="84832" y="68038"/>
                    <a:pt x="88307" y="39919"/>
                  </a:cubicBezTo>
                  <a:cubicBezTo>
                    <a:pt x="84753" y="11800"/>
                    <a:pt x="49683" y="-11422"/>
                    <a:pt x="23696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FB50150-34B3-19D6-6182-4F16AEF182F7}"/>
                </a:ext>
              </a:extLst>
            </p:cNvPr>
            <p:cNvSpPr/>
            <p:nvPr/>
          </p:nvSpPr>
          <p:spPr>
            <a:xfrm>
              <a:off x="22215776" y="38186287"/>
              <a:ext cx="6682917" cy="1159526"/>
            </a:xfrm>
            <a:custGeom>
              <a:avLst/>
              <a:gdLst>
                <a:gd name="csX0" fmla="*/ 6668621 w 6682917"/>
                <a:gd name="csY0" fmla="*/ 558595 h 1159526"/>
                <a:gd name="csX1" fmla="*/ 6538293 w 6682917"/>
                <a:gd name="csY1" fmla="*/ 555988 h 1159526"/>
                <a:gd name="csX2" fmla="*/ 4434794 w 6682917"/>
                <a:gd name="csY2" fmla="*/ 556462 h 1159526"/>
                <a:gd name="csX3" fmla="*/ 4342064 w 6682917"/>
                <a:gd name="csY3" fmla="*/ 388299 h 1159526"/>
                <a:gd name="csX4" fmla="*/ 4000841 w 6682917"/>
                <a:gd name="csY4" fmla="*/ 324320 h 1159526"/>
                <a:gd name="csX5" fmla="*/ 3550379 w 6682917"/>
                <a:gd name="csY5" fmla="*/ 546194 h 1159526"/>
                <a:gd name="csX6" fmla="*/ 3373291 w 6682917"/>
                <a:gd name="csY6" fmla="*/ 380322 h 1159526"/>
                <a:gd name="csX7" fmla="*/ 3451408 w 6682917"/>
                <a:gd name="csY7" fmla="*/ 107106 h 1159526"/>
                <a:gd name="csX8" fmla="*/ 3341459 w 6682917"/>
                <a:gd name="csY8" fmla="*/ 0 h 1159526"/>
                <a:gd name="csX9" fmla="*/ 3231510 w 6682917"/>
                <a:gd name="csY9" fmla="*/ 107106 h 1159526"/>
                <a:gd name="csX10" fmla="*/ 3309627 w 6682917"/>
                <a:gd name="csY10" fmla="*/ 380322 h 1159526"/>
                <a:gd name="csX11" fmla="*/ 3132539 w 6682917"/>
                <a:gd name="csY11" fmla="*/ 546194 h 1159526"/>
                <a:gd name="csX12" fmla="*/ 2682077 w 6682917"/>
                <a:gd name="csY12" fmla="*/ 324320 h 1159526"/>
                <a:gd name="csX13" fmla="*/ 2340854 w 6682917"/>
                <a:gd name="csY13" fmla="*/ 388299 h 1159526"/>
                <a:gd name="csX14" fmla="*/ 2248124 w 6682917"/>
                <a:gd name="csY14" fmla="*/ 556462 h 1159526"/>
                <a:gd name="csX15" fmla="*/ 144625 w 6682917"/>
                <a:gd name="csY15" fmla="*/ 555988 h 1159526"/>
                <a:gd name="csX16" fmla="*/ 14297 w 6682917"/>
                <a:gd name="csY16" fmla="*/ 558595 h 1159526"/>
                <a:gd name="csX17" fmla="*/ 0 w 6682917"/>
                <a:gd name="csY17" fmla="*/ 579763 h 1159526"/>
                <a:gd name="csX18" fmla="*/ 14297 w 6682917"/>
                <a:gd name="csY18" fmla="*/ 600932 h 1159526"/>
                <a:gd name="csX19" fmla="*/ 144625 w 6682917"/>
                <a:gd name="csY19" fmla="*/ 603538 h 1159526"/>
                <a:gd name="csX20" fmla="*/ 2248124 w 6682917"/>
                <a:gd name="csY20" fmla="*/ 603064 h 1159526"/>
                <a:gd name="csX21" fmla="*/ 2340854 w 6682917"/>
                <a:gd name="csY21" fmla="*/ 771227 h 1159526"/>
                <a:gd name="csX22" fmla="*/ 2682077 w 6682917"/>
                <a:gd name="csY22" fmla="*/ 835207 h 1159526"/>
                <a:gd name="csX23" fmla="*/ 3132539 w 6682917"/>
                <a:gd name="csY23" fmla="*/ 613333 h 1159526"/>
                <a:gd name="csX24" fmla="*/ 3309627 w 6682917"/>
                <a:gd name="csY24" fmla="*/ 779205 h 1159526"/>
                <a:gd name="csX25" fmla="*/ 3231510 w 6682917"/>
                <a:gd name="csY25" fmla="*/ 1052420 h 1159526"/>
                <a:gd name="csX26" fmla="*/ 3341459 w 6682917"/>
                <a:gd name="csY26" fmla="*/ 1159527 h 1159526"/>
                <a:gd name="csX27" fmla="*/ 3451408 w 6682917"/>
                <a:gd name="csY27" fmla="*/ 1052420 h 1159526"/>
                <a:gd name="csX28" fmla="*/ 3373291 w 6682917"/>
                <a:gd name="csY28" fmla="*/ 779205 h 1159526"/>
                <a:gd name="csX29" fmla="*/ 3550379 w 6682917"/>
                <a:gd name="csY29" fmla="*/ 613333 h 1159526"/>
                <a:gd name="csX30" fmla="*/ 4000841 w 6682917"/>
                <a:gd name="csY30" fmla="*/ 835207 h 1159526"/>
                <a:gd name="csX31" fmla="*/ 4342064 w 6682917"/>
                <a:gd name="csY31" fmla="*/ 771227 h 1159526"/>
                <a:gd name="csX32" fmla="*/ 4434794 w 6682917"/>
                <a:gd name="csY32" fmla="*/ 603064 h 1159526"/>
                <a:gd name="csX33" fmla="*/ 6538293 w 6682917"/>
                <a:gd name="csY33" fmla="*/ 603538 h 1159526"/>
                <a:gd name="csX34" fmla="*/ 6668621 w 6682917"/>
                <a:gd name="csY34" fmla="*/ 600932 h 1159526"/>
                <a:gd name="csX35" fmla="*/ 6682918 w 6682917"/>
                <a:gd name="csY35" fmla="*/ 579763 h 1159526"/>
                <a:gd name="csX36" fmla="*/ 6668621 w 6682917"/>
                <a:gd name="csY36" fmla="*/ 558595 h 1159526"/>
                <a:gd name="csX37" fmla="*/ 2686817 w 6682917"/>
                <a:gd name="csY37" fmla="*/ 779126 h 1159526"/>
                <a:gd name="csX38" fmla="*/ 2388798 w 6682917"/>
                <a:gd name="csY38" fmla="*/ 740343 h 1159526"/>
                <a:gd name="csX39" fmla="*/ 2300808 w 6682917"/>
                <a:gd name="csY39" fmla="*/ 606856 h 1159526"/>
                <a:gd name="csX40" fmla="*/ 2588084 w 6682917"/>
                <a:gd name="csY40" fmla="*/ 606066 h 1159526"/>
                <a:gd name="csX41" fmla="*/ 2613122 w 6682917"/>
                <a:gd name="csY41" fmla="*/ 579763 h 1159526"/>
                <a:gd name="csX42" fmla="*/ 2588084 w 6682917"/>
                <a:gd name="csY42" fmla="*/ 553461 h 1159526"/>
                <a:gd name="csX43" fmla="*/ 2300808 w 6682917"/>
                <a:gd name="csY43" fmla="*/ 552671 h 1159526"/>
                <a:gd name="csX44" fmla="*/ 2388798 w 6682917"/>
                <a:gd name="csY44" fmla="*/ 419183 h 1159526"/>
                <a:gd name="csX45" fmla="*/ 2686817 w 6682917"/>
                <a:gd name="csY45" fmla="*/ 380401 h 1159526"/>
                <a:gd name="csX46" fmla="*/ 3091939 w 6682917"/>
                <a:gd name="csY46" fmla="*/ 579842 h 1159526"/>
                <a:gd name="csX47" fmla="*/ 2686817 w 6682917"/>
                <a:gd name="csY47" fmla="*/ 779284 h 1159526"/>
                <a:gd name="csX48" fmla="*/ 3284510 w 6682917"/>
                <a:gd name="csY48" fmla="*/ 122430 h 1159526"/>
                <a:gd name="csX49" fmla="*/ 3341459 w 6682917"/>
                <a:gd name="csY49" fmla="*/ 52052 h 1159526"/>
                <a:gd name="csX50" fmla="*/ 3398408 w 6682917"/>
                <a:gd name="csY50" fmla="*/ 122430 h 1159526"/>
                <a:gd name="csX51" fmla="*/ 3341459 w 6682917"/>
                <a:gd name="csY51" fmla="*/ 322029 h 1159526"/>
                <a:gd name="csX52" fmla="*/ 3284510 w 6682917"/>
                <a:gd name="csY52" fmla="*/ 122430 h 1159526"/>
                <a:gd name="csX53" fmla="*/ 3398408 w 6682917"/>
                <a:gd name="csY53" fmla="*/ 1037018 h 1159526"/>
                <a:gd name="csX54" fmla="*/ 3341459 w 6682917"/>
                <a:gd name="csY54" fmla="*/ 1107395 h 1159526"/>
                <a:gd name="csX55" fmla="*/ 3284510 w 6682917"/>
                <a:gd name="csY55" fmla="*/ 1037018 h 1159526"/>
                <a:gd name="csX56" fmla="*/ 3341459 w 6682917"/>
                <a:gd name="csY56" fmla="*/ 837418 h 1159526"/>
                <a:gd name="csX57" fmla="*/ 3398408 w 6682917"/>
                <a:gd name="csY57" fmla="*/ 1037018 h 1159526"/>
                <a:gd name="csX58" fmla="*/ 3341459 w 6682917"/>
                <a:gd name="csY58" fmla="*/ 739317 h 1159526"/>
                <a:gd name="csX59" fmla="*/ 3178824 w 6682917"/>
                <a:gd name="csY59" fmla="*/ 579684 h 1159526"/>
                <a:gd name="csX60" fmla="*/ 3341459 w 6682917"/>
                <a:gd name="csY60" fmla="*/ 420052 h 1159526"/>
                <a:gd name="csX61" fmla="*/ 3504093 w 6682917"/>
                <a:gd name="csY61" fmla="*/ 579684 h 1159526"/>
                <a:gd name="csX62" fmla="*/ 3341459 w 6682917"/>
                <a:gd name="csY62" fmla="*/ 739317 h 1159526"/>
                <a:gd name="csX63" fmla="*/ 4094757 w 6682917"/>
                <a:gd name="csY63" fmla="*/ 605987 h 1159526"/>
                <a:gd name="csX64" fmla="*/ 4382031 w 6682917"/>
                <a:gd name="csY64" fmla="*/ 606777 h 1159526"/>
                <a:gd name="csX65" fmla="*/ 4294041 w 6682917"/>
                <a:gd name="csY65" fmla="*/ 740264 h 1159526"/>
                <a:gd name="csX66" fmla="*/ 3996024 w 6682917"/>
                <a:gd name="csY66" fmla="*/ 779047 h 1159526"/>
                <a:gd name="csX67" fmla="*/ 3590900 w 6682917"/>
                <a:gd name="csY67" fmla="*/ 579605 h 1159526"/>
                <a:gd name="csX68" fmla="*/ 3996024 w 6682917"/>
                <a:gd name="csY68" fmla="*/ 380164 h 1159526"/>
                <a:gd name="csX69" fmla="*/ 4294041 w 6682917"/>
                <a:gd name="csY69" fmla="*/ 418946 h 1159526"/>
                <a:gd name="csX70" fmla="*/ 4382031 w 6682917"/>
                <a:gd name="csY70" fmla="*/ 552434 h 1159526"/>
                <a:gd name="csX71" fmla="*/ 4094757 w 6682917"/>
                <a:gd name="csY71" fmla="*/ 553224 h 1159526"/>
                <a:gd name="csX72" fmla="*/ 4069717 w 6682917"/>
                <a:gd name="csY72" fmla="*/ 579526 h 1159526"/>
                <a:gd name="csX73" fmla="*/ 4094757 w 6682917"/>
                <a:gd name="csY73" fmla="*/ 605829 h 11595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</a:cxnLst>
              <a:rect l="l" t="t" r="r" b="b"/>
              <a:pathLst>
                <a:path w="6682917" h="1159526">
                  <a:moveTo>
                    <a:pt x="6668621" y="558595"/>
                  </a:moveTo>
                  <a:cubicBezTo>
                    <a:pt x="6625573" y="552434"/>
                    <a:pt x="6581577" y="558121"/>
                    <a:pt x="6538293" y="555988"/>
                  </a:cubicBezTo>
                  <a:cubicBezTo>
                    <a:pt x="5837126" y="556857"/>
                    <a:pt x="5135960" y="554724"/>
                    <a:pt x="4434794" y="556462"/>
                  </a:cubicBezTo>
                  <a:cubicBezTo>
                    <a:pt x="4422553" y="492562"/>
                    <a:pt x="4394512" y="429056"/>
                    <a:pt x="4342064" y="388299"/>
                  </a:cubicBezTo>
                  <a:cubicBezTo>
                    <a:pt x="4247200" y="312946"/>
                    <a:pt x="4116241" y="300545"/>
                    <a:pt x="4000841" y="324320"/>
                  </a:cubicBezTo>
                  <a:cubicBezTo>
                    <a:pt x="3834889" y="358916"/>
                    <a:pt x="3686078" y="447697"/>
                    <a:pt x="3550379" y="546194"/>
                  </a:cubicBezTo>
                  <a:cubicBezTo>
                    <a:pt x="3483161" y="500461"/>
                    <a:pt x="3426133" y="441536"/>
                    <a:pt x="3373291" y="380322"/>
                  </a:cubicBezTo>
                  <a:cubicBezTo>
                    <a:pt x="3425421" y="299992"/>
                    <a:pt x="3465784" y="204813"/>
                    <a:pt x="3451408" y="107106"/>
                  </a:cubicBezTo>
                  <a:cubicBezTo>
                    <a:pt x="3444063" y="52684"/>
                    <a:pt x="3397776" y="1501"/>
                    <a:pt x="3341459" y="0"/>
                  </a:cubicBezTo>
                  <a:cubicBezTo>
                    <a:pt x="3285142" y="1501"/>
                    <a:pt x="3238776" y="52605"/>
                    <a:pt x="3231510" y="107106"/>
                  </a:cubicBezTo>
                  <a:cubicBezTo>
                    <a:pt x="3217134" y="204813"/>
                    <a:pt x="3257497" y="299992"/>
                    <a:pt x="3309627" y="380322"/>
                  </a:cubicBezTo>
                  <a:cubicBezTo>
                    <a:pt x="3256864" y="441615"/>
                    <a:pt x="3199757" y="500461"/>
                    <a:pt x="3132539" y="546194"/>
                  </a:cubicBezTo>
                  <a:cubicBezTo>
                    <a:pt x="2996840" y="447697"/>
                    <a:pt x="2848028" y="358916"/>
                    <a:pt x="2682077" y="324320"/>
                  </a:cubicBezTo>
                  <a:cubicBezTo>
                    <a:pt x="2566677" y="300545"/>
                    <a:pt x="2435639" y="312946"/>
                    <a:pt x="2340854" y="388299"/>
                  </a:cubicBezTo>
                  <a:cubicBezTo>
                    <a:pt x="2288485" y="429056"/>
                    <a:pt x="2260444" y="492562"/>
                    <a:pt x="2248124" y="556462"/>
                  </a:cubicBezTo>
                  <a:cubicBezTo>
                    <a:pt x="1546958" y="554724"/>
                    <a:pt x="845792" y="556857"/>
                    <a:pt x="144625" y="555988"/>
                  </a:cubicBezTo>
                  <a:cubicBezTo>
                    <a:pt x="101262" y="558121"/>
                    <a:pt x="57265" y="552434"/>
                    <a:pt x="14297" y="558595"/>
                  </a:cubicBezTo>
                  <a:cubicBezTo>
                    <a:pt x="4503" y="562860"/>
                    <a:pt x="158" y="571075"/>
                    <a:pt x="0" y="579763"/>
                  </a:cubicBezTo>
                  <a:cubicBezTo>
                    <a:pt x="158" y="588373"/>
                    <a:pt x="4503" y="596587"/>
                    <a:pt x="14297" y="600932"/>
                  </a:cubicBezTo>
                  <a:cubicBezTo>
                    <a:pt x="57345" y="607093"/>
                    <a:pt x="101341" y="601406"/>
                    <a:pt x="144625" y="603538"/>
                  </a:cubicBezTo>
                  <a:cubicBezTo>
                    <a:pt x="845792" y="602669"/>
                    <a:pt x="1546958" y="604802"/>
                    <a:pt x="2248124" y="603064"/>
                  </a:cubicBezTo>
                  <a:cubicBezTo>
                    <a:pt x="2260365" y="666965"/>
                    <a:pt x="2288406" y="730470"/>
                    <a:pt x="2340854" y="771227"/>
                  </a:cubicBezTo>
                  <a:cubicBezTo>
                    <a:pt x="2435718" y="846581"/>
                    <a:pt x="2566677" y="858982"/>
                    <a:pt x="2682077" y="835207"/>
                  </a:cubicBezTo>
                  <a:cubicBezTo>
                    <a:pt x="2848028" y="800610"/>
                    <a:pt x="2996840" y="711829"/>
                    <a:pt x="3132539" y="613333"/>
                  </a:cubicBezTo>
                  <a:cubicBezTo>
                    <a:pt x="3199757" y="659066"/>
                    <a:pt x="3256785" y="717990"/>
                    <a:pt x="3309627" y="779205"/>
                  </a:cubicBezTo>
                  <a:cubicBezTo>
                    <a:pt x="3257497" y="859535"/>
                    <a:pt x="3217134" y="954714"/>
                    <a:pt x="3231510" y="1052420"/>
                  </a:cubicBezTo>
                  <a:cubicBezTo>
                    <a:pt x="3238855" y="1106842"/>
                    <a:pt x="3285142" y="1158026"/>
                    <a:pt x="3341459" y="1159527"/>
                  </a:cubicBezTo>
                  <a:cubicBezTo>
                    <a:pt x="3397776" y="1158026"/>
                    <a:pt x="3444142" y="1106921"/>
                    <a:pt x="3451408" y="1052420"/>
                  </a:cubicBezTo>
                  <a:cubicBezTo>
                    <a:pt x="3465784" y="954714"/>
                    <a:pt x="3425421" y="859535"/>
                    <a:pt x="3373291" y="779205"/>
                  </a:cubicBezTo>
                  <a:cubicBezTo>
                    <a:pt x="3426133" y="717911"/>
                    <a:pt x="3483161" y="659066"/>
                    <a:pt x="3550379" y="613333"/>
                  </a:cubicBezTo>
                  <a:cubicBezTo>
                    <a:pt x="3686078" y="711829"/>
                    <a:pt x="3834889" y="800610"/>
                    <a:pt x="4000841" y="835207"/>
                  </a:cubicBezTo>
                  <a:cubicBezTo>
                    <a:pt x="4116241" y="858982"/>
                    <a:pt x="4247279" y="846581"/>
                    <a:pt x="4342064" y="771227"/>
                  </a:cubicBezTo>
                  <a:cubicBezTo>
                    <a:pt x="4394433" y="730470"/>
                    <a:pt x="4422474" y="666965"/>
                    <a:pt x="4434794" y="603064"/>
                  </a:cubicBezTo>
                  <a:cubicBezTo>
                    <a:pt x="5135960" y="604802"/>
                    <a:pt x="5837126" y="602669"/>
                    <a:pt x="6538293" y="603538"/>
                  </a:cubicBezTo>
                  <a:cubicBezTo>
                    <a:pt x="6581656" y="601406"/>
                    <a:pt x="6625652" y="607093"/>
                    <a:pt x="6668621" y="600932"/>
                  </a:cubicBezTo>
                  <a:cubicBezTo>
                    <a:pt x="6678415" y="596666"/>
                    <a:pt x="6682760" y="588452"/>
                    <a:pt x="6682918" y="579763"/>
                  </a:cubicBezTo>
                  <a:cubicBezTo>
                    <a:pt x="6682760" y="571154"/>
                    <a:pt x="6678415" y="562939"/>
                    <a:pt x="6668621" y="558595"/>
                  </a:cubicBezTo>
                  <a:close/>
                  <a:moveTo>
                    <a:pt x="2686817" y="779126"/>
                  </a:moveTo>
                  <a:cubicBezTo>
                    <a:pt x="2587846" y="800531"/>
                    <a:pt x="2475053" y="799979"/>
                    <a:pt x="2388798" y="740343"/>
                  </a:cubicBezTo>
                  <a:cubicBezTo>
                    <a:pt x="2342197" y="710565"/>
                    <a:pt x="2314156" y="659382"/>
                    <a:pt x="2300808" y="606856"/>
                  </a:cubicBezTo>
                  <a:cubicBezTo>
                    <a:pt x="2396541" y="604170"/>
                    <a:pt x="2492351" y="605987"/>
                    <a:pt x="2588084" y="606066"/>
                  </a:cubicBezTo>
                  <a:cubicBezTo>
                    <a:pt x="2604749" y="605908"/>
                    <a:pt x="2612885" y="592954"/>
                    <a:pt x="2613122" y="579763"/>
                  </a:cubicBezTo>
                  <a:cubicBezTo>
                    <a:pt x="2612964" y="566493"/>
                    <a:pt x="2604828" y="553619"/>
                    <a:pt x="2588084" y="553461"/>
                  </a:cubicBezTo>
                  <a:cubicBezTo>
                    <a:pt x="2492351" y="553540"/>
                    <a:pt x="2396541" y="555356"/>
                    <a:pt x="2300808" y="552671"/>
                  </a:cubicBezTo>
                  <a:cubicBezTo>
                    <a:pt x="2314156" y="500145"/>
                    <a:pt x="2342197" y="448961"/>
                    <a:pt x="2388798" y="419183"/>
                  </a:cubicBezTo>
                  <a:cubicBezTo>
                    <a:pt x="2474974" y="359469"/>
                    <a:pt x="2587846" y="358995"/>
                    <a:pt x="2686817" y="380401"/>
                  </a:cubicBezTo>
                  <a:cubicBezTo>
                    <a:pt x="2834680" y="415629"/>
                    <a:pt x="2968167" y="493747"/>
                    <a:pt x="3091939" y="579842"/>
                  </a:cubicBezTo>
                  <a:cubicBezTo>
                    <a:pt x="2968167" y="665938"/>
                    <a:pt x="2834680" y="744056"/>
                    <a:pt x="2686817" y="779284"/>
                  </a:cubicBezTo>
                  <a:close/>
                  <a:moveTo>
                    <a:pt x="3284510" y="122430"/>
                  </a:moveTo>
                  <a:cubicBezTo>
                    <a:pt x="3287827" y="90914"/>
                    <a:pt x="3308759" y="58134"/>
                    <a:pt x="3341459" y="52052"/>
                  </a:cubicBezTo>
                  <a:cubicBezTo>
                    <a:pt x="3374080" y="58134"/>
                    <a:pt x="3395091" y="90993"/>
                    <a:pt x="3398408" y="122430"/>
                  </a:cubicBezTo>
                  <a:cubicBezTo>
                    <a:pt x="3406544" y="193360"/>
                    <a:pt x="3380952" y="263816"/>
                    <a:pt x="3341459" y="322029"/>
                  </a:cubicBezTo>
                  <a:cubicBezTo>
                    <a:pt x="3301966" y="263816"/>
                    <a:pt x="3276374" y="193281"/>
                    <a:pt x="3284510" y="122430"/>
                  </a:cubicBezTo>
                  <a:close/>
                  <a:moveTo>
                    <a:pt x="3398408" y="1037018"/>
                  </a:moveTo>
                  <a:cubicBezTo>
                    <a:pt x="3395091" y="1068534"/>
                    <a:pt x="3374159" y="1101313"/>
                    <a:pt x="3341459" y="1107395"/>
                  </a:cubicBezTo>
                  <a:cubicBezTo>
                    <a:pt x="3308838" y="1101313"/>
                    <a:pt x="3287827" y="1068455"/>
                    <a:pt x="3284510" y="1037018"/>
                  </a:cubicBezTo>
                  <a:cubicBezTo>
                    <a:pt x="3276374" y="966088"/>
                    <a:pt x="3301966" y="895632"/>
                    <a:pt x="3341459" y="837418"/>
                  </a:cubicBezTo>
                  <a:cubicBezTo>
                    <a:pt x="3380952" y="895632"/>
                    <a:pt x="3406544" y="966167"/>
                    <a:pt x="3398408" y="1037018"/>
                  </a:cubicBezTo>
                  <a:close/>
                  <a:moveTo>
                    <a:pt x="3341459" y="739317"/>
                  </a:moveTo>
                  <a:cubicBezTo>
                    <a:pt x="3293672" y="680077"/>
                    <a:pt x="3237513" y="627945"/>
                    <a:pt x="3178824" y="579684"/>
                  </a:cubicBezTo>
                  <a:cubicBezTo>
                    <a:pt x="3237434" y="531423"/>
                    <a:pt x="3293672" y="479292"/>
                    <a:pt x="3341459" y="420052"/>
                  </a:cubicBezTo>
                  <a:cubicBezTo>
                    <a:pt x="3389246" y="479292"/>
                    <a:pt x="3445405" y="531423"/>
                    <a:pt x="3504093" y="579684"/>
                  </a:cubicBezTo>
                  <a:cubicBezTo>
                    <a:pt x="3445484" y="627945"/>
                    <a:pt x="3389246" y="680077"/>
                    <a:pt x="3341459" y="739317"/>
                  </a:cubicBezTo>
                  <a:close/>
                  <a:moveTo>
                    <a:pt x="4094757" y="605987"/>
                  </a:moveTo>
                  <a:cubicBezTo>
                    <a:pt x="4190488" y="605908"/>
                    <a:pt x="4286300" y="604091"/>
                    <a:pt x="4382031" y="606777"/>
                  </a:cubicBezTo>
                  <a:cubicBezTo>
                    <a:pt x="4368683" y="659303"/>
                    <a:pt x="4340642" y="710486"/>
                    <a:pt x="4294041" y="740264"/>
                  </a:cubicBezTo>
                  <a:cubicBezTo>
                    <a:pt x="4207865" y="799979"/>
                    <a:pt x="4094992" y="800452"/>
                    <a:pt x="3996024" y="779047"/>
                  </a:cubicBezTo>
                  <a:cubicBezTo>
                    <a:pt x="3848159" y="743819"/>
                    <a:pt x="3714672" y="665701"/>
                    <a:pt x="3590900" y="579605"/>
                  </a:cubicBezTo>
                  <a:cubicBezTo>
                    <a:pt x="3714672" y="493510"/>
                    <a:pt x="3848159" y="415392"/>
                    <a:pt x="3996024" y="380164"/>
                  </a:cubicBezTo>
                  <a:cubicBezTo>
                    <a:pt x="4094992" y="358758"/>
                    <a:pt x="4207786" y="359311"/>
                    <a:pt x="4294041" y="418946"/>
                  </a:cubicBezTo>
                  <a:cubicBezTo>
                    <a:pt x="4340642" y="448724"/>
                    <a:pt x="4368683" y="499908"/>
                    <a:pt x="4382031" y="552434"/>
                  </a:cubicBezTo>
                  <a:cubicBezTo>
                    <a:pt x="4286300" y="555119"/>
                    <a:pt x="4190488" y="553303"/>
                    <a:pt x="4094757" y="553224"/>
                  </a:cubicBezTo>
                  <a:cubicBezTo>
                    <a:pt x="4078090" y="553382"/>
                    <a:pt x="4069954" y="566336"/>
                    <a:pt x="4069717" y="579526"/>
                  </a:cubicBezTo>
                  <a:cubicBezTo>
                    <a:pt x="4069875" y="592796"/>
                    <a:pt x="4078011" y="605671"/>
                    <a:pt x="4094757" y="605829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477FF18-81AE-3E34-B3E4-8ED805492F9B}"/>
                </a:ext>
              </a:extLst>
            </p:cNvPr>
            <p:cNvSpPr/>
            <p:nvPr/>
          </p:nvSpPr>
          <p:spPr>
            <a:xfrm>
              <a:off x="29023335" y="38726052"/>
              <a:ext cx="88306" cy="79838"/>
            </a:xfrm>
            <a:custGeom>
              <a:avLst/>
              <a:gdLst>
                <a:gd name="csX0" fmla="*/ 64611 w 88306"/>
                <a:gd name="csY0" fmla="*/ 6034 h 79838"/>
                <a:gd name="csX1" fmla="*/ 0 w 88306"/>
                <a:gd name="csY1" fmla="*/ 39919 h 79838"/>
                <a:gd name="csX2" fmla="*/ 64611 w 88306"/>
                <a:gd name="csY2" fmla="*/ 73805 h 79838"/>
                <a:gd name="csX3" fmla="*/ 88307 w 88306"/>
                <a:gd name="csY3" fmla="*/ 39919 h 79838"/>
                <a:gd name="csX4" fmla="*/ 64611 w 88306"/>
                <a:gd name="csY4" fmla="*/ 6034 h 798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8306" h="79838">
                  <a:moveTo>
                    <a:pt x="64611" y="6034"/>
                  </a:moveTo>
                  <a:cubicBezTo>
                    <a:pt x="38624" y="-11422"/>
                    <a:pt x="3475" y="11800"/>
                    <a:pt x="0" y="39919"/>
                  </a:cubicBezTo>
                  <a:cubicBezTo>
                    <a:pt x="3554" y="68038"/>
                    <a:pt x="38624" y="91261"/>
                    <a:pt x="64611" y="73805"/>
                  </a:cubicBezTo>
                  <a:cubicBezTo>
                    <a:pt x="77722" y="67091"/>
                    <a:pt x="86411" y="53742"/>
                    <a:pt x="88307" y="39919"/>
                  </a:cubicBezTo>
                  <a:cubicBezTo>
                    <a:pt x="86411" y="26096"/>
                    <a:pt x="77722" y="12748"/>
                    <a:pt x="64611" y="6034"/>
                  </a:cubicBezTo>
                  <a:close/>
                </a:path>
              </a:pathLst>
            </a:custGeom>
            <a:solidFill>
              <a:srgbClr val="262626"/>
            </a:solidFill>
            <a:ln w="7896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13676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B0F81-C868-B295-C45A-24DAC073A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E4C8D-5718-25BD-7BB1-27DD3D4B9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people in bondage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took full advantage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of the upheaval of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Revolution to make a </a:t>
            </a:r>
            <a:b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1">
                    <a:lumMod val="75000"/>
                  </a:schemeClr>
                </a:solidFill>
              </a:rPr>
              <a:t>break for freedom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26E533-903C-FDDB-B858-522D0A7C4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77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0F67FA9-1F0B-A0E2-7C03-1EADB2B06733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82492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54ECF-3F66-DC46-1C09-7E6D1757C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75993F-2619-F335-A56A-90232AAA5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9CD985-456A-B927-00F6-89B4601556C8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E3B514-10CA-3E89-2EB7-A9B9E3794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500" t="21851" r="30833" b="14445"/>
          <a:stretch>
            <a:fillRect/>
          </a:stretch>
        </p:blipFill>
        <p:spPr>
          <a:xfrm>
            <a:off x="2344931" y="1584391"/>
            <a:ext cx="4210493" cy="4114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BBCC00E-8EB3-B8E3-F78E-AF9056BC09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666" t="24814" r="31667" b="17408"/>
          <a:stretch>
            <a:fillRect/>
          </a:stretch>
        </p:blipFill>
        <p:spPr>
          <a:xfrm>
            <a:off x="5791200" y="533400"/>
            <a:ext cx="3352800" cy="2971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289A52-12AB-A530-2E03-04A01C330C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167" t="20000" r="31667" b="8518"/>
          <a:stretch>
            <a:fillRect/>
          </a:stretch>
        </p:blipFill>
        <p:spPr>
          <a:xfrm>
            <a:off x="-1" y="3181350"/>
            <a:ext cx="3581400" cy="36766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E81301-D847-CE8C-F2C2-8F90116036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667" t="42222" r="31666" b="24815"/>
          <a:stretch>
            <a:fillRect/>
          </a:stretch>
        </p:blipFill>
        <p:spPr>
          <a:xfrm>
            <a:off x="5791200" y="2925797"/>
            <a:ext cx="3352800" cy="16954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DC75AD-FF83-1065-EC54-5595124AA3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667" t="33704" r="32500" b="19074"/>
          <a:stretch>
            <a:fillRect/>
          </a:stretch>
        </p:blipFill>
        <p:spPr>
          <a:xfrm>
            <a:off x="14549" y="0"/>
            <a:ext cx="3276600" cy="24288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685911E-A64B-8178-EBCF-D7CB547D46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904" t="19999" r="38858" b="27778"/>
          <a:stretch>
            <a:fillRect/>
          </a:stretch>
        </p:blipFill>
        <p:spPr>
          <a:xfrm>
            <a:off x="3932890" y="17828"/>
            <a:ext cx="2033474" cy="26860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F5E601-EA5E-3A15-52EC-2783FC449DF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2761" t="45186" r="31405" b="19074"/>
          <a:stretch>
            <a:fillRect/>
          </a:stretch>
        </p:blipFill>
        <p:spPr>
          <a:xfrm>
            <a:off x="2652823" y="5010150"/>
            <a:ext cx="3276600" cy="18383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AEA8EE1-B3B0-79AA-ACDC-155183EA090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1667" t="32222" r="31405" b="14815"/>
          <a:stretch>
            <a:fillRect/>
          </a:stretch>
        </p:blipFill>
        <p:spPr>
          <a:xfrm>
            <a:off x="5374325" y="4110151"/>
            <a:ext cx="3376722" cy="27241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194215B-C08F-43E7-F7A0-40F676B7555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1928" t="45078" r="31405" b="14815"/>
          <a:stretch>
            <a:fillRect/>
          </a:stretch>
        </p:blipFill>
        <p:spPr>
          <a:xfrm>
            <a:off x="1173578" y="-9525"/>
            <a:ext cx="3352800" cy="20628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6B358C5-A761-C8E0-2011-C34E5A151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8904" t="23440" r="38858" b="30742"/>
          <a:stretch>
            <a:fillRect/>
          </a:stretch>
        </p:blipFill>
        <p:spPr>
          <a:xfrm>
            <a:off x="7123226" y="27557"/>
            <a:ext cx="2033474" cy="235672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9589800-80D9-B8F7-03AA-119AFA18152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1928" t="30045" r="31405" b="12963"/>
          <a:stretch>
            <a:fillRect/>
          </a:stretch>
        </p:blipFill>
        <p:spPr>
          <a:xfrm>
            <a:off x="39949" y="1364922"/>
            <a:ext cx="3296097" cy="28818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8D0365-B8AF-0BE8-CE51-AE4FCAF6E46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32250" t="26296" r="31916" b="16459"/>
          <a:stretch>
            <a:fillRect/>
          </a:stretch>
        </p:blipFill>
        <p:spPr>
          <a:xfrm>
            <a:off x="4985059" y="13711"/>
            <a:ext cx="2125468" cy="190996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C5BA399-666D-58CD-B8F2-2C994D4E4C5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9614" t="35230" r="39714" b="17180"/>
          <a:stretch>
            <a:fillRect/>
          </a:stretch>
        </p:blipFill>
        <p:spPr>
          <a:xfrm>
            <a:off x="7391400" y="4397521"/>
            <a:ext cx="1890296" cy="244777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83064FA-FAC9-18A1-D4E5-6E556D3B718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7500" t="51482" r="28844" b="20846"/>
          <a:stretch>
            <a:fillRect/>
          </a:stretch>
        </p:blipFill>
        <p:spPr>
          <a:xfrm>
            <a:off x="794691" y="2699278"/>
            <a:ext cx="5570324" cy="198618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BCD5DA0-57C8-891C-F72E-EA736E74B09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8333" t="61123" r="28006" b="20846"/>
          <a:stretch>
            <a:fillRect/>
          </a:stretch>
        </p:blipFill>
        <p:spPr>
          <a:xfrm>
            <a:off x="4158638" y="787944"/>
            <a:ext cx="3992401" cy="92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DE61C-334C-F6A2-290F-59C1CFDB3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8A813-23FD-B0E2-EB90-2715FD106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2098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the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unrelenting efforts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on the part of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enslaved people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  <a:t>over generations </a:t>
            </a:r>
            <a:br>
              <a:rPr lang="en-US" sz="5000" b="0" dirty="0">
                <a:solidFill>
                  <a:schemeClr val="accent4">
                    <a:lumMod val="75000"/>
                  </a:schemeClr>
                </a:solidFill>
              </a:rPr>
            </a:br>
            <a:endParaRPr lang="en-US" sz="5000" b="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3D70CD-4BB3-1C19-B485-9AE2B6E67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79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DFE452-266C-2F0D-9706-0F7E75A4D4D5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D5FFCE-2E36-A7E6-A3CE-F9506DABB8D8}"/>
              </a:ext>
            </a:extLst>
          </p:cNvPr>
          <p:cNvSpPr txBox="1">
            <a:spLocks/>
          </p:cNvSpPr>
          <p:nvPr/>
        </p:nvSpPr>
        <p:spPr>
          <a:xfrm>
            <a:off x="457200" y="40005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5000" b="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5000" b="0" dirty="0">
                <a:solidFill>
                  <a:schemeClr val="accent2">
                    <a:lumMod val="75000"/>
                  </a:schemeClr>
                </a:solidFill>
              </a:rPr>
              <a:t>to declare their independence</a:t>
            </a:r>
          </a:p>
        </p:txBody>
      </p:sp>
    </p:spTree>
    <p:extLst>
      <p:ext uri="{BB962C8B-B14F-4D97-AF65-F5344CB8AC3E}">
        <p14:creationId xmlns:p14="http://schemas.microsoft.com/office/powerpoint/2010/main" val="13958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6DD10-30E8-6E63-1104-860EFFC2B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62E66-0FEE-71CA-A374-2435FC2E7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2795015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8000" b="0" dirty="0">
                <a:solidFill>
                  <a:schemeClr val="accent5">
                    <a:lumMod val="75000"/>
                  </a:schemeClr>
                </a:solidFill>
              </a:rPr>
              <a:t>stories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D3AE5D-D803-61AE-5329-A6CADECEF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0CC148-2132-D8E8-CAB0-BCE50DB10576}"/>
              </a:ext>
            </a:extLst>
          </p:cNvPr>
          <p:cNvSpPr txBox="1">
            <a:spLocks/>
          </p:cNvSpPr>
          <p:nvPr/>
        </p:nvSpPr>
        <p:spPr>
          <a:xfrm>
            <a:off x="457200" y="327660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77556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0320A-CBEF-71B0-8438-939AC39BD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B402D-74E0-6200-816C-63FF2ACFA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74409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en-US" sz="6500" b="0" dirty="0">
                <a:solidFill>
                  <a:schemeClr val="accent5"/>
                </a:solidFill>
              </a:rPr>
              <a:t>Thank You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31D40-BE25-0681-B121-1506D4F4E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09000" y="6252590"/>
            <a:ext cx="391160" cy="390525"/>
          </a:xfrm>
        </p:spPr>
        <p:txBody>
          <a:bodyPr/>
          <a:lstStyle/>
          <a:p>
            <a:pPr>
              <a:defRPr/>
            </a:pPr>
            <a:fld id="{BF65DE1F-DDA0-4C90-98E0-3D39A3E1FC21}" type="slidenum">
              <a:rPr lang="en-US" smtClean="0"/>
              <a:pPr>
                <a:defRPr/>
              </a:pPr>
              <a:t>80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F54B90-BA34-8B4A-7986-10B6F6F4DA0F}"/>
              </a:ext>
            </a:extLst>
          </p:cNvPr>
          <p:cNvSpPr txBox="1">
            <a:spLocks/>
          </p:cNvSpPr>
          <p:nvPr/>
        </p:nvSpPr>
        <p:spPr>
          <a:xfrm>
            <a:off x="457200" y="3572890"/>
            <a:ext cx="8382000" cy="251460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4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F9F9F9"/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45A2EF-5544-1677-BE0C-E14BC5971B31}"/>
              </a:ext>
            </a:extLst>
          </p:cNvPr>
          <p:cNvSpPr txBox="1">
            <a:spLocks/>
          </p:cNvSpPr>
          <p:nvPr/>
        </p:nvSpPr>
        <p:spPr>
          <a:xfrm>
            <a:off x="381000" y="387769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0" b="0" dirty="0">
                <a:solidFill>
                  <a:schemeClr val="accent5"/>
                </a:solidFill>
              </a:rPr>
              <a:t>Questions?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30C0DBA-BD8B-2330-D252-891ABA0D2F91}"/>
              </a:ext>
            </a:extLst>
          </p:cNvPr>
          <p:cNvSpPr/>
          <p:nvPr/>
        </p:nvSpPr>
        <p:spPr>
          <a:xfrm>
            <a:off x="4343400" y="3420490"/>
            <a:ext cx="304800" cy="152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EE75F08-3BD1-B5B9-BF93-634BA0A6952C}"/>
              </a:ext>
            </a:extLst>
          </p:cNvPr>
          <p:cNvSpPr/>
          <p:nvPr/>
        </p:nvSpPr>
        <p:spPr>
          <a:xfrm>
            <a:off x="3759200" y="3420489"/>
            <a:ext cx="304800" cy="152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8AEB62-66E7-15D2-F03E-4BA1A7FA3F02}"/>
              </a:ext>
            </a:extLst>
          </p:cNvPr>
          <p:cNvSpPr/>
          <p:nvPr/>
        </p:nvSpPr>
        <p:spPr>
          <a:xfrm>
            <a:off x="4902202" y="3420489"/>
            <a:ext cx="304800" cy="1524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5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07D27-C916-6F35-2E17-C4AFB55FC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269D0F-8AC6-7D45-39D3-D0EE1C36C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ED2355-C550-41CF-AA7B-32D235F6A01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CB2A04-9368-D24C-2B97-A6A6B73E56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927" r="28333" b="10202"/>
          <a:stretch>
            <a:fillRect/>
          </a:stretch>
        </p:blipFill>
        <p:spPr>
          <a:xfrm>
            <a:off x="-1" y="787400"/>
            <a:ext cx="9199685" cy="5334000"/>
          </a:xfrm>
          <a:prstGeom prst="rect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0ECEDC87-9D63-B9B3-40FF-1A33F802A6D3}"/>
              </a:ext>
            </a:extLst>
          </p:cNvPr>
          <p:cNvSpPr/>
          <p:nvPr/>
        </p:nvSpPr>
        <p:spPr>
          <a:xfrm>
            <a:off x="3124200" y="1625600"/>
            <a:ext cx="1219200" cy="4572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8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28509</TotalTime>
  <Words>1206</Words>
  <Application>Microsoft Macintosh PowerPoint</Application>
  <PresentationFormat>On-screen Show (4:3)</PresentationFormat>
  <Paragraphs>238</Paragraphs>
  <Slides>80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8" baseType="lpstr">
      <vt:lpstr>Baskerville Old Face</vt:lpstr>
      <vt:lpstr>Calibri</vt:lpstr>
      <vt:lpstr>Georgia</vt:lpstr>
      <vt:lpstr>Rockwell Extra Bold</vt:lpstr>
      <vt:lpstr>Times New Roman</vt:lpstr>
      <vt:lpstr>Trebuchet MS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stories</vt:lpstr>
      <vt:lpstr>PowerPoint Presentation</vt:lpstr>
      <vt:lpstr>freedom seekers</vt:lpstr>
      <vt:lpstr>POMPEY FLEET</vt:lpstr>
      <vt:lpstr>PowerPoint Presentation</vt:lpstr>
      <vt:lpstr>the story of a life</vt:lpstr>
      <vt:lpstr>PowerPoint Presentation</vt:lpstr>
      <vt:lpstr>PowerPoint Presentation</vt:lpstr>
      <vt:lpstr>“well known in Town”</vt:lpstr>
      <vt:lpstr>PowerPoint Presentation</vt:lpstr>
      <vt:lpstr>“Lately broke out of Bridewell,  a sturdy well set Negro Fellow, about 27 Years of Age,  well known in Town  by the Name of Pomp Fleet”</vt:lpstr>
      <vt:lpstr>“often has his Wool  dressed in the  Maccaroni Taste”</vt:lpstr>
      <vt:lpstr>PowerPoint Presentation</vt:lpstr>
      <vt:lpstr>comfortable with their censure</vt:lpstr>
      <vt:lpstr>PowerPoint Presentation</vt:lpstr>
      <vt:lpstr>Pompey’s British allegiance  won him his liberty</vt:lpstr>
      <vt:lpstr>PowerPoint Presentation</vt:lpstr>
      <vt:lpstr>PowerPoint Presentation</vt:lpstr>
      <vt:lpstr>PowerPoint Presentation</vt:lpstr>
      <vt:lpstr>printing from  slavery to freedom  in a world upturned by Revolution </vt:lpstr>
      <vt:lpstr>the American Revolution offered opportunities  to people who  sought to escape slavery</vt:lpstr>
      <vt:lpstr>“the Revolutionary War  can be termed a black Declaration of Independence in the sense that it spurred black Americans to seek freedom and equality”</vt:lpstr>
      <vt:lpstr>the desire  for freedom  did not originate during this era</vt:lpstr>
      <vt:lpstr>PENELOPE</vt:lpstr>
      <vt:lpstr>PowerPoint Presentation</vt:lpstr>
      <vt:lpstr>PowerPoint Presentation</vt:lpstr>
      <vt:lpstr>the woman was resolute in her efforts to gain liberty</vt:lpstr>
      <vt:lpstr>PowerPoint Presentation</vt:lpstr>
      <vt:lpstr>PowerPoint Presentation</vt:lpstr>
      <vt:lpstr>PowerPoint Presentation</vt:lpstr>
      <vt:lpstr>But then,  Thomas died</vt:lpstr>
      <vt:lpstr>“Widow of  Tho[ma]s Sungo  of Charlestowne”</vt:lpstr>
      <vt:lpstr>PowerPoint Presentation</vt:lpstr>
      <vt:lpstr>trading her freedom  for proximity  to the one  she cared about</vt:lpstr>
      <vt:lpstr>“is and ought to be a free Womman”</vt:lpstr>
      <vt:lpstr>The records  do not say.</vt:lpstr>
      <vt:lpstr>PowerPoint Presentation</vt:lpstr>
      <vt:lpstr>PowerPoint Presentation</vt:lpstr>
      <vt:lpstr>first project to create a collection of the  stories  behind runaway advertisements</vt:lpstr>
      <vt:lpstr>LETITIA</vt:lpstr>
      <vt:lpstr>PowerPoint Presentation</vt:lpstr>
      <vt:lpstr>PowerPoint Presentation</vt:lpstr>
      <vt:lpstr>Letitia left</vt:lpstr>
      <vt:lpstr>PowerPoint Presentation</vt:lpstr>
      <vt:lpstr>Letitia  had returned  to the Gordons</vt:lpstr>
      <vt:lpstr>PowerPoint Presentation</vt:lpstr>
      <vt:lpstr>Why had Letitia abandoned her present enslaver for her former one?</vt:lpstr>
      <vt:lpstr>She “sett down in our Kitchin without saying anything for a Considerable time, being almost Choak’d w[i]t[h] a Violent fit of Coughing.”</vt:lpstr>
      <vt:lpstr>PowerPoint Presentation</vt:lpstr>
      <vt:lpstr>PowerPoint Presentation</vt:lpstr>
      <vt:lpstr>PowerPoint Presentation</vt:lpstr>
      <vt:lpstr>their marker  does not survive</vt:lpstr>
      <vt:lpstr>How hopeful!</vt:lpstr>
      <vt:lpstr>collaborative</vt:lpstr>
      <vt:lpstr>PowerPoint Presentation</vt:lpstr>
      <vt:lpstr>PowerPoint Presentation</vt:lpstr>
      <vt:lpstr>PowerPoint Presentation</vt:lpstr>
      <vt:lpstr>SoLOMON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fades from  the historical record</vt:lpstr>
      <vt:lpstr>Perhaps this final  bid for freedom  was successful.</vt:lpstr>
      <vt:lpstr>people in bondage  took full advantage  of the upheaval of  Revolution to make a  break for freedom</vt:lpstr>
      <vt:lpstr>PowerPoint Presentation</vt:lpstr>
      <vt:lpstr>the  unrelenting efforts  on the part of  enslaved people  over generations  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Gloria</dc:creator>
  <cp:keywords/>
  <dc:description/>
  <cp:lastModifiedBy>Kerman Eckes</cp:lastModifiedBy>
  <cp:revision>901</cp:revision>
  <dcterms:created xsi:type="dcterms:W3CDTF">2009-11-11T23:07:44Z</dcterms:created>
  <dcterms:modified xsi:type="dcterms:W3CDTF">2026-05-14T18:44:48Z</dcterms:modified>
  <cp:category/>
</cp:coreProperties>
</file>