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5"/>
  </p:notesMasterIdLst>
  <p:sldIdLst>
    <p:sldId id="256" r:id="rId2"/>
    <p:sldId id="319" r:id="rId3"/>
    <p:sldId id="324" r:id="rId4"/>
    <p:sldId id="320" r:id="rId5"/>
    <p:sldId id="263" r:id="rId6"/>
    <p:sldId id="264" r:id="rId7"/>
    <p:sldId id="265" r:id="rId8"/>
    <p:sldId id="266" r:id="rId9"/>
    <p:sldId id="278" r:id="rId10"/>
    <p:sldId id="328" r:id="rId11"/>
    <p:sldId id="326" r:id="rId12"/>
    <p:sldId id="329" r:id="rId13"/>
    <p:sldId id="327" r:id="rId14"/>
    <p:sldId id="565" r:id="rId15"/>
    <p:sldId id="290" r:id="rId16"/>
    <p:sldId id="268" r:id="rId17"/>
    <p:sldId id="274" r:id="rId18"/>
    <p:sldId id="275" r:id="rId19"/>
    <p:sldId id="277" r:id="rId20"/>
    <p:sldId id="279" r:id="rId21"/>
    <p:sldId id="293" r:id="rId22"/>
    <p:sldId id="283" r:id="rId23"/>
    <p:sldId id="322" r:id="rId24"/>
    <p:sldId id="281" r:id="rId25"/>
    <p:sldId id="286" r:id="rId26"/>
    <p:sldId id="285" r:id="rId27"/>
    <p:sldId id="291" r:id="rId28"/>
    <p:sldId id="321" r:id="rId29"/>
    <p:sldId id="427" r:id="rId30"/>
    <p:sldId id="571" r:id="rId31"/>
    <p:sldId id="572" r:id="rId32"/>
    <p:sldId id="573" r:id="rId33"/>
    <p:sldId id="280" r:id="rId34"/>
    <p:sldId id="267" r:id="rId35"/>
    <p:sldId id="289" r:id="rId36"/>
    <p:sldId id="609" r:id="rId37"/>
    <p:sldId id="574" r:id="rId38"/>
    <p:sldId id="575" r:id="rId39"/>
    <p:sldId id="570" r:id="rId40"/>
    <p:sldId id="576" r:id="rId41"/>
    <p:sldId id="577" r:id="rId42"/>
    <p:sldId id="610" r:id="rId43"/>
    <p:sldId id="292" r:id="rId4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148" autoAdjust="0"/>
  </p:normalViewPr>
  <p:slideViewPr>
    <p:cSldViewPr>
      <p:cViewPr varScale="1">
        <p:scale>
          <a:sx n="67" d="100"/>
          <a:sy n="67" d="100"/>
        </p:scale>
        <p:origin x="2874" y="28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237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F59F8EBB-2BC5-DABA-C714-59DE412C408C}"/>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en-US"/>
          </a:p>
        </p:txBody>
      </p:sp>
      <p:sp>
        <p:nvSpPr>
          <p:cNvPr id="68611" name="Rectangle 3">
            <a:extLst>
              <a:ext uri="{FF2B5EF4-FFF2-40B4-BE49-F238E27FC236}">
                <a16:creationId xmlns:a16="http://schemas.microsoft.com/office/drawing/2014/main" id="{8FFF069B-9941-4751-9C3E-349236C06E6E}"/>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en-US"/>
          </a:p>
        </p:txBody>
      </p:sp>
      <p:sp>
        <p:nvSpPr>
          <p:cNvPr id="3076" name="Rectangle 4">
            <a:extLst>
              <a:ext uri="{FF2B5EF4-FFF2-40B4-BE49-F238E27FC236}">
                <a16:creationId xmlns:a16="http://schemas.microsoft.com/office/drawing/2014/main" id="{CDEBE6E3-E0AB-B07D-3C51-BD53056F6D26}"/>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13" name="Rectangle 5">
            <a:extLst>
              <a:ext uri="{FF2B5EF4-FFF2-40B4-BE49-F238E27FC236}">
                <a16:creationId xmlns:a16="http://schemas.microsoft.com/office/drawing/2014/main" id="{DB4EC2F1-B737-B5FE-DBAF-5290B5723250}"/>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68614" name="Rectangle 6">
            <a:extLst>
              <a:ext uri="{FF2B5EF4-FFF2-40B4-BE49-F238E27FC236}">
                <a16:creationId xmlns:a16="http://schemas.microsoft.com/office/drawing/2014/main" id="{76C8A195-6B2F-7DBD-9B81-DF6D8D0FAEB8}"/>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en-US"/>
          </a:p>
        </p:txBody>
      </p:sp>
      <p:sp>
        <p:nvSpPr>
          <p:cNvPr id="68615" name="Rectangle 7">
            <a:extLst>
              <a:ext uri="{FF2B5EF4-FFF2-40B4-BE49-F238E27FC236}">
                <a16:creationId xmlns:a16="http://schemas.microsoft.com/office/drawing/2014/main" id="{D3641143-D01F-CC8E-78D6-0C4EC5171BA3}"/>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46929C3-CC07-42A1-9A1C-8BF0E33CB08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2CC3933A-C99B-58C2-F4CE-DB335A2A2EE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31DD1E1-C9EA-4785-B47B-2BD0962A34D8}" type="slidenum">
              <a:rPr lang="en-US" altLang="en-US" smtClean="0"/>
              <a:pPr/>
              <a:t>1</a:t>
            </a:fld>
            <a:endParaRPr lang="en-US" altLang="en-US"/>
          </a:p>
        </p:txBody>
      </p:sp>
      <p:sp>
        <p:nvSpPr>
          <p:cNvPr id="5123" name="Rectangle 2">
            <a:extLst>
              <a:ext uri="{FF2B5EF4-FFF2-40B4-BE49-F238E27FC236}">
                <a16:creationId xmlns:a16="http://schemas.microsoft.com/office/drawing/2014/main" id="{9203F740-CE4D-715C-B8D3-D0B16E4EF16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789ED65B-6195-E6C7-0C8F-C510839FABD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FDED391E-CF50-85B5-2114-336A020B5086}"/>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DABB3C82-025E-5E7F-4D90-4639AD68B56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Testimonials and guarantees </a:t>
            </a:r>
          </a:p>
        </p:txBody>
      </p:sp>
      <p:sp>
        <p:nvSpPr>
          <p:cNvPr id="25604" name="Slide Number Placeholder 3">
            <a:extLst>
              <a:ext uri="{FF2B5EF4-FFF2-40B4-BE49-F238E27FC236}">
                <a16:creationId xmlns:a16="http://schemas.microsoft.com/office/drawing/2014/main" id="{0950518E-10BB-9296-D1C7-C7C292B9F96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AEAE7E2-9BF6-4E85-ABD6-035C0CE72B99}"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C29F47CD-5280-E70B-D74D-33955C0092C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70EE2E3-CFEC-49F5-BDB2-F42A13D82739}" type="slidenum">
              <a:rPr lang="en-US" altLang="en-US" smtClean="0"/>
              <a:pPr/>
              <a:t>11</a:t>
            </a:fld>
            <a:endParaRPr lang="en-US" altLang="en-US"/>
          </a:p>
        </p:txBody>
      </p:sp>
      <p:sp>
        <p:nvSpPr>
          <p:cNvPr id="27651" name="Rectangle 2">
            <a:extLst>
              <a:ext uri="{FF2B5EF4-FFF2-40B4-BE49-F238E27FC236}">
                <a16:creationId xmlns:a16="http://schemas.microsoft.com/office/drawing/2014/main" id="{1D931033-C120-0F0B-48F1-48F05945DB13}"/>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BD2A0EDF-853D-2B5B-14F6-F306A7A7EE6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[Elsmore, Pepin]</a:t>
            </a:r>
          </a:p>
          <a:p>
            <a:pPr eaLnBrk="1" hangingPunct="1"/>
            <a:r>
              <a:rPr lang="en-US" altLang="en-US"/>
              <a:t>Precut houses were designed for ease of erection. Each piece was numbered and keyed to a set of blueprints. Sears houses came with a 77 page construction manual and were designed for construction by novices. The largest numbers of examples have been found in industrial communities that boomed during the heyday of catalog architecture in the 1910s and 20s.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56364960-5FE1-2C47-EE7B-ADE2584D0D3C}"/>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A970766F-0A82-2CBD-8C00-2A3D4C8E95F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So what do they guarantee?</a:t>
            </a:r>
          </a:p>
          <a:p>
            <a:endParaRPr lang="en-US" altLang="en-US"/>
          </a:p>
          <a:p>
            <a:r>
              <a:rPr lang="en-US" altLang="en-US"/>
              <a:t>	Lumber and Millwork as represented</a:t>
            </a:r>
          </a:p>
          <a:p>
            <a:r>
              <a:rPr lang="en-US" altLang="en-US"/>
              <a:t>	Meets or exceeded standard lumber grades</a:t>
            </a:r>
          </a:p>
          <a:p>
            <a:r>
              <a:rPr lang="en-US" altLang="en-US"/>
              <a:t>	Immediate shipment</a:t>
            </a:r>
          </a:p>
          <a:p>
            <a:r>
              <a:rPr lang="en-US" altLang="en-US"/>
              <a:t>	Can return for refund at Sears expense</a:t>
            </a:r>
          </a:p>
          <a:p>
            <a:r>
              <a:rPr lang="en-US" altLang="en-US"/>
              <a:t>	Will replace any damaged items</a:t>
            </a:r>
          </a:p>
        </p:txBody>
      </p:sp>
      <p:sp>
        <p:nvSpPr>
          <p:cNvPr id="29700" name="Slide Number Placeholder 3">
            <a:extLst>
              <a:ext uri="{FF2B5EF4-FFF2-40B4-BE49-F238E27FC236}">
                <a16:creationId xmlns:a16="http://schemas.microsoft.com/office/drawing/2014/main" id="{CF8A3122-26AC-96E8-28F0-514BAF4681A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8D7174F-CB80-4CDD-8616-DD28832D7568}"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ED40F244-95AE-BC34-8162-8ED1F233BE57}"/>
              </a:ext>
            </a:extLst>
          </p:cNvPr>
          <p:cNvSpPr>
            <a:spLocks noGrp="1" noRot="1" noChangeAspect="1" noChangeArrowheads="1" noTextEdit="1"/>
          </p:cNvSpPr>
          <p:nvPr>
            <p:ph type="sldImg"/>
          </p:nvPr>
        </p:nvSpPr>
        <p:spPr>
          <a:ln/>
        </p:spPr>
      </p:sp>
      <p:sp>
        <p:nvSpPr>
          <p:cNvPr id="31747" name="Notes Placeholder 2">
            <a:extLst>
              <a:ext uri="{FF2B5EF4-FFF2-40B4-BE49-F238E27FC236}">
                <a16:creationId xmlns:a16="http://schemas.microsoft.com/office/drawing/2014/main" id="{40BBA7D7-BF47-B407-E7E5-58BE4EA67AE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 two months time, a single carpenter could erect a Sears house due to simplified assembly.  </a:t>
            </a:r>
          </a:p>
        </p:txBody>
      </p:sp>
      <p:sp>
        <p:nvSpPr>
          <p:cNvPr id="31748" name="Slide Number Placeholder 3">
            <a:extLst>
              <a:ext uri="{FF2B5EF4-FFF2-40B4-BE49-F238E27FC236}">
                <a16:creationId xmlns:a16="http://schemas.microsoft.com/office/drawing/2014/main" id="{62F6FBFE-5C8C-D4D3-9DF3-0F42B1B1349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415C5A-437B-4B7A-A635-2463B6CB1A7B}"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5554A9EB-B771-921D-E163-AC350A5FAC66}"/>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C7A02F2D-8C76-98FD-3D68-3E68741E27C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Wilmore   AHI:N    Spencer &amp; Sylvia Nelson, 120 B Old Camp Road,Washington Island DO, 1939.  </a:t>
            </a:r>
          </a:p>
          <a:p>
            <a:endParaRPr lang="en-US" altLang="en-US"/>
          </a:p>
          <a:p>
            <a:r>
              <a:rPr lang="en-US" altLang="en-US"/>
              <a:t>Imagine you are newlyweds, Spencer &amp; Sylvia Nelson and you want to build a new home for your life together.  Imagine you live on an island off the tip of Door County.  All your building materials and workers need to be ferried to the island.  Spencer bought a Sears Wilmore and paid a local carpenter to nail the kit together. </a:t>
            </a:r>
          </a:p>
        </p:txBody>
      </p:sp>
      <p:sp>
        <p:nvSpPr>
          <p:cNvPr id="33796" name="Slide Number Placeholder 3">
            <a:extLst>
              <a:ext uri="{FF2B5EF4-FFF2-40B4-BE49-F238E27FC236}">
                <a16:creationId xmlns:a16="http://schemas.microsoft.com/office/drawing/2014/main" id="{B273C9B9-1E52-DA26-DC7B-463216377F4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CDA17B-BD7F-4E1C-AEC0-1DA16A0C28B4}"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C1C37BBC-6A5F-631A-C88F-D705248DED9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5D346DC-D0B0-4868-B41B-4ACF6A26C901}" type="slidenum">
              <a:rPr lang="en-US" altLang="en-US" smtClean="0"/>
              <a:pPr/>
              <a:t>15</a:t>
            </a:fld>
            <a:endParaRPr lang="en-US" altLang="en-US"/>
          </a:p>
        </p:txBody>
      </p:sp>
      <p:sp>
        <p:nvSpPr>
          <p:cNvPr id="35843" name="Rectangle 2">
            <a:extLst>
              <a:ext uri="{FF2B5EF4-FFF2-40B4-BE49-F238E27FC236}">
                <a16:creationId xmlns:a16="http://schemas.microsoft.com/office/drawing/2014/main" id="{C83D9367-8070-BFF3-055E-2C4C5B044FAB}"/>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DB7A2498-050A-F3A6-7E51-2E9355B4324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[Stratfort, 1021 Ash St, Baraboo 1932]  [Crescent, 702 Emertson, Madison 1927]</a:t>
            </a:r>
          </a:p>
          <a:p>
            <a:pPr eaLnBrk="1" hangingPunct="1"/>
            <a:endParaRPr lang="en-US" altLang="en-US"/>
          </a:p>
          <a:p>
            <a:pPr eaLnBrk="1" hangingPunct="1"/>
            <a:r>
              <a:rPr lang="en-US" altLang="en-US"/>
              <a:t>Sears allowed for construction of masonry versions of their houses.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99661348-30B6-D1DC-556D-1B16E8248CA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9EE74E5-04B6-46F6-A9E1-9D62E81D17EF}" type="slidenum">
              <a:rPr lang="en-US" altLang="en-US" smtClean="0"/>
              <a:pPr/>
              <a:t>16</a:t>
            </a:fld>
            <a:endParaRPr lang="en-US" altLang="en-US"/>
          </a:p>
        </p:txBody>
      </p:sp>
      <p:sp>
        <p:nvSpPr>
          <p:cNvPr id="37891" name="Rectangle 2">
            <a:extLst>
              <a:ext uri="{FF2B5EF4-FFF2-40B4-BE49-F238E27FC236}">
                <a16:creationId xmlns:a16="http://schemas.microsoft.com/office/drawing/2014/main" id="{AFFE383B-F677-B5C4-A764-1AE5AB2C37AF}"/>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CCFEBEE6-1440-0B78-3287-CA8A12B2BDE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solidFill>
                  <a:srgbClr val="333333"/>
                </a:solidFill>
              </a:rPr>
              <a:t>[Woodland  317 N TERRACE ST, Janesville, RO    </a:t>
            </a:r>
            <a:r>
              <a:rPr lang="en-US" altLang="en-US" b="1">
                <a:solidFill>
                  <a:srgbClr val="000000"/>
                </a:solidFill>
              </a:rPr>
              <a:t>1921]  [</a:t>
            </a:r>
            <a:r>
              <a:rPr lang="en-US" altLang="en-US"/>
              <a:t>Americus  AHI: </a:t>
            </a:r>
            <a:r>
              <a:rPr lang="en-US" altLang="en-US" b="1">
                <a:solidFill>
                  <a:srgbClr val="000000"/>
                </a:solidFill>
              </a:rPr>
              <a:t>83118  18 LINCOLN PARKWAY, Williams Bay, WL]</a:t>
            </a:r>
          </a:p>
          <a:p>
            <a:pPr eaLnBrk="1" hangingPunct="1"/>
            <a:r>
              <a:rPr lang="en-US" altLang="en-US"/>
              <a:t>[porch post  Haven]</a:t>
            </a:r>
          </a:p>
          <a:p>
            <a:pPr eaLnBrk="1" hangingPunct="1"/>
            <a:endParaRPr lang="en-US" altLang="en-US"/>
          </a:p>
          <a:p>
            <a:pPr eaLnBrk="1" hangingPunct="1"/>
            <a:r>
              <a:rPr lang="en-US" altLang="en-US"/>
              <a:t>Many designs shared millwork and other standard components so that greater diversity was possible.  Over two dozen plans featured this distinctive porch post. During Sears’ three decades in the housing business, 447 models were offered. Most house designs were only offered for a few years before being replaced by newer designs. An exception to this are perennially popular designs such as the Westly, which was sold from 1912 to 1940.</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9BE9D9F3-A23D-FC3E-5EA5-28C83C7C4B1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C5F0D04-03B8-4CE1-AE61-E208279F268C}" type="slidenum">
              <a:rPr lang="en-US" altLang="en-US" smtClean="0"/>
              <a:pPr/>
              <a:t>17</a:t>
            </a:fld>
            <a:endParaRPr lang="en-US" altLang="en-US"/>
          </a:p>
        </p:txBody>
      </p:sp>
      <p:sp>
        <p:nvSpPr>
          <p:cNvPr id="41987" name="Rectangle 2">
            <a:extLst>
              <a:ext uri="{FF2B5EF4-FFF2-40B4-BE49-F238E27FC236}">
                <a16:creationId xmlns:a16="http://schemas.microsoft.com/office/drawing/2014/main" id="{77C944CE-117B-23C5-8313-78FFB1288B5A}"/>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C24AACA6-A8FC-F8DA-0AAE-6BD4C39BD3B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[Westly, 227 Ransom St., Ripon] [Westly, 221 E. Fond du Lac, Ripon]  [Westly, 518 North Baldwin, Madison]</a:t>
            </a:r>
          </a:p>
          <a:p>
            <a:pPr eaLnBrk="1" hangingPunct="1"/>
            <a:endParaRPr lang="en-US" altLang="en-US"/>
          </a:p>
          <a:p>
            <a:pPr eaLnBrk="1" hangingPunct="1"/>
            <a:endParaRPr lang="en-US" altLang="en-US"/>
          </a:p>
          <a:p>
            <a:pPr eaLnBrk="1" hangingPunct="1"/>
            <a:r>
              <a:rPr lang="en-US" altLang="en-US"/>
              <a:t>Popular styles like the Westly stayed in the Sears catalog for many years, while lack of demands doomed other designs in a few years.  The Westly was introduced in 1913 and lasted until 1929 for a run of 16 years.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9CDB9B85-61EE-EA00-2EF1-36EB5909A49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2BD5325-27D6-4674-8B9D-615C53092034}" type="slidenum">
              <a:rPr lang="en-US" altLang="en-US" smtClean="0"/>
              <a:pPr/>
              <a:t>18</a:t>
            </a:fld>
            <a:endParaRPr lang="en-US" altLang="en-US"/>
          </a:p>
        </p:txBody>
      </p:sp>
      <p:sp>
        <p:nvSpPr>
          <p:cNvPr id="44035" name="Rectangle 2">
            <a:extLst>
              <a:ext uri="{FF2B5EF4-FFF2-40B4-BE49-F238E27FC236}">
                <a16:creationId xmlns:a16="http://schemas.microsoft.com/office/drawing/2014/main" id="{6C022EB8-BDE9-E91A-441C-CCA2BDBD5511}"/>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C8990372-9CE8-A079-6BC4-45040559B53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[Osborn catalog illustration] </a:t>
            </a:r>
            <a:r>
              <a:rPr lang="en-US" altLang="en-US" b="1">
                <a:solidFill>
                  <a:srgbClr val="000000"/>
                </a:solidFill>
              </a:rPr>
              <a:t>HARRY H. &amp; EVA SCHAEVE HOUSE1924 Wauwatosa</a:t>
            </a:r>
            <a:endParaRPr lang="en-US" altLang="en-US"/>
          </a:p>
          <a:p>
            <a:pPr eaLnBrk="1" hangingPunct="1"/>
            <a:r>
              <a:rPr lang="en-US" altLang="en-US"/>
              <a:t>Catalog text emphasized design and construction quality, comport and beauty, value and mainstream appeal. Quoting from the ad copy for the Osborn:“Bungalow authorities agree that this type or architecture has come to stay. They claim that as years go by the bungalow will be even more in demand than at the present time, and should one wish to sell he will have little difficulty in finding a buyer. While the Osborn is neither extreme nor extravagant, it has all the earmarks of a cozy well-planned, artistic home”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6AB65757-E9DC-5BF5-ADDA-27242102F6C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03F31F5-30C5-430B-BFED-312DDBDE9745}" type="slidenum">
              <a:rPr lang="en-US" altLang="en-US" smtClean="0"/>
              <a:pPr/>
              <a:t>19</a:t>
            </a:fld>
            <a:endParaRPr lang="en-US" altLang="en-US"/>
          </a:p>
        </p:txBody>
      </p:sp>
      <p:sp>
        <p:nvSpPr>
          <p:cNvPr id="46083" name="Rectangle 2">
            <a:extLst>
              <a:ext uri="{FF2B5EF4-FFF2-40B4-BE49-F238E27FC236}">
                <a16:creationId xmlns:a16="http://schemas.microsoft.com/office/drawing/2014/main" id="{BCF6DD34-219F-24F6-87D2-961136A98B13}"/>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C2ABDF1C-D98F-7DDC-87E7-4617B446E7F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[Osborn, 419 W. Third Street, Beaver Dam]</a:t>
            </a:r>
          </a:p>
          <a:p>
            <a:pPr eaLnBrk="1" hangingPunct="1"/>
            <a:endParaRPr lang="en-US" altLang="en-US"/>
          </a:p>
          <a:p>
            <a:pPr eaLnBrk="1" hangingPunct="1"/>
            <a:r>
              <a:rPr lang="en-US" altLang="en-US"/>
              <a:t>Despite its unusual Japanese bungalow design, the house appears to have been popular.</a:t>
            </a:r>
          </a:p>
          <a:p>
            <a:pPr eaLnBrk="1" hangingPunct="1"/>
            <a:endParaRPr lang="en-US" altLang="en-US"/>
          </a:p>
          <a:p>
            <a:pPr eaLnBrk="1" hangingPunct="1"/>
            <a:r>
              <a:rPr lang="en-US" altLang="en-US"/>
              <a:t>I have documented 15 examples of this design in WI</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4BF1259E-27B4-5B52-49D0-27A5A96F2BD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CA7AA28-0C19-4D22-8D4B-56DD164C7085}" type="slidenum">
              <a:rPr lang="en-US" altLang="en-US" smtClean="0"/>
              <a:pPr/>
              <a:t>2</a:t>
            </a:fld>
            <a:endParaRPr lang="en-US" altLang="en-US"/>
          </a:p>
        </p:txBody>
      </p:sp>
      <p:sp>
        <p:nvSpPr>
          <p:cNvPr id="9219" name="Rectangle 2">
            <a:extLst>
              <a:ext uri="{FF2B5EF4-FFF2-40B4-BE49-F238E27FC236}">
                <a16:creationId xmlns:a16="http://schemas.microsoft.com/office/drawing/2014/main" id="{FEA4422F-F87C-08B8-913A-9987F3695CF7}"/>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D29164F5-7C73-D00F-9EEF-71F859B3164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b="1" dirty="0"/>
              <a:t>[West Meadow, Gaffney, SC]		[S. Limestone, Gaffney, SC]</a:t>
            </a:r>
            <a:endParaRPr lang="en-US" altLang="en-US" dirty="0"/>
          </a:p>
          <a:p>
            <a:pPr eaLnBrk="1" hangingPunct="1"/>
            <a:r>
              <a:rPr lang="en-US" altLang="en-US" dirty="0"/>
              <a:t>In Gaffney, I discovered my first mail-order house, an Alhambra. The slide on the bottom right I confidently labeled “Sears and Roebuck House” on the basis of the owner's assertion. 42 years later, I finally identified the design from an Aurelius Swanson Company catalog.  My next experience was in Old Hickory, </a:t>
            </a:r>
            <a:r>
              <a:rPr lang="en-US" altLang="en-US" dirty="0" err="1"/>
              <a:t>Dupontonia</a:t>
            </a:r>
            <a:r>
              <a:rPr lang="en-US" altLang="en-US" dirty="0"/>
              <a:t>, and Rayon City, TN. Company town, etc.</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3D26C4C4-62CB-A937-F51D-77AD072684A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61373E4-3D14-47B7-90F2-5378455C6B49}" type="slidenum">
              <a:rPr lang="en-US" altLang="en-US" smtClean="0"/>
              <a:pPr/>
              <a:t>20</a:t>
            </a:fld>
            <a:endParaRPr lang="en-US" altLang="en-US"/>
          </a:p>
        </p:txBody>
      </p:sp>
      <p:sp>
        <p:nvSpPr>
          <p:cNvPr id="48131" name="Rectangle 2">
            <a:extLst>
              <a:ext uri="{FF2B5EF4-FFF2-40B4-BE49-F238E27FC236}">
                <a16:creationId xmlns:a16="http://schemas.microsoft.com/office/drawing/2014/main" id="{DD8DB29D-B7E4-FC1F-991C-F5C023D38AD6}"/>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F73D7054-D728-A819-3E31-860DB5D3A6E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[The Fairy, 831 Summit, Manitowoc]</a:t>
            </a:r>
          </a:p>
          <a:p>
            <a:pPr eaLnBrk="1" hangingPunct="1"/>
            <a:endParaRPr lang="en-US" altLang="en-US"/>
          </a:p>
          <a:p>
            <a:pPr eaLnBrk="1" hangingPunct="1"/>
            <a:r>
              <a:rPr lang="en-US" altLang="en-US"/>
              <a:t>Sears designers created houses for every market from tiny garages and summer cottages to affluent homes.  Designs ranged from this modest $993 dollar house </a:t>
            </a:r>
            <a:r>
              <a:rPr lang="en-US" altLang="en-US" b="1"/>
              <a:t>TO</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B10A9614-B884-5234-5F2A-49E67252454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C77EAD0-AFB9-4548-B3A3-8436D55F0174}" type="slidenum">
              <a:rPr lang="en-US" altLang="en-US" smtClean="0"/>
              <a:pPr/>
              <a:t>21</a:t>
            </a:fld>
            <a:endParaRPr lang="en-US" altLang="en-US"/>
          </a:p>
        </p:txBody>
      </p:sp>
      <p:sp>
        <p:nvSpPr>
          <p:cNvPr id="50179" name="Rectangle 2">
            <a:extLst>
              <a:ext uri="{FF2B5EF4-FFF2-40B4-BE49-F238E27FC236}">
                <a16:creationId xmlns:a16="http://schemas.microsoft.com/office/drawing/2014/main" id="{113FE56F-F44B-0C82-49D5-BFAB33DB5420}"/>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EFF30049-47FD-B5AD-5494-195AD06D119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[Glen Falls, 1033 Geneva Street, Lake Geneva]</a:t>
            </a:r>
          </a:p>
          <a:p>
            <a:pPr eaLnBrk="1" hangingPunct="1"/>
            <a:endParaRPr lang="en-US" altLang="en-US"/>
          </a:p>
          <a:p>
            <a:pPr eaLnBrk="1" hangingPunct="1"/>
            <a:r>
              <a:rPr lang="en-US" altLang="en-US"/>
              <a:t>Substantial upper middle class houses like this Glen Falls designed located in Lake Geneva.  </a:t>
            </a:r>
          </a:p>
          <a:p>
            <a:pPr eaLnBrk="1" hangingPunct="1"/>
            <a:endParaRPr lang="en-US" altLang="en-US"/>
          </a:p>
          <a:p>
            <a:pPr eaLnBrk="1" hangingPunct="1"/>
            <a:r>
              <a:rPr lang="en-US" altLang="en-US"/>
              <a:t>Note the masonry construction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9CF04746-BB5A-97B8-B0B9-17E7F853DB5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960A33A-CC8E-4EA9-B725-C928C0D7EADD}" type="slidenum">
              <a:rPr lang="en-US" altLang="en-US" smtClean="0"/>
              <a:pPr/>
              <a:t>22</a:t>
            </a:fld>
            <a:endParaRPr lang="en-US" altLang="en-US"/>
          </a:p>
        </p:txBody>
      </p:sp>
      <p:sp>
        <p:nvSpPr>
          <p:cNvPr id="52227" name="Rectangle 2">
            <a:extLst>
              <a:ext uri="{FF2B5EF4-FFF2-40B4-BE49-F238E27FC236}">
                <a16:creationId xmlns:a16="http://schemas.microsoft.com/office/drawing/2014/main" id="{779E96FA-C430-BAF4-98EC-ECCAA39BF20A}"/>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EC92BC73-7C6E-F4C0-9BE2-9418FD49592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[Clyde, 921 Beacon, Madison]</a:t>
            </a:r>
          </a:p>
          <a:p>
            <a:pPr eaLnBrk="1" hangingPunct="1"/>
            <a:endParaRPr lang="en-US" altLang="en-US"/>
          </a:p>
          <a:p>
            <a:pPr eaLnBrk="1" hangingPunct="1"/>
            <a:r>
              <a:rPr lang="en-US" altLang="en-US"/>
              <a:t>Most popular designs were bungalows.  This Clyde has the most popular bungalow floor plan with a LDR/BBathB arrangement.  This efficient plan was popularized in plan books and spread across the country.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FA6D7E04-076C-1F80-9FDA-3426F7D5D5F1}"/>
              </a:ext>
            </a:extLst>
          </p:cNvPr>
          <p:cNvSpPr>
            <a:spLocks noGrp="1" noRot="1" noChangeAspect="1" noChangeArrowheads="1" noTextEdit="1"/>
          </p:cNvSpPr>
          <p:nvPr>
            <p:ph type="sldImg"/>
          </p:nvPr>
        </p:nvSpPr>
        <p:spPr>
          <a:ln/>
        </p:spPr>
      </p:sp>
      <p:sp>
        <p:nvSpPr>
          <p:cNvPr id="54275" name="Notes Placeholder 2">
            <a:extLst>
              <a:ext uri="{FF2B5EF4-FFF2-40B4-BE49-F238E27FC236}">
                <a16:creationId xmlns:a16="http://schemas.microsoft.com/office/drawing/2014/main" id="{98974475-7030-ED70-0E47-06128BD2AB0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b="1">
                <a:solidFill>
                  <a:srgbClr val="000000"/>
                </a:solidFill>
              </a:rPr>
              <a:t>Walter T. Ramlow House 7329 W North Avenue Wauwatosa 1921</a:t>
            </a:r>
            <a:endParaRPr lang="en-US" altLang="en-US"/>
          </a:p>
        </p:txBody>
      </p:sp>
      <p:sp>
        <p:nvSpPr>
          <p:cNvPr id="54276" name="Slide Number Placeholder 3">
            <a:extLst>
              <a:ext uri="{FF2B5EF4-FFF2-40B4-BE49-F238E27FC236}">
                <a16:creationId xmlns:a16="http://schemas.microsoft.com/office/drawing/2014/main" id="{039CDC8E-4F69-EF40-340E-B55D1351613E}"/>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F6B5A99-AC81-4EEF-8912-576C2968D674}"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1FCC807A-D4B5-22B7-2014-FB775933CDF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C3B1B33-F18B-4CA2-830E-17D10F0011C5}" type="slidenum">
              <a:rPr lang="en-US" altLang="en-US" smtClean="0"/>
              <a:pPr/>
              <a:t>24</a:t>
            </a:fld>
            <a:endParaRPr lang="en-US" altLang="en-US"/>
          </a:p>
        </p:txBody>
      </p:sp>
      <p:sp>
        <p:nvSpPr>
          <p:cNvPr id="56323" name="Rectangle 2">
            <a:extLst>
              <a:ext uri="{FF2B5EF4-FFF2-40B4-BE49-F238E27FC236}">
                <a16:creationId xmlns:a16="http://schemas.microsoft.com/office/drawing/2014/main" id="{5262E7CF-F68D-296C-0634-8ABA768C84EB}"/>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32ABFABE-571E-7440-9891-661B22D67DD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[Hazelton, 2310 West Lawn]</a:t>
            </a:r>
          </a:p>
          <a:p>
            <a:pPr eaLnBrk="1" hangingPunct="1"/>
            <a:r>
              <a:rPr lang="en-US" altLang="en-US"/>
              <a:t>[Hazelton, 4202 Mandan Crescent]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14224C18-6F8F-2AEF-0FF5-F040C61E6DB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A2074B9-22CB-419D-A5DC-DC2B0B4EFB97}" type="slidenum">
              <a:rPr lang="en-US" altLang="en-US" smtClean="0"/>
              <a:pPr/>
              <a:t>25</a:t>
            </a:fld>
            <a:endParaRPr lang="en-US" altLang="en-US"/>
          </a:p>
        </p:txBody>
      </p:sp>
      <p:sp>
        <p:nvSpPr>
          <p:cNvPr id="60419" name="Rectangle 2">
            <a:extLst>
              <a:ext uri="{FF2B5EF4-FFF2-40B4-BE49-F238E27FC236}">
                <a16:creationId xmlns:a16="http://schemas.microsoft.com/office/drawing/2014/main" id="{BE7EF5B4-4B67-CC85-5DBF-CC1F60C5ADDB}"/>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6D195984-9956-51E5-28F3-65E4F499F98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[Willard, Janesville]</a:t>
            </a:r>
          </a:p>
          <a:p>
            <a:pPr eaLnBrk="1" hangingPunct="1"/>
            <a:endParaRPr lang="en-US" altLang="en-US"/>
          </a:p>
          <a:p>
            <a:pPr eaLnBrk="1" hangingPunct="1"/>
            <a:r>
              <a:rPr lang="en-US" altLang="en-US"/>
              <a:t>Returning service men from WWII built houses based on European historic styles they witness marching through Europe.  This design is loosely influenced by English cottages.</a:t>
            </a:r>
          </a:p>
          <a:p>
            <a:pPr eaLnBrk="1" hangingPunct="1"/>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4124981C-BD1E-55B1-209C-D802284E00E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015926-4CC9-460F-841B-FB61340A2F77}" type="slidenum">
              <a:rPr lang="en-US" altLang="en-US" smtClean="0"/>
              <a:pPr/>
              <a:t>26</a:t>
            </a:fld>
            <a:endParaRPr lang="en-US" altLang="en-US"/>
          </a:p>
        </p:txBody>
      </p:sp>
      <p:sp>
        <p:nvSpPr>
          <p:cNvPr id="62467" name="Rectangle 2">
            <a:extLst>
              <a:ext uri="{FF2B5EF4-FFF2-40B4-BE49-F238E27FC236}">
                <a16:creationId xmlns:a16="http://schemas.microsoft.com/office/drawing/2014/main" id="{5424D6AF-8B65-8BA8-009A-F89EAB072AB8}"/>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D095498A-7525-3943-EB43-793C432E87F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[Belmont, 2634 Park Place, Madison]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15601C21-607B-8BC5-6AB5-2FBA772F470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65C3638-E029-43F6-932F-9CC1E035F4A8}" type="slidenum">
              <a:rPr lang="en-US" altLang="en-US" smtClean="0"/>
              <a:pPr/>
              <a:t>27</a:t>
            </a:fld>
            <a:endParaRPr lang="en-US" altLang="en-US"/>
          </a:p>
        </p:txBody>
      </p:sp>
      <p:sp>
        <p:nvSpPr>
          <p:cNvPr id="64515" name="Rectangle 2">
            <a:extLst>
              <a:ext uri="{FF2B5EF4-FFF2-40B4-BE49-F238E27FC236}">
                <a16:creationId xmlns:a16="http://schemas.microsoft.com/office/drawing/2014/main" id="{51F5E0A1-8177-EF8A-0EA3-FFC8E6D64B6F}"/>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FD00EFD9-E016-B990-DC32-8871CEA3177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a:t>
            </a:r>
            <a:r>
              <a:rPr lang="en-US" altLang="en-US" b="1">
                <a:solidFill>
                  <a:srgbClr val="000000"/>
                </a:solidFill>
              </a:rPr>
              <a:t>2841 Regent St, Madison, DA  1915] [</a:t>
            </a:r>
            <a:r>
              <a:rPr lang="en-US" altLang="en-US"/>
              <a:t>1129 N. Washington, Janesville, RO] [</a:t>
            </a:r>
            <a:r>
              <a:rPr lang="en-US" altLang="en-US">
                <a:solidFill>
                  <a:srgbClr val="333333"/>
                </a:solidFill>
              </a:rPr>
              <a:t>2226 ERIE AVE </a:t>
            </a:r>
            <a:r>
              <a:rPr lang="en-US" altLang="en-US" b="1">
                <a:solidFill>
                  <a:srgbClr val="000000"/>
                </a:solidFill>
              </a:rPr>
              <a:t>Sheboygan 1929] </a:t>
            </a:r>
            <a:r>
              <a:rPr lang="en-US" altLang="en-US"/>
              <a:t>[503 Madison, Beaver Dam] [Crescent, East Bristol, Dane Co.]</a:t>
            </a:r>
          </a:p>
          <a:p>
            <a:pPr eaLnBrk="1" hangingPunct="1"/>
            <a:r>
              <a:rPr lang="en-US" altLang="en-US"/>
              <a:t>  </a:t>
            </a:r>
            <a:r>
              <a:rPr lang="en-US" altLang="en-US" b="1"/>
              <a:t>[Sears Honor Bilt Catalog, 1926]</a:t>
            </a:r>
          </a:p>
          <a:p>
            <a:pPr eaLnBrk="1" hangingPunct="1"/>
            <a:r>
              <a:rPr lang="en-US" altLang="en-US"/>
              <a:t> </a:t>
            </a:r>
          </a:p>
          <a:p>
            <a:pPr eaLnBrk="1" hangingPunct="1"/>
            <a:r>
              <a:rPr lang="en-US" altLang="en-US"/>
              <a:t>Colonial-derived and European revival designs were popular among buyers.    This appears to have been Sears most popular homes.  </a:t>
            </a:r>
          </a:p>
          <a:p>
            <a:pPr eaLnBrk="1" hangingPunct="1"/>
            <a:r>
              <a:rPr lang="en-US" altLang="en-US"/>
              <a:t>I have documented 20 of this Crescent design.</a:t>
            </a:r>
          </a:p>
          <a:p>
            <a:pPr eaLnBrk="1" hangingPunct="1"/>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1F99DAD9-CD4C-2275-8D38-796E0A4C711B}"/>
              </a:ext>
            </a:extLst>
          </p:cNvPr>
          <p:cNvSpPr>
            <a:spLocks noGrp="1" noRot="1" noChangeAspect="1" noChangeArrowheads="1" noTextEdit="1"/>
          </p:cNvSpPr>
          <p:nvPr>
            <p:ph type="sldImg"/>
          </p:nvPr>
        </p:nvSpPr>
        <p:spPr>
          <a:ln/>
        </p:spPr>
      </p:sp>
      <p:sp>
        <p:nvSpPr>
          <p:cNvPr id="66563" name="Notes Placeholder 2">
            <a:extLst>
              <a:ext uri="{FF2B5EF4-FFF2-40B4-BE49-F238E27FC236}">
                <a16:creationId xmlns:a16="http://schemas.microsoft.com/office/drawing/2014/main" id="{C29CE5B1-CD02-91C2-3612-B6D083AD433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b="1" dirty="0">
                <a:solidFill>
                  <a:srgbClr val="000000"/>
                </a:solidFill>
              </a:rPr>
              <a:t>Louis O. &amp; Ella Stauff  7933 W STICKNEY AVE Wauwatosa 1923</a:t>
            </a:r>
          </a:p>
          <a:p>
            <a:pPr eaLnBrk="1" hangingPunct="1"/>
            <a:endParaRPr lang="en-US" altLang="en-US" b="1" dirty="0">
              <a:solidFill>
                <a:srgbClr val="000000"/>
              </a:solidFill>
            </a:endParaRPr>
          </a:p>
          <a:p>
            <a:pPr eaLnBrk="1" hangingPunct="1"/>
            <a:endParaRPr lang="en-US" altLang="en-US" b="1" dirty="0">
              <a:solidFill>
                <a:srgbClr val="000000"/>
              </a:solidFill>
            </a:endParaRPr>
          </a:p>
          <a:p>
            <a:pPr eaLnBrk="1" hangingPunct="1"/>
            <a:r>
              <a:rPr lang="en-US" altLang="en-US" b="1" dirty="0">
                <a:solidFill>
                  <a:srgbClr val="000000"/>
                </a:solidFill>
              </a:rPr>
              <a:t>Wall dormer an unusual treatment.  Mix of Colonial and French Provincial </a:t>
            </a:r>
            <a:endParaRPr lang="en-US" altLang="en-US" dirty="0"/>
          </a:p>
        </p:txBody>
      </p:sp>
      <p:sp>
        <p:nvSpPr>
          <p:cNvPr id="66564" name="Slide Number Placeholder 3">
            <a:extLst>
              <a:ext uri="{FF2B5EF4-FFF2-40B4-BE49-F238E27FC236}">
                <a16:creationId xmlns:a16="http://schemas.microsoft.com/office/drawing/2014/main" id="{18BFA493-AF12-0618-6521-487694D881F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3938AD0-A3F3-4678-9829-40D930742445}" type="slidenum">
              <a:rPr lang="en-US" altLang="en-US" smtClean="0"/>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AC726451-3884-883D-DC9F-98E9B3F5400A}"/>
              </a:ext>
            </a:extLst>
          </p:cNvPr>
          <p:cNvSpPr>
            <a:spLocks noGrp="1" noRot="1" noChangeAspect="1" noChangeArrowheads="1" noTextEdit="1"/>
          </p:cNvSpPr>
          <p:nvPr>
            <p:ph type="sldImg"/>
          </p:nvPr>
        </p:nvSpPr>
        <p:spPr>
          <a:ln/>
        </p:spPr>
      </p:sp>
      <p:sp>
        <p:nvSpPr>
          <p:cNvPr id="68611" name="Notes Placeholder 2">
            <a:extLst>
              <a:ext uri="{FF2B5EF4-FFF2-40B4-BE49-F238E27FC236}">
                <a16:creationId xmlns:a16="http://schemas.microsoft.com/office/drawing/2014/main" id="{BF814837-40DF-BEA0-BF64-01774E1E9F3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solidFill>
                  <a:srgbClr val="000000"/>
                </a:solidFill>
              </a:rPr>
              <a:t>Alhambra  AHI: 5929   John Brickson House,  408 N PAGE ST, Stoughton, DA 1922</a:t>
            </a:r>
          </a:p>
          <a:p>
            <a:endParaRPr lang="en-US" altLang="en-US" b="1">
              <a:solidFill>
                <a:srgbClr val="000000"/>
              </a:solidFill>
            </a:endParaRPr>
          </a:p>
          <a:p>
            <a:endParaRPr lang="en-US" altLang="en-US" b="1">
              <a:solidFill>
                <a:srgbClr val="000000"/>
              </a:solidFill>
            </a:endParaRPr>
          </a:p>
          <a:p>
            <a:pPr eaLnBrk="1" hangingPunct="1"/>
            <a:r>
              <a:rPr lang="en-US" altLang="en-US"/>
              <a:t>A few mediterranean house designs were offered, </a:t>
            </a:r>
          </a:p>
          <a:p>
            <a:pPr eaLnBrk="1" hangingPunct="1"/>
            <a:endParaRPr lang="en-US" altLang="en-US"/>
          </a:p>
          <a:p>
            <a:pPr eaLnBrk="1" hangingPunct="1"/>
            <a:endParaRPr lang="en-US" altLang="en-US"/>
          </a:p>
          <a:p>
            <a:endParaRPr lang="en-US" altLang="en-US"/>
          </a:p>
        </p:txBody>
      </p:sp>
      <p:sp>
        <p:nvSpPr>
          <p:cNvPr id="68612" name="Slide Number Placeholder 3">
            <a:extLst>
              <a:ext uri="{FF2B5EF4-FFF2-40B4-BE49-F238E27FC236}">
                <a16:creationId xmlns:a16="http://schemas.microsoft.com/office/drawing/2014/main" id="{4867A336-3B4B-324B-B687-0354A9E00E5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932891A-34AA-4D2C-B5D2-EA9E5BDA6DB9}"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5A92B3E1-4277-9186-50C6-A0B551D555CA}"/>
              </a:ext>
            </a:extLst>
          </p:cNvPr>
          <p:cNvSpPr>
            <a:spLocks noGrp="1" noRot="1" noChangeAspect="1" noChangeArrowheads="1" noTextEdit="1"/>
          </p:cNvSpPr>
          <p:nvPr>
            <p:ph type="sldImg"/>
          </p:nvPr>
        </p:nvSpPr>
        <p:spPr>
          <a:ln/>
        </p:spPr>
      </p:sp>
      <p:sp>
        <p:nvSpPr>
          <p:cNvPr id="11267" name="Notes Placeholder 2">
            <a:extLst>
              <a:ext uri="{FF2B5EF4-FFF2-40B4-BE49-F238E27FC236}">
                <a16:creationId xmlns:a16="http://schemas.microsoft.com/office/drawing/2014/main" id="{4502583C-4503-DC49-7AB2-824D75DA727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[Asher Benjamin builder’s guide]  [Samuel Sloan Model Architect] [ George Barber Artistic Homes]</a:t>
            </a:r>
          </a:p>
          <a:p>
            <a:endParaRPr lang="en-US" altLang="en-US"/>
          </a:p>
          <a:p>
            <a:r>
              <a:rPr lang="en-US" altLang="en-US"/>
              <a:t>Sears did not discover something new.</a:t>
            </a:r>
          </a:p>
          <a:p>
            <a:endParaRPr lang="en-US" altLang="en-US"/>
          </a:p>
          <a:p>
            <a:r>
              <a:rPr lang="en-US" altLang="en-US"/>
              <a:t>Carpenter’s manual to design ideas to full blueprints </a:t>
            </a:r>
          </a:p>
        </p:txBody>
      </p:sp>
      <p:sp>
        <p:nvSpPr>
          <p:cNvPr id="11268" name="Slide Number Placeholder 3">
            <a:extLst>
              <a:ext uri="{FF2B5EF4-FFF2-40B4-BE49-F238E27FC236}">
                <a16:creationId xmlns:a16="http://schemas.microsoft.com/office/drawing/2014/main" id="{8BE9F1FD-31AE-4902-326D-E3B005DCBE4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53E5CF4-5944-4C1F-ADCB-387A789F47E4}"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B64F7CAB-01B7-67E4-3E14-32184CBC300B}"/>
              </a:ext>
            </a:extLst>
          </p:cNvPr>
          <p:cNvSpPr>
            <a:spLocks noGrp="1" noRot="1" noChangeAspect="1" noChangeArrowheads="1" noTextEdit="1"/>
          </p:cNvSpPr>
          <p:nvPr>
            <p:ph type="sldImg"/>
          </p:nvPr>
        </p:nvSpPr>
        <p:spPr>
          <a:ln/>
        </p:spPr>
      </p:sp>
      <p:sp>
        <p:nvSpPr>
          <p:cNvPr id="70659" name="Notes Placeholder 2">
            <a:extLst>
              <a:ext uri="{FF2B5EF4-FFF2-40B4-BE49-F238E27FC236}">
                <a16:creationId xmlns:a16="http://schemas.microsoft.com/office/drawing/2014/main" id="{C8A6A309-2D54-177F-A1F5-F44A2E55857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[Aladdin home loaded in railcar, ca. 1950]</a:t>
            </a:r>
          </a:p>
          <a:p>
            <a:endParaRPr lang="en-US" altLang="en-US"/>
          </a:p>
          <a:p>
            <a:r>
              <a:rPr lang="en-US" altLang="en-US"/>
              <a:t>Shipped by railroad boxcar, and then usually trucked to a home site, the average Sears Modern Home kit had about 25 tons of materials, with more than 30,000 parts.  Plumbing, electrical fixtures, and heating systems were options that could be ordered at additional cost; they were many families' first steps to modern HVAC systems, kitchens, and bathrooms. </a:t>
            </a:r>
          </a:p>
        </p:txBody>
      </p:sp>
      <p:sp>
        <p:nvSpPr>
          <p:cNvPr id="70660" name="Slide Number Placeholder 3">
            <a:extLst>
              <a:ext uri="{FF2B5EF4-FFF2-40B4-BE49-F238E27FC236}">
                <a16:creationId xmlns:a16="http://schemas.microsoft.com/office/drawing/2014/main" id="{FC6FB2DE-B2E2-E3D7-6A58-D4E29016ED1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21DB720-4C20-42FB-8DE4-80E6225D8896}" type="slidenum">
              <a:rPr lang="en-US" altLang="en-US" smtClean="0"/>
              <a:pPr/>
              <a:t>30</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D66DF847-131C-657B-2525-8F91B7BA96E1}"/>
              </a:ext>
            </a:extLst>
          </p:cNvPr>
          <p:cNvSpPr>
            <a:spLocks noGrp="1" noRot="1" noChangeAspect="1" noChangeArrowheads="1" noTextEdit="1"/>
          </p:cNvSpPr>
          <p:nvPr>
            <p:ph type="sldImg"/>
          </p:nvPr>
        </p:nvSpPr>
        <p:spPr>
          <a:ln/>
        </p:spPr>
      </p:sp>
      <p:sp>
        <p:nvSpPr>
          <p:cNvPr id="72707" name="Notes Placeholder 2">
            <a:extLst>
              <a:ext uri="{FF2B5EF4-FFF2-40B4-BE49-F238E27FC236}">
                <a16:creationId xmlns:a16="http://schemas.microsoft.com/office/drawing/2014/main" id="{9CC38708-5002-3357-E3A5-2DF7CF7FFD3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Sales peaked in 1929, just before the Great Depression. While financing through Sears helped many homeowners purchase homes, a number of those purchasers defaulted during the ensuing Great Depression. The company was forced to liquidate $11 million in defaulted debt. The mortgage program was also a public relations disaster, as many of the families Sears foreclosed upon refused to do further business with the company.</a:t>
            </a:r>
          </a:p>
          <a:p>
            <a:endParaRPr lang="en-US" altLang="en-US" dirty="0"/>
          </a:p>
          <a:p>
            <a:r>
              <a:rPr lang="en-US" altLang="en-US" dirty="0"/>
              <a:t>Sears stopped offering mortgages at the end of 1933. In 1935, some newspaper reports stated that Sears had "discontinued" the "modern homes department". However, Sears continued selling homes and it continued to issue a new "Modern Homes" catalog until 1942.   Despite home sales slowly recovering as the United States emerged from the Great Depression, Sears exited the business.</a:t>
            </a:r>
          </a:p>
        </p:txBody>
      </p:sp>
      <p:sp>
        <p:nvSpPr>
          <p:cNvPr id="72708" name="Slide Number Placeholder 3">
            <a:extLst>
              <a:ext uri="{FF2B5EF4-FFF2-40B4-BE49-F238E27FC236}">
                <a16:creationId xmlns:a16="http://schemas.microsoft.com/office/drawing/2014/main" id="{618AD628-A2BC-FA8E-3EDC-F676904D3E9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C919C71-3CAA-4E80-BE08-61C61824F39C}" type="slidenum">
              <a:rPr lang="en-US" altLang="en-US" smtClean="0"/>
              <a:pPr/>
              <a:t>31</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52404415-DFC4-3DB0-70D2-EF10B9C61EC4}"/>
              </a:ext>
            </a:extLst>
          </p:cNvPr>
          <p:cNvSpPr>
            <a:spLocks noGrp="1" noRot="1" noChangeAspect="1" noChangeArrowheads="1" noTextEdit="1"/>
          </p:cNvSpPr>
          <p:nvPr>
            <p:ph type="sldImg"/>
          </p:nvPr>
        </p:nvSpPr>
        <p:spPr>
          <a:ln/>
        </p:spPr>
      </p:sp>
      <p:sp>
        <p:nvSpPr>
          <p:cNvPr id="74755" name="Notes Placeholder 2">
            <a:extLst>
              <a:ext uri="{FF2B5EF4-FFF2-40B4-BE49-F238E27FC236}">
                <a16:creationId xmlns:a16="http://schemas.microsoft.com/office/drawing/2014/main" id="{41DBBFAC-CEB2-5C57-5EE4-57843BBA481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[Houses by Mail 1995]  </a:t>
            </a:r>
          </a:p>
          <a:p>
            <a:endParaRPr lang="en-US" altLang="en-US" dirty="0"/>
          </a:p>
          <a:p>
            <a:r>
              <a:rPr lang="en-US" altLang="en-US" dirty="0"/>
              <a:t>Identifying Sears Homes has become a pastime among history enthusiasts because of their sturdy structure, the do-it-yourself nature of construction, and the popular architectural design concepts</a:t>
            </a:r>
          </a:p>
        </p:txBody>
      </p:sp>
      <p:sp>
        <p:nvSpPr>
          <p:cNvPr id="74756" name="Slide Number Placeholder 3">
            <a:extLst>
              <a:ext uri="{FF2B5EF4-FFF2-40B4-BE49-F238E27FC236}">
                <a16:creationId xmlns:a16="http://schemas.microsoft.com/office/drawing/2014/main" id="{C617C39E-DC41-1A23-1216-10D9919CF33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999AF30-8657-4B82-A437-2336726512D0}" type="slidenum">
              <a:rPr lang="en-US" altLang="en-US" smtClean="0"/>
              <a:pPr/>
              <a:t>32</a:t>
            </a:fld>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A6AEB4D3-3472-4D36-814B-B4E82D5C1A0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C6B90DA-8940-4A45-B3E9-2D7253897B0A}" type="slidenum">
              <a:rPr lang="en-US" altLang="en-US" smtClean="0"/>
              <a:pPr/>
              <a:t>33</a:t>
            </a:fld>
            <a:endParaRPr lang="en-US" altLang="en-US"/>
          </a:p>
        </p:txBody>
      </p:sp>
      <p:sp>
        <p:nvSpPr>
          <p:cNvPr id="76803" name="Rectangle 2">
            <a:extLst>
              <a:ext uri="{FF2B5EF4-FFF2-40B4-BE49-F238E27FC236}">
                <a16:creationId xmlns:a16="http://schemas.microsoft.com/office/drawing/2014/main" id="{357F9B0B-FB92-E699-D5FF-C66952EEF1F5}"/>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7B1200B8-DF5E-C89B-2960-031FBE74B54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[Ardara, 1205 Williams, Lake Geneva]</a:t>
            </a:r>
          </a:p>
          <a:p>
            <a:pPr eaLnBrk="1" hangingPunct="1"/>
            <a:endParaRPr lang="en-US" altLang="en-US"/>
          </a:p>
          <a:p>
            <a:pPr eaLnBrk="1" hangingPunct="1"/>
            <a:endParaRPr lang="en-US" altLang="en-US"/>
          </a:p>
          <a:p>
            <a:pPr eaLnBrk="1" hangingPunct="1"/>
            <a:r>
              <a:rPr lang="en-US" altLang="en-US"/>
              <a:t>Primacy of façade</a:t>
            </a:r>
          </a:p>
          <a:p>
            <a:pPr eaLnBrk="1" hangingPunct="1"/>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794E7BF3-6938-AD9D-81B5-DAE9176DE18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72305CD-1650-4B39-BB73-3DDBCFB2C19E}" type="slidenum">
              <a:rPr lang="en-US" altLang="en-US" smtClean="0"/>
              <a:pPr/>
              <a:t>34</a:t>
            </a:fld>
            <a:endParaRPr lang="en-US" altLang="en-US"/>
          </a:p>
        </p:txBody>
      </p:sp>
      <p:sp>
        <p:nvSpPr>
          <p:cNvPr id="78851" name="Rectangle 2">
            <a:extLst>
              <a:ext uri="{FF2B5EF4-FFF2-40B4-BE49-F238E27FC236}">
                <a16:creationId xmlns:a16="http://schemas.microsoft.com/office/drawing/2014/main" id="{A9E7E9F6-D63E-EA03-8317-8FE61277EE96}"/>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A4274E9C-5C99-4125-85E2-7D1EDEDF51A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[Elsmore, Pepin]</a:t>
            </a:r>
          </a:p>
          <a:p>
            <a:pPr eaLnBrk="1" hangingPunct="1"/>
            <a:endParaRPr lang="en-US" altLang="en-US"/>
          </a:p>
          <a:p>
            <a:pPr eaLnBrk="1" hangingPunct="1"/>
            <a:r>
              <a:rPr lang="en-US" altLang="en-US"/>
              <a:t>Modest houses with distinctive details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A1E97D0F-BD3A-657C-CA52-C06917E0280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71A1D1E-67B7-437C-8FC8-D028FFBA6BA0}" type="slidenum">
              <a:rPr lang="en-US" altLang="en-US" smtClean="0"/>
              <a:pPr/>
              <a:t>35</a:t>
            </a:fld>
            <a:endParaRPr lang="en-US" altLang="en-US"/>
          </a:p>
        </p:txBody>
      </p:sp>
      <p:sp>
        <p:nvSpPr>
          <p:cNvPr id="80899" name="Rectangle 2">
            <a:extLst>
              <a:ext uri="{FF2B5EF4-FFF2-40B4-BE49-F238E27FC236}">
                <a16:creationId xmlns:a16="http://schemas.microsoft.com/office/drawing/2014/main" id="{36CC8E12-3485-7403-F969-9EBB271A5CF0}"/>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B5658701-E826-6238-0FF2-AB8DEDD8875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a:t>
            </a:r>
            <a:r>
              <a:rPr lang="en-US" altLang="en-US">
                <a:solidFill>
                  <a:srgbClr val="080809"/>
                </a:solidFill>
                <a:latin typeface="Segoe UI Historic" panose="020B0502040204020203" pitchFamily="34" charset="0"/>
              </a:rPr>
              <a:t> No. 264P138  AHI: 75319  </a:t>
            </a:r>
            <a:r>
              <a:rPr lang="en-US" altLang="en-US" b="1">
                <a:solidFill>
                  <a:srgbClr val="000000"/>
                </a:solidFill>
              </a:rPr>
              <a:t>Ernest Kirsh House, 2129 KENDALL AVE, Madison</a:t>
            </a:r>
            <a:r>
              <a:rPr lang="en-US" altLang="en-US"/>
              <a:t>.] Clyde  AHI: </a:t>
            </a:r>
            <a:r>
              <a:rPr lang="en-US" altLang="en-US" b="1">
                <a:solidFill>
                  <a:srgbClr val="000000"/>
                </a:solidFill>
              </a:rPr>
              <a:t>67752  1117 WILLIAMS ST, Lake Geneva, WL</a:t>
            </a:r>
            <a:r>
              <a:rPr lang="en-US" altLang="en-US"/>
              <a:t> ] </a:t>
            </a:r>
          </a:p>
          <a:p>
            <a:pPr eaLnBrk="1" hangingPunct="1"/>
            <a:endParaRPr lang="en-US" altLang="en-US"/>
          </a:p>
          <a:p>
            <a:pPr eaLnBrk="1" hangingPunct="1"/>
            <a:r>
              <a:rPr lang="en-US" altLang="en-US"/>
              <a:t>There is a kit of parts that through experience allows for identification of many models. </a:t>
            </a:r>
          </a:p>
          <a:p>
            <a:pPr eaLnBrk="1" hangingPunct="1"/>
            <a:endParaRPr lang="en-US" altLang="en-US"/>
          </a:p>
          <a:p>
            <a:pPr eaLnBrk="1" hangingPunct="1"/>
            <a:r>
              <a:rPr lang="en-US" altLang="en-US"/>
              <a:t>Brackets, gable brace, shaped rafter ends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2A3C69B8-441D-C764-2C33-0FE0AA767784}"/>
              </a:ext>
            </a:extLst>
          </p:cNvPr>
          <p:cNvSpPr>
            <a:spLocks noGrp="1" noRot="1" noChangeAspect="1" noChangeArrowheads="1" noTextEdit="1"/>
          </p:cNvSpPr>
          <p:nvPr>
            <p:ph type="sldImg"/>
          </p:nvPr>
        </p:nvSpPr>
        <p:spPr>
          <a:ln/>
        </p:spPr>
      </p:sp>
      <p:sp>
        <p:nvSpPr>
          <p:cNvPr id="82947" name="Notes Placeholder 2">
            <a:extLst>
              <a:ext uri="{FF2B5EF4-FFF2-40B4-BE49-F238E27FC236}">
                <a16:creationId xmlns:a16="http://schemas.microsoft.com/office/drawing/2014/main" id="{17AE37AA-A5B7-9067-E6CC-052A0B7C32C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Roanoke  AHI:N     F.A. Larson, 103 W Spirit, Tomahawk, LI</a:t>
            </a:r>
          </a:p>
          <a:p>
            <a:endParaRPr lang="en-US" altLang="en-US"/>
          </a:p>
          <a:p>
            <a:r>
              <a:rPr lang="en-US" altLang="en-US"/>
              <a:t>Owner found shipping label on board in wall.    </a:t>
            </a:r>
          </a:p>
        </p:txBody>
      </p:sp>
      <p:sp>
        <p:nvSpPr>
          <p:cNvPr id="82948" name="Slide Number Placeholder 3">
            <a:extLst>
              <a:ext uri="{FF2B5EF4-FFF2-40B4-BE49-F238E27FC236}">
                <a16:creationId xmlns:a16="http://schemas.microsoft.com/office/drawing/2014/main" id="{B4D712CF-DBA5-FA28-AEBE-121ACCC0747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936F938-3B57-4E60-94E9-E5B71849DD84}" type="slidenum">
              <a:rPr lang="en-US" altLang="en-US" smtClean="0"/>
              <a:pPr/>
              <a:t>36</a:t>
            </a:fld>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0CAD36CC-968C-5F8E-F0A0-04C903CD4D53}"/>
              </a:ext>
            </a:extLst>
          </p:cNvPr>
          <p:cNvSpPr>
            <a:spLocks noGrp="1" noRot="1" noChangeAspect="1" noChangeArrowheads="1" noTextEdit="1"/>
          </p:cNvSpPr>
          <p:nvPr>
            <p:ph type="sldImg"/>
          </p:nvPr>
        </p:nvSpPr>
        <p:spPr>
          <a:ln/>
        </p:spPr>
      </p:sp>
      <p:sp>
        <p:nvSpPr>
          <p:cNvPr id="84995" name="Notes Placeholder 2">
            <a:extLst>
              <a:ext uri="{FF2B5EF4-FFF2-40B4-BE49-F238E27FC236}">
                <a16:creationId xmlns:a16="http://schemas.microsoft.com/office/drawing/2014/main" id="{1C907C45-77E1-120C-02D8-6D0EA70EE7F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solidFill>
                  <a:srgbClr val="000000"/>
                </a:solidFill>
              </a:rPr>
              <a:t>[Standard Homes  Cornell  AHI: 239284  513 Main St,</a:t>
            </a:r>
            <a:r>
              <a:rPr lang="en-US" altLang="en-US"/>
              <a:t> </a:t>
            </a:r>
            <a:r>
              <a:rPr lang="en-US" altLang="en-US" b="1">
                <a:solidFill>
                  <a:srgbClr val="000000"/>
                </a:solidFill>
              </a:rPr>
              <a:t>Pewaukee, WK]</a:t>
            </a:r>
          </a:p>
          <a:p>
            <a:endParaRPr lang="en-US" altLang="en-US"/>
          </a:p>
          <a:p>
            <a:r>
              <a:rPr lang="en-US" altLang="en-US"/>
              <a:t>[</a:t>
            </a:r>
            <a:r>
              <a:rPr lang="en-US" altLang="en-US" b="1">
                <a:solidFill>
                  <a:srgbClr val="000000"/>
                </a:solidFill>
              </a:rPr>
              <a:t>Bowes, C.L. Design No. 12032   AHI:97241   434 E 2ND ST, Richland Center, RI  ]  [</a:t>
            </a:r>
          </a:p>
          <a:p>
            <a:endParaRPr lang="en-US" altLang="en-US"/>
          </a:p>
          <a:p>
            <a:endParaRPr lang="en-US" altLang="en-US"/>
          </a:p>
          <a:p>
            <a:r>
              <a:rPr lang="en-US" altLang="en-US"/>
              <a:t>Look-alikes </a:t>
            </a:r>
          </a:p>
          <a:p>
            <a:endParaRPr lang="en-US" altLang="en-US">
              <a:solidFill>
                <a:srgbClr val="000000"/>
              </a:solidFill>
            </a:endParaRPr>
          </a:p>
          <a:p>
            <a:endParaRPr lang="en-US" altLang="en-US">
              <a:solidFill>
                <a:srgbClr val="000000"/>
              </a:solidFill>
            </a:endParaRPr>
          </a:p>
          <a:p>
            <a:endParaRPr lang="en-US" altLang="en-US">
              <a:solidFill>
                <a:srgbClr val="000000"/>
              </a:solidFill>
            </a:endParaRPr>
          </a:p>
          <a:p>
            <a:r>
              <a:rPr lang="en-US" altLang="en-US">
                <a:solidFill>
                  <a:srgbClr val="000000"/>
                </a:solidFill>
              </a:rPr>
              <a:t>National and regional competitors in the catalog and kit house market included Aladdin, Bennett, Gordon-Van Tine, Harris Brothers, Lewis, Pacific Ready Cut Homes, Sterling and Montgomery Ward (Wardway) Homes.</a:t>
            </a:r>
            <a:endParaRPr lang="en-US" altLang="en-US"/>
          </a:p>
        </p:txBody>
      </p:sp>
      <p:sp>
        <p:nvSpPr>
          <p:cNvPr id="84996" name="Slide Number Placeholder 3">
            <a:extLst>
              <a:ext uri="{FF2B5EF4-FFF2-40B4-BE49-F238E27FC236}">
                <a16:creationId xmlns:a16="http://schemas.microsoft.com/office/drawing/2014/main" id="{9E98CEE8-80A8-EEF2-3DC4-BE5D050929F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D634B76-E846-4489-8F12-55F3F1F624BF}" type="slidenum">
              <a:rPr lang="en-US" altLang="en-US" smtClean="0"/>
              <a:pPr/>
              <a:t>37</a:t>
            </a:fld>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3219361D-1CAE-A571-3A8A-8887E2418267}"/>
              </a:ext>
            </a:extLst>
          </p:cNvPr>
          <p:cNvSpPr>
            <a:spLocks noGrp="1" noRot="1" noChangeAspect="1" noChangeArrowheads="1" noTextEdit="1"/>
          </p:cNvSpPr>
          <p:nvPr>
            <p:ph type="sldImg"/>
          </p:nvPr>
        </p:nvSpPr>
        <p:spPr>
          <a:ln/>
        </p:spPr>
      </p:sp>
      <p:sp>
        <p:nvSpPr>
          <p:cNvPr id="87043" name="Notes Placeholder 2">
            <a:extLst>
              <a:ext uri="{FF2B5EF4-FFF2-40B4-BE49-F238E27FC236}">
                <a16:creationId xmlns:a16="http://schemas.microsoft.com/office/drawing/2014/main" id="{2CE6AF5A-2BA9-79D8-4613-0A11D1E6973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Gordon Van Tine  Cabot/Stratford  and Wardway “Mount Vernon” are identical designs both produced by Gordon Van Tine Company. </a:t>
            </a:r>
          </a:p>
          <a:p>
            <a:endParaRPr lang="en-US" altLang="en-US"/>
          </a:p>
        </p:txBody>
      </p:sp>
      <p:sp>
        <p:nvSpPr>
          <p:cNvPr id="87044" name="Slide Number Placeholder 3">
            <a:extLst>
              <a:ext uri="{FF2B5EF4-FFF2-40B4-BE49-F238E27FC236}">
                <a16:creationId xmlns:a16="http://schemas.microsoft.com/office/drawing/2014/main" id="{D64EDF45-555C-7196-1242-96478F79940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A59EDA4-6A38-47EB-B5A4-57CE03B2BA1E}" type="slidenum">
              <a:rPr lang="en-US" altLang="en-US" smtClean="0"/>
              <a:pPr/>
              <a:t>38</a:t>
            </a:fld>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8BB71A7E-BCFC-F679-67DE-658DFA49E6D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3121D4-1F6E-4411-8410-8468A3740A77}" type="slidenum">
              <a:rPr lang="en-US" altLang="en-US" smtClean="0"/>
              <a:pPr/>
              <a:t>39</a:t>
            </a:fld>
            <a:endParaRPr lang="en-US" altLang="en-US"/>
          </a:p>
        </p:txBody>
      </p:sp>
      <p:sp>
        <p:nvSpPr>
          <p:cNvPr id="89091" name="Rectangle 2">
            <a:extLst>
              <a:ext uri="{FF2B5EF4-FFF2-40B4-BE49-F238E27FC236}">
                <a16:creationId xmlns:a16="http://schemas.microsoft.com/office/drawing/2014/main" id="{FE20177A-8C48-C629-0162-0F655D53524E}"/>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B01E1758-3C21-90A4-64B3-2899EC89D95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[San Jose, 2326 Madison, La Crosse]</a:t>
            </a:r>
          </a:p>
          <a:p>
            <a:pPr eaLnBrk="1" hangingPunct="1"/>
            <a:endParaRPr lang="en-US" altLang="en-US"/>
          </a:p>
          <a:p>
            <a:pPr eaLnBrk="1" hangingPunct="1"/>
            <a:r>
              <a:rPr lang="en-US" altLang="en-US"/>
              <a:t>After WWII dramatic social and economic change meant pattern books and their mail order offspring were a thing of the past. Over the more than 3 decades of operation, Sears and Roebuck claims to have sold over 100,000 homes.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30861BF3-D97D-6047-5FDD-3B828AB971E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C6FC8E7-256A-476D-8626-CB37C225F581}" type="slidenum">
              <a:rPr lang="en-US" altLang="en-US" smtClean="0"/>
              <a:pPr/>
              <a:t>4</a:t>
            </a:fld>
            <a:endParaRPr lang="en-US" altLang="en-US"/>
          </a:p>
        </p:txBody>
      </p:sp>
      <p:sp>
        <p:nvSpPr>
          <p:cNvPr id="13315" name="Rectangle 2">
            <a:extLst>
              <a:ext uri="{FF2B5EF4-FFF2-40B4-BE49-F238E27FC236}">
                <a16:creationId xmlns:a16="http://schemas.microsoft.com/office/drawing/2014/main" id="{23636EEF-A7AB-2C9A-BD48-EC3FB292A1AF}"/>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07BAA8C5-5531-0E6E-78B7-4C72B92804E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b="1"/>
              <a:t>[Gordon Van Tine testimonial]		[Aladdin Homes frontispiece 1919]</a:t>
            </a:r>
            <a:endParaRPr lang="en-US" altLang="en-US"/>
          </a:p>
          <a:p>
            <a:pPr eaLnBrk="1" hangingPunct="1"/>
            <a:r>
              <a:rPr lang="en-US" altLang="en-US"/>
              <a:t>The Aladdin Company of Bay City, Michigan was the first to offer complete mail order build-it-yourself house in 1904 and quickly became the largest manufacturer of mail order houses in America. In 1918 Aladdin’s sales accounted for 2.37% of the country’s housing starts. In its peak year of 1926, it sold 3, 650 houses. </a:t>
            </a:r>
          </a:p>
          <a:p>
            <a:pPr eaLnBrk="1" hangingPunct="1"/>
            <a:endParaRPr lang="en-US" altLang="en-US"/>
          </a:p>
          <a:p>
            <a:pPr eaLnBrk="1" hangingPunct="1"/>
            <a:r>
              <a:rPr lang="en-US" altLang="en-US"/>
              <a:t>Gordon Van Tine of Davenport, IA was instrumental in the development of mail-order houses. The company began as a millwork firm selling components specified in its mail order plans. Stock building elements had been available for a long period of time, the success of Gordon Van Tine was in packaging components such as stairs, windows, and doors with blueprints. This eventually became full-blown mail-order homes business. (Periodicals marketed these companies)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2B2CE6EC-F10A-2C21-C9B3-33BFA485D7AD}"/>
              </a:ext>
            </a:extLst>
          </p:cNvPr>
          <p:cNvSpPr>
            <a:spLocks noGrp="1" noRot="1" noChangeAspect="1" noChangeArrowheads="1" noTextEdit="1"/>
          </p:cNvSpPr>
          <p:nvPr>
            <p:ph type="sldImg"/>
          </p:nvPr>
        </p:nvSpPr>
        <p:spPr>
          <a:ln/>
        </p:spPr>
      </p:sp>
      <p:sp>
        <p:nvSpPr>
          <p:cNvPr id="91139" name="Notes Placeholder 2">
            <a:extLst>
              <a:ext uri="{FF2B5EF4-FFF2-40B4-BE49-F238E27FC236}">
                <a16:creationId xmlns:a16="http://schemas.microsoft.com/office/drawing/2014/main" id="{2512F245-A7A4-F6AE-9034-8991C9BD776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How did Sears house business influence American housing?</a:t>
            </a:r>
          </a:p>
        </p:txBody>
      </p:sp>
      <p:sp>
        <p:nvSpPr>
          <p:cNvPr id="91140" name="Slide Number Placeholder 3">
            <a:extLst>
              <a:ext uri="{FF2B5EF4-FFF2-40B4-BE49-F238E27FC236}">
                <a16:creationId xmlns:a16="http://schemas.microsoft.com/office/drawing/2014/main" id="{63F9A651-24C3-B53B-804D-5DCE689451D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A7FEECF-3FA9-4789-971F-3B58767A6F81}" type="slidenum">
              <a:rPr lang="en-US" altLang="en-US" smtClean="0"/>
              <a:pPr/>
              <a:t>40</a:t>
            </a:fld>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A3422D53-2ED9-1802-D61F-3D1489394650}"/>
              </a:ext>
            </a:extLst>
          </p:cNvPr>
          <p:cNvSpPr>
            <a:spLocks noGrp="1" noRot="1" noChangeAspect="1" noChangeArrowheads="1" noTextEdit="1"/>
          </p:cNvSpPr>
          <p:nvPr>
            <p:ph type="sldImg"/>
          </p:nvPr>
        </p:nvSpPr>
        <p:spPr>
          <a:ln/>
        </p:spPr>
      </p:sp>
      <p:sp>
        <p:nvSpPr>
          <p:cNvPr id="93187" name="Notes Placeholder 2">
            <a:extLst>
              <a:ext uri="{FF2B5EF4-FFF2-40B4-BE49-F238E27FC236}">
                <a16:creationId xmlns:a16="http://schemas.microsoft.com/office/drawing/2014/main" id="{AC93D5BA-0E23-E0B9-4078-419560DB6E5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93188" name="Slide Number Placeholder 3">
            <a:extLst>
              <a:ext uri="{FF2B5EF4-FFF2-40B4-BE49-F238E27FC236}">
                <a16:creationId xmlns:a16="http://schemas.microsoft.com/office/drawing/2014/main" id="{07D7CC9A-BC85-FE00-7731-01E1337352A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2BD9827-150C-410F-B57C-F9F20380207D}" type="slidenum">
              <a:rPr lang="en-US" altLang="en-US" smtClean="0"/>
              <a:pPr/>
              <a:t>41</a:t>
            </a:fld>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46929C3-CC07-42A1-9A1C-8BF0E33CB08F}" type="slidenum">
              <a:rPr lang="en-US" altLang="en-US" smtClean="0"/>
              <a:pPr>
                <a:defRPr/>
              </a:pPr>
              <a:t>42</a:t>
            </a:fld>
            <a:endParaRPr lang="en-US" altLang="en-US"/>
          </a:p>
        </p:txBody>
      </p:sp>
    </p:spTree>
    <p:extLst>
      <p:ext uri="{BB962C8B-B14F-4D97-AF65-F5344CB8AC3E}">
        <p14:creationId xmlns:p14="http://schemas.microsoft.com/office/powerpoint/2010/main" val="11522859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AAA4AB11-DBAC-A738-2355-E29729A680E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380EA8B-A357-4041-A830-35EE5757E201}" type="slidenum">
              <a:rPr lang="en-US" altLang="en-US" smtClean="0"/>
              <a:pPr/>
              <a:t>43</a:t>
            </a:fld>
            <a:endParaRPr lang="en-US" altLang="en-US"/>
          </a:p>
        </p:txBody>
      </p:sp>
      <p:sp>
        <p:nvSpPr>
          <p:cNvPr id="95235" name="Rectangle 2">
            <a:extLst>
              <a:ext uri="{FF2B5EF4-FFF2-40B4-BE49-F238E27FC236}">
                <a16:creationId xmlns:a16="http://schemas.microsoft.com/office/drawing/2014/main" id="{EA95D671-581C-D5BF-A74E-9E3803EFE652}"/>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47A174BB-FF24-B1A3-A4B2-BAEBCF29A67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[Glen Falls, Janesville]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B6ADC257-9755-D592-09B9-0E213BB3C7B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64ED6EF-BFE4-4AC0-A318-5713494B9049}" type="slidenum">
              <a:rPr lang="en-US" altLang="en-US" smtClean="0"/>
              <a:pPr/>
              <a:t>5</a:t>
            </a:fld>
            <a:endParaRPr lang="en-US" altLang="en-US"/>
          </a:p>
        </p:txBody>
      </p:sp>
      <p:sp>
        <p:nvSpPr>
          <p:cNvPr id="15363" name="Rectangle 2">
            <a:extLst>
              <a:ext uri="{FF2B5EF4-FFF2-40B4-BE49-F238E27FC236}">
                <a16:creationId xmlns:a16="http://schemas.microsoft.com/office/drawing/2014/main" id="{9679338D-2130-5AB8-364B-E5872E7D397F}"/>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C7ECEF3A-8F33-FBF4-2F25-A130576A7FE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[Sears and Roebuck building material catalog] [1908 catalog]</a:t>
            </a:r>
          </a:p>
          <a:p>
            <a:pPr eaLnBrk="1" hangingPunct="1"/>
            <a:r>
              <a:rPr lang="en-US" altLang="en-US"/>
              <a:t>Sears and Roebuck was founded in 1886 as a general merchandise mail-order business. It began selling millwork and plans in 1895 and entered the catalog home business in 1908. the beginnings of its mail-order houses ironically grew out of the transfer of a new manager into the unprofitable millwork division to shut it down. Sears and Roebuck eventually became the largest supplier in the U.S.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3B1AF7D1-6A32-59FC-642A-599754CF217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F19DB25-B43A-470C-860D-EEA9207EA149}" type="slidenum">
              <a:rPr lang="en-US" altLang="en-US" smtClean="0"/>
              <a:pPr/>
              <a:t>6</a:t>
            </a:fld>
            <a:endParaRPr lang="en-US" altLang="en-US"/>
          </a:p>
        </p:txBody>
      </p:sp>
      <p:sp>
        <p:nvSpPr>
          <p:cNvPr id="17411" name="Rectangle 2">
            <a:extLst>
              <a:ext uri="{FF2B5EF4-FFF2-40B4-BE49-F238E27FC236}">
                <a16:creationId xmlns:a16="http://schemas.microsoft.com/office/drawing/2014/main" id="{B105E9FC-64B2-3FEC-0B1D-85145B4F82D7}"/>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F723E4A5-6A37-DF37-B21C-6AF08C009B6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[Willard illus.]</a:t>
            </a:r>
          </a:p>
          <a:p>
            <a:pPr eaLnBrk="1" hangingPunct="1"/>
            <a:r>
              <a:rPr lang="en-US" altLang="en-US"/>
              <a:t>No records remain of Sears home sales so, total numbers are difficult to determine.  Sears also operated a separated Home Construction Division that would build from Sears plans or the plans of others.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68AFB0F4-71A6-4594-AAA3-3121D5B983B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4D1F334-76D4-40E8-ABC9-355888AC11E1}" type="slidenum">
              <a:rPr lang="en-US" altLang="en-US" smtClean="0"/>
              <a:pPr/>
              <a:t>7</a:t>
            </a:fld>
            <a:endParaRPr lang="en-US" altLang="en-US"/>
          </a:p>
        </p:txBody>
      </p:sp>
      <p:sp>
        <p:nvSpPr>
          <p:cNvPr id="19459" name="Rectangle 2">
            <a:extLst>
              <a:ext uri="{FF2B5EF4-FFF2-40B4-BE49-F238E27FC236}">
                <a16:creationId xmlns:a16="http://schemas.microsoft.com/office/drawing/2014/main" id="{01E60D63-9A65-A5C7-A704-32B212CD3799}"/>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02AB5D02-F350-E270-F4A8-50D93C55D4F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[#122 Cochrane, WI]</a:t>
            </a:r>
          </a:p>
          <a:p>
            <a:pPr eaLnBrk="1" hangingPunct="1"/>
            <a:r>
              <a:rPr lang="en-US" altLang="en-US"/>
              <a:t>First home catalog in 1908 offered 22 models, early plans were identified by number. After the mid-teens romantic or picturesque names were used as part of the promotional schemes for these houses. Sears also promoted their houses on the basis of cost, quality, and quick delivery. Mail order houses were advertised in the Sears and Roebuck catalog as well as popular publications such as House Beautiful.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14DA4BE2-3F5F-A9CD-67EE-650B1E6879E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DD758D-2D12-4F8C-A11F-BCA91298E1D5}" type="slidenum">
              <a:rPr lang="en-US" altLang="en-US" smtClean="0"/>
              <a:pPr/>
              <a:t>8</a:t>
            </a:fld>
            <a:endParaRPr lang="en-US" altLang="en-US"/>
          </a:p>
        </p:txBody>
      </p:sp>
      <p:sp>
        <p:nvSpPr>
          <p:cNvPr id="21507" name="Rectangle 2">
            <a:extLst>
              <a:ext uri="{FF2B5EF4-FFF2-40B4-BE49-F238E27FC236}">
                <a16:creationId xmlns:a16="http://schemas.microsoft.com/office/drawing/2014/main" id="{B051F2A1-817D-7B93-5FA7-4A02FCA1D3C7}"/>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485082E2-9791-79AC-17C5-D6F3C65D76F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dirty="0"/>
              <a:t>[advertisement]</a:t>
            </a:r>
          </a:p>
          <a:p>
            <a:pPr eaLnBrk="1" hangingPunct="1"/>
            <a:r>
              <a:rPr lang="en-US" altLang="en-US" dirty="0"/>
              <a:t>Sears offered home financing beginning in 1911, at a time when long term </a:t>
            </a:r>
            <a:r>
              <a:rPr lang="en-US" altLang="en-US" dirty="0" err="1"/>
              <a:t>mordgages</a:t>
            </a:r>
            <a:r>
              <a:rPr lang="en-US" altLang="en-US" dirty="0"/>
              <a:t> were rare. Payment plans included cash, payment as the building was built, and “easy payments.” the payment plan was 2½% down and one percent a month. Mortgages could extend as long as 15 years and could include the cost of the lot. This may have significantly boosted sales during the boom years of the 1920s, but hurt the company badly when the depression forced Sears into the dilemma of having to foreclose on mortgages of loyal customers.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8707D73E-FD38-EA18-4713-F6EB55B2CC1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F98AB5-F99B-4DB0-BDD1-8215602A17E9}" type="slidenum">
              <a:rPr lang="en-US" altLang="en-US" smtClean="0"/>
              <a:pPr/>
              <a:t>9</a:t>
            </a:fld>
            <a:endParaRPr lang="en-US" altLang="en-US"/>
          </a:p>
        </p:txBody>
      </p:sp>
      <p:sp>
        <p:nvSpPr>
          <p:cNvPr id="23555" name="Rectangle 2">
            <a:extLst>
              <a:ext uri="{FF2B5EF4-FFF2-40B4-BE49-F238E27FC236}">
                <a16:creationId xmlns:a16="http://schemas.microsoft.com/office/drawing/2014/main" id="{0902CF4D-E6B8-A132-7F67-25C63C467A9A}"/>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E4B7E40F-D967-42AB-6173-C496EE28325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[Maytown, 103 Columbus, Chilton] [Maytown, </a:t>
            </a:r>
            <a:r>
              <a:rPr lang="en-US" altLang="en-US">
                <a:solidFill>
                  <a:srgbClr val="FFFFFF"/>
                </a:solidFill>
                <a:latin typeface="Google Sans"/>
              </a:rPr>
              <a:t>337 WI-33, </a:t>
            </a:r>
            <a:r>
              <a:rPr lang="en-US" altLang="en-US">
                <a:solidFill>
                  <a:srgbClr val="ABABAB"/>
                </a:solidFill>
                <a:latin typeface="Google Sans"/>
              </a:rPr>
              <a:t>Reedsburg</a:t>
            </a:r>
            <a:r>
              <a:rPr lang="en-US" altLang="en-US"/>
              <a:t>]</a:t>
            </a:r>
          </a:p>
          <a:p>
            <a:pPr eaLnBrk="1" hangingPunct="1"/>
            <a:r>
              <a:rPr lang="en-US" altLang="en-US"/>
              <a:t>Sears houses reflected popular tastes of the time with designs that were often simple, austere and slightly dated.</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722B830E-84A0-1167-E501-4A554D9D8D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6950" y="381000"/>
            <a:ext cx="1873250" cy="219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8AC7404A-880C-2B5E-08D2-A1E1A87575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7050" y="6302375"/>
            <a:ext cx="2952750"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p:cNvSpPr>
            <a:spLocks noGrp="1" noChangeArrowheads="1"/>
          </p:cNvSpPr>
          <p:nvPr>
            <p:ph type="ctrTitle"/>
          </p:nvPr>
        </p:nvSpPr>
        <p:spPr>
          <a:xfrm>
            <a:off x="685800" y="2895600"/>
            <a:ext cx="7772400" cy="1470025"/>
          </a:xfrm>
        </p:spPr>
        <p:txBody>
          <a:bodyPr/>
          <a:lstStyle>
            <a:lvl1pPr>
              <a:defRPr/>
            </a:lvl1pPr>
          </a:lstStyle>
          <a:p>
            <a:pPr lvl="0"/>
            <a:r>
              <a:rPr lang="en-US" altLang="en-US" noProof="0"/>
              <a:t>Click to edit Master title style</a:t>
            </a:r>
          </a:p>
        </p:txBody>
      </p:sp>
      <p:sp>
        <p:nvSpPr>
          <p:cNvPr id="5123" name="Rectangle 3"/>
          <p:cNvSpPr>
            <a:spLocks noGrp="1" noChangeArrowheads="1"/>
          </p:cNvSpPr>
          <p:nvPr>
            <p:ph type="subTitle" idx="1"/>
          </p:nvPr>
        </p:nvSpPr>
        <p:spPr>
          <a:xfrm>
            <a:off x="1371600" y="4572000"/>
            <a:ext cx="6400800" cy="1524000"/>
          </a:xfrm>
        </p:spPr>
        <p:txBody>
          <a:bodyPr/>
          <a:lstStyle>
            <a:lvl1pPr marL="0" indent="0" algn="ctr">
              <a:buFontTx/>
              <a:buNone/>
              <a:defRPr/>
            </a:lvl1pPr>
          </a:lstStyle>
          <a:p>
            <a:pPr lvl="0"/>
            <a:r>
              <a:rPr lang="en-US" altLang="en-US" noProof="0"/>
              <a:t>Click to edit Master subtitle style</a:t>
            </a:r>
          </a:p>
        </p:txBody>
      </p:sp>
      <p:sp>
        <p:nvSpPr>
          <p:cNvPr id="4" name="Rectangle 4">
            <a:extLst>
              <a:ext uri="{FF2B5EF4-FFF2-40B4-BE49-F238E27FC236}">
                <a16:creationId xmlns:a16="http://schemas.microsoft.com/office/drawing/2014/main" id="{194566B2-C6E8-84F2-DEB3-90C949FEBBD6}"/>
              </a:ext>
            </a:extLst>
          </p:cNvPr>
          <p:cNvSpPr>
            <a:spLocks noGrp="1" noChangeArrowheads="1"/>
          </p:cNvSpPr>
          <p:nvPr>
            <p:ph type="dt" sz="half" idx="10"/>
          </p:nvPr>
        </p:nvSpPr>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FBC47950-C205-BB3A-CC48-E72D4F56806B}"/>
              </a:ext>
            </a:extLst>
          </p:cNvPr>
          <p:cNvSpPr>
            <a:spLocks noGrp="1" noChangeArrowheads="1"/>
          </p:cNvSpPr>
          <p:nvPr>
            <p:ph type="sldNum" sz="quarter" idx="11"/>
          </p:nvPr>
        </p:nvSpPr>
        <p:spPr/>
        <p:txBody>
          <a:bodyPr/>
          <a:lstStyle>
            <a:lvl1pPr>
              <a:defRPr/>
            </a:lvl1pPr>
          </a:lstStyle>
          <a:p>
            <a:pPr>
              <a:defRPr/>
            </a:pPr>
            <a:fld id="{A5F6D5F7-CEE4-4123-8CF8-345CE29659C1}" type="slidenum">
              <a:rPr lang="en-US" altLang="en-US"/>
              <a:pPr>
                <a:defRPr/>
              </a:pPr>
              <a:t>‹#›</a:t>
            </a:fld>
            <a:endParaRPr lang="en-US" altLang="en-US"/>
          </a:p>
        </p:txBody>
      </p:sp>
    </p:spTree>
    <p:extLst>
      <p:ext uri="{BB962C8B-B14F-4D97-AF65-F5344CB8AC3E}">
        <p14:creationId xmlns:p14="http://schemas.microsoft.com/office/powerpoint/2010/main" val="3978281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0EF85A8-B016-5D72-53E9-3281E305A41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98385530-B8A3-B110-BC80-922600FAE97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752A3685-DBC7-9B82-C559-E6EC82D51056}"/>
              </a:ext>
            </a:extLst>
          </p:cNvPr>
          <p:cNvSpPr>
            <a:spLocks noGrp="1" noChangeArrowheads="1"/>
          </p:cNvSpPr>
          <p:nvPr>
            <p:ph type="sldNum" sz="quarter" idx="12"/>
          </p:nvPr>
        </p:nvSpPr>
        <p:spPr>
          <a:ln/>
        </p:spPr>
        <p:txBody>
          <a:bodyPr/>
          <a:lstStyle>
            <a:lvl1pPr>
              <a:defRPr/>
            </a:lvl1pPr>
          </a:lstStyle>
          <a:p>
            <a:pPr>
              <a:defRPr/>
            </a:pPr>
            <a:fld id="{9284AE91-A81F-4EC2-9D06-1D1041E4607D}" type="slidenum">
              <a:rPr lang="en-US" altLang="en-US"/>
              <a:pPr>
                <a:defRPr/>
              </a:pPr>
              <a:t>‹#›</a:t>
            </a:fld>
            <a:endParaRPr lang="en-US" altLang="en-US"/>
          </a:p>
        </p:txBody>
      </p:sp>
    </p:spTree>
    <p:extLst>
      <p:ext uri="{BB962C8B-B14F-4D97-AF65-F5344CB8AC3E}">
        <p14:creationId xmlns:p14="http://schemas.microsoft.com/office/powerpoint/2010/main" val="1636324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6F67BEF-9AE8-B7B4-6B9A-7772F0C16FA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C849F8A2-1AE0-3D64-8C75-DD0B41DB230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47A6AD5F-3A85-CD47-6B2C-A11AE66F66EB}"/>
              </a:ext>
            </a:extLst>
          </p:cNvPr>
          <p:cNvSpPr>
            <a:spLocks noGrp="1" noChangeArrowheads="1"/>
          </p:cNvSpPr>
          <p:nvPr>
            <p:ph type="sldNum" sz="quarter" idx="12"/>
          </p:nvPr>
        </p:nvSpPr>
        <p:spPr>
          <a:ln/>
        </p:spPr>
        <p:txBody>
          <a:bodyPr/>
          <a:lstStyle>
            <a:lvl1pPr>
              <a:defRPr/>
            </a:lvl1pPr>
          </a:lstStyle>
          <a:p>
            <a:pPr>
              <a:defRPr/>
            </a:pPr>
            <a:fld id="{6A73C1CE-F1D6-47A7-82CC-D59D227C3807}" type="slidenum">
              <a:rPr lang="en-US" altLang="en-US"/>
              <a:pPr>
                <a:defRPr/>
              </a:pPr>
              <a:t>‹#›</a:t>
            </a:fld>
            <a:endParaRPr lang="en-US" altLang="en-US"/>
          </a:p>
        </p:txBody>
      </p:sp>
    </p:spTree>
    <p:extLst>
      <p:ext uri="{BB962C8B-B14F-4D97-AF65-F5344CB8AC3E}">
        <p14:creationId xmlns:p14="http://schemas.microsoft.com/office/powerpoint/2010/main" val="1731470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0AAE95D-2388-6DE0-FAD0-201C5491169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BC8002B-FC56-2005-ACB2-DB95D655720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C0C8B88-6FF7-F79C-1D02-3AB85AB3110D}"/>
              </a:ext>
            </a:extLst>
          </p:cNvPr>
          <p:cNvSpPr>
            <a:spLocks noGrp="1" noChangeArrowheads="1"/>
          </p:cNvSpPr>
          <p:nvPr>
            <p:ph type="sldNum" sz="quarter" idx="12"/>
          </p:nvPr>
        </p:nvSpPr>
        <p:spPr>
          <a:ln/>
        </p:spPr>
        <p:txBody>
          <a:bodyPr/>
          <a:lstStyle>
            <a:lvl1pPr>
              <a:defRPr/>
            </a:lvl1pPr>
          </a:lstStyle>
          <a:p>
            <a:pPr>
              <a:defRPr/>
            </a:pPr>
            <a:fld id="{956749FB-AA41-49D2-AA2C-788F598A1407}" type="slidenum">
              <a:rPr lang="en-US" altLang="en-US"/>
              <a:pPr>
                <a:defRPr/>
              </a:pPr>
              <a:t>‹#›</a:t>
            </a:fld>
            <a:endParaRPr lang="en-US" altLang="en-US"/>
          </a:p>
        </p:txBody>
      </p:sp>
    </p:spTree>
    <p:extLst>
      <p:ext uri="{BB962C8B-B14F-4D97-AF65-F5344CB8AC3E}">
        <p14:creationId xmlns:p14="http://schemas.microsoft.com/office/powerpoint/2010/main" val="423398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30EB99BD-9818-A5A7-FE63-2AAC70E33FA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C89F7042-6F67-C394-0828-408B3207AC5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7A5F2B5D-9C78-6AE2-A8AB-0C2A24979E28}"/>
              </a:ext>
            </a:extLst>
          </p:cNvPr>
          <p:cNvSpPr>
            <a:spLocks noGrp="1" noChangeArrowheads="1"/>
          </p:cNvSpPr>
          <p:nvPr>
            <p:ph type="sldNum" sz="quarter" idx="12"/>
          </p:nvPr>
        </p:nvSpPr>
        <p:spPr>
          <a:ln/>
        </p:spPr>
        <p:txBody>
          <a:bodyPr/>
          <a:lstStyle>
            <a:lvl1pPr>
              <a:defRPr/>
            </a:lvl1pPr>
          </a:lstStyle>
          <a:p>
            <a:pPr>
              <a:defRPr/>
            </a:pPr>
            <a:fld id="{0C858D55-E801-4740-ADFE-D71EACEFEAAD}" type="slidenum">
              <a:rPr lang="en-US" altLang="en-US"/>
              <a:pPr>
                <a:defRPr/>
              </a:pPr>
              <a:t>‹#›</a:t>
            </a:fld>
            <a:endParaRPr lang="en-US" altLang="en-US"/>
          </a:p>
        </p:txBody>
      </p:sp>
    </p:spTree>
    <p:extLst>
      <p:ext uri="{BB962C8B-B14F-4D97-AF65-F5344CB8AC3E}">
        <p14:creationId xmlns:p14="http://schemas.microsoft.com/office/powerpoint/2010/main" val="4198078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9AB556D-A928-669E-99DB-C2988555AF7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2326C97D-E248-0D5D-EE25-79E2AD0919D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6F040965-9641-3F36-AF85-8C893C5AAF07}"/>
              </a:ext>
            </a:extLst>
          </p:cNvPr>
          <p:cNvSpPr>
            <a:spLocks noGrp="1" noChangeArrowheads="1"/>
          </p:cNvSpPr>
          <p:nvPr>
            <p:ph type="sldNum" sz="quarter" idx="12"/>
          </p:nvPr>
        </p:nvSpPr>
        <p:spPr>
          <a:ln/>
        </p:spPr>
        <p:txBody>
          <a:bodyPr/>
          <a:lstStyle>
            <a:lvl1pPr>
              <a:defRPr/>
            </a:lvl1pPr>
          </a:lstStyle>
          <a:p>
            <a:pPr>
              <a:defRPr/>
            </a:pPr>
            <a:fld id="{C8F6B379-DE03-4C1F-B54B-74FFA4D6F863}" type="slidenum">
              <a:rPr lang="en-US" altLang="en-US"/>
              <a:pPr>
                <a:defRPr/>
              </a:pPr>
              <a:t>‹#›</a:t>
            </a:fld>
            <a:endParaRPr lang="en-US" altLang="en-US"/>
          </a:p>
        </p:txBody>
      </p:sp>
    </p:spTree>
    <p:extLst>
      <p:ext uri="{BB962C8B-B14F-4D97-AF65-F5344CB8AC3E}">
        <p14:creationId xmlns:p14="http://schemas.microsoft.com/office/powerpoint/2010/main" val="2108585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8355FCE-D13F-B8EB-F26C-12B2C954DED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932A29E3-88EA-AAE9-1FE0-117C0F652E2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C9835A5A-47E8-376F-7F7F-490C4916E0C6}"/>
              </a:ext>
            </a:extLst>
          </p:cNvPr>
          <p:cNvSpPr>
            <a:spLocks noGrp="1" noChangeArrowheads="1"/>
          </p:cNvSpPr>
          <p:nvPr>
            <p:ph type="sldNum" sz="quarter" idx="12"/>
          </p:nvPr>
        </p:nvSpPr>
        <p:spPr>
          <a:ln/>
        </p:spPr>
        <p:txBody>
          <a:bodyPr/>
          <a:lstStyle>
            <a:lvl1pPr>
              <a:defRPr/>
            </a:lvl1pPr>
          </a:lstStyle>
          <a:p>
            <a:pPr>
              <a:defRPr/>
            </a:pPr>
            <a:fld id="{956C64CC-B4AB-4E7E-B1DA-BA5DAF4E402F}" type="slidenum">
              <a:rPr lang="en-US" altLang="en-US"/>
              <a:pPr>
                <a:defRPr/>
              </a:pPr>
              <a:t>‹#›</a:t>
            </a:fld>
            <a:endParaRPr lang="en-US" altLang="en-US"/>
          </a:p>
        </p:txBody>
      </p:sp>
    </p:spTree>
    <p:extLst>
      <p:ext uri="{BB962C8B-B14F-4D97-AF65-F5344CB8AC3E}">
        <p14:creationId xmlns:p14="http://schemas.microsoft.com/office/powerpoint/2010/main" val="1762527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EABD36F-858D-7727-D5A5-BF98FC96EFD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19AC983E-A5EC-8B88-C604-D2B000AE8E1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436B35F1-C165-35EE-3625-1991C1233BF3}"/>
              </a:ext>
            </a:extLst>
          </p:cNvPr>
          <p:cNvSpPr>
            <a:spLocks noGrp="1" noChangeArrowheads="1"/>
          </p:cNvSpPr>
          <p:nvPr>
            <p:ph type="sldNum" sz="quarter" idx="12"/>
          </p:nvPr>
        </p:nvSpPr>
        <p:spPr>
          <a:ln/>
        </p:spPr>
        <p:txBody>
          <a:bodyPr/>
          <a:lstStyle>
            <a:lvl1pPr>
              <a:defRPr/>
            </a:lvl1pPr>
          </a:lstStyle>
          <a:p>
            <a:pPr>
              <a:defRPr/>
            </a:pPr>
            <a:fld id="{E749EBE8-77E6-425A-9AEF-A63169238CAC}" type="slidenum">
              <a:rPr lang="en-US" altLang="en-US"/>
              <a:pPr>
                <a:defRPr/>
              </a:pPr>
              <a:t>‹#›</a:t>
            </a:fld>
            <a:endParaRPr lang="en-US" altLang="en-US"/>
          </a:p>
        </p:txBody>
      </p:sp>
    </p:spTree>
    <p:extLst>
      <p:ext uri="{BB962C8B-B14F-4D97-AF65-F5344CB8AC3E}">
        <p14:creationId xmlns:p14="http://schemas.microsoft.com/office/powerpoint/2010/main" val="4126497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74077AF-B777-6E8C-CF27-11389B92B16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FDDC7834-FECB-B4B2-B589-951C143ACA3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6BB13304-B3D4-A536-5C26-EC73096BB6B4}"/>
              </a:ext>
            </a:extLst>
          </p:cNvPr>
          <p:cNvSpPr>
            <a:spLocks noGrp="1" noChangeArrowheads="1"/>
          </p:cNvSpPr>
          <p:nvPr>
            <p:ph type="sldNum" sz="quarter" idx="12"/>
          </p:nvPr>
        </p:nvSpPr>
        <p:spPr>
          <a:ln/>
        </p:spPr>
        <p:txBody>
          <a:bodyPr/>
          <a:lstStyle>
            <a:lvl1pPr>
              <a:defRPr/>
            </a:lvl1pPr>
          </a:lstStyle>
          <a:p>
            <a:pPr>
              <a:defRPr/>
            </a:pPr>
            <a:fld id="{CC1A486D-2805-4BC6-A00A-094390A4DB1E}" type="slidenum">
              <a:rPr lang="en-US" altLang="en-US"/>
              <a:pPr>
                <a:defRPr/>
              </a:pPr>
              <a:t>‹#›</a:t>
            </a:fld>
            <a:endParaRPr lang="en-US" altLang="en-US"/>
          </a:p>
        </p:txBody>
      </p:sp>
    </p:spTree>
    <p:extLst>
      <p:ext uri="{BB962C8B-B14F-4D97-AF65-F5344CB8AC3E}">
        <p14:creationId xmlns:p14="http://schemas.microsoft.com/office/powerpoint/2010/main" val="2039698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65FCF02A-5D25-6471-BED4-7DBEB86C012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6DC58745-DD70-F744-D669-AFB028C783D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6454CDB6-25E7-5228-F64C-7D23D9A33424}"/>
              </a:ext>
            </a:extLst>
          </p:cNvPr>
          <p:cNvSpPr>
            <a:spLocks noGrp="1" noChangeArrowheads="1"/>
          </p:cNvSpPr>
          <p:nvPr>
            <p:ph type="sldNum" sz="quarter" idx="12"/>
          </p:nvPr>
        </p:nvSpPr>
        <p:spPr>
          <a:ln/>
        </p:spPr>
        <p:txBody>
          <a:bodyPr/>
          <a:lstStyle>
            <a:lvl1pPr>
              <a:defRPr/>
            </a:lvl1pPr>
          </a:lstStyle>
          <a:p>
            <a:pPr>
              <a:defRPr/>
            </a:pPr>
            <a:fld id="{BFD26B01-AE66-48E9-AAE4-15B16863E655}" type="slidenum">
              <a:rPr lang="en-US" altLang="en-US"/>
              <a:pPr>
                <a:defRPr/>
              </a:pPr>
              <a:t>‹#›</a:t>
            </a:fld>
            <a:endParaRPr lang="en-US" altLang="en-US"/>
          </a:p>
        </p:txBody>
      </p:sp>
    </p:spTree>
    <p:extLst>
      <p:ext uri="{BB962C8B-B14F-4D97-AF65-F5344CB8AC3E}">
        <p14:creationId xmlns:p14="http://schemas.microsoft.com/office/powerpoint/2010/main" val="1851362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FD3B42F4-925C-ABD9-B540-52CB98CB9A9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5A70575E-5CB3-C753-1E1F-960C2E3C00C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05D0EF5C-8A65-4C77-45E1-43BBA5B1CBC7}"/>
              </a:ext>
            </a:extLst>
          </p:cNvPr>
          <p:cNvSpPr>
            <a:spLocks noGrp="1" noChangeArrowheads="1"/>
          </p:cNvSpPr>
          <p:nvPr>
            <p:ph type="sldNum" sz="quarter" idx="12"/>
          </p:nvPr>
        </p:nvSpPr>
        <p:spPr>
          <a:ln/>
        </p:spPr>
        <p:txBody>
          <a:bodyPr/>
          <a:lstStyle>
            <a:lvl1pPr>
              <a:defRPr/>
            </a:lvl1pPr>
          </a:lstStyle>
          <a:p>
            <a:pPr>
              <a:defRPr/>
            </a:pPr>
            <a:fld id="{CA7D98F9-4D80-4E70-A218-E553DDAA32D2}" type="slidenum">
              <a:rPr lang="en-US" altLang="en-US"/>
              <a:pPr>
                <a:defRPr/>
              </a:pPr>
              <a:t>‹#›</a:t>
            </a:fld>
            <a:endParaRPr lang="en-US" altLang="en-US"/>
          </a:p>
        </p:txBody>
      </p:sp>
    </p:spTree>
    <p:extLst>
      <p:ext uri="{BB962C8B-B14F-4D97-AF65-F5344CB8AC3E}">
        <p14:creationId xmlns:p14="http://schemas.microsoft.com/office/powerpoint/2010/main" val="4150389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ltGray">
      <p:bgPr>
        <a:solidFill>
          <a:srgbClr val="003E7E"/>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1A38414-5CE5-0A4B-37E9-2374041DA27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B198F344-9313-40FF-039D-F0AD5A5A8DED}"/>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Rectangle 4">
            <a:extLst>
              <a:ext uri="{FF2B5EF4-FFF2-40B4-BE49-F238E27FC236}">
                <a16:creationId xmlns:a16="http://schemas.microsoft.com/office/drawing/2014/main" id="{AE06A9F8-3431-A540-2A46-9B5C91A96709}"/>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ltLang="en-US"/>
          </a:p>
        </p:txBody>
      </p:sp>
      <p:sp>
        <p:nvSpPr>
          <p:cNvPr id="4101" name="Rectangle 5">
            <a:extLst>
              <a:ext uri="{FF2B5EF4-FFF2-40B4-BE49-F238E27FC236}">
                <a16:creationId xmlns:a16="http://schemas.microsoft.com/office/drawing/2014/main" id="{7BC49FD9-D063-A09C-4134-C6F7F1122055}"/>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4102" name="Rectangle 6">
            <a:extLst>
              <a:ext uri="{FF2B5EF4-FFF2-40B4-BE49-F238E27FC236}">
                <a16:creationId xmlns:a16="http://schemas.microsoft.com/office/drawing/2014/main" id="{58DFD9B0-88CB-678B-48DF-462FC03BD4EE}"/>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EDD05BB7-F6D7-4C16-A780-61643BF41022}" type="slidenum">
              <a:rPr lang="en-US" altLang="en-US"/>
              <a:pPr>
                <a:defRPr/>
              </a:pPr>
              <a:t>‹#›</a:t>
            </a:fld>
            <a:endParaRPr lang="en-US" altLang="en-US"/>
          </a:p>
        </p:txBody>
      </p:sp>
      <p:pic>
        <p:nvPicPr>
          <p:cNvPr id="1031" name="Picture 7">
            <a:extLst>
              <a:ext uri="{FF2B5EF4-FFF2-40B4-BE49-F238E27FC236}">
                <a16:creationId xmlns:a16="http://schemas.microsoft.com/office/drawing/2014/main" id="{7ED10E97-97FA-9380-F8B3-22622CD8F8A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200" y="6062663"/>
            <a:ext cx="83820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4"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ctr" rtl="0" eaLnBrk="0" fontAlgn="base" hangingPunct="0">
        <a:spcBef>
          <a:spcPct val="0"/>
        </a:spcBef>
        <a:spcAft>
          <a:spcPct val="0"/>
        </a:spcAft>
        <a:defRPr sz="4800" b="1" kern="1200">
          <a:solidFill>
            <a:schemeClr val="bg1"/>
          </a:solidFill>
          <a:latin typeface="+mj-lt"/>
          <a:ea typeface="+mj-ea"/>
          <a:cs typeface="+mj-cs"/>
        </a:defRPr>
      </a:lvl1pPr>
      <a:lvl2pPr algn="ctr" rtl="0" eaLnBrk="0" fontAlgn="base" hangingPunct="0">
        <a:spcBef>
          <a:spcPct val="0"/>
        </a:spcBef>
        <a:spcAft>
          <a:spcPct val="0"/>
        </a:spcAft>
        <a:defRPr sz="4800" b="1">
          <a:solidFill>
            <a:schemeClr val="bg1"/>
          </a:solidFill>
          <a:latin typeface="Arial Narrow" panose="020B0606020202030204" pitchFamily="34" charset="0"/>
          <a:cs typeface="Arial" panose="020B0604020202020204" pitchFamily="34" charset="0"/>
        </a:defRPr>
      </a:lvl2pPr>
      <a:lvl3pPr algn="ctr" rtl="0" eaLnBrk="0" fontAlgn="base" hangingPunct="0">
        <a:spcBef>
          <a:spcPct val="0"/>
        </a:spcBef>
        <a:spcAft>
          <a:spcPct val="0"/>
        </a:spcAft>
        <a:defRPr sz="4800" b="1">
          <a:solidFill>
            <a:schemeClr val="bg1"/>
          </a:solidFill>
          <a:latin typeface="Arial Narrow" panose="020B0606020202030204" pitchFamily="34" charset="0"/>
          <a:cs typeface="Arial" panose="020B0604020202020204" pitchFamily="34" charset="0"/>
        </a:defRPr>
      </a:lvl3pPr>
      <a:lvl4pPr algn="ctr" rtl="0" eaLnBrk="0" fontAlgn="base" hangingPunct="0">
        <a:spcBef>
          <a:spcPct val="0"/>
        </a:spcBef>
        <a:spcAft>
          <a:spcPct val="0"/>
        </a:spcAft>
        <a:defRPr sz="4800" b="1">
          <a:solidFill>
            <a:schemeClr val="bg1"/>
          </a:solidFill>
          <a:latin typeface="Arial Narrow" panose="020B0606020202030204" pitchFamily="34" charset="0"/>
          <a:cs typeface="Arial" panose="020B0604020202020204" pitchFamily="34" charset="0"/>
        </a:defRPr>
      </a:lvl4pPr>
      <a:lvl5pPr algn="ctr" rtl="0" eaLnBrk="0" fontAlgn="base" hangingPunct="0">
        <a:spcBef>
          <a:spcPct val="0"/>
        </a:spcBef>
        <a:spcAft>
          <a:spcPct val="0"/>
        </a:spcAft>
        <a:defRPr sz="4800" b="1">
          <a:solidFill>
            <a:schemeClr val="bg1"/>
          </a:solidFill>
          <a:latin typeface="Arial Narrow" panose="020B0606020202030204" pitchFamily="34" charset="0"/>
          <a:cs typeface="Arial" panose="020B0604020202020204" pitchFamily="34" charset="0"/>
        </a:defRPr>
      </a:lvl5pPr>
      <a:lvl6pPr marL="457200" algn="ctr" rtl="0" fontAlgn="base">
        <a:spcBef>
          <a:spcPct val="0"/>
        </a:spcBef>
        <a:spcAft>
          <a:spcPct val="0"/>
        </a:spcAft>
        <a:defRPr sz="4800" b="1">
          <a:solidFill>
            <a:schemeClr val="bg1"/>
          </a:solidFill>
          <a:latin typeface="Arial Narrow" panose="020B0606020202030204" pitchFamily="34" charset="0"/>
          <a:cs typeface="Arial" panose="020B0604020202020204" pitchFamily="34" charset="0"/>
        </a:defRPr>
      </a:lvl6pPr>
      <a:lvl7pPr marL="914400" algn="ctr" rtl="0" fontAlgn="base">
        <a:spcBef>
          <a:spcPct val="0"/>
        </a:spcBef>
        <a:spcAft>
          <a:spcPct val="0"/>
        </a:spcAft>
        <a:defRPr sz="4800" b="1">
          <a:solidFill>
            <a:schemeClr val="bg1"/>
          </a:solidFill>
          <a:latin typeface="Arial Narrow" panose="020B0606020202030204" pitchFamily="34" charset="0"/>
          <a:cs typeface="Arial" panose="020B0604020202020204" pitchFamily="34" charset="0"/>
        </a:defRPr>
      </a:lvl7pPr>
      <a:lvl8pPr marL="1371600" algn="ctr" rtl="0" fontAlgn="base">
        <a:spcBef>
          <a:spcPct val="0"/>
        </a:spcBef>
        <a:spcAft>
          <a:spcPct val="0"/>
        </a:spcAft>
        <a:defRPr sz="4800" b="1">
          <a:solidFill>
            <a:schemeClr val="bg1"/>
          </a:solidFill>
          <a:latin typeface="Arial Narrow" panose="020B0606020202030204" pitchFamily="34" charset="0"/>
          <a:cs typeface="Arial" panose="020B0604020202020204" pitchFamily="34" charset="0"/>
        </a:defRPr>
      </a:lvl8pPr>
      <a:lvl9pPr marL="1828800" algn="ctr" rtl="0" fontAlgn="base">
        <a:spcBef>
          <a:spcPct val="0"/>
        </a:spcBef>
        <a:spcAft>
          <a:spcPct val="0"/>
        </a:spcAft>
        <a:defRPr sz="4800" b="1">
          <a:solidFill>
            <a:schemeClr val="bg1"/>
          </a:solidFill>
          <a:latin typeface="Arial Narrow" panose="020B060602020203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600" b="1" kern="1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3200" b="1" kern="1200">
          <a:solidFill>
            <a:schemeClr val="bg1"/>
          </a:solidFill>
          <a:latin typeface="+mn-lt"/>
          <a:ea typeface="+mn-ea"/>
          <a:cs typeface="+mn-cs"/>
        </a:defRPr>
      </a:lvl2pPr>
      <a:lvl3pPr marL="1143000" indent="-228600" algn="l" rtl="0" eaLnBrk="0" fontAlgn="base" hangingPunct="0">
        <a:spcBef>
          <a:spcPct val="20000"/>
        </a:spcBef>
        <a:spcAft>
          <a:spcPct val="0"/>
        </a:spcAft>
        <a:buChar char="•"/>
        <a:defRPr sz="2800" b="1" kern="1200">
          <a:solidFill>
            <a:schemeClr val="bg1"/>
          </a:solidFill>
          <a:latin typeface="+mn-lt"/>
          <a:ea typeface="+mn-ea"/>
          <a:cs typeface="+mn-cs"/>
        </a:defRPr>
      </a:lvl3pPr>
      <a:lvl4pPr marL="1600200" indent="-228600" algn="l" rtl="0" eaLnBrk="0" fontAlgn="base" hangingPunct="0">
        <a:spcBef>
          <a:spcPct val="20000"/>
        </a:spcBef>
        <a:spcAft>
          <a:spcPct val="0"/>
        </a:spcAft>
        <a:buChar char="–"/>
        <a:defRPr sz="2400" b="1" kern="1200">
          <a:solidFill>
            <a:schemeClr val="bg1"/>
          </a:solidFill>
          <a:latin typeface="+mn-lt"/>
          <a:ea typeface="+mn-ea"/>
          <a:cs typeface="+mn-cs"/>
        </a:defRPr>
      </a:lvl4pPr>
      <a:lvl5pPr marL="2057400" indent="-228600" algn="l" rtl="0" eaLnBrk="0" fontAlgn="base" hangingPunct="0">
        <a:spcBef>
          <a:spcPct val="20000"/>
        </a:spcBef>
        <a:spcAft>
          <a:spcPct val="0"/>
        </a:spcAft>
        <a:buChar char="»"/>
        <a:defRPr sz="2400" b="1"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19.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png"/><Relationship Id="rId7" Type="http://schemas.openxmlformats.org/officeDocument/2006/relationships/image" Target="../media/image58.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png"/><Relationship Id="rId9" Type="http://schemas.openxmlformats.org/officeDocument/2006/relationships/image" Target="../media/image60.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2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2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70.jpe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2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78.jpeg"/><Relationship Id="rId5" Type="http://schemas.openxmlformats.org/officeDocument/2006/relationships/image" Target="../media/image77.png"/><Relationship Id="rId4" Type="http://schemas.openxmlformats.org/officeDocument/2006/relationships/image" Target="../media/image76.jpeg"/></Relationships>
</file>

<file path=ppt/slides/_rels/slide2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87.jpeg"/></Relationships>
</file>

<file path=ppt/slides/_rels/slide3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89.png"/></Relationships>
</file>

<file path=ppt/slides/_rels/slide3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93.png"/><Relationship Id="rId4" Type="http://schemas.openxmlformats.org/officeDocument/2006/relationships/image" Target="../media/image92.jpeg"/></Relationships>
</file>

<file path=ppt/slides/_rels/slide3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94.jpeg"/></Relationships>
</file>

<file path=ppt/slides/_rels/slide3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96.jpeg"/></Relationships>
</file>

<file path=ppt/slides/_rels/slide3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3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103.jpeg"/><Relationship Id="rId4" Type="http://schemas.openxmlformats.org/officeDocument/2006/relationships/image" Target="../media/image102.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05.jpe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7B635AC-6FA1-912D-F359-0B2A5B385A35}"/>
              </a:ext>
            </a:extLst>
          </p:cNvPr>
          <p:cNvSpPr>
            <a:spLocks noGrp="1" noChangeArrowheads="1"/>
          </p:cNvSpPr>
          <p:nvPr>
            <p:ph type="ctrTitle"/>
          </p:nvPr>
        </p:nvSpPr>
        <p:spPr/>
        <p:txBody>
          <a:bodyPr/>
          <a:lstStyle/>
          <a:p>
            <a:pPr eaLnBrk="1" hangingPunct="1"/>
            <a:r>
              <a:rPr lang="en-US" altLang="en-US"/>
              <a:t>Postal Perfect Architecture</a:t>
            </a:r>
          </a:p>
        </p:txBody>
      </p:sp>
      <p:sp>
        <p:nvSpPr>
          <p:cNvPr id="4099" name="Text Box 5">
            <a:extLst>
              <a:ext uri="{FF2B5EF4-FFF2-40B4-BE49-F238E27FC236}">
                <a16:creationId xmlns:a16="http://schemas.microsoft.com/office/drawing/2014/main" id="{470402E5-2F8B-0CAC-CE0E-0579B6B117F6}"/>
              </a:ext>
            </a:extLst>
          </p:cNvPr>
          <p:cNvSpPr txBox="1">
            <a:spLocks noChangeArrowheads="1"/>
          </p:cNvSpPr>
          <p:nvPr/>
        </p:nvSpPr>
        <p:spPr bwMode="auto">
          <a:xfrm>
            <a:off x="0" y="5653088"/>
            <a:ext cx="9144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600" b="1">
                <a:solidFill>
                  <a:schemeClr val="bg1"/>
                </a:solidFill>
                <a:latin typeface="Arial Narrow" panose="020B0606020202030204" pitchFamily="34" charset="0"/>
                <a:cs typeface="Arial" panose="020B0604020202020204" pitchFamily="34" charset="0"/>
              </a:defRPr>
            </a:lvl1pPr>
            <a:lvl2pPr marL="742950" indent="-285750">
              <a:spcBef>
                <a:spcPct val="20000"/>
              </a:spcBef>
              <a:buChar char="–"/>
              <a:defRPr sz="3200" b="1">
                <a:solidFill>
                  <a:schemeClr val="bg1"/>
                </a:solidFill>
                <a:latin typeface="Arial Narrow" panose="020B0606020202030204" pitchFamily="34" charset="0"/>
                <a:cs typeface="Arial" panose="020B0604020202020204" pitchFamily="34" charset="0"/>
              </a:defRPr>
            </a:lvl2pPr>
            <a:lvl3pPr marL="1143000" indent="-228600">
              <a:spcBef>
                <a:spcPct val="20000"/>
              </a:spcBef>
              <a:buChar char="•"/>
              <a:defRPr sz="2800" b="1">
                <a:solidFill>
                  <a:schemeClr val="bg1"/>
                </a:solidFill>
                <a:latin typeface="Arial Narrow" panose="020B0606020202030204" pitchFamily="34" charset="0"/>
                <a:cs typeface="Arial" panose="020B0604020202020204" pitchFamily="34" charset="0"/>
              </a:defRPr>
            </a:lvl3pPr>
            <a:lvl4pPr marL="1600200" indent="-228600">
              <a:spcBef>
                <a:spcPct val="20000"/>
              </a:spcBef>
              <a:buChar char="–"/>
              <a:defRPr sz="2400" b="1">
                <a:solidFill>
                  <a:schemeClr val="bg1"/>
                </a:solidFill>
                <a:latin typeface="Arial Narrow" panose="020B0606020202030204" pitchFamily="34" charset="0"/>
                <a:cs typeface="Arial" panose="020B0604020202020204" pitchFamily="34" charset="0"/>
              </a:defRPr>
            </a:lvl4pPr>
            <a:lvl5pPr marL="2057400" indent="-228600">
              <a:spcBef>
                <a:spcPct val="20000"/>
              </a:spcBef>
              <a:buChar char="»"/>
              <a:defRPr sz="2400" b="1">
                <a:solidFill>
                  <a:schemeClr val="bg1"/>
                </a:solidFill>
                <a:latin typeface="Arial Narrow" panose="020B0606020202030204" pitchFamily="34" charset="0"/>
                <a:cs typeface="Arial" panose="020B0604020202020204" pitchFamily="34" charset="0"/>
              </a:defRPr>
            </a:lvl5pPr>
            <a:lvl6pPr marL="2514600" indent="-228600" eaLnBrk="0" fontAlgn="base" hangingPunct="0">
              <a:spcBef>
                <a:spcPct val="20000"/>
              </a:spcBef>
              <a:spcAft>
                <a:spcPct val="0"/>
              </a:spcAft>
              <a:buChar char="»"/>
              <a:defRPr sz="2400" b="1">
                <a:solidFill>
                  <a:schemeClr val="bg1"/>
                </a:solidFill>
                <a:latin typeface="Arial Narrow" panose="020B0606020202030204" pitchFamily="34" charset="0"/>
                <a:cs typeface="Arial" panose="020B0604020202020204" pitchFamily="34" charset="0"/>
              </a:defRPr>
            </a:lvl6pPr>
            <a:lvl7pPr marL="2971800" indent="-228600" eaLnBrk="0" fontAlgn="base" hangingPunct="0">
              <a:spcBef>
                <a:spcPct val="20000"/>
              </a:spcBef>
              <a:spcAft>
                <a:spcPct val="0"/>
              </a:spcAft>
              <a:buChar char="»"/>
              <a:defRPr sz="2400" b="1">
                <a:solidFill>
                  <a:schemeClr val="bg1"/>
                </a:solidFill>
                <a:latin typeface="Arial Narrow" panose="020B0606020202030204" pitchFamily="34" charset="0"/>
                <a:cs typeface="Arial" panose="020B0604020202020204" pitchFamily="34" charset="0"/>
              </a:defRPr>
            </a:lvl7pPr>
            <a:lvl8pPr marL="3429000" indent="-228600" eaLnBrk="0" fontAlgn="base" hangingPunct="0">
              <a:spcBef>
                <a:spcPct val="20000"/>
              </a:spcBef>
              <a:spcAft>
                <a:spcPct val="0"/>
              </a:spcAft>
              <a:buChar char="»"/>
              <a:defRPr sz="2400" b="1">
                <a:solidFill>
                  <a:schemeClr val="bg1"/>
                </a:solidFill>
                <a:latin typeface="Arial Narrow" panose="020B0606020202030204" pitchFamily="34" charset="0"/>
                <a:cs typeface="Arial" panose="020B0604020202020204" pitchFamily="34" charset="0"/>
              </a:defRPr>
            </a:lvl8pPr>
            <a:lvl9pPr marL="3886200" indent="-228600" eaLnBrk="0" fontAlgn="base" hangingPunct="0">
              <a:spcBef>
                <a:spcPct val="20000"/>
              </a:spcBef>
              <a:spcAft>
                <a:spcPct val="0"/>
              </a:spcAft>
              <a:buChar char="»"/>
              <a:defRPr sz="2400" b="1">
                <a:solidFill>
                  <a:schemeClr val="bg1"/>
                </a:solidFill>
                <a:latin typeface="Arial Narrow" panose="020B0606020202030204" pitchFamily="34" charset="0"/>
                <a:cs typeface="Arial" panose="020B0604020202020204" pitchFamily="34" charset="0"/>
              </a:defRPr>
            </a:lvl9pPr>
          </a:lstStyle>
          <a:p>
            <a:pPr algn="ctr" eaLnBrk="1" hangingPunct="1">
              <a:spcBef>
                <a:spcPct val="50000"/>
              </a:spcBef>
              <a:buFontTx/>
              <a:buNone/>
            </a:pPr>
            <a:r>
              <a:rPr lang="en-US" altLang="en-US" sz="2800" b="0">
                <a:latin typeface="Trade Gothic LT Std" pitchFamily="50" charset="0"/>
              </a:rPr>
              <a:t>Jim Draeger</a:t>
            </a:r>
          </a:p>
        </p:txBody>
      </p:sp>
      <p:pic>
        <p:nvPicPr>
          <p:cNvPr id="4100" name="Picture 6">
            <a:extLst>
              <a:ext uri="{FF2B5EF4-FFF2-40B4-BE49-F238E27FC236}">
                <a16:creationId xmlns:a16="http://schemas.microsoft.com/office/drawing/2014/main" id="{3D891731-ED40-B774-360B-F6119F0B22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88016">
            <a:off x="5816600" y="965200"/>
            <a:ext cx="3014663"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7">
            <a:extLst>
              <a:ext uri="{FF2B5EF4-FFF2-40B4-BE49-F238E27FC236}">
                <a16:creationId xmlns:a16="http://schemas.microsoft.com/office/drawing/2014/main" id="{A281C0AC-D8BC-1245-9D69-5D8DAE02B9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41391">
            <a:off x="307975" y="955675"/>
            <a:ext cx="2819400" cy="178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a:extLst>
              <a:ext uri="{FF2B5EF4-FFF2-40B4-BE49-F238E27FC236}">
                <a16:creationId xmlns:a16="http://schemas.microsoft.com/office/drawing/2014/main" id="{54A64A7C-467D-C2E3-4E04-06576CC9D9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 y="228600"/>
            <a:ext cx="2266950"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2" descr="1403 Omaha St">
            <a:extLst>
              <a:ext uri="{FF2B5EF4-FFF2-40B4-BE49-F238E27FC236}">
                <a16:creationId xmlns:a16="http://schemas.microsoft.com/office/drawing/2014/main" id="{65D13BC9-EECF-2646-A143-1E3094BC0F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250825"/>
            <a:ext cx="4137025"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4" descr="A page of a book&#10;&#10;AI-generated content may be incorrect.">
            <a:extLst>
              <a:ext uri="{FF2B5EF4-FFF2-40B4-BE49-F238E27FC236}">
                <a16:creationId xmlns:a16="http://schemas.microsoft.com/office/drawing/2014/main" id="{A11B57B3-914B-7A5E-0BE9-79F65D0AB9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250" y="3698875"/>
            <a:ext cx="4029075"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2">
            <a:extLst>
              <a:ext uri="{FF2B5EF4-FFF2-40B4-BE49-F238E27FC236}">
                <a16:creationId xmlns:a16="http://schemas.microsoft.com/office/drawing/2014/main" id="{E948D9EF-B914-9A16-9D7D-6289519997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6775" y="3698875"/>
            <a:ext cx="42291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a:extLst>
              <a:ext uri="{FF2B5EF4-FFF2-40B4-BE49-F238E27FC236}">
                <a16:creationId xmlns:a16="http://schemas.microsoft.com/office/drawing/2014/main" id="{438E4192-879D-C8BE-F01C-6737844966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04800"/>
            <a:ext cx="293528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3">
            <a:extLst>
              <a:ext uri="{FF2B5EF4-FFF2-40B4-BE49-F238E27FC236}">
                <a16:creationId xmlns:a16="http://schemas.microsoft.com/office/drawing/2014/main" id="{DD694BDD-7523-C3CD-512F-A01CA9BE4C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2819400"/>
            <a:ext cx="5043488" cy="378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item image #3">
            <a:extLst>
              <a:ext uri="{FF2B5EF4-FFF2-40B4-BE49-F238E27FC236}">
                <a16:creationId xmlns:a16="http://schemas.microsoft.com/office/drawing/2014/main" id="{FFECE007-F6C7-E80C-84C3-F65E6ECCF4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4113" y="304800"/>
            <a:ext cx="6835775"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12" descr="Book page image">
            <a:extLst>
              <a:ext uri="{FF2B5EF4-FFF2-40B4-BE49-F238E27FC236}">
                <a16:creationId xmlns:a16="http://schemas.microsoft.com/office/drawing/2014/main" id="{596C1254-5FBA-35C4-C62E-0D62D424D7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905000"/>
            <a:ext cx="4191000" cy="541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item image #15">
            <a:extLst>
              <a:ext uri="{FF2B5EF4-FFF2-40B4-BE49-F238E27FC236}">
                <a16:creationId xmlns:a16="http://schemas.microsoft.com/office/drawing/2014/main" id="{0E992C9B-DCEC-5957-08D5-6B5917FAF8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457200"/>
            <a:ext cx="4246563"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2">
            <a:extLst>
              <a:ext uri="{FF2B5EF4-FFF2-40B4-BE49-F238E27FC236}">
                <a16:creationId xmlns:a16="http://schemas.microsoft.com/office/drawing/2014/main" id="{F1850865-3FA0-B570-492D-3FE5440C58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457200"/>
            <a:ext cx="293370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2">
            <a:extLst>
              <a:ext uri="{FF2B5EF4-FFF2-40B4-BE49-F238E27FC236}">
                <a16:creationId xmlns:a16="http://schemas.microsoft.com/office/drawing/2014/main" id="{B370ED35-0227-09FB-74B5-745A92BF880C}"/>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32771" name="AutoShape 4">
            <a:extLst>
              <a:ext uri="{FF2B5EF4-FFF2-40B4-BE49-F238E27FC236}">
                <a16:creationId xmlns:a16="http://schemas.microsoft.com/office/drawing/2014/main" id="{0B0391BB-4961-F68F-329E-EE45135E73A3}"/>
              </a:ext>
            </a:extLst>
          </p:cNvPr>
          <p:cNvSpPr>
            <a:spLocks noChangeAspect="1" noChangeArrowheads="1"/>
          </p:cNvSpPr>
          <p:nvPr/>
        </p:nvSpPr>
        <p:spPr bwMode="auto">
          <a:xfrm>
            <a:off x="4572000" y="34290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pic>
        <p:nvPicPr>
          <p:cNvPr id="32772" name="Picture 4" descr="A house with snow on the roof&#10;&#10;AI-generated content may be incorrect.">
            <a:extLst>
              <a:ext uri="{FF2B5EF4-FFF2-40B4-BE49-F238E27FC236}">
                <a16:creationId xmlns:a16="http://schemas.microsoft.com/office/drawing/2014/main" id="{D2EF5A88-D7A3-0690-470F-F245D66891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22263"/>
            <a:ext cx="5367338"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6">
            <a:extLst>
              <a:ext uri="{FF2B5EF4-FFF2-40B4-BE49-F238E27FC236}">
                <a16:creationId xmlns:a16="http://schemas.microsoft.com/office/drawing/2014/main" id="{8765A8A3-F771-4A72-1A92-F32A21371C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3246438"/>
            <a:ext cx="5083175"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3" descr="A house with a chimney on the side of the road&#10;&#10;AI-generated content may be incorrect.">
            <a:extLst>
              <a:ext uri="{FF2B5EF4-FFF2-40B4-BE49-F238E27FC236}">
                <a16:creationId xmlns:a16="http://schemas.microsoft.com/office/drawing/2014/main" id="{14B0A579-3409-6588-A8F9-EDC90AA2FC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741" t="24567" r="-10741" b="28766"/>
          <a:stretch>
            <a:fillRect/>
          </a:stretch>
        </p:blipFill>
        <p:spPr bwMode="auto">
          <a:xfrm rot="16200000">
            <a:off x="-254794" y="243683"/>
            <a:ext cx="5143500" cy="295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8" name="Picture 4">
            <a:extLst>
              <a:ext uri="{FF2B5EF4-FFF2-40B4-BE49-F238E27FC236}">
                <a16:creationId xmlns:a16="http://schemas.microsoft.com/office/drawing/2014/main" id="{523CCE1B-A4B5-390E-473E-417ECFB6DC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325" t="6982" b="8800"/>
          <a:stretch>
            <a:fillRect/>
          </a:stretch>
        </p:blipFill>
        <p:spPr bwMode="auto">
          <a:xfrm>
            <a:off x="360363" y="3162300"/>
            <a:ext cx="424815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2" descr="Book page image">
            <a:extLst>
              <a:ext uri="{FF2B5EF4-FFF2-40B4-BE49-F238E27FC236}">
                <a16:creationId xmlns:a16="http://schemas.microsoft.com/office/drawing/2014/main" id="{2077267A-33E6-AB20-D0D8-C187E28E99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8513" y="228600"/>
            <a:ext cx="424815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4">
            <a:extLst>
              <a:ext uri="{FF2B5EF4-FFF2-40B4-BE49-F238E27FC236}">
                <a16:creationId xmlns:a16="http://schemas.microsoft.com/office/drawing/2014/main" id="{D19FC469-A109-2A4C-A1BF-895908B00F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00" y="4294188"/>
            <a:ext cx="3657600"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6" descr="Sears House Seeker: Sears Haven vs. Cornell vs. Davenport">
            <a:extLst>
              <a:ext uri="{FF2B5EF4-FFF2-40B4-BE49-F238E27FC236}">
                <a16:creationId xmlns:a16="http://schemas.microsoft.com/office/drawing/2014/main" id="{DBD89395-D5D6-A66D-D6D4-1C68329914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7508" t="30260" r="37936" b="42348"/>
          <a:stretch>
            <a:fillRect/>
          </a:stretch>
        </p:blipFill>
        <p:spPr bwMode="auto">
          <a:xfrm>
            <a:off x="1295400" y="2667000"/>
            <a:ext cx="2840038"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4">
            <a:extLst>
              <a:ext uri="{FF2B5EF4-FFF2-40B4-BE49-F238E27FC236}">
                <a16:creationId xmlns:a16="http://schemas.microsoft.com/office/drawing/2014/main" id="{F88FDEBA-B6D6-C4DD-54EA-9E834F2C7E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1396" t="42607" r="43317" b="37341"/>
          <a:stretch>
            <a:fillRect/>
          </a:stretch>
        </p:blipFill>
        <p:spPr bwMode="auto">
          <a:xfrm>
            <a:off x="4135438" y="3059113"/>
            <a:ext cx="3713162" cy="330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4">
            <a:extLst>
              <a:ext uri="{FF2B5EF4-FFF2-40B4-BE49-F238E27FC236}">
                <a16:creationId xmlns:a16="http://schemas.microsoft.com/office/drawing/2014/main" id="{DAAE3A03-4B3A-AC92-9B39-6B36FDC075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9895" t="6886" r="9512" b="8418"/>
          <a:stretch>
            <a:fillRect/>
          </a:stretch>
        </p:blipFill>
        <p:spPr bwMode="auto">
          <a:xfrm>
            <a:off x="4667250" y="393700"/>
            <a:ext cx="4052888"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2">
            <a:extLst>
              <a:ext uri="{FF2B5EF4-FFF2-40B4-BE49-F238E27FC236}">
                <a16:creationId xmlns:a16="http://schemas.microsoft.com/office/drawing/2014/main" id="{960F26A4-0DB0-8257-E98F-68B36A984BF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1409" t="10143" r="12080" b="11632"/>
          <a:stretch>
            <a:fillRect/>
          </a:stretch>
        </p:blipFill>
        <p:spPr bwMode="auto">
          <a:xfrm>
            <a:off x="323850" y="330200"/>
            <a:ext cx="4343400" cy="293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a:extLst>
              <a:ext uri="{FF2B5EF4-FFF2-40B4-BE49-F238E27FC236}">
                <a16:creationId xmlns:a16="http://schemas.microsoft.com/office/drawing/2014/main" id="{77136629-609D-2A79-7651-F88457499B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913" y="2986088"/>
            <a:ext cx="4570412" cy="303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4">
            <a:extLst>
              <a:ext uri="{FF2B5EF4-FFF2-40B4-BE49-F238E27FC236}">
                <a16:creationId xmlns:a16="http://schemas.microsoft.com/office/drawing/2014/main" id="{4FD72B00-5C96-B5FC-F806-216ECB56C2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2986088"/>
            <a:ext cx="4572000" cy="303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4">
            <a:extLst>
              <a:ext uri="{FF2B5EF4-FFF2-40B4-BE49-F238E27FC236}">
                <a16:creationId xmlns:a16="http://schemas.microsoft.com/office/drawing/2014/main" id="{F3E2522A-7175-0C13-F1D0-455490885E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304800"/>
            <a:ext cx="4038600" cy="268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6" descr="Sears Homes of Chicagoland: The Sears Westly, a Home Built Everywhere">
            <a:extLst>
              <a:ext uri="{FF2B5EF4-FFF2-40B4-BE49-F238E27FC236}">
                <a16:creationId xmlns:a16="http://schemas.microsoft.com/office/drawing/2014/main" id="{757809AA-8F4A-6456-47A4-2DB95D3709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4513" y="304800"/>
            <a:ext cx="4622800" cy="268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a:extLst>
              <a:ext uri="{FF2B5EF4-FFF2-40B4-BE49-F238E27FC236}">
                <a16:creationId xmlns:a16="http://schemas.microsoft.com/office/drawing/2014/main" id="{01855DC2-0FC1-391C-D030-B14819113E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28600"/>
            <a:ext cx="74676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5">
            <a:extLst>
              <a:ext uri="{FF2B5EF4-FFF2-40B4-BE49-F238E27FC236}">
                <a16:creationId xmlns:a16="http://schemas.microsoft.com/office/drawing/2014/main" id="{65557B8F-18FA-8C7E-3D50-6AD017F1EF49}"/>
              </a:ext>
            </a:extLst>
          </p:cNvPr>
          <p:cNvPicPr>
            <a:picLocks noChangeAspect="1" noChangeArrowheads="1"/>
          </p:cNvPicPr>
          <p:nvPr/>
        </p:nvPicPr>
        <p:blipFill>
          <a:blip r:embed="rId4">
            <a:lum bright="12000"/>
            <a:extLst>
              <a:ext uri="{28A0092B-C50C-407E-A947-70E740481C1C}">
                <a14:useLocalDpi xmlns:a14="http://schemas.microsoft.com/office/drawing/2010/main" val="0"/>
              </a:ext>
            </a:extLst>
          </a:blip>
          <a:srcRect/>
          <a:stretch>
            <a:fillRect/>
          </a:stretch>
        </p:blipFill>
        <p:spPr bwMode="auto">
          <a:xfrm>
            <a:off x="3657600" y="3733800"/>
            <a:ext cx="5257800" cy="288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9">
            <a:extLst>
              <a:ext uri="{FF2B5EF4-FFF2-40B4-BE49-F238E27FC236}">
                <a16:creationId xmlns:a16="http://schemas.microsoft.com/office/drawing/2014/main" id="{E44C0CFE-FDF0-A9F5-C014-D603C9BE97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7778"/>
          <a:stretch>
            <a:fillRect/>
          </a:stretch>
        </p:blipFill>
        <p:spPr bwMode="auto">
          <a:xfrm>
            <a:off x="5665788" y="2293938"/>
            <a:ext cx="2911475"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6">
            <a:extLst>
              <a:ext uri="{FF2B5EF4-FFF2-40B4-BE49-F238E27FC236}">
                <a16:creationId xmlns:a16="http://schemas.microsoft.com/office/drawing/2014/main" id="{F3414445-C6E8-FA36-03D8-69FD42836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9313" y="303213"/>
            <a:ext cx="335280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4">
            <a:extLst>
              <a:ext uri="{FF2B5EF4-FFF2-40B4-BE49-F238E27FC236}">
                <a16:creationId xmlns:a16="http://schemas.microsoft.com/office/drawing/2014/main" id="{F8B8B0AF-7432-97CC-64AC-FBD57D92D3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475" y="2278063"/>
            <a:ext cx="3124200" cy="20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2">
            <a:extLst>
              <a:ext uri="{FF2B5EF4-FFF2-40B4-BE49-F238E27FC236}">
                <a16:creationId xmlns:a16="http://schemas.microsoft.com/office/drawing/2014/main" id="{55A5EBED-7CD6-C212-9CEB-4829489473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9000" y="4089400"/>
            <a:ext cx="3124200" cy="207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2">
            <a:extLst>
              <a:ext uri="{FF2B5EF4-FFF2-40B4-BE49-F238E27FC236}">
                <a16:creationId xmlns:a16="http://schemas.microsoft.com/office/drawing/2014/main" id="{6CCA1069-95C0-4B39-4AA7-DF717D906B1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7308" t="16833" r="17395" b="20938"/>
          <a:stretch>
            <a:fillRect/>
          </a:stretch>
        </p:blipFill>
        <p:spPr bwMode="auto">
          <a:xfrm>
            <a:off x="4883150" y="4067175"/>
            <a:ext cx="3430588"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2">
            <a:extLst>
              <a:ext uri="{FF2B5EF4-FFF2-40B4-BE49-F238E27FC236}">
                <a16:creationId xmlns:a16="http://schemas.microsoft.com/office/drawing/2014/main" id="{6D815CBB-3DF6-C38B-BC4A-C4777A35465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2743" t="12431" r="12570" b="16756"/>
          <a:stretch>
            <a:fillRect/>
          </a:stretch>
        </p:blipFill>
        <p:spPr bwMode="auto">
          <a:xfrm>
            <a:off x="4673600" y="290513"/>
            <a:ext cx="3640138"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Picture 7">
            <a:extLst>
              <a:ext uri="{FF2B5EF4-FFF2-40B4-BE49-F238E27FC236}">
                <a16:creationId xmlns:a16="http://schemas.microsoft.com/office/drawing/2014/main" id="{47228ACE-66FE-3BA1-1ABD-744F53EA5E5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27375" y="1765300"/>
            <a:ext cx="2566988"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32D09524-14E7-4AA1-6FC9-8F5E0D973B0D}"/>
              </a:ext>
            </a:extLst>
          </p:cNvPr>
          <p:cNvPicPr>
            <a:picLocks noChangeAspect="1" noChangeArrowheads="1"/>
          </p:cNvPicPr>
          <p:nvPr/>
        </p:nvPicPr>
        <p:blipFill>
          <a:blip r:embed="rId3">
            <a:lum bright="-6000"/>
            <a:extLst>
              <a:ext uri="{28A0092B-C50C-407E-A947-70E740481C1C}">
                <a14:useLocalDpi xmlns:a14="http://schemas.microsoft.com/office/drawing/2010/main" val="0"/>
              </a:ext>
            </a:extLst>
          </a:blip>
          <a:srcRect/>
          <a:stretch>
            <a:fillRect/>
          </a:stretch>
        </p:blipFill>
        <p:spPr bwMode="auto">
          <a:xfrm>
            <a:off x="304800" y="228600"/>
            <a:ext cx="4419600"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a:extLst>
              <a:ext uri="{FF2B5EF4-FFF2-40B4-BE49-F238E27FC236}">
                <a16:creationId xmlns:a16="http://schemas.microsoft.com/office/drawing/2014/main" id="{8CEC5A64-9985-7004-9A9A-9CFA43170B01}"/>
              </a:ext>
            </a:extLst>
          </p:cNvPr>
          <p:cNvPicPr>
            <a:picLocks noChangeAspect="1" noChangeArrowheads="1"/>
          </p:cNvPicPr>
          <p:nvPr/>
        </p:nvPicPr>
        <p:blipFill>
          <a:blip r:embed="rId4">
            <a:lum bright="-12000" contrast="24000"/>
            <a:extLst>
              <a:ext uri="{28A0092B-C50C-407E-A947-70E740481C1C}">
                <a14:useLocalDpi xmlns:a14="http://schemas.microsoft.com/office/drawing/2010/main" val="0"/>
              </a:ext>
            </a:extLst>
          </a:blip>
          <a:srcRect/>
          <a:stretch>
            <a:fillRect/>
          </a:stretch>
        </p:blipFill>
        <p:spPr bwMode="auto">
          <a:xfrm>
            <a:off x="3581400" y="4038600"/>
            <a:ext cx="5360988"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a:extLst>
              <a:ext uri="{FF2B5EF4-FFF2-40B4-BE49-F238E27FC236}">
                <a16:creationId xmlns:a16="http://schemas.microsoft.com/office/drawing/2014/main" id="{D159561A-EB91-4AD3-2587-C53694BA8D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228600"/>
            <a:ext cx="2816225" cy="395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2" descr="A collage of a house and a blueprint&#10;&#10;AI-generated content may be incorrect.">
            <a:extLst>
              <a:ext uri="{FF2B5EF4-FFF2-40B4-BE49-F238E27FC236}">
                <a16:creationId xmlns:a16="http://schemas.microsoft.com/office/drawing/2014/main" id="{887A20DA-2D7D-2004-EE25-3C86A8720F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333" t="2592" r="46667" b="30740"/>
          <a:stretch>
            <a:fillRect/>
          </a:stretch>
        </p:blipFill>
        <p:spPr bwMode="auto">
          <a:xfrm>
            <a:off x="1420813" y="4038600"/>
            <a:ext cx="2816225"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6">
            <a:extLst>
              <a:ext uri="{FF2B5EF4-FFF2-40B4-BE49-F238E27FC236}">
                <a16:creationId xmlns:a16="http://schemas.microsoft.com/office/drawing/2014/main" id="{A935F915-11F8-3915-A666-B2880EA76C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43" t="-11539" r="46475" b="11539"/>
          <a:stretch>
            <a:fillRect/>
          </a:stretch>
        </p:blipFill>
        <p:spPr bwMode="auto">
          <a:xfrm>
            <a:off x="381000" y="-304800"/>
            <a:ext cx="503078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Picture 4">
            <a:extLst>
              <a:ext uri="{FF2B5EF4-FFF2-40B4-BE49-F238E27FC236}">
                <a16:creationId xmlns:a16="http://schemas.microsoft.com/office/drawing/2014/main" id="{161959F2-BA6F-B703-747E-9178167917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9063" y="3200400"/>
            <a:ext cx="4833937"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a:extLst>
              <a:ext uri="{FF2B5EF4-FFF2-40B4-BE49-F238E27FC236}">
                <a16:creationId xmlns:a16="http://schemas.microsoft.com/office/drawing/2014/main" id="{780C7F1A-ABCE-4962-DDAA-93F6593A96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41313"/>
            <a:ext cx="8382000" cy="560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a:extLst>
              <a:ext uri="{FF2B5EF4-FFF2-40B4-BE49-F238E27FC236}">
                <a16:creationId xmlns:a16="http://schemas.microsoft.com/office/drawing/2014/main" id="{E77A8950-E0F5-B4F8-678F-22C053DB24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819400"/>
            <a:ext cx="5638800" cy="380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6" descr="No photo description available.">
            <a:extLst>
              <a:ext uri="{FF2B5EF4-FFF2-40B4-BE49-F238E27FC236}">
                <a16:creationId xmlns:a16="http://schemas.microsoft.com/office/drawing/2014/main" id="{B54047FC-FEC7-EF15-2DA3-4C550717C7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49263"/>
            <a:ext cx="3810000" cy="526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a:extLst>
              <a:ext uri="{FF2B5EF4-FFF2-40B4-BE49-F238E27FC236}">
                <a16:creationId xmlns:a16="http://schemas.microsoft.com/office/drawing/2014/main" id="{D364C9AA-818B-A9B3-88DD-912C89EA07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514" t="-9386" r="19180" b="9386"/>
          <a:stretch>
            <a:fillRect/>
          </a:stretch>
        </p:blipFill>
        <p:spPr bwMode="auto">
          <a:xfrm>
            <a:off x="2667000" y="2286000"/>
            <a:ext cx="51054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4" descr="No photo description available.">
            <a:extLst>
              <a:ext uri="{FF2B5EF4-FFF2-40B4-BE49-F238E27FC236}">
                <a16:creationId xmlns:a16="http://schemas.microsoft.com/office/drawing/2014/main" id="{4BE6763D-1B92-89A6-016A-99387982BE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445" r="14444"/>
          <a:stretch>
            <a:fillRect/>
          </a:stretch>
        </p:blipFill>
        <p:spPr bwMode="auto">
          <a:xfrm>
            <a:off x="304800" y="381000"/>
            <a:ext cx="3522663"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a:extLst>
              <a:ext uri="{FF2B5EF4-FFF2-40B4-BE49-F238E27FC236}">
                <a16:creationId xmlns:a16="http://schemas.microsoft.com/office/drawing/2014/main" id="{E8622CFA-E8E6-18E1-646F-8F75673644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843213"/>
            <a:ext cx="5486400" cy="370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6" descr="Sears House Seeker: The Sears Hazelton in Edwardsville, Illinois">
            <a:extLst>
              <a:ext uri="{FF2B5EF4-FFF2-40B4-BE49-F238E27FC236}">
                <a16:creationId xmlns:a16="http://schemas.microsoft.com/office/drawing/2014/main" id="{0E0E94F6-70D8-847E-A20C-A1E1C8A79F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38" y="1922463"/>
            <a:ext cx="3890962" cy="275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a:extLst>
              <a:ext uri="{FF2B5EF4-FFF2-40B4-BE49-F238E27FC236}">
                <a16:creationId xmlns:a16="http://schemas.microsoft.com/office/drawing/2014/main" id="{BD923F0A-B65A-BBD5-61DD-37B9E2664C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228600"/>
            <a:ext cx="5070475" cy="342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4">
            <a:extLst>
              <a:ext uri="{FF2B5EF4-FFF2-40B4-BE49-F238E27FC236}">
                <a16:creationId xmlns:a16="http://schemas.microsoft.com/office/drawing/2014/main" id="{1C5E91FC-6116-5338-0B08-F4011E8539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805113"/>
            <a:ext cx="5713413"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5" name="Picture 6" descr="Kit House Hunters: Sears Willard in Waterford, Michigan">
            <a:extLst>
              <a:ext uri="{FF2B5EF4-FFF2-40B4-BE49-F238E27FC236}">
                <a16:creationId xmlns:a16="http://schemas.microsoft.com/office/drawing/2014/main" id="{E3ED61D0-AA34-BBA3-721A-ED9CBDE18F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304800"/>
            <a:ext cx="4648200"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4">
            <a:extLst>
              <a:ext uri="{FF2B5EF4-FFF2-40B4-BE49-F238E27FC236}">
                <a16:creationId xmlns:a16="http://schemas.microsoft.com/office/drawing/2014/main" id="{34BB1CBC-CB15-2A09-A620-0642C92432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74320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Picture 6">
            <a:extLst>
              <a:ext uri="{FF2B5EF4-FFF2-40B4-BE49-F238E27FC236}">
                <a16:creationId xmlns:a16="http://schemas.microsoft.com/office/drawing/2014/main" id="{D4A3783B-8A54-F96F-578A-F6482048B9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69888"/>
            <a:ext cx="4267200" cy="349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5">
            <a:extLst>
              <a:ext uri="{FF2B5EF4-FFF2-40B4-BE49-F238E27FC236}">
                <a16:creationId xmlns:a16="http://schemas.microsoft.com/office/drawing/2014/main" id="{2AD75A95-2F37-00AB-2D96-3A1D27EEB5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0288" y="1687513"/>
            <a:ext cx="3922712" cy="491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4">
            <a:extLst>
              <a:ext uri="{FF2B5EF4-FFF2-40B4-BE49-F238E27FC236}">
                <a16:creationId xmlns:a16="http://schemas.microsoft.com/office/drawing/2014/main" id="{E6ECC0BA-04EA-2425-D3CB-7688DD901B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4057650"/>
            <a:ext cx="3733800"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4">
            <a:extLst>
              <a:ext uri="{FF2B5EF4-FFF2-40B4-BE49-F238E27FC236}">
                <a16:creationId xmlns:a16="http://schemas.microsoft.com/office/drawing/2014/main" id="{C49F0FBD-3318-1B36-208F-7AEA7DA7D8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3863" y="304800"/>
            <a:ext cx="3541712" cy="236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2" descr="A house with a lawn and a sidewalk&#10;&#10;AI-generated content may be incorrect.">
            <a:extLst>
              <a:ext uri="{FF2B5EF4-FFF2-40B4-BE49-F238E27FC236}">
                <a16:creationId xmlns:a16="http://schemas.microsoft.com/office/drawing/2014/main" id="{6B313BDE-6E24-D45D-D599-43BF390CCD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7778" t="6667" r="10001" b="31111"/>
          <a:stretch>
            <a:fillRect/>
          </a:stretch>
        </p:blipFill>
        <p:spPr bwMode="auto">
          <a:xfrm>
            <a:off x="5449888" y="228600"/>
            <a:ext cx="3243262"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4" name="Picture 2">
            <a:extLst>
              <a:ext uri="{FF2B5EF4-FFF2-40B4-BE49-F238E27FC236}">
                <a16:creationId xmlns:a16="http://schemas.microsoft.com/office/drawing/2014/main" id="{A52EADF8-4D86-F6D9-1E8B-5D771C77CF7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195" r="9727" b="21497"/>
          <a:stretch>
            <a:fillRect/>
          </a:stretch>
        </p:blipFill>
        <p:spPr bwMode="auto">
          <a:xfrm>
            <a:off x="615950" y="2386013"/>
            <a:ext cx="3155950"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a:extLst>
              <a:ext uri="{FF2B5EF4-FFF2-40B4-BE49-F238E27FC236}">
                <a16:creationId xmlns:a16="http://schemas.microsoft.com/office/drawing/2014/main" id="{9762F58F-5DB6-47B5-695B-9B54977040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81000"/>
            <a:ext cx="81153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a:extLst>
              <a:ext uri="{FF2B5EF4-FFF2-40B4-BE49-F238E27FC236}">
                <a16:creationId xmlns:a16="http://schemas.microsoft.com/office/drawing/2014/main" id="{3755E9FD-0162-2C47-CB21-C1352DC4C8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3" y="1371600"/>
            <a:ext cx="4800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7" name="Picture 4">
            <a:extLst>
              <a:ext uri="{FF2B5EF4-FFF2-40B4-BE49-F238E27FC236}">
                <a16:creationId xmlns:a16="http://schemas.microsoft.com/office/drawing/2014/main" id="{F4622530-EE5D-761E-A73F-1362B936B4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4538" y="696913"/>
            <a:ext cx="4394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TextBox 2">
            <a:extLst>
              <a:ext uri="{FF2B5EF4-FFF2-40B4-BE49-F238E27FC236}">
                <a16:creationId xmlns:a16="http://schemas.microsoft.com/office/drawing/2014/main" id="{E07D9232-5C39-9B67-12CB-7A22787048E0}"/>
              </a:ext>
            </a:extLst>
          </p:cNvPr>
          <p:cNvSpPr txBox="1">
            <a:spLocks noChangeArrowheads="1"/>
          </p:cNvSpPr>
          <p:nvPr/>
        </p:nvSpPr>
        <p:spPr bwMode="auto">
          <a:xfrm>
            <a:off x="1066800" y="696913"/>
            <a:ext cx="1171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solidFill>
                  <a:srgbClr val="FF0000"/>
                </a:solidFill>
              </a:rPr>
              <a:t>Alhambra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a:extLst>
              <a:ext uri="{FF2B5EF4-FFF2-40B4-BE49-F238E27FC236}">
                <a16:creationId xmlns:a16="http://schemas.microsoft.com/office/drawing/2014/main" id="{5A01FF2D-0786-E000-D1CA-66D6C23066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13" y="176213"/>
            <a:ext cx="3217862"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2">
            <a:extLst>
              <a:ext uri="{FF2B5EF4-FFF2-40B4-BE49-F238E27FC236}">
                <a16:creationId xmlns:a16="http://schemas.microsoft.com/office/drawing/2014/main" id="{2F661000-F2C9-9997-D82C-5464A82D20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9038" y="176213"/>
            <a:ext cx="3527425"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2">
            <a:extLst>
              <a:ext uri="{FF2B5EF4-FFF2-40B4-BE49-F238E27FC236}">
                <a16:creationId xmlns:a16="http://schemas.microsoft.com/office/drawing/2014/main" id="{513086B8-9B62-E5F7-9747-C2FEEEEA95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9400" y="2252663"/>
            <a:ext cx="419100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6">
            <a:extLst>
              <a:ext uri="{FF2B5EF4-FFF2-40B4-BE49-F238E27FC236}">
                <a16:creationId xmlns:a16="http://schemas.microsoft.com/office/drawing/2014/main" id="{9024658D-04AA-0640-EFE9-467BBA7421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050" y="2228850"/>
            <a:ext cx="2217738"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4">
            <a:extLst>
              <a:ext uri="{FF2B5EF4-FFF2-40B4-BE49-F238E27FC236}">
                <a16:creationId xmlns:a16="http://schemas.microsoft.com/office/drawing/2014/main" id="{A5697446-F793-FC51-0E6E-1A14C5686C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35850" y="4176713"/>
            <a:ext cx="1708150" cy="259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2" descr="Book page image">
            <a:extLst>
              <a:ext uri="{FF2B5EF4-FFF2-40B4-BE49-F238E27FC236}">
                <a16:creationId xmlns:a16="http://schemas.microsoft.com/office/drawing/2014/main" id="{F1B82FD4-CF1B-6BFB-B2ED-7AE997AF8C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32388" y="3536950"/>
            <a:ext cx="2379662" cy="328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a:extLst>
              <a:ext uri="{FF2B5EF4-FFF2-40B4-BE49-F238E27FC236}">
                <a16:creationId xmlns:a16="http://schemas.microsoft.com/office/drawing/2014/main" id="{05D93E6A-22A5-5F1F-AEC5-4B2158852E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81000"/>
            <a:ext cx="7543800" cy="548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A Sears ad in The Cincinnati Enquirer, published Feb. 21, 1930, says Sears had completed more than 3,000 homes in Cincinnati.">
            <a:extLst>
              <a:ext uri="{FF2B5EF4-FFF2-40B4-BE49-F238E27FC236}">
                <a16:creationId xmlns:a16="http://schemas.microsoft.com/office/drawing/2014/main" id="{8EBB2E39-8F68-2D4F-6724-08A660F44A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81000"/>
            <a:ext cx="3962400" cy="606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Picture 2">
            <a:extLst>
              <a:ext uri="{FF2B5EF4-FFF2-40B4-BE49-F238E27FC236}">
                <a16:creationId xmlns:a16="http://schemas.microsoft.com/office/drawing/2014/main" id="{62FBFA1E-3EBD-960C-BBB2-1AF7BE0DD0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533400"/>
            <a:ext cx="25146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a:extLst>
              <a:ext uri="{FF2B5EF4-FFF2-40B4-BE49-F238E27FC236}">
                <a16:creationId xmlns:a16="http://schemas.microsoft.com/office/drawing/2014/main" id="{A41AD542-3E84-9EED-E711-12A6FB3593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560388"/>
            <a:ext cx="3832225" cy="591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4">
            <a:extLst>
              <a:ext uri="{FF2B5EF4-FFF2-40B4-BE49-F238E27FC236}">
                <a16:creationId xmlns:a16="http://schemas.microsoft.com/office/drawing/2014/main" id="{4794B2C7-797E-EC41-E8C6-447E52CDEF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667000"/>
            <a:ext cx="5715000"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79" name="Picture 4" descr="A house with a red roof and a blueprint&#10;&#10;AI-generated content may be incorrect.">
            <a:extLst>
              <a:ext uri="{FF2B5EF4-FFF2-40B4-BE49-F238E27FC236}">
                <a16:creationId xmlns:a16="http://schemas.microsoft.com/office/drawing/2014/main" id="{C0E34863-FC16-2D05-E39C-E9DA237A05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222" b="50000"/>
          <a:stretch>
            <a:fillRect/>
          </a:stretch>
        </p:blipFill>
        <p:spPr bwMode="auto">
          <a:xfrm>
            <a:off x="304800" y="331788"/>
            <a:ext cx="4953000" cy="336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4">
            <a:extLst>
              <a:ext uri="{FF2B5EF4-FFF2-40B4-BE49-F238E27FC236}">
                <a16:creationId xmlns:a16="http://schemas.microsoft.com/office/drawing/2014/main" id="{DF846258-8A7F-2151-263D-3161998706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380" t="12468"/>
          <a:stretch>
            <a:fillRect/>
          </a:stretch>
        </p:blipFill>
        <p:spPr bwMode="auto">
          <a:xfrm>
            <a:off x="4191000" y="3276600"/>
            <a:ext cx="4686300"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7" name="Picture 8" descr="Sears House Seeker: Sears Elsmore, &quot;House That Thrift Built&quot;, In ...">
            <a:extLst>
              <a:ext uri="{FF2B5EF4-FFF2-40B4-BE49-F238E27FC236}">
                <a16:creationId xmlns:a16="http://schemas.microsoft.com/office/drawing/2014/main" id="{C90E7CEB-CEA8-F421-E933-2F8E028CA6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28600"/>
            <a:ext cx="5257800"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Picture 7" descr="item image #1">
            <a:extLst>
              <a:ext uri="{FF2B5EF4-FFF2-40B4-BE49-F238E27FC236}">
                <a16:creationId xmlns:a16="http://schemas.microsoft.com/office/drawing/2014/main" id="{9D326A0D-4923-96E1-EDA7-C602877DDE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250825"/>
            <a:ext cx="5334000" cy="386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a:extLst>
              <a:ext uri="{FF2B5EF4-FFF2-40B4-BE49-F238E27FC236}">
                <a16:creationId xmlns:a16="http://schemas.microsoft.com/office/drawing/2014/main" id="{31FB4161-2BED-E6A0-49EE-21DAB6BDB2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76225"/>
            <a:ext cx="5715000" cy="379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5" name="Picture 2">
            <a:extLst>
              <a:ext uri="{FF2B5EF4-FFF2-40B4-BE49-F238E27FC236}">
                <a16:creationId xmlns:a16="http://schemas.microsoft.com/office/drawing/2014/main" id="{B64541EC-5D0C-3C02-099F-B89BED67B5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961" t="7712" r="9505" b="5447"/>
          <a:stretch>
            <a:fillRect/>
          </a:stretch>
        </p:blipFill>
        <p:spPr bwMode="auto">
          <a:xfrm>
            <a:off x="5029200" y="533400"/>
            <a:ext cx="37338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6" name="Picture 3">
            <a:extLst>
              <a:ext uri="{FF2B5EF4-FFF2-40B4-BE49-F238E27FC236}">
                <a16:creationId xmlns:a16="http://schemas.microsoft.com/office/drawing/2014/main" id="{B8EF9C94-B893-A18E-05E1-521E398002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1951" r="26030" b="40424"/>
          <a:stretch>
            <a:fillRect/>
          </a:stretch>
        </p:blipFill>
        <p:spPr bwMode="auto">
          <a:xfrm>
            <a:off x="3700463" y="3048000"/>
            <a:ext cx="5191125" cy="348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a:extLst>
              <a:ext uri="{FF2B5EF4-FFF2-40B4-BE49-F238E27FC236}">
                <a16:creationId xmlns:a16="http://schemas.microsoft.com/office/drawing/2014/main" id="{56ACBC1E-3E96-E665-914F-0EAA85A73A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81000"/>
            <a:ext cx="5900738"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3" name="Picture 2" descr="No photo description available.">
            <a:extLst>
              <a:ext uri="{FF2B5EF4-FFF2-40B4-BE49-F238E27FC236}">
                <a16:creationId xmlns:a16="http://schemas.microsoft.com/office/drawing/2014/main" id="{6780E8A3-B900-A6C6-B595-D73F8CAEB5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3806825"/>
            <a:ext cx="35052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4">
            <a:extLst>
              <a:ext uri="{FF2B5EF4-FFF2-40B4-BE49-F238E27FC236}">
                <a16:creationId xmlns:a16="http://schemas.microsoft.com/office/drawing/2014/main" id="{B9011111-FD17-BCEE-ACB3-08AA619E8B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900238"/>
            <a:ext cx="4191000"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1" name="Picture 6" descr="No photo description available.">
            <a:extLst>
              <a:ext uri="{FF2B5EF4-FFF2-40B4-BE49-F238E27FC236}">
                <a16:creationId xmlns:a16="http://schemas.microsoft.com/office/drawing/2014/main" id="{FBEB699B-7777-6C83-7841-BAED466972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 y="223838"/>
            <a:ext cx="3443288"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2" name="Picture 1">
            <a:extLst>
              <a:ext uri="{FF2B5EF4-FFF2-40B4-BE49-F238E27FC236}">
                <a16:creationId xmlns:a16="http://schemas.microsoft.com/office/drawing/2014/main" id="{8927C185-3D13-0DC4-5052-4A8CAE12EA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7341"/>
          <a:stretch>
            <a:fillRect/>
          </a:stretch>
        </p:blipFill>
        <p:spPr bwMode="auto">
          <a:xfrm>
            <a:off x="5410200" y="4191000"/>
            <a:ext cx="34671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a:extLst>
              <a:ext uri="{FF2B5EF4-FFF2-40B4-BE49-F238E27FC236}">
                <a16:creationId xmlns:a16="http://schemas.microsoft.com/office/drawing/2014/main" id="{F3772BC9-54C9-CA0A-7E05-CBCA6085BE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478213"/>
            <a:ext cx="4191000"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19" name="Picture 4" descr="gordon van tine stratford sears crescent lookalike">
            <a:extLst>
              <a:ext uri="{FF2B5EF4-FFF2-40B4-BE49-F238E27FC236}">
                <a16:creationId xmlns:a16="http://schemas.microsoft.com/office/drawing/2014/main" id="{E1269130-2378-4522-E2E7-5B4F45E267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57200"/>
            <a:ext cx="500062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Table">
            <a:extLst>
              <a:ext uri="{FF2B5EF4-FFF2-40B4-BE49-F238E27FC236}">
                <a16:creationId xmlns:a16="http://schemas.microsoft.com/office/drawing/2014/main" id="{4B453152-11C2-2CAB-FCA7-2519E85A69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57200"/>
            <a:ext cx="7921625"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AB862A3E-53AA-9C59-6B36-3AEE79D077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1639888"/>
            <a:ext cx="519747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3">
            <a:extLst>
              <a:ext uri="{FF2B5EF4-FFF2-40B4-BE49-F238E27FC236}">
                <a16:creationId xmlns:a16="http://schemas.microsoft.com/office/drawing/2014/main" id="{080B37A5-B8F5-FE33-EDC8-A6DA548D17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304800"/>
            <a:ext cx="4654550"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Box 1">
            <a:extLst>
              <a:ext uri="{FF2B5EF4-FFF2-40B4-BE49-F238E27FC236}">
                <a16:creationId xmlns:a16="http://schemas.microsoft.com/office/drawing/2014/main" id="{C5B38751-4822-6838-316E-FA49ED3744DD}"/>
              </a:ext>
            </a:extLst>
          </p:cNvPr>
          <p:cNvSpPr txBox="1">
            <a:spLocks noChangeArrowheads="1"/>
          </p:cNvSpPr>
          <p:nvPr/>
        </p:nvSpPr>
        <p:spPr bwMode="auto">
          <a:xfrm>
            <a:off x="350838" y="914400"/>
            <a:ext cx="8442325"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a:solidFill>
                  <a:schemeClr val="bg1"/>
                </a:solidFill>
              </a:rPr>
              <a:t>How did Sears house business influence American housing?</a:t>
            </a:r>
          </a:p>
          <a:p>
            <a:endParaRPr lang="en-US" altLang="en-US">
              <a:solidFill>
                <a:schemeClr val="bg1"/>
              </a:solidFill>
            </a:endParaRPr>
          </a:p>
          <a:p>
            <a:endParaRPr lang="en-US" altLang="en-US">
              <a:solidFill>
                <a:schemeClr val="bg1"/>
              </a:solidFill>
            </a:endParaRPr>
          </a:p>
          <a:p>
            <a:endParaRPr lang="en-US" altLang="en-US">
              <a:solidFill>
                <a:schemeClr val="bg1"/>
              </a:solidFill>
            </a:endParaRPr>
          </a:p>
          <a:p>
            <a:r>
              <a:rPr lang="en-US" altLang="en-US">
                <a:solidFill>
                  <a:schemeClr val="bg1"/>
                </a:solidFill>
              </a:rPr>
              <a:t>	Nationalization of architectural tastes</a:t>
            </a:r>
          </a:p>
          <a:p>
            <a:r>
              <a:rPr lang="en-US" altLang="en-US">
                <a:solidFill>
                  <a:schemeClr val="bg1"/>
                </a:solidFill>
              </a:rPr>
              <a:t>	Standardization of floor plans</a:t>
            </a:r>
          </a:p>
          <a:p>
            <a:r>
              <a:rPr lang="en-US" altLang="en-US">
                <a:solidFill>
                  <a:schemeClr val="bg1"/>
                </a:solidFill>
              </a:rPr>
              <a:t>	Standardization of fabrication</a:t>
            </a:r>
          </a:p>
          <a:p>
            <a:r>
              <a:rPr lang="en-US" altLang="en-US">
                <a:solidFill>
                  <a:schemeClr val="bg1"/>
                </a:solidFill>
              </a:rPr>
              <a:t>	Democracy of good design and good construction</a:t>
            </a:r>
          </a:p>
          <a:p>
            <a:r>
              <a:rPr lang="en-US" altLang="en-US">
                <a:solidFill>
                  <a:schemeClr val="bg1"/>
                </a:solidFill>
              </a:rPr>
              <a:t>	Expanded range of housing choices</a:t>
            </a:r>
          </a:p>
          <a:p>
            <a:r>
              <a:rPr lang="en-US" altLang="en-US">
                <a:solidFill>
                  <a:schemeClr val="bg1"/>
                </a:solidFill>
              </a:rPr>
              <a:t>	Anticipated the establishment of standard home mortgages in the 30s</a:t>
            </a:r>
          </a:p>
          <a:p>
            <a:r>
              <a:rPr lang="en-US" altLang="en-US">
                <a:solidFill>
                  <a:schemeClr val="bg1"/>
                </a:solidFill>
              </a:rPr>
              <a:t>	Created a DIY homebuilding culture</a:t>
            </a:r>
          </a:p>
          <a:p>
            <a:endParaRPr lang="en-US" altLang="en-US">
              <a:solidFill>
                <a:schemeClr val="bg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a:extLst>
              <a:ext uri="{FF2B5EF4-FFF2-40B4-BE49-F238E27FC236}">
                <a16:creationId xmlns:a16="http://schemas.microsoft.com/office/drawing/2014/main" id="{357A4908-DFA9-32FC-EA05-65E6D6B906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47674"/>
            <a:ext cx="2381250" cy="319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3" name="Picture 4">
            <a:extLst>
              <a:ext uri="{FF2B5EF4-FFF2-40B4-BE49-F238E27FC236}">
                <a16:creationId xmlns:a16="http://schemas.microsoft.com/office/drawing/2014/main" id="{A9992443-D47D-4A05-0AB0-2C29F00DAC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50369" b="6322"/>
          <a:stretch>
            <a:fillRect/>
          </a:stretch>
        </p:blipFill>
        <p:spPr bwMode="auto">
          <a:xfrm>
            <a:off x="533400" y="2667000"/>
            <a:ext cx="4538663"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4" name="Picture 6">
            <a:extLst>
              <a:ext uri="{FF2B5EF4-FFF2-40B4-BE49-F238E27FC236}">
                <a16:creationId xmlns:a16="http://schemas.microsoft.com/office/drawing/2014/main" id="{8960E4AC-0B32-03C5-66C6-ABB3106595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1666" b="6322"/>
          <a:stretch>
            <a:fillRect/>
          </a:stretch>
        </p:blipFill>
        <p:spPr bwMode="auto">
          <a:xfrm>
            <a:off x="4691063" y="612775"/>
            <a:ext cx="441960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8">
            <a:extLst>
              <a:ext uri="{FF2B5EF4-FFF2-40B4-BE49-F238E27FC236}">
                <a16:creationId xmlns:a16="http://schemas.microsoft.com/office/drawing/2014/main" id="{A392578E-2B81-C3D9-DC0A-CE432B3EE6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0369" t="2563" r="1297" b="1199"/>
          <a:stretch>
            <a:fillRect/>
          </a:stretch>
        </p:blipFill>
        <p:spPr bwMode="auto">
          <a:xfrm>
            <a:off x="6315073" y="3395662"/>
            <a:ext cx="2452688" cy="325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Rectangle 4">
            <a:extLst>
              <a:ext uri="{FF2B5EF4-FFF2-40B4-BE49-F238E27FC236}">
                <a16:creationId xmlns:a16="http://schemas.microsoft.com/office/drawing/2014/main" id="{1CDD9C66-893B-14FF-9F27-7FD3157EE4FD}"/>
              </a:ext>
            </a:extLst>
          </p:cNvPr>
          <p:cNvSpPr>
            <a:spLocks noChangeArrowheads="1"/>
          </p:cNvSpPr>
          <p:nvPr/>
        </p:nvSpPr>
        <p:spPr bwMode="auto">
          <a:xfrm>
            <a:off x="685800" y="2895600"/>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600" b="1">
                <a:solidFill>
                  <a:schemeClr val="bg1"/>
                </a:solidFill>
                <a:latin typeface="Arial Narrow" panose="020B0606020202030204" pitchFamily="34" charset="0"/>
                <a:cs typeface="Arial" panose="020B0604020202020204" pitchFamily="34" charset="0"/>
              </a:defRPr>
            </a:lvl1pPr>
            <a:lvl2pPr marL="742950" indent="-285750">
              <a:spcBef>
                <a:spcPct val="20000"/>
              </a:spcBef>
              <a:buChar char="–"/>
              <a:defRPr sz="3200" b="1">
                <a:solidFill>
                  <a:schemeClr val="bg1"/>
                </a:solidFill>
                <a:latin typeface="Arial Narrow" panose="020B0606020202030204" pitchFamily="34" charset="0"/>
                <a:cs typeface="Arial" panose="020B0604020202020204" pitchFamily="34" charset="0"/>
              </a:defRPr>
            </a:lvl2pPr>
            <a:lvl3pPr marL="1143000" indent="-228600">
              <a:spcBef>
                <a:spcPct val="20000"/>
              </a:spcBef>
              <a:buChar char="•"/>
              <a:defRPr sz="2800" b="1">
                <a:solidFill>
                  <a:schemeClr val="bg1"/>
                </a:solidFill>
                <a:latin typeface="Arial Narrow" panose="020B0606020202030204" pitchFamily="34" charset="0"/>
                <a:cs typeface="Arial" panose="020B0604020202020204" pitchFamily="34" charset="0"/>
              </a:defRPr>
            </a:lvl3pPr>
            <a:lvl4pPr marL="1600200" indent="-228600">
              <a:spcBef>
                <a:spcPct val="20000"/>
              </a:spcBef>
              <a:buChar char="–"/>
              <a:defRPr sz="2400" b="1">
                <a:solidFill>
                  <a:schemeClr val="bg1"/>
                </a:solidFill>
                <a:latin typeface="Arial Narrow" panose="020B0606020202030204" pitchFamily="34" charset="0"/>
                <a:cs typeface="Arial" panose="020B0604020202020204" pitchFamily="34" charset="0"/>
              </a:defRPr>
            </a:lvl4pPr>
            <a:lvl5pPr marL="2057400" indent="-228600">
              <a:spcBef>
                <a:spcPct val="20000"/>
              </a:spcBef>
              <a:buChar char="»"/>
              <a:defRPr sz="2400" b="1">
                <a:solidFill>
                  <a:schemeClr val="bg1"/>
                </a:solidFill>
                <a:latin typeface="Arial Narrow" panose="020B0606020202030204" pitchFamily="34" charset="0"/>
                <a:cs typeface="Arial" panose="020B0604020202020204" pitchFamily="34" charset="0"/>
              </a:defRPr>
            </a:lvl5pPr>
            <a:lvl6pPr marL="2514600" indent="-228600" eaLnBrk="0" fontAlgn="base" hangingPunct="0">
              <a:spcBef>
                <a:spcPct val="20000"/>
              </a:spcBef>
              <a:spcAft>
                <a:spcPct val="0"/>
              </a:spcAft>
              <a:buChar char="»"/>
              <a:defRPr sz="2400" b="1">
                <a:solidFill>
                  <a:schemeClr val="bg1"/>
                </a:solidFill>
                <a:latin typeface="Arial Narrow" panose="020B0606020202030204" pitchFamily="34" charset="0"/>
                <a:cs typeface="Arial" panose="020B0604020202020204" pitchFamily="34" charset="0"/>
              </a:defRPr>
            </a:lvl6pPr>
            <a:lvl7pPr marL="2971800" indent="-228600" eaLnBrk="0" fontAlgn="base" hangingPunct="0">
              <a:spcBef>
                <a:spcPct val="20000"/>
              </a:spcBef>
              <a:spcAft>
                <a:spcPct val="0"/>
              </a:spcAft>
              <a:buChar char="»"/>
              <a:defRPr sz="2400" b="1">
                <a:solidFill>
                  <a:schemeClr val="bg1"/>
                </a:solidFill>
                <a:latin typeface="Arial Narrow" panose="020B0606020202030204" pitchFamily="34" charset="0"/>
                <a:cs typeface="Arial" panose="020B0604020202020204" pitchFamily="34" charset="0"/>
              </a:defRPr>
            </a:lvl7pPr>
            <a:lvl8pPr marL="3429000" indent="-228600" eaLnBrk="0" fontAlgn="base" hangingPunct="0">
              <a:spcBef>
                <a:spcPct val="20000"/>
              </a:spcBef>
              <a:spcAft>
                <a:spcPct val="0"/>
              </a:spcAft>
              <a:buChar char="»"/>
              <a:defRPr sz="2400" b="1">
                <a:solidFill>
                  <a:schemeClr val="bg1"/>
                </a:solidFill>
                <a:latin typeface="Arial Narrow" panose="020B0606020202030204" pitchFamily="34" charset="0"/>
                <a:cs typeface="Arial" panose="020B0604020202020204" pitchFamily="34" charset="0"/>
              </a:defRPr>
            </a:lvl8pPr>
            <a:lvl9pPr marL="3886200" indent="-228600" eaLnBrk="0" fontAlgn="base" hangingPunct="0">
              <a:spcBef>
                <a:spcPct val="20000"/>
              </a:spcBef>
              <a:spcAft>
                <a:spcPct val="0"/>
              </a:spcAft>
              <a:buChar char="»"/>
              <a:defRPr sz="2400" b="1">
                <a:solidFill>
                  <a:schemeClr val="bg1"/>
                </a:solidFill>
                <a:latin typeface="Arial Narrow" panose="020B0606020202030204" pitchFamily="34" charset="0"/>
                <a:cs typeface="Arial" panose="020B0604020202020204" pitchFamily="34" charset="0"/>
              </a:defRPr>
            </a:lvl9pPr>
          </a:lstStyle>
          <a:p>
            <a:pPr algn="ctr" eaLnBrk="1" hangingPunct="1">
              <a:spcBef>
                <a:spcPct val="0"/>
              </a:spcBef>
              <a:buFontTx/>
              <a:buNone/>
            </a:pPr>
            <a:r>
              <a:rPr lang="en-US" altLang="en-US" sz="7200" b="0">
                <a:latin typeface="Trade Gothic LT Std" pitchFamily="50" charset="0"/>
              </a:rPr>
              <a:t>Thank You!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988041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4">
            <a:extLst>
              <a:ext uri="{FF2B5EF4-FFF2-40B4-BE49-F238E27FC236}">
                <a16:creationId xmlns:a16="http://schemas.microsoft.com/office/drawing/2014/main" id="{226040FA-EC35-F7FD-9C35-0E78667C7F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8413" y="3200400"/>
            <a:ext cx="5011737" cy="334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1" name="Picture 6" descr="Old Tyme Sears Modern Homes Advertising, 1920's">
            <a:extLst>
              <a:ext uri="{FF2B5EF4-FFF2-40B4-BE49-F238E27FC236}">
                <a16:creationId xmlns:a16="http://schemas.microsoft.com/office/drawing/2014/main" id="{375A0E0C-D5FB-63BB-8432-6F0EB57078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17513"/>
            <a:ext cx="4038600" cy="533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 descr="Sears Modern Homes 1908 Number 132 | Buy your own home | Vintage house ...">
            <a:extLst>
              <a:ext uri="{FF2B5EF4-FFF2-40B4-BE49-F238E27FC236}">
                <a16:creationId xmlns:a16="http://schemas.microsoft.com/office/drawing/2014/main" id="{9D22D96F-007F-BEDB-383E-EF50EB37CF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228600"/>
            <a:ext cx="3602038"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8" descr="THE EVERYTHING 4 LESS STORE :: SEARS MILLWORK VINTAGE CATALOGS AND MORE ...">
            <a:extLst>
              <a:ext uri="{FF2B5EF4-FFF2-40B4-BE49-F238E27FC236}">
                <a16:creationId xmlns:a16="http://schemas.microsoft.com/office/drawing/2014/main" id="{07698D11-8662-B154-2E1B-50F721AFF5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80988"/>
            <a:ext cx="4114800" cy="538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a:extLst>
              <a:ext uri="{FF2B5EF4-FFF2-40B4-BE49-F238E27FC236}">
                <a16:creationId xmlns:a16="http://schemas.microsoft.com/office/drawing/2014/main" id="{2238E16B-C6B1-D219-6035-00CD4FDE60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0"/>
            <a:ext cx="46021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a:extLst>
              <a:ext uri="{FF2B5EF4-FFF2-40B4-BE49-F238E27FC236}">
                <a16:creationId xmlns:a16="http://schemas.microsoft.com/office/drawing/2014/main" id="{090309C9-621F-0F6A-45E5-F2E8F414C2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842" t="7950" r="18394" b="621"/>
          <a:stretch>
            <a:fillRect/>
          </a:stretch>
        </p:blipFill>
        <p:spPr bwMode="auto">
          <a:xfrm>
            <a:off x="260350" y="400050"/>
            <a:ext cx="5160963"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8" descr="Sears No 122 1908; 1909; 1911(122); 1912(122); 1913(122); 1914 1920s ...">
            <a:extLst>
              <a:ext uri="{FF2B5EF4-FFF2-40B4-BE49-F238E27FC236}">
                <a16:creationId xmlns:a16="http://schemas.microsoft.com/office/drawing/2014/main" id="{E43C0552-5D15-00F0-3C36-A1F2E7C12B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400050"/>
            <a:ext cx="4040188"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6" descr="Kit House Hunters: Sears Mortgages of Oakland County, Michigan">
            <a:extLst>
              <a:ext uri="{FF2B5EF4-FFF2-40B4-BE49-F238E27FC236}">
                <a16:creationId xmlns:a16="http://schemas.microsoft.com/office/drawing/2014/main" id="{A412F843-C4A3-22B3-9BCA-08F04D83DA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088" y="304800"/>
            <a:ext cx="5715000"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8" descr="Two Italian Families and their Neighboring Sears Houses">
            <a:extLst>
              <a:ext uri="{FF2B5EF4-FFF2-40B4-BE49-F238E27FC236}">
                <a16:creationId xmlns:a16="http://schemas.microsoft.com/office/drawing/2014/main" id="{150AB081-8C7F-43BA-0548-DAF4482F3A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 y="220663"/>
            <a:ext cx="8482013" cy="544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6" descr="A Sears Maytown – Largely Intact! | Architectural Observer">
            <a:extLst>
              <a:ext uri="{FF2B5EF4-FFF2-40B4-BE49-F238E27FC236}">
                <a16:creationId xmlns:a16="http://schemas.microsoft.com/office/drawing/2014/main" id="{CA1B3901-FB61-5932-7A61-03C47AA7A2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4025" y="3657600"/>
            <a:ext cx="4379913"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31AF211-E713-ABB7-D1EA-A42B788587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301625"/>
            <a:ext cx="4691063" cy="3127375"/>
          </a:xfrm>
          <a:prstGeom prst="rect">
            <a:avLst/>
          </a:prstGeom>
        </p:spPr>
      </p:pic>
      <p:pic>
        <p:nvPicPr>
          <p:cNvPr id="22532" name="Picture 1">
            <a:extLst>
              <a:ext uri="{FF2B5EF4-FFF2-40B4-BE49-F238E27FC236}">
                <a16:creationId xmlns:a16="http://schemas.microsoft.com/office/drawing/2014/main" id="{0EEADA38-2EEB-7D41-E514-76C67C9A42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2400" y="301625"/>
            <a:ext cx="3362325"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WHS Template Blue">
  <a:themeElements>
    <a:clrScheme name="WHS Template Blu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HS Template Blue">
      <a:majorFont>
        <a:latin typeface="Arial Narrow"/>
        <a:ea typeface=""/>
        <a:cs typeface="Arial"/>
      </a:majorFont>
      <a:minorFont>
        <a:latin typeface="Arial Narrow"/>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WHS Template Blu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HS Template Blu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HS Template Blu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HS Template Blu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HS Template Blu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HS Template Blu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HS Template Blu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HS Template Blu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HS Template Blu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HS Template Blu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HS Template Blu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HS Template Blu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WHS Power Point Presentation Template</Template>
  <TotalTime>4677</TotalTime>
  <Words>2134</Words>
  <Application>Microsoft Office PowerPoint</Application>
  <PresentationFormat>On-screen Show (4:3)</PresentationFormat>
  <Paragraphs>183</Paragraphs>
  <Slides>43</Slides>
  <Notes>43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Arial Narrow</vt:lpstr>
      <vt:lpstr>Google Sans</vt:lpstr>
      <vt:lpstr>Segoe UI Historic</vt:lpstr>
      <vt:lpstr>Trade Gothic LT Std</vt:lpstr>
      <vt:lpstr>WHS Template Blue</vt:lpstr>
      <vt:lpstr>Postal Perfect Architecture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Wisconsin State Historical Society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hpuser</dc:creator>
  <cp:lastModifiedBy>Jim Cindy</cp:lastModifiedBy>
  <cp:revision>86</cp:revision>
  <dcterms:created xsi:type="dcterms:W3CDTF">2010-03-04T17:06:36Z</dcterms:created>
  <dcterms:modified xsi:type="dcterms:W3CDTF">2026-04-07T14:10:26Z</dcterms:modified>
</cp:coreProperties>
</file>