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Red Hat Display" panose="02010303040201060303" pitchFamily="2" charset="0"/>
      <p:regular r:id="rId21"/>
      <p:bold r:id="rId22"/>
      <p:italic r:id="rId23"/>
      <p:boldItalic r:id="rId24"/>
    </p:embeddedFont>
    <p:embeddedFont>
      <p:font typeface="Red Hat Display Medium" panose="02010303040201060303" pitchFamily="2" charset="0"/>
      <p:regular r:id="rId25"/>
      <p:bold r:id="rId26"/>
      <p:italic r:id="rId27"/>
      <p:boldItalic r:id="rId28"/>
    </p:embeddedFont>
    <p:embeddedFont>
      <p:font typeface="Red Hat Text" panose="02010303040201060303" pitchFamily="2" charset="0"/>
      <p:regular r:id="rId29"/>
      <p:bold r:id="rId30"/>
      <p:italic r:id="rId31"/>
      <p:boldItalic r:id="rId32"/>
    </p:embeddedFont>
    <p:embeddedFont>
      <p:font typeface="Trebuchet MS" panose="020B0703020202090204" pitchFamily="34" charset="0"/>
      <p:regular r:id="rId33"/>
      <p:bold r:id="rId34"/>
      <p: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3AE42C9-7DB0-43B6-9876-0DFF44164678}">
  <a:tblStyle styleId="{73AE42C9-7DB0-43B6-9876-0DFF4416467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52"/>
    <p:restoredTop sz="72788"/>
  </p:normalViewPr>
  <p:slideViewPr>
    <p:cSldViewPr snapToGrid="0">
      <p:cViewPr varScale="1">
        <p:scale>
          <a:sx n="146" d="100"/>
          <a:sy n="146" d="100"/>
        </p:scale>
        <p:origin x="1600"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ableStyles" Target="tableStyles.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1b635605b9_0_9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1b635605b9_0_9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fontAlgn="t">
              <a:buNone/>
            </a:pPr>
            <a:r>
              <a:rPr lang="en-US" sz="1100" b="0" i="0" u="none" strike="noStrike" cap="none" dirty="0">
                <a:solidFill>
                  <a:srgbClr val="000000"/>
                </a:solidFill>
                <a:effectLst/>
                <a:latin typeface="Arial"/>
                <a:ea typeface="Arial"/>
                <a:cs typeface="Arial"/>
                <a:sym typeface="Arial"/>
              </a:rPr>
              <a:t>Hi, and thanks for having me. I’m Sarah Miller, Executive Director of Tiny Earth, which is housed here at WID. </a:t>
            </a:r>
          </a:p>
          <a:p>
            <a:pPr marL="158750" indent="0" rtl="0" fontAlgn="t">
              <a:buNone/>
            </a:pPr>
            <a:r>
              <a:rPr lang="en-US" sz="1100" b="0" i="0" u="none" strike="noStrike" cap="none" dirty="0">
                <a:solidFill>
                  <a:srgbClr val="000000"/>
                </a:solidFill>
                <a:effectLst/>
                <a:latin typeface="Arial"/>
                <a:ea typeface="Arial"/>
                <a:cs typeface="Arial"/>
                <a:sym typeface="Arial"/>
              </a:rPr>
              <a:t>Tiny Earth is a global network of college students who are crowdsourcing, or we say “</a:t>
            </a:r>
            <a:r>
              <a:rPr lang="en-US" sz="1100" b="0" i="0" u="none" strike="noStrike" cap="none" dirty="0" err="1">
                <a:solidFill>
                  <a:srgbClr val="000000"/>
                </a:solidFill>
                <a:effectLst/>
                <a:latin typeface="Arial"/>
                <a:ea typeface="Arial"/>
                <a:cs typeface="Arial"/>
                <a:sym typeface="Arial"/>
              </a:rPr>
              <a:t>studentsourcing</a:t>
            </a:r>
            <a:r>
              <a:rPr lang="en-US" sz="1100" b="0" i="0" u="none" strike="noStrike" cap="none" dirty="0">
                <a:solidFill>
                  <a:srgbClr val="000000"/>
                </a:solidFill>
                <a:effectLst/>
                <a:latin typeface="Arial"/>
                <a:ea typeface="Arial"/>
                <a:cs typeface="Arial"/>
                <a:sym typeface="Arial"/>
              </a:rPr>
              <a:t>,” antibiotics from soil bacteria.</a:t>
            </a:r>
            <a:endParaRPr lang="en-US" b="0" dirty="0">
              <a:effectLs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1b635605b9_0_10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31b635605b9_0_10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Enter Tiny Earth again. Tiny Earth’s students turn to the soil – a rich repository of bacteria where many of our medicines come from. Tiny Earth students spend a semester working on this problem. First they collect a soil sample, just a teaspoon or so, from a soil of their choosing. It could be from their backyard, their campus, or a local park or field. They dilute their soil in sterile water, then inoculate petri plates with the soil dilutions, and wait a few days to see what grows. This is the first discovery: students see how alive the soil is when their plates are covered with bacteria!</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Next, they choose a few bacteria to screen for antibiotic activity by growing them with the safe relatives of known pathogens. They do not use the actual antibiotic-resistant pathogens in the course! The experiments usually result in several isolates showing a “zone of inhibition” where the soil bacteria stopped the pathogen in its tracks. See the clear area here on this plate. Discovering an antibiotic producer is the second discovery!</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At this point, students don’t know what their bacteria are, but they are hooked on sorting it out, which leads to countless more discoveries. The next step is to try a battery of classic microbiology tests and genomic applications to characterize and possibly even identify the soil bacteria that have shown inhibitory activity. Some Tiny Earth courses even take it a step further to elucidate what molecules the bacteria are making that have antibiotic activity.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1b635605b9_0_1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1b635605b9_0_1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Students usually write up their results in class, but they can also present their research findings at a symposium. Shown here is our annual Tiny Earth in Titletown event at Lambeau Field. Last December, 200 students presented their research to 350 of their family, friends, and community members. Students from several UW System schools presented along with College of Menominee Nation, Northeast Wisconsin Technical College, and several 4-year colleges such as Beloit College and St. Norbert.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c5a0b84b0a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3c5a0b84b0a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The problem of antibiotic resistance is massive, so it requires a massive, crowdsourced effort. We have trained more than 900 instructors – mostly college faculty – to teach Tiny Earth. Estimating conservatively if you imagine on average they each teach 20 students per year, that means 18,000 students have access to a Tiny Earth CURE research experience every single year. </a:t>
            </a:r>
            <a:endParaRPr lang="en-US" b="0" dirty="0">
              <a:effectLs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1b635605b9_0_18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1b635605b9_0_18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And this is where Tiny Earth is really clever – and how we get around the overwhelming numbers game. Our main expansion tool is the Tiny Earth Partner Instructor Training, or TEPI Training. It’s a week-long immersive summer camp for faculty to learn how to teach Tiny Earth. It’s based on evidence-based pedagogical and peer mentoring practices.</a:t>
            </a:r>
            <a:endParaRPr lang="en-US" b="0" dirty="0">
              <a:effectLs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032a9a3840_0_1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During the week, TEPIs work in facilitated groups to adapt the curriculum for their particular students and their particular version of Tiny Earth.</a:t>
            </a:r>
          </a:p>
        </p:txBody>
      </p:sp>
      <p:sp>
        <p:nvSpPr>
          <p:cNvPr id="184" name="Google Shape;184;g3032a9a3840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032a9a3840_0_1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They learn scientific teaching principles, such as course design, active learning, and inclusive learning, and apply them to the development of their Tiny Earth course.</a:t>
            </a:r>
          </a:p>
        </p:txBody>
      </p:sp>
      <p:sp>
        <p:nvSpPr>
          <p:cNvPr id="190" name="Google Shape;190;g3032a9a3840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032a9a3840_0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And they go through all the lab protocols along the way.</a:t>
            </a:r>
          </a:p>
        </p:txBody>
      </p:sp>
      <p:sp>
        <p:nvSpPr>
          <p:cNvPr id="196" name="Google Shape;196;g3032a9a3840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1b635605b9_0_1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1b635605b9_0_1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Bringing this all together, Tiny Earth is an antibiotic-discovery pipeline that starts with training instructors but really focuses on students engaging in authentic research for a full semester. Students enter their data into the Tiny Earth database and can send any interesting antibiotic-producing bacteria they find to the Tiny Earth Chemistry Hub here at WID, which is upstairs in Prof. Jo Handelsman’s lab. Today, we have more than 4,300 isolates in the collection, with several of interest that we are pursuing further.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1b635605b9_0_15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Thank you to you all, and to our sponsors, and in particular Dr. Jo Handelsman, the founder of Tiny Earth.</a:t>
            </a:r>
          </a:p>
        </p:txBody>
      </p:sp>
      <p:sp>
        <p:nvSpPr>
          <p:cNvPr id="211" name="Google Shape;211;g31b635605b9_0_15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1b635605b9_0_9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1b635605b9_0_9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We face pressing global challenges: increasing gaps with respect to achievement and access to science experiences in college, increasing antibiotic resistance, and increasing soil erosion. Each of these constitutes a global crisis, which the Tiny Earth initiative is designed to address.</a:t>
            </a:r>
            <a:endParaRPr lang="en-US" b="0" dirty="0">
              <a:effectLs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1b635605b9_0_9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1b635605b9_0_9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fontAlgn="t">
              <a:buNone/>
            </a:pPr>
            <a:r>
              <a:rPr lang="en-US" sz="1100" b="0" i="0" u="none" strike="noStrike" cap="none" dirty="0">
                <a:solidFill>
                  <a:srgbClr val="000000"/>
                </a:solidFill>
                <a:effectLst/>
                <a:latin typeface="Arial"/>
                <a:ea typeface="Arial"/>
                <a:cs typeface="Arial"/>
                <a:sym typeface="Arial"/>
              </a:rPr>
              <a:t>Tiny Earth’s three goals, therefore, are to inspire diverse students to have access to and persist in STEM, to address the dwindling supply of antibiotics, and to protect our precious soils. I’ll unpack the first two in this talk.</a:t>
            </a:r>
            <a:endParaRPr lang="en-US" b="0" dirty="0">
              <a:effectLs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d06f7d4004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g3d06f7d4004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58750" indent="0" rtl="0" fontAlgn="t">
              <a:buNone/>
            </a:pPr>
            <a:r>
              <a:rPr lang="en-US" b="0" dirty="0">
                <a:effectLst/>
              </a:rPr>
              <a:t>First, let’s start with the goal of inspiring diverse students to persist in science. There are two problems here: students leave science in college, and there is a stubborn gap in performance. Nearly 600,000 students leave STEM majors each year, citing poor teaching methods as the primary reason. Worse, women, students of color, and all underrepresented groups leave at higher rates than majority students. In addition, the gap in performance between underrepresented and overrepresented students, as measured by exams and grades, has been called “one of the most urgent and intractable problems in higher education.” In order to have a diverse STEM workforce, students need to access scientific opportunities, environments designed for success, and to feel like they belong. Colleges are often falling short, relying largely on didactic lectures, despite overwhelming evidence in support of active and inclusive learning strategies.</a:t>
            </a:r>
          </a:p>
        </p:txBody>
      </p:sp>
      <p:sp>
        <p:nvSpPr>
          <p:cNvPr id="94" name="Google Shape;94;g3d06f7d4004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1b635605b9_0_9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1b635605b9_0_9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fontAlgn="t">
              <a:buNone/>
            </a:pPr>
            <a:r>
              <a:rPr lang="en-US" sz="1100" b="0" i="0" u="none" strike="noStrike" cap="none" dirty="0">
                <a:solidFill>
                  <a:srgbClr val="000000"/>
                </a:solidFill>
                <a:effectLst/>
                <a:latin typeface="Arial"/>
                <a:ea typeface="Arial"/>
                <a:cs typeface="Arial"/>
                <a:sym typeface="Arial"/>
              </a:rPr>
              <a:t>Tiny Earth provides students with access and opportunity to do real scientific research. Tiny Earth is a CURE, a course-based undergraduate research experience. Students engage in a full semester of authentic science research, designing their own experiments, working collaboratively, failing, troubleshooting, collecting and analyzing data, trying again, all while building the lab skills needed to be part of the STEM workforce – or simply to be well-informed citizens who are able to think critically about scientific issues by weighing evidence.</a:t>
            </a:r>
            <a:endParaRPr lang="en-US" b="0" dirty="0">
              <a:effectLs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1b635605b9_0_9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1b635605b9_0_9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en-US" sz="1100" b="0" i="0" u="none" strike="noStrike" cap="none" dirty="0">
                <a:solidFill>
                  <a:srgbClr val="000000"/>
                </a:solidFill>
                <a:effectLst/>
                <a:latin typeface="Arial"/>
                <a:ea typeface="Arial"/>
                <a:cs typeface="Arial"/>
                <a:sym typeface="Arial"/>
              </a:rPr>
              <a:t>CUREs have been shown again and again to promote student learning. They increase research skills and project ownership, they boost confidence, self-efficacy, and belonging in science, and they lead to retention in science. They focus on relevant problems and lead to new discoveries. Students who take a CURE like Tiny Earth are less likely to leave science: Just one CURE in college can increase persistence in science, and the positive effect is greater for students from groups historically excluded from STEM.</a:t>
            </a:r>
            <a:br>
              <a:rPr lang="en-US" b="0" dirty="0">
                <a:effectLst/>
              </a:rPr>
            </a:b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CUREs also provide access to research experiences at scale because they are taught as courses that enroll tens or hundreds of students simultaneously, rather than a more traditional 1:1 faculty-student research experience in a lab, where the math </a:t>
            </a:r>
            <a:r>
              <a:rPr lang="en-US" sz="1100" b="0" i="0" u="none" strike="noStrike" cap="none" dirty="0" err="1">
                <a:solidFill>
                  <a:srgbClr val="000000"/>
                </a:solidFill>
                <a:effectLst/>
                <a:latin typeface="Arial"/>
                <a:ea typeface="Arial"/>
                <a:cs typeface="Arial"/>
                <a:sym typeface="Arial"/>
              </a:rPr>
              <a:t>ain’t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mathin</a:t>
            </a:r>
            <a:r>
              <a:rPr lang="en-US" sz="1100" b="0" i="0" u="none" strike="noStrike" cap="none" dirty="0">
                <a:solidFill>
                  <a:srgbClr val="000000"/>
                </a:solidFill>
                <a:effectLst/>
                <a:latin typeface="Arial"/>
                <a:ea typeface="Arial"/>
                <a:cs typeface="Arial"/>
                <a:sym typeface="Arial"/>
              </a:rPr>
              <a:t>’. Better yet, CUREs can be (and are!) taught at all types of colleges: technical colleges, community colleges, tribal colleges – not just research universities.</a:t>
            </a:r>
            <a:endParaRPr lang="en-US" b="0" dirty="0">
              <a:effectLs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d06f7d4004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d06f7d4004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OK, so we have established that CUREs provide access to and support for students to engage in research. But what are the students doing research on? In Tiny Earth, the answer is the dwindling supply of antibiotics. Antibiotics are the medicines we take to cure bacterial infections. They are also used in other applications, like in veterinary clinics, on farms, or on crops. However, largely due to overuse, bacteria are becoming increasingly resistant to antibiotics, rendering them useless. You can see here that antibiotic resistance has risen sharply this century, especially for seniors.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d06f7d4004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d06f7d4004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Scientists worldwide are warning of a looming crisis, as antibiotic resistance surges globally, predicting 40 million deaths by 2050.</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d06f7d4004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d06f7d4004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Yet pharmaceutical companies have largely abandoned antibiotic discovery. Why you may ask? It’s simply not that lucrative. It takes a billion or billions of dollars to move a new drug from discovery to market, but then you the consumer only takes it for 5-10 days, in contrast to other drugs that are taken for much longer, like statins or SSRIs – which we often take for life and therefore are more lucrative.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11200" y="100"/>
            <a:ext cx="8520600" cy="5143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ed Hat Text"/>
              <a:ea typeface="Red Hat Text"/>
              <a:cs typeface="Red Hat Text"/>
              <a:sym typeface="Red Hat Text"/>
            </a:endParaRPr>
          </a:p>
        </p:txBody>
      </p:sp>
      <p:sp>
        <p:nvSpPr>
          <p:cNvPr id="11" name="Google Shape;11;p2"/>
          <p:cNvSpPr txBox="1">
            <a:spLocks noGrp="1"/>
          </p:cNvSpPr>
          <p:nvPr>
            <p:ph type="ctrTitle"/>
          </p:nvPr>
        </p:nvSpPr>
        <p:spPr>
          <a:xfrm>
            <a:off x="410151" y="781525"/>
            <a:ext cx="76779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258794" y="2834140"/>
            <a:ext cx="7980600" cy="205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p:nvPr/>
        </p:nvSpPr>
        <p:spPr>
          <a:xfrm>
            <a:off x="8485075" y="0"/>
            <a:ext cx="658800" cy="5143500"/>
          </a:xfrm>
          <a:prstGeom prst="rect">
            <a:avLst/>
          </a:prstGeom>
          <a:solidFill>
            <a:srgbClr val="007E9A">
              <a:alpha val="2658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ed Hat Text"/>
              <a:ea typeface="Red Hat Text"/>
              <a:cs typeface="Red Hat Text"/>
              <a:sym typeface="Red Hat Text"/>
            </a:endParaRPr>
          </a:p>
        </p:txBody>
      </p:sp>
      <p:pic>
        <p:nvPicPr>
          <p:cNvPr id="14" name="Google Shape;14;p2"/>
          <p:cNvPicPr preferRelativeResize="0"/>
          <p:nvPr/>
        </p:nvPicPr>
        <p:blipFill>
          <a:blip r:embed="rId2">
            <a:alphaModFix/>
          </a:blip>
          <a:stretch>
            <a:fillRect/>
          </a:stretch>
        </p:blipFill>
        <p:spPr>
          <a:xfrm>
            <a:off x="8553375" y="110950"/>
            <a:ext cx="226980" cy="226980"/>
          </a:xfrm>
          <a:prstGeom prst="rect">
            <a:avLst/>
          </a:prstGeom>
          <a:noFill/>
          <a:ln>
            <a:noFill/>
          </a:ln>
        </p:spPr>
      </p:pic>
      <p:sp>
        <p:nvSpPr>
          <p:cNvPr id="15" name="Google Shape;15;p2"/>
          <p:cNvSpPr txBox="1"/>
          <p:nvPr/>
        </p:nvSpPr>
        <p:spPr>
          <a:xfrm>
            <a:off x="2321176" y="4949284"/>
            <a:ext cx="4501800" cy="158400"/>
          </a:xfrm>
          <a:prstGeom prst="rect">
            <a:avLst/>
          </a:prstGeom>
          <a:noFill/>
          <a:ln>
            <a:noFill/>
          </a:ln>
          <a:effectLst>
            <a:outerShdw blurRad="28575" algn="bl" rotWithShape="0">
              <a:schemeClr val="lt1">
                <a:alpha val="50000"/>
              </a:schemeClr>
            </a:outerShdw>
          </a:effectLst>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900">
                <a:solidFill>
                  <a:schemeClr val="dk1"/>
                </a:solidFill>
                <a:latin typeface="Red Hat Display Medium"/>
                <a:ea typeface="Red Hat Display Medium"/>
                <a:cs typeface="Red Hat Display Medium"/>
                <a:sym typeface="Red Hat Display Medium"/>
              </a:rPr>
              <a:t>© 2025 The Board of Regents of the University of Wisconsin System </a:t>
            </a:r>
            <a:endParaRPr sz="1600">
              <a:solidFill>
                <a:srgbClr val="4D3527"/>
              </a:solidFill>
              <a:latin typeface="Red Hat Text"/>
              <a:ea typeface="Red Hat Text"/>
              <a:cs typeface="Red Hat Text"/>
              <a:sym typeface="Red Hat Text"/>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12"/>
          <p:cNvSpPr/>
          <p:nvPr/>
        </p:nvSpPr>
        <p:spPr>
          <a:xfrm>
            <a:off x="4579300" y="430900"/>
            <a:ext cx="4564800" cy="4294500"/>
          </a:xfrm>
          <a:prstGeom prst="rect">
            <a:avLst/>
          </a:prstGeom>
          <a:solidFill>
            <a:srgbClr val="034A5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ed Hat Text"/>
              <a:ea typeface="Red Hat Text"/>
              <a:cs typeface="Red Hat Text"/>
              <a:sym typeface="Red Hat Text"/>
            </a:endParaRPr>
          </a:p>
        </p:txBody>
      </p:sp>
      <p:sp>
        <p:nvSpPr>
          <p:cNvPr id="44" name="Google Shape;44;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5" name="Google Shape;45;p1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6" name="Google Shape;46;p12"/>
          <p:cNvSpPr txBox="1">
            <a:spLocks noGrp="1"/>
          </p:cNvSpPr>
          <p:nvPr>
            <p:ph type="body" idx="2"/>
          </p:nvPr>
        </p:nvSpPr>
        <p:spPr>
          <a:xfrm>
            <a:off x="4943200" y="724200"/>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Clr>
                <a:schemeClr val="lt1"/>
              </a:buClr>
              <a:buSzPts val="1800"/>
              <a:buChar char="●"/>
              <a:defRPr>
                <a:solidFill>
                  <a:schemeClr val="lt1"/>
                </a:solidFill>
              </a:defRPr>
            </a:lvl1pPr>
            <a:lvl2pPr marL="914400" lvl="1" indent="-317500" algn="l">
              <a:lnSpc>
                <a:spcPct val="115000"/>
              </a:lnSpc>
              <a:spcBef>
                <a:spcPts val="0"/>
              </a:spcBef>
              <a:spcAft>
                <a:spcPts val="0"/>
              </a:spcAft>
              <a:buClr>
                <a:schemeClr val="lt1"/>
              </a:buClr>
              <a:buSzPts val="1400"/>
              <a:buChar char="○"/>
              <a:defRPr>
                <a:solidFill>
                  <a:schemeClr val="lt1"/>
                </a:solidFill>
              </a:defRPr>
            </a:lvl2pPr>
            <a:lvl3pPr marL="1371600" lvl="2" indent="-317500" algn="l">
              <a:lnSpc>
                <a:spcPct val="115000"/>
              </a:lnSpc>
              <a:spcBef>
                <a:spcPts val="0"/>
              </a:spcBef>
              <a:spcAft>
                <a:spcPts val="0"/>
              </a:spcAft>
              <a:buClr>
                <a:schemeClr val="lt1"/>
              </a:buClr>
              <a:buSzPts val="1400"/>
              <a:buChar char="■"/>
              <a:defRPr>
                <a:solidFill>
                  <a:schemeClr val="lt1"/>
                </a:solidFill>
              </a:defRPr>
            </a:lvl3pPr>
            <a:lvl4pPr marL="1828800" lvl="3" indent="-317500" algn="l">
              <a:lnSpc>
                <a:spcPct val="115000"/>
              </a:lnSpc>
              <a:spcBef>
                <a:spcPts val="0"/>
              </a:spcBef>
              <a:spcAft>
                <a:spcPts val="0"/>
              </a:spcAft>
              <a:buClr>
                <a:schemeClr val="lt1"/>
              </a:buClr>
              <a:buSzPts val="1400"/>
              <a:buChar char="●"/>
              <a:defRPr>
                <a:solidFill>
                  <a:schemeClr val="lt1"/>
                </a:solidFill>
              </a:defRPr>
            </a:lvl4pPr>
            <a:lvl5pPr marL="2286000" lvl="4" indent="-317500" algn="l">
              <a:lnSpc>
                <a:spcPct val="115000"/>
              </a:lnSpc>
              <a:spcBef>
                <a:spcPts val="0"/>
              </a:spcBef>
              <a:spcAft>
                <a:spcPts val="0"/>
              </a:spcAft>
              <a:buClr>
                <a:schemeClr val="lt1"/>
              </a:buClr>
              <a:buSzPts val="1400"/>
              <a:buChar char="○"/>
              <a:defRPr>
                <a:solidFill>
                  <a:schemeClr val="lt1"/>
                </a:solidFill>
              </a:defRPr>
            </a:lvl5pPr>
            <a:lvl6pPr marL="2743200" lvl="5" indent="-317500" algn="l">
              <a:lnSpc>
                <a:spcPct val="115000"/>
              </a:lnSpc>
              <a:spcBef>
                <a:spcPts val="0"/>
              </a:spcBef>
              <a:spcAft>
                <a:spcPts val="0"/>
              </a:spcAft>
              <a:buClr>
                <a:schemeClr val="lt1"/>
              </a:buClr>
              <a:buSzPts val="1400"/>
              <a:buChar char="■"/>
              <a:defRPr>
                <a:solidFill>
                  <a:schemeClr val="lt1"/>
                </a:solidFill>
              </a:defRPr>
            </a:lvl6pPr>
            <a:lvl7pPr marL="3200400" lvl="6" indent="-317500" algn="l">
              <a:lnSpc>
                <a:spcPct val="115000"/>
              </a:lnSpc>
              <a:spcBef>
                <a:spcPts val="0"/>
              </a:spcBef>
              <a:spcAft>
                <a:spcPts val="0"/>
              </a:spcAft>
              <a:buClr>
                <a:schemeClr val="lt1"/>
              </a:buClr>
              <a:buSzPts val="1400"/>
              <a:buChar char="●"/>
              <a:defRPr>
                <a:solidFill>
                  <a:schemeClr val="lt1"/>
                </a:solidFill>
              </a:defRPr>
            </a:lvl7pPr>
            <a:lvl8pPr marL="3657600" lvl="7" indent="-317500" algn="l">
              <a:lnSpc>
                <a:spcPct val="115000"/>
              </a:lnSpc>
              <a:spcBef>
                <a:spcPts val="0"/>
              </a:spcBef>
              <a:spcAft>
                <a:spcPts val="0"/>
              </a:spcAft>
              <a:buClr>
                <a:schemeClr val="lt1"/>
              </a:buClr>
              <a:buSzPts val="1400"/>
              <a:buChar char="○"/>
              <a:defRPr>
                <a:solidFill>
                  <a:schemeClr val="lt1"/>
                </a:solidFill>
              </a:defRPr>
            </a:lvl8pPr>
            <a:lvl9pPr marL="4114800" lvl="8" indent="-317500" algn="l">
              <a:lnSpc>
                <a:spcPct val="115000"/>
              </a:lnSpc>
              <a:spcBef>
                <a:spcPts val="0"/>
              </a:spcBef>
              <a:spcAft>
                <a:spcPts val="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 name="Google Shape;49;p13"/>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 name="Google Shape;50;p13"/>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1" name="Google Shape;51;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2" name="Google Shape;52;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3"/>
        <p:cNvGrpSpPr/>
        <p:nvPr/>
      </p:nvGrpSpPr>
      <p:grpSpPr>
        <a:xfrm>
          <a:off x="0" y="0"/>
          <a:ext cx="0" cy="0"/>
          <a:chOff x="0" y="0"/>
          <a:chExt cx="0" cy="0"/>
        </a:xfrm>
      </p:grpSpPr>
      <p:sp>
        <p:nvSpPr>
          <p:cNvPr id="54" name="Google Shape;54;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 name="Google Shape;55;p1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6" name="Google Shape;56;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7" name="Google Shape;57;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311700" y="2150850"/>
            <a:ext cx="78912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p:nvPr/>
        </p:nvSpPr>
        <p:spPr>
          <a:xfrm>
            <a:off x="8485075" y="0"/>
            <a:ext cx="658800" cy="5143500"/>
          </a:xfrm>
          <a:prstGeom prst="rect">
            <a:avLst/>
          </a:prstGeom>
          <a:solidFill>
            <a:srgbClr val="007E9A">
              <a:alpha val="2658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ed Hat Text"/>
              <a:ea typeface="Red Hat Text"/>
              <a:cs typeface="Red Hat Text"/>
              <a:sym typeface="Red Hat Text"/>
            </a:endParaRPr>
          </a:p>
        </p:txBody>
      </p:sp>
      <p:pic>
        <p:nvPicPr>
          <p:cNvPr id="19" name="Google Shape;19;p3"/>
          <p:cNvPicPr preferRelativeResize="0"/>
          <p:nvPr/>
        </p:nvPicPr>
        <p:blipFill>
          <a:blip r:embed="rId2">
            <a:alphaModFix/>
          </a:blip>
          <a:stretch>
            <a:fillRect/>
          </a:stretch>
        </p:blipFill>
        <p:spPr>
          <a:xfrm>
            <a:off x="8553375" y="110950"/>
            <a:ext cx="226980" cy="22698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a:solidFill>
            <a:srgbClr val="FFFFFF">
              <a:alpha val="85000"/>
            </a:srgbClr>
          </a:solidFill>
        </p:spPr>
        <p:txBody>
          <a:bodyPr spcFirstLastPara="1" wrap="square" lIns="91425" tIns="91425" rIns="91425" bIns="91425" anchor="t" anchorCtr="0">
            <a:norm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6" name="Google Shape;26;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p:nvPr/>
        </p:nvSpPr>
        <p:spPr>
          <a:xfrm>
            <a:off x="8485075" y="0"/>
            <a:ext cx="658800" cy="5143500"/>
          </a:xfrm>
          <a:prstGeom prst="rect">
            <a:avLst/>
          </a:prstGeom>
          <a:solidFill>
            <a:srgbClr val="007E9A">
              <a:alpha val="2658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ed Hat Text"/>
              <a:ea typeface="Red Hat Text"/>
              <a:cs typeface="Red Hat Text"/>
              <a:sym typeface="Red Hat Text"/>
            </a:endParaRPr>
          </a:p>
        </p:txBody>
      </p:sp>
      <p:pic>
        <p:nvPicPr>
          <p:cNvPr id="35" name="Google Shape;35;p8"/>
          <p:cNvPicPr preferRelativeResize="0"/>
          <p:nvPr/>
        </p:nvPicPr>
        <p:blipFill>
          <a:blip r:embed="rId2">
            <a:alphaModFix/>
          </a:blip>
          <a:stretch>
            <a:fillRect/>
          </a:stretch>
        </p:blipFill>
        <p:spPr>
          <a:xfrm>
            <a:off x="8553375" y="110950"/>
            <a:ext cx="226980" cy="22698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6"/>
        <p:cNvGrpSpPr/>
        <p:nvPr/>
      </p:nvGrpSpPr>
      <p:grpSpPr>
        <a:xfrm>
          <a:off x="0" y="0"/>
          <a:ext cx="0" cy="0"/>
          <a:chOff x="0" y="0"/>
          <a:chExt cx="0" cy="0"/>
        </a:xfrm>
      </p:grpSpPr>
      <p:sp>
        <p:nvSpPr>
          <p:cNvPr id="37" name="Google Shape;37;p9"/>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600"/>
              <a:buNone/>
              <a:defRPr/>
            </a:lvl1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8"/>
        <p:cNvGrpSpPr/>
        <p:nvPr/>
      </p:nvGrpSpPr>
      <p:grpSpPr>
        <a:xfrm>
          <a:off x="0" y="0"/>
          <a:ext cx="0" cy="0"/>
          <a:chOff x="0" y="0"/>
          <a:chExt cx="0" cy="0"/>
        </a:xfrm>
      </p:grpSpPr>
      <p:sp>
        <p:nvSpPr>
          <p:cNvPr id="39" name="Google Shape;39;p10"/>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0" name="Google Shape;40;p10"/>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30200" algn="ctr">
              <a:spcBef>
                <a:spcPts val="0"/>
              </a:spcBef>
              <a:spcAft>
                <a:spcPts val="0"/>
              </a:spcAft>
              <a:buSzPts val="1600"/>
              <a:buChar char="●"/>
              <a:defRPr/>
            </a:lvl1pPr>
            <a:lvl2pPr marL="914400" lvl="1" indent="-330200" algn="ctr">
              <a:spcBef>
                <a:spcPts val="0"/>
              </a:spcBef>
              <a:spcAft>
                <a:spcPts val="0"/>
              </a:spcAft>
              <a:buSzPts val="1600"/>
              <a:buChar char="○"/>
              <a:defRPr/>
            </a:lvl2pPr>
            <a:lvl3pPr marL="1371600" lvl="2" indent="-330200" algn="ctr">
              <a:spcBef>
                <a:spcPts val="0"/>
              </a:spcBef>
              <a:spcAft>
                <a:spcPts val="0"/>
              </a:spcAft>
              <a:buSzPts val="1600"/>
              <a:buChar char="■"/>
              <a:defRPr/>
            </a:lvl3pPr>
            <a:lvl4pPr marL="1828800" lvl="3" indent="-330200" algn="ctr">
              <a:spcBef>
                <a:spcPts val="0"/>
              </a:spcBef>
              <a:spcAft>
                <a:spcPts val="0"/>
              </a:spcAft>
              <a:buSzPts val="1600"/>
              <a:buChar char="●"/>
              <a:defRPr/>
            </a:lvl4pPr>
            <a:lvl5pPr marL="2286000" lvl="4" indent="-330200" algn="ctr">
              <a:spcBef>
                <a:spcPts val="0"/>
              </a:spcBef>
              <a:spcAft>
                <a:spcPts val="0"/>
              </a:spcAft>
              <a:buSzPts val="1600"/>
              <a:buChar char="○"/>
              <a:defRPr/>
            </a:lvl5pPr>
            <a:lvl6pPr marL="2743200" lvl="5" indent="-330200" algn="ctr">
              <a:spcBef>
                <a:spcPts val="0"/>
              </a:spcBef>
              <a:spcAft>
                <a:spcPts val="0"/>
              </a:spcAft>
              <a:buSzPts val="1600"/>
              <a:buChar char="■"/>
              <a:defRPr/>
            </a:lvl6pPr>
            <a:lvl7pPr marL="3200400" lvl="6" indent="-330200" algn="ctr">
              <a:spcBef>
                <a:spcPts val="0"/>
              </a:spcBef>
              <a:spcAft>
                <a:spcPts val="0"/>
              </a:spcAft>
              <a:buSzPts val="1600"/>
              <a:buChar char="●"/>
              <a:defRPr/>
            </a:lvl7pPr>
            <a:lvl8pPr marL="3657600" lvl="7" indent="-330200" algn="ctr">
              <a:spcBef>
                <a:spcPts val="0"/>
              </a:spcBef>
              <a:spcAft>
                <a:spcPts val="0"/>
              </a:spcAft>
              <a:buSzPts val="1600"/>
              <a:buChar char="○"/>
              <a:defRPr/>
            </a:lvl8pPr>
            <a:lvl9pPr marL="4114800" lvl="8" indent="-330200" algn="ctr">
              <a:spcBef>
                <a:spcPts val="0"/>
              </a:spcBef>
              <a:spcAft>
                <a:spcPts val="0"/>
              </a:spcAft>
              <a:buSzPts val="16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solidFill>
            <a:srgbClr val="FFFFFF">
              <a:alpha val="75000"/>
            </a:srgbClr>
          </a:solidFill>
          <a:ln w="38100" cap="flat" cmpd="sng">
            <a:solidFill>
              <a:srgbClr val="FFFFFF"/>
            </a:solidFill>
            <a:prstDash val="solid"/>
            <a:round/>
            <a:headEnd type="none" w="sm" len="sm"/>
            <a:tailEnd type="none" w="sm" len="sm"/>
          </a:ln>
        </p:spPr>
        <p:txBody>
          <a:bodyPr spcFirstLastPara="1" wrap="square" lIns="91425" tIns="91425" rIns="91425" bIns="91425" anchor="t" anchorCtr="0">
            <a:normAutofit/>
          </a:bodyPr>
          <a:lstStyle>
            <a:lvl1pPr lvl="0">
              <a:spcBef>
                <a:spcPts val="0"/>
              </a:spcBef>
              <a:spcAft>
                <a:spcPts val="0"/>
              </a:spcAft>
              <a:buClr>
                <a:srgbClr val="034A5A"/>
              </a:buClr>
              <a:buSzPts val="2800"/>
              <a:buFont typeface="Red Hat Display"/>
              <a:buNone/>
              <a:defRPr sz="2800" b="1">
                <a:solidFill>
                  <a:srgbClr val="034A5A"/>
                </a:solidFill>
                <a:latin typeface="Red Hat Display"/>
                <a:ea typeface="Red Hat Display"/>
                <a:cs typeface="Red Hat Display"/>
                <a:sym typeface="Red Hat Displa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solidFill>
            <a:srgbClr val="FFFFFF">
              <a:alpha val="85000"/>
            </a:srgbClr>
          </a:solidFill>
          <a:ln w="38100" cap="flat" cmpd="sng">
            <a:solidFill>
              <a:srgbClr val="FFFFFF"/>
            </a:solidFill>
            <a:prstDash val="solid"/>
            <a:round/>
            <a:headEnd type="none" w="sm" len="sm"/>
            <a:tailEnd type="none" w="sm" len="sm"/>
          </a:ln>
        </p:spPr>
        <p:txBody>
          <a:bodyPr spcFirstLastPara="1" wrap="square" lIns="91425" tIns="91425" rIns="91425" bIns="91425" anchor="t" anchorCtr="0">
            <a:normAutofit/>
          </a:bodyPr>
          <a:lstStyle>
            <a:lvl1pPr marL="457200" lvl="0" indent="-330200">
              <a:lnSpc>
                <a:spcPct val="115000"/>
              </a:lnSpc>
              <a:spcBef>
                <a:spcPts val="0"/>
              </a:spcBef>
              <a:spcAft>
                <a:spcPts val="0"/>
              </a:spcAft>
              <a:buClr>
                <a:srgbClr val="4D3527"/>
              </a:buClr>
              <a:buSzPts val="1600"/>
              <a:buFont typeface="Red Hat Text"/>
              <a:buChar char="●"/>
              <a:defRPr sz="1600">
                <a:solidFill>
                  <a:srgbClr val="4D3527"/>
                </a:solidFill>
                <a:latin typeface="Red Hat Text"/>
                <a:ea typeface="Red Hat Text"/>
                <a:cs typeface="Red Hat Text"/>
                <a:sym typeface="Red Hat Text"/>
              </a:defRPr>
            </a:lvl1pPr>
            <a:lvl2pPr marL="914400" lvl="1" indent="-330200">
              <a:lnSpc>
                <a:spcPct val="115000"/>
              </a:lnSpc>
              <a:spcBef>
                <a:spcPts val="0"/>
              </a:spcBef>
              <a:spcAft>
                <a:spcPts val="0"/>
              </a:spcAft>
              <a:buClr>
                <a:srgbClr val="4D3527"/>
              </a:buClr>
              <a:buSzPts val="1600"/>
              <a:buFont typeface="Red Hat Text"/>
              <a:buChar char="○"/>
              <a:defRPr sz="1600">
                <a:solidFill>
                  <a:srgbClr val="4D3527"/>
                </a:solidFill>
                <a:latin typeface="Red Hat Text"/>
                <a:ea typeface="Red Hat Text"/>
                <a:cs typeface="Red Hat Text"/>
                <a:sym typeface="Red Hat Text"/>
              </a:defRPr>
            </a:lvl2pPr>
            <a:lvl3pPr marL="1371600" lvl="2" indent="-330200">
              <a:lnSpc>
                <a:spcPct val="115000"/>
              </a:lnSpc>
              <a:spcBef>
                <a:spcPts val="0"/>
              </a:spcBef>
              <a:spcAft>
                <a:spcPts val="0"/>
              </a:spcAft>
              <a:buClr>
                <a:srgbClr val="4D3527"/>
              </a:buClr>
              <a:buSzPts val="1600"/>
              <a:buFont typeface="Red Hat Text"/>
              <a:buChar char="■"/>
              <a:defRPr sz="1600">
                <a:solidFill>
                  <a:srgbClr val="4D3527"/>
                </a:solidFill>
                <a:latin typeface="Red Hat Text"/>
                <a:ea typeface="Red Hat Text"/>
                <a:cs typeface="Red Hat Text"/>
                <a:sym typeface="Red Hat Text"/>
              </a:defRPr>
            </a:lvl3pPr>
            <a:lvl4pPr marL="1828800" lvl="3" indent="-330200">
              <a:lnSpc>
                <a:spcPct val="115000"/>
              </a:lnSpc>
              <a:spcBef>
                <a:spcPts val="0"/>
              </a:spcBef>
              <a:spcAft>
                <a:spcPts val="0"/>
              </a:spcAft>
              <a:buClr>
                <a:srgbClr val="4D3527"/>
              </a:buClr>
              <a:buSzPts val="1600"/>
              <a:buFont typeface="Red Hat Text"/>
              <a:buChar char="●"/>
              <a:defRPr sz="1600">
                <a:solidFill>
                  <a:srgbClr val="4D3527"/>
                </a:solidFill>
                <a:latin typeface="Red Hat Text"/>
                <a:ea typeface="Red Hat Text"/>
                <a:cs typeface="Red Hat Text"/>
                <a:sym typeface="Red Hat Text"/>
              </a:defRPr>
            </a:lvl4pPr>
            <a:lvl5pPr marL="2286000" lvl="4" indent="-330200">
              <a:lnSpc>
                <a:spcPct val="115000"/>
              </a:lnSpc>
              <a:spcBef>
                <a:spcPts val="0"/>
              </a:spcBef>
              <a:spcAft>
                <a:spcPts val="0"/>
              </a:spcAft>
              <a:buClr>
                <a:srgbClr val="4D3527"/>
              </a:buClr>
              <a:buSzPts val="1600"/>
              <a:buFont typeface="Red Hat Text"/>
              <a:buChar char="○"/>
              <a:defRPr sz="1600">
                <a:solidFill>
                  <a:srgbClr val="4D3527"/>
                </a:solidFill>
                <a:latin typeface="Red Hat Text"/>
                <a:ea typeface="Red Hat Text"/>
                <a:cs typeface="Red Hat Text"/>
                <a:sym typeface="Red Hat Text"/>
              </a:defRPr>
            </a:lvl5pPr>
            <a:lvl6pPr marL="2743200" lvl="5" indent="-330200">
              <a:lnSpc>
                <a:spcPct val="115000"/>
              </a:lnSpc>
              <a:spcBef>
                <a:spcPts val="0"/>
              </a:spcBef>
              <a:spcAft>
                <a:spcPts val="0"/>
              </a:spcAft>
              <a:buClr>
                <a:srgbClr val="4D3527"/>
              </a:buClr>
              <a:buSzPts val="1600"/>
              <a:buFont typeface="Red Hat Text"/>
              <a:buChar char="■"/>
              <a:defRPr sz="1600">
                <a:solidFill>
                  <a:srgbClr val="4D3527"/>
                </a:solidFill>
                <a:latin typeface="Red Hat Text"/>
                <a:ea typeface="Red Hat Text"/>
                <a:cs typeface="Red Hat Text"/>
                <a:sym typeface="Red Hat Text"/>
              </a:defRPr>
            </a:lvl6pPr>
            <a:lvl7pPr marL="3200400" lvl="6" indent="-330200">
              <a:lnSpc>
                <a:spcPct val="115000"/>
              </a:lnSpc>
              <a:spcBef>
                <a:spcPts val="0"/>
              </a:spcBef>
              <a:spcAft>
                <a:spcPts val="0"/>
              </a:spcAft>
              <a:buClr>
                <a:srgbClr val="4D3527"/>
              </a:buClr>
              <a:buSzPts val="1600"/>
              <a:buFont typeface="Red Hat Text"/>
              <a:buChar char="●"/>
              <a:defRPr sz="1600">
                <a:solidFill>
                  <a:srgbClr val="4D3527"/>
                </a:solidFill>
                <a:latin typeface="Red Hat Text"/>
                <a:ea typeface="Red Hat Text"/>
                <a:cs typeface="Red Hat Text"/>
                <a:sym typeface="Red Hat Text"/>
              </a:defRPr>
            </a:lvl7pPr>
            <a:lvl8pPr marL="3657600" lvl="7" indent="-330200">
              <a:lnSpc>
                <a:spcPct val="115000"/>
              </a:lnSpc>
              <a:spcBef>
                <a:spcPts val="0"/>
              </a:spcBef>
              <a:spcAft>
                <a:spcPts val="0"/>
              </a:spcAft>
              <a:buClr>
                <a:srgbClr val="4D3527"/>
              </a:buClr>
              <a:buSzPts val="1600"/>
              <a:buFont typeface="Red Hat Text"/>
              <a:buChar char="○"/>
              <a:defRPr sz="1600">
                <a:solidFill>
                  <a:srgbClr val="4D3527"/>
                </a:solidFill>
                <a:latin typeface="Red Hat Text"/>
                <a:ea typeface="Red Hat Text"/>
                <a:cs typeface="Red Hat Text"/>
                <a:sym typeface="Red Hat Text"/>
              </a:defRPr>
            </a:lvl8pPr>
            <a:lvl9pPr marL="4114800" lvl="8" indent="-330200">
              <a:lnSpc>
                <a:spcPct val="115000"/>
              </a:lnSpc>
              <a:spcBef>
                <a:spcPts val="0"/>
              </a:spcBef>
              <a:spcAft>
                <a:spcPts val="0"/>
              </a:spcAft>
              <a:buClr>
                <a:srgbClr val="4D3527"/>
              </a:buClr>
              <a:buSzPts val="1600"/>
              <a:buFont typeface="Red Hat Text"/>
              <a:buChar char="■"/>
              <a:defRPr sz="1600">
                <a:solidFill>
                  <a:srgbClr val="4D3527"/>
                </a:solidFill>
                <a:latin typeface="Red Hat Text"/>
                <a:ea typeface="Red Hat Text"/>
                <a:cs typeface="Red Hat Text"/>
                <a:sym typeface="Red Hat Text"/>
              </a:defRPr>
            </a:lvl9pPr>
          </a:lstStyle>
          <a:p>
            <a:endParaRPr/>
          </a:p>
        </p:txBody>
      </p:sp>
      <p:pic>
        <p:nvPicPr>
          <p:cNvPr id="8" name="Google Shape;8;p1"/>
          <p:cNvPicPr preferRelativeResize="0"/>
          <p:nvPr/>
        </p:nvPicPr>
        <p:blipFill>
          <a:blip r:embed="rId15">
            <a:alphaModFix/>
          </a:blip>
          <a:stretch>
            <a:fillRect/>
          </a:stretch>
        </p:blipFill>
        <p:spPr>
          <a:xfrm>
            <a:off x="8553375" y="110950"/>
            <a:ext cx="226980" cy="22698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
        <p:cNvGrpSpPr/>
        <p:nvPr/>
      </p:nvGrpSpPr>
      <p:grpSpPr>
        <a:xfrm>
          <a:off x="0" y="0"/>
          <a:ext cx="0" cy="0"/>
          <a:chOff x="0" y="0"/>
          <a:chExt cx="0" cy="0"/>
        </a:xfrm>
      </p:grpSpPr>
      <p:pic>
        <p:nvPicPr>
          <p:cNvPr id="62" name="Google Shape;62;p15"/>
          <p:cNvPicPr preferRelativeResize="0"/>
          <p:nvPr/>
        </p:nvPicPr>
        <p:blipFill rotWithShape="1">
          <a:blip r:embed="rId3">
            <a:alphaModFix/>
          </a:blip>
          <a:srcRect/>
          <a:stretch/>
        </p:blipFill>
        <p:spPr>
          <a:xfrm>
            <a:off x="1179250" y="1085086"/>
            <a:ext cx="6785500" cy="1371600"/>
          </a:xfrm>
          <a:prstGeom prst="rect">
            <a:avLst/>
          </a:prstGeom>
          <a:noFill/>
          <a:ln>
            <a:noFill/>
          </a:ln>
        </p:spPr>
      </p:pic>
      <p:sp>
        <p:nvSpPr>
          <p:cNvPr id="63" name="Google Shape;63;p15"/>
          <p:cNvSpPr txBox="1"/>
          <p:nvPr/>
        </p:nvSpPr>
        <p:spPr>
          <a:xfrm>
            <a:off x="579900" y="2571761"/>
            <a:ext cx="7984200" cy="1561500"/>
          </a:xfrm>
          <a:prstGeom prst="rect">
            <a:avLst/>
          </a:prstGeom>
          <a:noFill/>
          <a:ln>
            <a:noFill/>
          </a:ln>
        </p:spPr>
        <p:txBody>
          <a:bodyPr spcFirstLastPara="1" wrap="square" lIns="91425" tIns="91425" rIns="91425" bIns="91425" anchor="ctr" anchorCtr="0">
            <a:normAutofit fontScale="32500" lnSpcReduction="20000"/>
          </a:bodyPr>
          <a:lstStyle/>
          <a:p>
            <a:pPr marL="114300" lvl="0" indent="0" algn="ctr" rtl="0">
              <a:lnSpc>
                <a:spcPct val="115000"/>
              </a:lnSpc>
              <a:spcBef>
                <a:spcPts val="0"/>
              </a:spcBef>
              <a:spcAft>
                <a:spcPts val="0"/>
              </a:spcAft>
              <a:buNone/>
            </a:pPr>
            <a:r>
              <a:rPr lang="en" sz="6623" b="1">
                <a:solidFill>
                  <a:srgbClr val="027F9B"/>
                </a:solidFill>
                <a:latin typeface="Red Hat Text"/>
                <a:ea typeface="Red Hat Text"/>
                <a:cs typeface="Red Hat Text"/>
                <a:sym typeface="Red Hat Text"/>
              </a:rPr>
              <a:t>is a global network of students and instructors who are “studentsourcing” antibiotics from soil bacteria</a:t>
            </a:r>
            <a:endParaRPr sz="6623" b="1">
              <a:solidFill>
                <a:srgbClr val="027F9B"/>
              </a:solidFill>
              <a:latin typeface="Red Hat Text"/>
              <a:ea typeface="Red Hat Text"/>
              <a:cs typeface="Red Hat Text"/>
              <a:sym typeface="Red Hat Text"/>
            </a:endParaRPr>
          </a:p>
          <a:p>
            <a:pPr marL="114300" lvl="0" indent="0" algn="ctr" rtl="0">
              <a:lnSpc>
                <a:spcPct val="115000"/>
              </a:lnSpc>
              <a:spcBef>
                <a:spcPts val="0"/>
              </a:spcBef>
              <a:spcAft>
                <a:spcPts val="0"/>
              </a:spcAft>
              <a:buNone/>
            </a:pPr>
            <a:r>
              <a:rPr lang="en" sz="6623" b="1">
                <a:solidFill>
                  <a:srgbClr val="027F9B"/>
                </a:solidFill>
                <a:latin typeface="Red Hat Text"/>
                <a:ea typeface="Red Hat Text"/>
                <a:cs typeface="Red Hat Text"/>
                <a:sym typeface="Red Hat Text"/>
              </a:rPr>
              <a:t>(mostly college)</a:t>
            </a:r>
            <a:endParaRPr sz="6623" b="1">
              <a:solidFill>
                <a:srgbClr val="027F9B"/>
              </a:solidFill>
              <a:latin typeface="Red Hat Text"/>
              <a:ea typeface="Red Hat Text"/>
              <a:cs typeface="Red Hat Text"/>
              <a:sym typeface="Red Hat Text"/>
            </a:endParaRPr>
          </a:p>
          <a:p>
            <a:pPr marL="114300" lvl="0" indent="0" algn="l" rtl="0">
              <a:lnSpc>
                <a:spcPct val="115000"/>
              </a:lnSpc>
              <a:spcBef>
                <a:spcPts val="0"/>
              </a:spcBef>
              <a:spcAft>
                <a:spcPts val="0"/>
              </a:spcAft>
              <a:buNone/>
            </a:pPr>
            <a:endParaRPr sz="3023">
              <a:solidFill>
                <a:srgbClr val="004B53"/>
              </a:solidFill>
              <a:latin typeface="Red Hat Text"/>
              <a:ea typeface="Red Hat Text"/>
              <a:cs typeface="Red Hat Text"/>
              <a:sym typeface="Red Hat Tex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7"/>
        <p:cNvGrpSpPr/>
        <p:nvPr/>
      </p:nvGrpSpPr>
      <p:grpSpPr>
        <a:xfrm>
          <a:off x="0" y="0"/>
          <a:ext cx="0" cy="0"/>
          <a:chOff x="0" y="0"/>
          <a:chExt cx="0" cy="0"/>
        </a:xfrm>
      </p:grpSpPr>
      <p:sp>
        <p:nvSpPr>
          <p:cNvPr id="148" name="Google Shape;148;p24"/>
          <p:cNvSpPr txBox="1">
            <a:spLocks noGrp="1"/>
          </p:cNvSpPr>
          <p:nvPr>
            <p:ph type="title"/>
          </p:nvPr>
        </p:nvSpPr>
        <p:spPr>
          <a:xfrm>
            <a:off x="0" y="0"/>
            <a:ext cx="91440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Clr>
                <a:schemeClr val="dk1"/>
              </a:buClr>
              <a:buSzPct val="39285"/>
              <a:buFont typeface="Arial"/>
              <a:buNone/>
            </a:pPr>
            <a:r>
              <a:rPr lang="en">
                <a:solidFill>
                  <a:srgbClr val="000000"/>
                </a:solidFill>
              </a:rPr>
              <a:t>Goal 2: Address the dwindling supply of antibiotics</a:t>
            </a:r>
            <a:endParaRPr>
              <a:solidFill>
                <a:srgbClr val="000000"/>
              </a:solidFill>
            </a:endParaRPr>
          </a:p>
          <a:p>
            <a:pPr marL="0" lvl="0" indent="0" algn="l" rtl="0">
              <a:spcBef>
                <a:spcPts val="0"/>
              </a:spcBef>
              <a:spcAft>
                <a:spcPts val="0"/>
              </a:spcAft>
              <a:buClr>
                <a:schemeClr val="dk1"/>
              </a:buClr>
              <a:buSzPct val="39285"/>
              <a:buFont typeface="Arial"/>
              <a:buNone/>
            </a:pPr>
            <a:endParaRPr/>
          </a:p>
          <a:p>
            <a:pPr marL="0" lvl="0" indent="0" algn="l" rtl="0">
              <a:spcBef>
                <a:spcPts val="0"/>
              </a:spcBef>
              <a:spcAft>
                <a:spcPts val="0"/>
              </a:spcAft>
              <a:buNone/>
            </a:pPr>
            <a:endParaRPr/>
          </a:p>
        </p:txBody>
      </p:sp>
      <p:sp>
        <p:nvSpPr>
          <p:cNvPr id="149" name="Google Shape;149;p24"/>
          <p:cNvSpPr/>
          <p:nvPr/>
        </p:nvSpPr>
        <p:spPr>
          <a:xfrm>
            <a:off x="472532" y="2025767"/>
            <a:ext cx="4179900" cy="1074300"/>
          </a:xfrm>
          <a:prstGeom prst="rect">
            <a:avLst/>
          </a:prstGeom>
          <a:solidFill>
            <a:srgbClr val="F3E7DF"/>
          </a:solid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Red Hat Text"/>
                <a:ea typeface="Red Hat Text"/>
                <a:cs typeface="Red Hat Text"/>
                <a:sym typeface="Red Hat Text"/>
              </a:rPr>
              <a:t>MODULE </a:t>
            </a:r>
            <a:r>
              <a:rPr lang="en" sz="2400" b="1">
                <a:latin typeface="Red Hat Text"/>
                <a:ea typeface="Red Hat Text"/>
                <a:cs typeface="Red Hat Text"/>
                <a:sym typeface="Red Hat Text"/>
              </a:rPr>
              <a:t>I</a:t>
            </a:r>
            <a:br>
              <a:rPr lang="en" sz="2400" b="1" i="0" u="none" strike="noStrike" cap="none">
                <a:solidFill>
                  <a:srgbClr val="000000"/>
                </a:solidFill>
                <a:latin typeface="Red Hat Text"/>
                <a:ea typeface="Red Hat Text"/>
                <a:cs typeface="Red Hat Text"/>
                <a:sym typeface="Red Hat Text"/>
              </a:rPr>
            </a:br>
            <a:r>
              <a:rPr lang="en" sz="1800" b="0" i="0" u="none" strike="noStrike" cap="none">
                <a:solidFill>
                  <a:srgbClr val="000000"/>
                </a:solidFill>
                <a:latin typeface="Red Hat Text"/>
                <a:ea typeface="Red Hat Text"/>
                <a:cs typeface="Red Hat Text"/>
                <a:sym typeface="Red Hat Text"/>
              </a:rPr>
              <a:t>Isolate bacteria from soil</a:t>
            </a:r>
            <a:endParaRPr sz="1800" b="0" i="0" u="none" strike="noStrike" cap="none">
              <a:solidFill>
                <a:srgbClr val="000000"/>
              </a:solidFill>
              <a:latin typeface="Red Hat Text"/>
              <a:ea typeface="Red Hat Text"/>
              <a:cs typeface="Red Hat Text"/>
              <a:sym typeface="Red Hat Text"/>
            </a:endParaRPr>
          </a:p>
          <a:p>
            <a:pPr marL="0" marR="0" lvl="0" indent="0" algn="r" rtl="0">
              <a:lnSpc>
                <a:spcPct val="100000"/>
              </a:lnSpc>
              <a:spcBef>
                <a:spcPts val="0"/>
              </a:spcBef>
              <a:spcAft>
                <a:spcPts val="0"/>
              </a:spcAft>
              <a:buClr>
                <a:srgbClr val="000000"/>
              </a:buClr>
              <a:buSzPts val="2400"/>
              <a:buFont typeface="Arial"/>
              <a:buNone/>
            </a:pPr>
            <a:endParaRPr sz="1800">
              <a:latin typeface="Red Hat Text"/>
              <a:ea typeface="Red Hat Text"/>
              <a:cs typeface="Red Hat Text"/>
              <a:sym typeface="Red Hat Text"/>
            </a:endParaRPr>
          </a:p>
        </p:txBody>
      </p:sp>
      <p:sp>
        <p:nvSpPr>
          <p:cNvPr id="150" name="Google Shape;150;p24"/>
          <p:cNvSpPr/>
          <p:nvPr/>
        </p:nvSpPr>
        <p:spPr>
          <a:xfrm>
            <a:off x="472532" y="3100147"/>
            <a:ext cx="4179900" cy="1074300"/>
          </a:xfrm>
          <a:prstGeom prst="rect">
            <a:avLst/>
          </a:prstGeom>
          <a:solidFill>
            <a:srgbClr val="D5BEAF"/>
          </a:solid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Red Hat Text"/>
                <a:ea typeface="Red Hat Text"/>
                <a:cs typeface="Red Hat Text"/>
                <a:sym typeface="Red Hat Text"/>
              </a:rPr>
              <a:t>MODULE </a:t>
            </a:r>
            <a:r>
              <a:rPr lang="en" sz="2400" b="1">
                <a:latin typeface="Red Hat Text"/>
                <a:ea typeface="Red Hat Text"/>
                <a:cs typeface="Red Hat Text"/>
                <a:sym typeface="Red Hat Text"/>
              </a:rPr>
              <a:t>III</a:t>
            </a:r>
            <a:br>
              <a:rPr lang="en" sz="2400" b="1" i="0" u="none" strike="noStrike" cap="none">
                <a:solidFill>
                  <a:srgbClr val="000000"/>
                </a:solidFill>
                <a:latin typeface="Red Hat Text"/>
                <a:ea typeface="Red Hat Text"/>
                <a:cs typeface="Red Hat Text"/>
                <a:sym typeface="Red Hat Text"/>
              </a:rPr>
            </a:br>
            <a:r>
              <a:rPr lang="en" sz="1800" b="0" i="0" u="none" strike="noStrike" cap="none">
                <a:solidFill>
                  <a:srgbClr val="000000"/>
                </a:solidFill>
                <a:latin typeface="Red Hat Text"/>
                <a:ea typeface="Red Hat Text"/>
                <a:cs typeface="Red Hat Text"/>
                <a:sym typeface="Red Hat Text"/>
              </a:rPr>
              <a:t>Characterize antibiotic-</a:t>
            </a:r>
            <a:endParaRPr sz="1800" b="0" i="0" u="none" strike="noStrike" cap="none">
              <a:solidFill>
                <a:srgbClr val="000000"/>
              </a:solidFill>
              <a:latin typeface="Red Hat Text"/>
              <a:ea typeface="Red Hat Text"/>
              <a:cs typeface="Red Hat Text"/>
              <a:sym typeface="Red Hat Text"/>
            </a:endParaRPr>
          </a:p>
          <a:p>
            <a:pPr marL="0" marR="0" lvl="0" indent="0" algn="r" rtl="0">
              <a:lnSpc>
                <a:spcPct val="100000"/>
              </a:lnSpc>
              <a:spcBef>
                <a:spcPts val="0"/>
              </a:spcBef>
              <a:spcAft>
                <a:spcPts val="0"/>
              </a:spcAft>
              <a:buClr>
                <a:srgbClr val="000000"/>
              </a:buClr>
              <a:buSzPts val="2400"/>
              <a:buFont typeface="Arial"/>
              <a:buNone/>
            </a:pPr>
            <a:r>
              <a:rPr lang="en" sz="1800" b="0" i="0" u="none" strike="noStrike" cap="none">
                <a:solidFill>
                  <a:srgbClr val="000000"/>
                </a:solidFill>
                <a:latin typeface="Red Hat Text"/>
                <a:ea typeface="Red Hat Text"/>
                <a:cs typeface="Red Hat Text"/>
                <a:sym typeface="Red Hat Text"/>
              </a:rPr>
              <a:t>producing bacterial isolates</a:t>
            </a:r>
            <a:endParaRPr sz="1800" b="0" i="0" u="none" strike="noStrike" cap="none">
              <a:solidFill>
                <a:srgbClr val="000000"/>
              </a:solidFill>
              <a:latin typeface="Red Hat Text"/>
              <a:ea typeface="Red Hat Text"/>
              <a:cs typeface="Red Hat Text"/>
              <a:sym typeface="Red Hat Text"/>
            </a:endParaRPr>
          </a:p>
        </p:txBody>
      </p:sp>
      <p:sp>
        <p:nvSpPr>
          <p:cNvPr id="151" name="Google Shape;151;p24"/>
          <p:cNvSpPr/>
          <p:nvPr/>
        </p:nvSpPr>
        <p:spPr>
          <a:xfrm>
            <a:off x="4652415" y="3100147"/>
            <a:ext cx="4179900" cy="1074300"/>
          </a:xfrm>
          <a:prstGeom prst="rect">
            <a:avLst/>
          </a:prstGeom>
          <a:solidFill>
            <a:srgbClr val="8AAA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Red Hat Text"/>
                <a:ea typeface="Red Hat Text"/>
                <a:cs typeface="Red Hat Text"/>
                <a:sym typeface="Red Hat Text"/>
              </a:rPr>
              <a:t>MODULE </a:t>
            </a:r>
            <a:r>
              <a:rPr lang="en" sz="2400" b="1">
                <a:latin typeface="Red Hat Text"/>
                <a:ea typeface="Red Hat Text"/>
                <a:cs typeface="Red Hat Text"/>
                <a:sym typeface="Red Hat Text"/>
              </a:rPr>
              <a:t>IV</a:t>
            </a:r>
            <a:br>
              <a:rPr lang="en" sz="2400" b="1" i="0" u="none" strike="noStrike" cap="none">
                <a:solidFill>
                  <a:srgbClr val="000000"/>
                </a:solidFill>
                <a:latin typeface="Red Hat Text"/>
                <a:ea typeface="Red Hat Text"/>
                <a:cs typeface="Red Hat Text"/>
                <a:sym typeface="Red Hat Text"/>
              </a:rPr>
            </a:br>
            <a:r>
              <a:rPr lang="en" sz="1800" b="0" i="0" u="none" strike="noStrike" cap="none">
                <a:solidFill>
                  <a:srgbClr val="000000"/>
                </a:solidFill>
                <a:latin typeface="Red Hat Text"/>
                <a:ea typeface="Red Hat Text"/>
                <a:cs typeface="Red Hat Text"/>
                <a:sym typeface="Red Hat Text"/>
              </a:rPr>
              <a:t>Elucidate antibiotic</a:t>
            </a:r>
            <a:endParaRPr sz="1800">
              <a:latin typeface="Red Hat Text"/>
              <a:ea typeface="Red Hat Text"/>
              <a:cs typeface="Red Hat Text"/>
              <a:sym typeface="Red Hat Text"/>
            </a:endParaRPr>
          </a:p>
          <a:p>
            <a:pPr marL="0" marR="0" lvl="0" indent="0" algn="l" rtl="0">
              <a:lnSpc>
                <a:spcPct val="100000"/>
              </a:lnSpc>
              <a:spcBef>
                <a:spcPts val="0"/>
              </a:spcBef>
              <a:spcAft>
                <a:spcPts val="0"/>
              </a:spcAft>
              <a:buClr>
                <a:srgbClr val="000000"/>
              </a:buClr>
              <a:buSzPts val="2400"/>
              <a:buFont typeface="Arial"/>
              <a:buNone/>
            </a:pPr>
            <a:r>
              <a:rPr lang="en" sz="1800" b="0" i="0" u="none" strike="noStrike" cap="none">
                <a:solidFill>
                  <a:srgbClr val="000000"/>
                </a:solidFill>
                <a:latin typeface="Red Hat Text"/>
                <a:ea typeface="Red Hat Text"/>
                <a:cs typeface="Red Hat Text"/>
                <a:sym typeface="Red Hat Text"/>
              </a:rPr>
              <a:t>compounds</a:t>
            </a:r>
            <a:endParaRPr sz="1800" b="0" i="0" u="none" strike="noStrike" cap="none">
              <a:solidFill>
                <a:srgbClr val="000000"/>
              </a:solidFill>
              <a:latin typeface="Red Hat Text"/>
              <a:ea typeface="Red Hat Text"/>
              <a:cs typeface="Red Hat Text"/>
              <a:sym typeface="Red Hat Text"/>
            </a:endParaRPr>
          </a:p>
        </p:txBody>
      </p:sp>
      <p:sp>
        <p:nvSpPr>
          <p:cNvPr id="152" name="Google Shape;152;p24"/>
          <p:cNvSpPr/>
          <p:nvPr/>
        </p:nvSpPr>
        <p:spPr>
          <a:xfrm>
            <a:off x="4652415" y="2025767"/>
            <a:ext cx="4179900" cy="1074300"/>
          </a:xfrm>
          <a:prstGeom prst="rect">
            <a:avLst/>
          </a:prstGeom>
          <a:solidFill>
            <a:srgbClr val="8BC4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Red Hat Text"/>
                <a:ea typeface="Red Hat Text"/>
                <a:cs typeface="Red Hat Text"/>
                <a:sym typeface="Red Hat Text"/>
              </a:rPr>
              <a:t>MODULE </a:t>
            </a:r>
            <a:r>
              <a:rPr lang="en" sz="2400" b="1">
                <a:latin typeface="Red Hat Text"/>
                <a:ea typeface="Red Hat Text"/>
                <a:cs typeface="Red Hat Text"/>
                <a:sym typeface="Red Hat Text"/>
              </a:rPr>
              <a:t>II</a:t>
            </a:r>
            <a:br>
              <a:rPr lang="en" sz="2400" b="1" i="0" u="none" strike="noStrike" cap="none">
                <a:solidFill>
                  <a:srgbClr val="000000"/>
                </a:solidFill>
                <a:latin typeface="Red Hat Text"/>
                <a:ea typeface="Red Hat Text"/>
                <a:cs typeface="Red Hat Text"/>
                <a:sym typeface="Red Hat Text"/>
              </a:rPr>
            </a:br>
            <a:r>
              <a:rPr lang="en" sz="1800" b="0" i="0" u="none" strike="noStrike" cap="none">
                <a:solidFill>
                  <a:srgbClr val="000000"/>
                </a:solidFill>
                <a:latin typeface="Red Hat Text"/>
                <a:ea typeface="Red Hat Text"/>
                <a:cs typeface="Red Hat Text"/>
                <a:sym typeface="Red Hat Text"/>
              </a:rPr>
              <a:t>Screen isolates for</a:t>
            </a:r>
            <a:br>
              <a:rPr lang="en" sz="1800">
                <a:latin typeface="Red Hat Text"/>
                <a:ea typeface="Red Hat Text"/>
                <a:cs typeface="Red Hat Text"/>
                <a:sym typeface="Red Hat Text"/>
              </a:rPr>
            </a:br>
            <a:r>
              <a:rPr lang="en" sz="1800" b="0" i="0" u="none" strike="noStrike" cap="none">
                <a:solidFill>
                  <a:srgbClr val="000000"/>
                </a:solidFill>
                <a:latin typeface="Red Hat Text"/>
                <a:ea typeface="Red Hat Text"/>
                <a:cs typeface="Red Hat Text"/>
                <a:sym typeface="Red Hat Text"/>
              </a:rPr>
              <a:t>antibiotic production</a:t>
            </a:r>
            <a:endParaRPr sz="1800" b="0" i="0" u="none" strike="noStrike" cap="none">
              <a:solidFill>
                <a:srgbClr val="000000"/>
              </a:solidFill>
              <a:latin typeface="Red Hat Text"/>
              <a:ea typeface="Red Hat Text"/>
              <a:cs typeface="Red Hat Text"/>
              <a:sym typeface="Red Hat Text"/>
            </a:endParaRPr>
          </a:p>
        </p:txBody>
      </p:sp>
      <p:pic>
        <p:nvPicPr>
          <p:cNvPr id="153" name="Google Shape;153;p24"/>
          <p:cNvPicPr preferRelativeResize="0"/>
          <p:nvPr/>
        </p:nvPicPr>
        <p:blipFill rotWithShape="1">
          <a:blip r:embed="rId3">
            <a:alphaModFix/>
          </a:blip>
          <a:srcRect l="9404" b="2306"/>
          <a:stretch/>
        </p:blipFill>
        <p:spPr>
          <a:xfrm>
            <a:off x="53500" y="1363600"/>
            <a:ext cx="1893000" cy="1509600"/>
          </a:xfrm>
          <a:prstGeom prst="roundRect">
            <a:avLst>
              <a:gd name="adj" fmla="val 16667"/>
            </a:avLst>
          </a:prstGeom>
          <a:noFill/>
          <a:ln w="38100" cap="flat" cmpd="sng">
            <a:solidFill>
              <a:srgbClr val="000000"/>
            </a:solidFill>
            <a:prstDash val="solid"/>
            <a:round/>
            <a:headEnd type="none" w="sm" len="sm"/>
            <a:tailEnd type="none" w="sm" len="sm"/>
          </a:ln>
          <a:effectLst>
            <a:outerShdw blurRad="285750" dist="19050" dir="5400000" algn="bl" rotWithShape="0">
              <a:srgbClr val="000000">
                <a:alpha val="50000"/>
              </a:srgbClr>
            </a:outerShdw>
          </a:effectLst>
        </p:spPr>
      </p:pic>
      <p:sp>
        <p:nvSpPr>
          <p:cNvPr id="154" name="Google Shape;154;p24"/>
          <p:cNvSpPr txBox="1"/>
          <p:nvPr/>
        </p:nvSpPr>
        <p:spPr>
          <a:xfrm>
            <a:off x="0" y="559325"/>
            <a:ext cx="9144000" cy="471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en" sz="2000">
                <a:solidFill>
                  <a:schemeClr val="dk1"/>
                </a:solidFill>
                <a:latin typeface="Red Hat Display"/>
                <a:ea typeface="Red Hat Display"/>
                <a:cs typeface="Red Hat Display"/>
                <a:sym typeface="Red Hat Display"/>
              </a:rPr>
              <a:t>Tiny Earth’s college</a:t>
            </a:r>
            <a:r>
              <a:rPr lang="en" sz="2000" i="0" u="none" strike="noStrike" cap="none">
                <a:solidFill>
                  <a:schemeClr val="dk1"/>
                </a:solidFill>
                <a:latin typeface="Red Hat Display"/>
                <a:ea typeface="Red Hat Display"/>
                <a:cs typeface="Red Hat Display"/>
                <a:sym typeface="Red Hat Display"/>
              </a:rPr>
              <a:t> students look for new antibiotics in soil bacteria </a:t>
            </a:r>
            <a:r>
              <a:rPr lang="en" sz="2000">
                <a:solidFill>
                  <a:schemeClr val="dk1"/>
                </a:solidFill>
                <a:latin typeface="Red Hat Display"/>
                <a:ea typeface="Red Hat Display"/>
                <a:cs typeface="Red Hat Display"/>
                <a:sym typeface="Red Hat Display"/>
              </a:rPr>
              <a:t>worldwide</a:t>
            </a:r>
            <a:endParaRPr sz="2000" i="0" u="none" strike="noStrike" cap="none">
              <a:solidFill>
                <a:schemeClr val="dk1"/>
              </a:solidFill>
              <a:latin typeface="Red Hat Display"/>
              <a:ea typeface="Red Hat Display"/>
              <a:cs typeface="Red Hat Display"/>
              <a:sym typeface="Red Hat Display"/>
            </a:endParaRPr>
          </a:p>
        </p:txBody>
      </p:sp>
      <p:pic>
        <p:nvPicPr>
          <p:cNvPr id="155" name="Google Shape;155;p24"/>
          <p:cNvPicPr preferRelativeResize="0"/>
          <p:nvPr/>
        </p:nvPicPr>
        <p:blipFill rotWithShape="1">
          <a:blip r:embed="rId4">
            <a:alphaModFix/>
          </a:blip>
          <a:srcRect l="22182" t="14937" r="25977" b="17899"/>
          <a:stretch/>
        </p:blipFill>
        <p:spPr>
          <a:xfrm>
            <a:off x="7026925" y="1223500"/>
            <a:ext cx="2072700" cy="1789800"/>
          </a:xfrm>
          <a:prstGeom prst="roundRect">
            <a:avLst>
              <a:gd name="adj" fmla="val 16667"/>
            </a:avLst>
          </a:prstGeom>
          <a:noFill/>
          <a:ln w="38100" cap="flat" cmpd="sng">
            <a:solidFill>
              <a:srgbClr val="000000"/>
            </a:solidFill>
            <a:prstDash val="solid"/>
            <a:round/>
            <a:headEnd type="none" w="sm" len="sm"/>
            <a:tailEnd type="none" w="sm" len="sm"/>
          </a:ln>
          <a:effectLst>
            <a:outerShdw blurRad="285750" dist="19050" dir="5400000" algn="bl" rotWithShape="0">
              <a:srgbClr val="000000">
                <a:alpha val="50000"/>
              </a:srgbClr>
            </a:outerShdw>
          </a:effectLst>
        </p:spPr>
      </p:pic>
      <p:pic>
        <p:nvPicPr>
          <p:cNvPr id="156" name="Google Shape;156;p24"/>
          <p:cNvPicPr preferRelativeResize="0"/>
          <p:nvPr/>
        </p:nvPicPr>
        <p:blipFill>
          <a:blip r:embed="rId5">
            <a:alphaModFix/>
          </a:blip>
          <a:stretch>
            <a:fillRect/>
          </a:stretch>
        </p:blipFill>
        <p:spPr>
          <a:xfrm>
            <a:off x="6299075" y="3850926"/>
            <a:ext cx="2804700" cy="798900"/>
          </a:xfrm>
          <a:prstGeom prst="roundRect">
            <a:avLst>
              <a:gd name="adj" fmla="val 16667"/>
            </a:avLst>
          </a:prstGeom>
          <a:noFill/>
          <a:ln w="38100" cap="flat" cmpd="sng">
            <a:solidFill>
              <a:srgbClr val="000000"/>
            </a:solidFill>
            <a:prstDash val="solid"/>
            <a:round/>
            <a:headEnd type="none" w="sm" len="sm"/>
            <a:tailEnd type="none" w="sm" len="sm"/>
          </a:ln>
          <a:effectLst>
            <a:outerShdw blurRad="285750" dist="19050" dir="5400000" algn="bl" rotWithShape="0">
              <a:srgbClr val="000000">
                <a:alpha val="50000"/>
              </a:srgbClr>
            </a:outerShdw>
          </a:effectLst>
        </p:spPr>
      </p:pic>
      <p:pic>
        <p:nvPicPr>
          <p:cNvPr id="157" name="Google Shape;157;p24"/>
          <p:cNvPicPr preferRelativeResize="0"/>
          <p:nvPr/>
        </p:nvPicPr>
        <p:blipFill rotWithShape="1">
          <a:blip r:embed="rId6">
            <a:alphaModFix/>
          </a:blip>
          <a:srcRect t="18527" r="42815"/>
          <a:stretch/>
        </p:blipFill>
        <p:spPr>
          <a:xfrm>
            <a:off x="0" y="3565050"/>
            <a:ext cx="1688400" cy="1265100"/>
          </a:xfrm>
          <a:prstGeom prst="roundRect">
            <a:avLst>
              <a:gd name="adj" fmla="val 16667"/>
            </a:avLst>
          </a:prstGeom>
          <a:noFill/>
          <a:ln w="38100" cap="flat" cmpd="sng">
            <a:solidFill>
              <a:srgbClr val="000000"/>
            </a:solidFill>
            <a:prstDash val="solid"/>
            <a:round/>
            <a:headEnd type="none" w="sm" len="sm"/>
            <a:tailEnd type="none" w="sm" len="sm"/>
          </a:ln>
          <a:effectLst>
            <a:outerShdw blurRad="285750" dist="19050" dir="5400000" algn="bl" rotWithShape="0">
              <a:srgbClr val="000000">
                <a:alpha val="50000"/>
              </a:srgbClr>
            </a:outerShdw>
          </a:effectLst>
        </p:spPr>
      </p:pic>
      <p:sp>
        <p:nvSpPr>
          <p:cNvPr id="158" name="Google Shape;158;p24"/>
          <p:cNvSpPr/>
          <p:nvPr/>
        </p:nvSpPr>
        <p:spPr>
          <a:xfrm>
            <a:off x="7922275" y="2240075"/>
            <a:ext cx="401400" cy="401400"/>
          </a:xfrm>
          <a:prstGeom prst="ellipse">
            <a:avLst/>
          </a:prstGeom>
          <a:noFill/>
          <a:ln w="28575" cap="flat" cmpd="sng">
            <a:solidFill>
              <a:srgbClr val="FF0000"/>
            </a:solidFill>
            <a:prstDash val="solid"/>
            <a:round/>
            <a:headEnd type="none" w="sm" len="sm"/>
            <a:tailEnd type="none" w="sm" len="sm"/>
          </a:ln>
          <a:effectLst>
            <a:outerShdw blurRad="2857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ed Hat Text"/>
              <a:ea typeface="Red Hat Text"/>
              <a:cs typeface="Red Hat Text"/>
              <a:sym typeface="Red Hat Tex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
        <p:cNvGrpSpPr/>
        <p:nvPr/>
      </p:nvGrpSpPr>
      <p:grpSpPr>
        <a:xfrm>
          <a:off x="0" y="0"/>
          <a:ext cx="0" cy="0"/>
          <a:chOff x="0" y="0"/>
          <a:chExt cx="0" cy="0"/>
        </a:xfrm>
      </p:grpSpPr>
      <p:sp>
        <p:nvSpPr>
          <p:cNvPr id="163" name="Google Shape;163;p25"/>
          <p:cNvSpPr txBox="1">
            <a:spLocks noGrp="1"/>
          </p:cNvSpPr>
          <p:nvPr>
            <p:ph type="title"/>
          </p:nvPr>
        </p:nvSpPr>
        <p:spPr>
          <a:xfrm>
            <a:off x="0" y="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Clr>
                <a:schemeClr val="dk1"/>
              </a:buClr>
              <a:buSzPct val="39285"/>
              <a:buFont typeface="Arial"/>
              <a:buNone/>
            </a:pPr>
            <a:r>
              <a:rPr lang="en">
                <a:solidFill>
                  <a:srgbClr val="000000"/>
                </a:solidFill>
              </a:rPr>
              <a:t>Students disseminate their research findings</a:t>
            </a:r>
            <a:endParaRPr>
              <a:solidFill>
                <a:srgbClr val="000000"/>
              </a:solidFill>
            </a:endParaRPr>
          </a:p>
          <a:p>
            <a:pPr marL="0" lvl="0" indent="0" algn="l" rtl="0">
              <a:spcBef>
                <a:spcPts val="0"/>
              </a:spcBef>
              <a:spcAft>
                <a:spcPts val="0"/>
              </a:spcAft>
              <a:buClr>
                <a:schemeClr val="dk1"/>
              </a:buClr>
              <a:buSzPct val="39285"/>
              <a:buFont typeface="Arial"/>
              <a:buNone/>
            </a:pPr>
            <a:endParaRPr/>
          </a:p>
          <a:p>
            <a:pPr marL="0" lvl="0" indent="0" algn="l" rtl="0">
              <a:spcBef>
                <a:spcPts val="0"/>
              </a:spcBef>
              <a:spcAft>
                <a:spcPts val="0"/>
              </a:spcAft>
              <a:buNone/>
            </a:pPr>
            <a:endParaRPr/>
          </a:p>
        </p:txBody>
      </p:sp>
      <p:pic>
        <p:nvPicPr>
          <p:cNvPr id="164" name="Google Shape;164;p25" title="Tiny Earth-3987.jpg"/>
          <p:cNvPicPr preferRelativeResize="0"/>
          <p:nvPr/>
        </p:nvPicPr>
        <p:blipFill rotWithShape="1">
          <a:blip r:embed="rId3">
            <a:alphaModFix/>
          </a:blip>
          <a:srcRect t="11121" b="11113"/>
          <a:stretch/>
        </p:blipFill>
        <p:spPr>
          <a:xfrm>
            <a:off x="338783" y="575972"/>
            <a:ext cx="8520600" cy="4416000"/>
          </a:xfrm>
          <a:prstGeom prst="roundRect">
            <a:avLst>
              <a:gd name="adj" fmla="val 16667"/>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6"/>
          <p:cNvPicPr preferRelativeResize="0"/>
          <p:nvPr/>
        </p:nvPicPr>
        <p:blipFill rotWithShape="1">
          <a:blip r:embed="rId3">
            <a:alphaModFix/>
          </a:blip>
          <a:srcRect/>
          <a:stretch/>
        </p:blipFill>
        <p:spPr>
          <a:xfrm>
            <a:off x="-91824" y="20862"/>
            <a:ext cx="10770476" cy="5101775"/>
          </a:xfrm>
          <a:prstGeom prst="rect">
            <a:avLst/>
          </a:prstGeom>
          <a:noFill/>
          <a:ln w="19050" cap="flat" cmpd="sng">
            <a:solidFill>
              <a:schemeClr val="dk1"/>
            </a:solidFill>
            <a:prstDash val="solid"/>
            <a:round/>
            <a:headEnd type="none" w="sm" len="sm"/>
            <a:tailEnd type="none" w="sm" len="sm"/>
          </a:ln>
        </p:spPr>
      </p:pic>
      <p:sp>
        <p:nvSpPr>
          <p:cNvPr id="170" name="Google Shape;170;p26"/>
          <p:cNvSpPr txBox="1"/>
          <p:nvPr/>
        </p:nvSpPr>
        <p:spPr>
          <a:xfrm>
            <a:off x="0" y="0"/>
            <a:ext cx="9144000" cy="1206600"/>
          </a:xfrm>
          <a:prstGeom prst="rect">
            <a:avLst/>
          </a:prstGeom>
          <a:solidFill>
            <a:srgbClr val="FFFFFF">
              <a:alpha val="75000"/>
            </a:srgbClr>
          </a:solidFill>
          <a:ln>
            <a:noFill/>
          </a:ln>
        </p:spPr>
        <p:txBody>
          <a:bodyPr spcFirstLastPara="1" wrap="square" lIns="91425" tIns="91425" rIns="91425" bIns="91425" anchor="t" anchorCtr="0">
            <a:noAutofit/>
          </a:bodyPr>
          <a:lstStyle/>
          <a:p>
            <a:pPr marL="114300" lvl="0" indent="0" algn="ctr" rtl="0">
              <a:lnSpc>
                <a:spcPct val="115000"/>
              </a:lnSpc>
              <a:spcBef>
                <a:spcPts val="0"/>
              </a:spcBef>
              <a:spcAft>
                <a:spcPts val="0"/>
              </a:spcAft>
              <a:buNone/>
            </a:pPr>
            <a:r>
              <a:rPr lang="en" sz="2800" b="1">
                <a:latin typeface="Red Hat Display"/>
                <a:ea typeface="Red Hat Display"/>
                <a:cs typeface="Red Hat Display"/>
                <a:sym typeface="Red Hat Display"/>
              </a:rPr>
              <a:t>Tiny Earth is a network </a:t>
            </a:r>
            <a:endParaRPr sz="2800" b="1">
              <a:latin typeface="Red Hat Display"/>
              <a:ea typeface="Red Hat Display"/>
              <a:cs typeface="Red Hat Display"/>
              <a:sym typeface="Red Hat Display"/>
            </a:endParaRPr>
          </a:p>
          <a:p>
            <a:pPr marL="114300" lvl="0" indent="0" algn="ctr" rtl="0">
              <a:lnSpc>
                <a:spcPct val="115000"/>
              </a:lnSpc>
              <a:spcBef>
                <a:spcPts val="0"/>
              </a:spcBef>
              <a:spcAft>
                <a:spcPts val="0"/>
              </a:spcAft>
              <a:buNone/>
            </a:pPr>
            <a:r>
              <a:rPr lang="en" sz="1700">
                <a:latin typeface="Red Hat Text"/>
                <a:ea typeface="Red Hat Text"/>
                <a:cs typeface="Red Hat Text"/>
                <a:sym typeface="Red Hat Text"/>
              </a:rPr>
              <a:t>of more than 900 instructors in 33 countries who teach more than 18,000 students per year</a:t>
            </a:r>
            <a:endParaRPr sz="1700">
              <a:latin typeface="Red Hat Text"/>
              <a:ea typeface="Red Hat Text"/>
              <a:cs typeface="Red Hat Text"/>
              <a:sym typeface="Red Hat Text"/>
            </a:endParaRPr>
          </a:p>
        </p:txBody>
      </p:sp>
      <p:grpSp>
        <p:nvGrpSpPr>
          <p:cNvPr id="171" name="Google Shape;171;p26"/>
          <p:cNvGrpSpPr/>
          <p:nvPr/>
        </p:nvGrpSpPr>
        <p:grpSpPr>
          <a:xfrm>
            <a:off x="136933" y="2866894"/>
            <a:ext cx="2152154" cy="2163526"/>
            <a:chOff x="193275" y="2878880"/>
            <a:chExt cx="2302015" cy="2314180"/>
          </a:xfrm>
        </p:grpSpPr>
        <p:pic>
          <p:nvPicPr>
            <p:cNvPr id="172" name="Google Shape;172;p26" title="Screenshot 2025-11-10 at 10.32.57 AM.png"/>
            <p:cNvPicPr preferRelativeResize="0"/>
            <p:nvPr/>
          </p:nvPicPr>
          <p:blipFill rotWithShape="1">
            <a:blip r:embed="rId4">
              <a:alphaModFix/>
            </a:blip>
            <a:srcRect t="1485" b="1485"/>
            <a:stretch/>
          </p:blipFill>
          <p:spPr>
            <a:xfrm>
              <a:off x="193275" y="2878880"/>
              <a:ext cx="2302015" cy="2314180"/>
            </a:xfrm>
            <a:prstGeom prst="rect">
              <a:avLst/>
            </a:prstGeom>
            <a:noFill/>
            <a:ln w="28575" cap="flat" cmpd="sng">
              <a:solidFill>
                <a:schemeClr val="lt1"/>
              </a:solidFill>
              <a:prstDash val="solid"/>
              <a:round/>
              <a:headEnd type="none" w="sm" len="sm"/>
              <a:tailEnd type="none" w="sm" len="sm"/>
            </a:ln>
            <a:effectLst>
              <a:outerShdw blurRad="45133" dist="15044" dir="5400000" algn="bl" rotWithShape="0">
                <a:srgbClr val="000000">
                  <a:alpha val="50000"/>
                </a:srgbClr>
              </a:outerShdw>
            </a:effectLst>
          </p:spPr>
        </p:pic>
        <p:sp>
          <p:nvSpPr>
            <p:cNvPr id="173" name="Google Shape;173;p26"/>
            <p:cNvSpPr txBox="1"/>
            <p:nvPr/>
          </p:nvSpPr>
          <p:spPr>
            <a:xfrm>
              <a:off x="354890" y="3088467"/>
              <a:ext cx="1978800" cy="361500"/>
            </a:xfrm>
            <a:prstGeom prst="rect">
              <a:avLst/>
            </a:prstGeom>
            <a:solidFill>
              <a:srgbClr val="FFFFFF">
                <a:alpha val="74900"/>
              </a:srgbClr>
            </a:solidFill>
            <a:ln w="28575"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72225" tIns="72225" rIns="72225" bIns="72225" anchor="t" anchorCtr="0">
              <a:noAutofit/>
            </a:bodyPr>
            <a:lstStyle/>
            <a:p>
              <a:pPr marL="0" lvl="0" indent="0" algn="ctr" rtl="0">
                <a:spcBef>
                  <a:spcPts val="0"/>
                </a:spcBef>
                <a:spcAft>
                  <a:spcPts val="0"/>
                </a:spcAft>
                <a:buNone/>
              </a:pPr>
              <a:r>
                <a:rPr lang="en" sz="1263" b="1">
                  <a:solidFill>
                    <a:schemeClr val="dk1"/>
                  </a:solidFill>
                  <a:latin typeface="Red Hat Text"/>
                  <a:ea typeface="Red Hat Text"/>
                  <a:cs typeface="Red Hat Text"/>
                  <a:sym typeface="Red Hat Text"/>
                </a:rPr>
                <a:t>Tiny Earth Wisconsin</a:t>
              </a:r>
              <a:endParaRPr sz="1263" b="1">
                <a:solidFill>
                  <a:schemeClr val="dk1"/>
                </a:solidFill>
                <a:latin typeface="Red Hat Text"/>
                <a:ea typeface="Red Hat Text"/>
                <a:cs typeface="Red Hat Text"/>
                <a:sym typeface="Red Hat Text"/>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7"/>
          <p:cNvSpPr txBox="1">
            <a:spLocks noGrp="1"/>
          </p:cNvSpPr>
          <p:nvPr>
            <p:ph type="title"/>
          </p:nvPr>
        </p:nvSpPr>
        <p:spPr>
          <a:xfrm>
            <a:off x="311700" y="454600"/>
            <a:ext cx="3401700" cy="755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500">
                <a:solidFill>
                  <a:srgbClr val="000000"/>
                </a:solidFill>
              </a:rPr>
              <a:t>Our main expansion tool is TEPI* Training</a:t>
            </a:r>
            <a:endParaRPr sz="2500">
              <a:solidFill>
                <a:srgbClr val="000000"/>
              </a:solidFill>
            </a:endParaRPr>
          </a:p>
        </p:txBody>
      </p:sp>
      <p:sp>
        <p:nvSpPr>
          <p:cNvPr id="179" name="Google Shape;179;p27"/>
          <p:cNvSpPr txBox="1">
            <a:spLocks noGrp="1"/>
          </p:cNvSpPr>
          <p:nvPr>
            <p:ph type="body" idx="1"/>
          </p:nvPr>
        </p:nvSpPr>
        <p:spPr>
          <a:xfrm>
            <a:off x="437425" y="1755825"/>
            <a:ext cx="2904300" cy="231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a:solidFill>
                  <a:srgbClr val="000000"/>
                </a:solidFill>
              </a:rPr>
              <a:t>Which are based on:</a:t>
            </a:r>
            <a:endParaRPr sz="2000">
              <a:solidFill>
                <a:srgbClr val="000000"/>
              </a:solidFill>
            </a:endParaRPr>
          </a:p>
          <a:p>
            <a:pPr marL="457200" lvl="0" indent="-355600" algn="l" rtl="0">
              <a:spcBef>
                <a:spcPts val="1200"/>
              </a:spcBef>
              <a:spcAft>
                <a:spcPts val="0"/>
              </a:spcAft>
              <a:buClr>
                <a:srgbClr val="000000"/>
              </a:buClr>
              <a:buSzPts val="2000"/>
              <a:buChar char="●"/>
            </a:pPr>
            <a:r>
              <a:rPr lang="en" sz="2000" i="1">
                <a:solidFill>
                  <a:srgbClr val="000000"/>
                </a:solidFill>
              </a:rPr>
              <a:t>Scientific Teaching</a:t>
            </a:r>
            <a:endParaRPr sz="2000" i="1">
              <a:solidFill>
                <a:srgbClr val="000000"/>
              </a:solidFill>
            </a:endParaRPr>
          </a:p>
          <a:p>
            <a:pPr marL="457200" lvl="0" indent="-355600" algn="l" rtl="0">
              <a:spcBef>
                <a:spcPts val="0"/>
              </a:spcBef>
              <a:spcAft>
                <a:spcPts val="0"/>
              </a:spcAft>
              <a:buClr>
                <a:srgbClr val="000000"/>
              </a:buClr>
              <a:buSzPts val="2000"/>
              <a:buChar char="●"/>
            </a:pPr>
            <a:r>
              <a:rPr lang="en" sz="2000" i="1">
                <a:solidFill>
                  <a:srgbClr val="000000"/>
                </a:solidFill>
              </a:rPr>
              <a:t>Entering Mentoring</a:t>
            </a:r>
            <a:endParaRPr sz="2000">
              <a:solidFill>
                <a:srgbClr val="000000"/>
              </a:solidFill>
            </a:endParaRPr>
          </a:p>
        </p:txBody>
      </p:sp>
      <p:pic>
        <p:nvPicPr>
          <p:cNvPr id="180" name="Google Shape;180;p27"/>
          <p:cNvPicPr preferRelativeResize="0"/>
          <p:nvPr/>
        </p:nvPicPr>
        <p:blipFill rotWithShape="1">
          <a:blip r:embed="rId3">
            <a:alphaModFix/>
          </a:blip>
          <a:srcRect l="35591" t="17578" r="12382" b="-414"/>
          <a:stretch/>
        </p:blipFill>
        <p:spPr>
          <a:xfrm>
            <a:off x="4145550" y="0"/>
            <a:ext cx="4998600" cy="5143500"/>
          </a:xfrm>
          <a:prstGeom prst="roundRect">
            <a:avLst>
              <a:gd name="adj" fmla="val 16667"/>
            </a:avLst>
          </a:prstGeom>
          <a:noFill/>
          <a:ln>
            <a:noFill/>
          </a:ln>
        </p:spPr>
      </p:pic>
      <p:sp>
        <p:nvSpPr>
          <p:cNvPr id="181" name="Google Shape;181;p27"/>
          <p:cNvSpPr txBox="1"/>
          <p:nvPr/>
        </p:nvSpPr>
        <p:spPr>
          <a:xfrm>
            <a:off x="389575" y="4681800"/>
            <a:ext cx="3000000" cy="281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sz="1600">
                <a:latin typeface="Red Hat Text"/>
                <a:ea typeface="Red Hat Text"/>
                <a:cs typeface="Red Hat Text"/>
                <a:sym typeface="Red Hat Text"/>
              </a:rPr>
              <a:t>*Tiny Earth Partner Instructor</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Google Shape;186;p28"/>
          <p:cNvPicPr preferRelativeResize="0"/>
          <p:nvPr/>
        </p:nvPicPr>
        <p:blipFill rotWithShape="1">
          <a:blip r:embed="rId3">
            <a:alphaModFix/>
          </a:blip>
          <a:srcRect t="7490" r="9527" b="25338"/>
          <a:stretch/>
        </p:blipFill>
        <p:spPr>
          <a:xfrm>
            <a:off x="0" y="37975"/>
            <a:ext cx="9169076" cy="5105526"/>
          </a:xfrm>
          <a:prstGeom prst="rect">
            <a:avLst/>
          </a:prstGeom>
          <a:noFill/>
          <a:ln>
            <a:noFill/>
          </a:ln>
        </p:spPr>
      </p:pic>
      <p:sp>
        <p:nvSpPr>
          <p:cNvPr id="187" name="Google Shape;187;p28"/>
          <p:cNvSpPr txBox="1">
            <a:spLocks noGrp="1"/>
          </p:cNvSpPr>
          <p:nvPr>
            <p:ph type="title"/>
          </p:nvPr>
        </p:nvSpPr>
        <p:spPr>
          <a:xfrm>
            <a:off x="0" y="0"/>
            <a:ext cx="9169200" cy="885000"/>
          </a:xfrm>
          <a:prstGeom prst="rect">
            <a:avLst/>
          </a:prstGeom>
          <a:solidFill>
            <a:schemeClr val="lt1"/>
          </a:solid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4667"/>
              <a:buNone/>
            </a:pPr>
            <a:r>
              <a:rPr lang="en" b="1">
                <a:solidFill>
                  <a:srgbClr val="000000"/>
                </a:solidFill>
              </a:rPr>
              <a:t>TEPIs work in facilitated groups during the training</a:t>
            </a:r>
            <a:endParaRPr b="1">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29"/>
          <p:cNvPicPr preferRelativeResize="0"/>
          <p:nvPr/>
        </p:nvPicPr>
        <p:blipFill rotWithShape="1">
          <a:blip r:embed="rId3">
            <a:alphaModFix/>
          </a:blip>
          <a:srcRect t="5723" b="25906"/>
          <a:stretch/>
        </p:blipFill>
        <p:spPr>
          <a:xfrm>
            <a:off x="0" y="45575"/>
            <a:ext cx="9144003" cy="5097926"/>
          </a:xfrm>
          <a:prstGeom prst="rect">
            <a:avLst/>
          </a:prstGeom>
          <a:noFill/>
          <a:ln>
            <a:noFill/>
          </a:ln>
        </p:spPr>
      </p:pic>
      <p:sp>
        <p:nvSpPr>
          <p:cNvPr id="193" name="Google Shape;193;p29"/>
          <p:cNvSpPr txBox="1">
            <a:spLocks noGrp="1"/>
          </p:cNvSpPr>
          <p:nvPr>
            <p:ph type="title"/>
          </p:nvPr>
        </p:nvSpPr>
        <p:spPr>
          <a:xfrm>
            <a:off x="0" y="0"/>
            <a:ext cx="9144000" cy="885000"/>
          </a:xfrm>
          <a:prstGeom prst="rect">
            <a:avLst/>
          </a:prstGeom>
          <a:solidFill>
            <a:schemeClr val="lt1"/>
          </a:solid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4667"/>
              <a:buNone/>
            </a:pPr>
            <a:r>
              <a:rPr lang="en" b="1">
                <a:solidFill>
                  <a:srgbClr val="000000"/>
                </a:solidFill>
              </a:rPr>
              <a:t>TEPIs learn scientific teaching principles</a:t>
            </a:r>
            <a:endParaRPr b="1">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30"/>
          <p:cNvPicPr preferRelativeResize="0"/>
          <p:nvPr/>
        </p:nvPicPr>
        <p:blipFill rotWithShape="1">
          <a:blip r:embed="rId3">
            <a:alphaModFix/>
          </a:blip>
          <a:srcRect b="15605"/>
          <a:stretch/>
        </p:blipFill>
        <p:spPr>
          <a:xfrm>
            <a:off x="0" y="0"/>
            <a:ext cx="9144003" cy="5143501"/>
          </a:xfrm>
          <a:prstGeom prst="rect">
            <a:avLst/>
          </a:prstGeom>
          <a:noFill/>
          <a:ln>
            <a:noFill/>
          </a:ln>
        </p:spPr>
      </p:pic>
      <p:sp>
        <p:nvSpPr>
          <p:cNvPr id="199" name="Google Shape;199;p30"/>
          <p:cNvSpPr txBox="1">
            <a:spLocks noGrp="1"/>
          </p:cNvSpPr>
          <p:nvPr>
            <p:ph type="title"/>
          </p:nvPr>
        </p:nvSpPr>
        <p:spPr>
          <a:xfrm>
            <a:off x="0" y="0"/>
            <a:ext cx="9144000" cy="885000"/>
          </a:xfrm>
          <a:prstGeom prst="rect">
            <a:avLst/>
          </a:prstGeom>
          <a:solidFill>
            <a:schemeClr val="lt1"/>
          </a:solid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4667"/>
              <a:buNone/>
            </a:pPr>
            <a:r>
              <a:rPr lang="en" b="1">
                <a:solidFill>
                  <a:srgbClr val="000000"/>
                </a:solidFill>
              </a:rPr>
              <a:t>TEPIs</a:t>
            </a:r>
            <a:r>
              <a:rPr lang="en" sz="2800" b="1">
                <a:solidFill>
                  <a:srgbClr val="000000"/>
                </a:solidFill>
              </a:rPr>
              <a:t> go through all the lab research and protocols</a:t>
            </a:r>
            <a:endParaRPr sz="2800" b="1">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3"/>
        <p:cNvGrpSpPr/>
        <p:nvPr/>
      </p:nvGrpSpPr>
      <p:grpSpPr>
        <a:xfrm>
          <a:off x="0" y="0"/>
          <a:ext cx="0" cy="0"/>
          <a:chOff x="0" y="0"/>
          <a:chExt cx="0" cy="0"/>
        </a:xfrm>
      </p:grpSpPr>
      <p:graphicFrame>
        <p:nvGraphicFramePr>
          <p:cNvPr id="204" name="Google Shape;204;p31"/>
          <p:cNvGraphicFramePr/>
          <p:nvPr/>
        </p:nvGraphicFramePr>
        <p:xfrm>
          <a:off x="1042458" y="739350"/>
          <a:ext cx="7058875" cy="4129890"/>
        </p:xfrm>
        <a:graphic>
          <a:graphicData uri="http://schemas.openxmlformats.org/drawingml/2006/table">
            <a:tbl>
              <a:tblPr>
                <a:noFill/>
                <a:tableStyleId>{73AE42C9-7DB0-43B6-9876-0DFF44164678}</a:tableStyleId>
              </a:tblPr>
              <a:tblGrid>
                <a:gridCol w="1269975">
                  <a:extLst>
                    <a:ext uri="{9D8B030D-6E8A-4147-A177-3AD203B41FA5}">
                      <a16:colId xmlns:a16="http://schemas.microsoft.com/office/drawing/2014/main" val="20000"/>
                    </a:ext>
                  </a:extLst>
                </a:gridCol>
                <a:gridCol w="1269975">
                  <a:extLst>
                    <a:ext uri="{9D8B030D-6E8A-4147-A177-3AD203B41FA5}">
                      <a16:colId xmlns:a16="http://schemas.microsoft.com/office/drawing/2014/main" val="20001"/>
                    </a:ext>
                  </a:extLst>
                </a:gridCol>
                <a:gridCol w="1698050">
                  <a:extLst>
                    <a:ext uri="{9D8B030D-6E8A-4147-A177-3AD203B41FA5}">
                      <a16:colId xmlns:a16="http://schemas.microsoft.com/office/drawing/2014/main" val="20002"/>
                    </a:ext>
                  </a:extLst>
                </a:gridCol>
                <a:gridCol w="1323475">
                  <a:extLst>
                    <a:ext uri="{9D8B030D-6E8A-4147-A177-3AD203B41FA5}">
                      <a16:colId xmlns:a16="http://schemas.microsoft.com/office/drawing/2014/main" val="20003"/>
                    </a:ext>
                  </a:extLst>
                </a:gridCol>
                <a:gridCol w="1497400">
                  <a:extLst>
                    <a:ext uri="{9D8B030D-6E8A-4147-A177-3AD203B41FA5}">
                      <a16:colId xmlns:a16="http://schemas.microsoft.com/office/drawing/2014/main" val="20004"/>
                    </a:ext>
                  </a:extLst>
                </a:gridCol>
              </a:tblGrid>
              <a:tr h="728250">
                <a:tc>
                  <a:txBody>
                    <a:bodyPr/>
                    <a:lstStyle/>
                    <a:p>
                      <a:pPr marL="0" lvl="0" indent="0" algn="ctr" rtl="0">
                        <a:spcBef>
                          <a:spcPts val="0"/>
                        </a:spcBef>
                        <a:spcAft>
                          <a:spcPts val="0"/>
                        </a:spcAft>
                        <a:buNone/>
                      </a:pPr>
                      <a:r>
                        <a:rPr lang="en" sz="1700" b="1">
                          <a:solidFill>
                            <a:srgbClr val="FFFFFF"/>
                          </a:solidFill>
                          <a:latin typeface="Red Hat Display"/>
                          <a:ea typeface="Red Hat Display"/>
                          <a:cs typeface="Red Hat Display"/>
                          <a:sym typeface="Red Hat Display"/>
                        </a:rPr>
                        <a:t>🧑‍🏫</a:t>
                      </a:r>
                      <a:endParaRPr sz="1700" b="1">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1100" b="1">
                          <a:solidFill>
                            <a:srgbClr val="FFFFFF"/>
                          </a:solidFill>
                          <a:latin typeface="Red Hat Display"/>
                          <a:ea typeface="Red Hat Display"/>
                          <a:cs typeface="Red Hat Display"/>
                          <a:sym typeface="Red Hat Display"/>
                        </a:rPr>
                        <a:t>Instructors</a:t>
                      </a:r>
                      <a:endParaRPr sz="1100" b="1">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73B2C1"/>
                    </a:solidFill>
                  </a:tcPr>
                </a:tc>
                <a:tc>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900+</a:t>
                      </a:r>
                      <a:br>
                        <a:rPr lang="en" sz="800">
                          <a:solidFill>
                            <a:srgbClr val="FFFFFF"/>
                          </a:solidFill>
                          <a:latin typeface="Red Hat Display"/>
                          <a:ea typeface="Red Hat Display"/>
                          <a:cs typeface="Red Hat Display"/>
                          <a:sym typeface="Red Hat Display"/>
                        </a:rPr>
                      </a:br>
                      <a:r>
                        <a:rPr lang="en" sz="800">
                          <a:solidFill>
                            <a:srgbClr val="FFFFFF"/>
                          </a:solidFill>
                          <a:latin typeface="Red Hat Display"/>
                          <a:ea typeface="Red Hat Display"/>
                          <a:cs typeface="Red Hat Display"/>
                          <a:sym typeface="Red Hat Display"/>
                        </a:rPr>
                        <a:t>Instructors Worldwide</a:t>
                      </a:r>
                      <a:endParaRPr sz="800" b="1">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73B2C1"/>
                    </a:solidFill>
                  </a:tcPr>
                </a:tc>
                <a:tc>
                  <a:txBody>
                    <a:bodyPr/>
                    <a:lstStyle/>
                    <a:p>
                      <a:pPr marL="0" lvl="0" indent="0" algn="ctr" rtl="0">
                        <a:spcBef>
                          <a:spcPts val="0"/>
                        </a:spcBef>
                        <a:spcAft>
                          <a:spcPts val="0"/>
                        </a:spcAft>
                        <a:buNone/>
                      </a:pPr>
                      <a:r>
                        <a:rPr lang="en" sz="1700" b="1">
                          <a:solidFill>
                            <a:schemeClr val="lt1"/>
                          </a:solidFill>
                          <a:latin typeface="Red Hat Display"/>
                          <a:ea typeface="Red Hat Display"/>
                          <a:cs typeface="Red Hat Display"/>
                          <a:sym typeface="Red Hat Display"/>
                        </a:rPr>
                        <a:t>↓</a:t>
                      </a:r>
                      <a:endParaRPr sz="1700" b="1">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800">
                          <a:solidFill>
                            <a:srgbClr val="FFFFFF"/>
                          </a:solidFill>
                          <a:latin typeface="Red Hat Display"/>
                          <a:ea typeface="Red Hat Display"/>
                          <a:cs typeface="Red Hat Display"/>
                          <a:sym typeface="Red Hat Display"/>
                        </a:rPr>
                        <a:t>Worldwide network of instructors teach evidence-based hands-on science</a:t>
                      </a: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73B2C1"/>
                    </a:solidFill>
                  </a:tcPr>
                </a:tc>
                <a:tc>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50-100</a:t>
                      </a:r>
                      <a:endParaRPr sz="1500" b="1">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800">
                          <a:solidFill>
                            <a:srgbClr val="FFFFFF"/>
                          </a:solidFill>
                          <a:latin typeface="Red Hat Display"/>
                          <a:ea typeface="Red Hat Display"/>
                          <a:cs typeface="Red Hat Display"/>
                          <a:sym typeface="Red Hat Display"/>
                        </a:rPr>
                        <a:t>Trained Yearly</a:t>
                      </a: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73B2C1"/>
                    </a:solidFill>
                  </a:tcPr>
                </a:tc>
                <a:tc>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25%+</a:t>
                      </a:r>
                      <a:br>
                        <a:rPr lang="en" sz="800">
                          <a:solidFill>
                            <a:srgbClr val="FFFFFF"/>
                          </a:solidFill>
                          <a:latin typeface="Red Hat Display"/>
                          <a:ea typeface="Red Hat Display"/>
                          <a:cs typeface="Red Hat Display"/>
                          <a:sym typeface="Red Hat Display"/>
                        </a:rPr>
                      </a:br>
                      <a:r>
                        <a:rPr lang="en" sz="800">
                          <a:solidFill>
                            <a:srgbClr val="FFFFFF"/>
                          </a:solidFill>
                          <a:latin typeface="Red Hat Display"/>
                          <a:ea typeface="Red Hat Display"/>
                          <a:cs typeface="Red Hat Display"/>
                          <a:sym typeface="Red Hat Display"/>
                        </a:rPr>
                        <a:t>Historically Excluded Groups</a:t>
                      </a: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73B2C1"/>
                    </a:solidFill>
                  </a:tcPr>
                </a:tc>
                <a:extLst>
                  <a:ext uri="{0D108BD9-81ED-4DB2-BD59-A6C34878D82A}">
                    <a16:rowId xmlns:a16="http://schemas.microsoft.com/office/drawing/2014/main" val="10000"/>
                  </a:ext>
                </a:extLst>
              </a:tr>
              <a:tr h="632750">
                <a:tc>
                  <a:txBody>
                    <a:bodyPr/>
                    <a:lstStyle/>
                    <a:p>
                      <a:pPr marL="0" lvl="0" indent="0" algn="ctr" rtl="0">
                        <a:spcBef>
                          <a:spcPts val="0"/>
                        </a:spcBef>
                        <a:spcAft>
                          <a:spcPts val="0"/>
                        </a:spcAft>
                        <a:buNone/>
                      </a:pPr>
                      <a:r>
                        <a:rPr lang="en" sz="1700" b="1">
                          <a:solidFill>
                            <a:srgbClr val="FFFFFF"/>
                          </a:solidFill>
                          <a:latin typeface="Red Hat Display"/>
                          <a:ea typeface="Red Hat Display"/>
                          <a:cs typeface="Red Hat Display"/>
                          <a:sym typeface="Red Hat Display"/>
                        </a:rPr>
                        <a:t>🧑‍🎓</a:t>
                      </a:r>
                      <a:endParaRPr sz="1700" b="1">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1100" b="1">
                          <a:solidFill>
                            <a:srgbClr val="FFFFFF"/>
                          </a:solidFill>
                          <a:latin typeface="Red Hat Display"/>
                          <a:ea typeface="Red Hat Display"/>
                          <a:cs typeface="Red Hat Display"/>
                          <a:sym typeface="Red Hat Display"/>
                        </a:rPr>
                        <a:t>Students</a:t>
                      </a:r>
                      <a:endParaRPr sz="1100" b="1">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4C9DAF"/>
                    </a:solidFill>
                  </a:tcPr>
                </a:tc>
                <a:tc>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18,000+</a:t>
                      </a:r>
                      <a:br>
                        <a:rPr lang="en" sz="800">
                          <a:solidFill>
                            <a:srgbClr val="FFFFFF"/>
                          </a:solidFill>
                          <a:latin typeface="Red Hat Display"/>
                          <a:ea typeface="Red Hat Display"/>
                          <a:cs typeface="Red Hat Display"/>
                          <a:sym typeface="Red Hat Display"/>
                        </a:rPr>
                      </a:br>
                      <a:r>
                        <a:rPr lang="en" sz="800">
                          <a:solidFill>
                            <a:srgbClr val="FFFFFF"/>
                          </a:solidFill>
                          <a:latin typeface="Red Hat Display"/>
                          <a:ea typeface="Red Hat Display"/>
                          <a:cs typeface="Red Hat Display"/>
                          <a:sym typeface="Red Hat Display"/>
                        </a:rPr>
                        <a:t>Students per Year</a:t>
                      </a:r>
                      <a:endParaRPr sz="800" b="1">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4C9DAF"/>
                    </a:solidFill>
                  </a:tcPr>
                </a:tc>
                <a:tc>
                  <a:txBody>
                    <a:bodyPr/>
                    <a:lstStyle/>
                    <a:p>
                      <a:pPr marL="0" lvl="0" indent="0" algn="ctr" rtl="0">
                        <a:spcBef>
                          <a:spcPts val="0"/>
                        </a:spcBef>
                        <a:spcAft>
                          <a:spcPts val="0"/>
                        </a:spcAft>
                        <a:buNone/>
                      </a:pPr>
                      <a:r>
                        <a:rPr lang="en" sz="1700" b="1">
                          <a:solidFill>
                            <a:srgbClr val="FFFFFF"/>
                          </a:solidFill>
                          <a:latin typeface="Red Hat Display"/>
                          <a:ea typeface="Red Hat Display"/>
                          <a:cs typeface="Red Hat Display"/>
                          <a:sym typeface="Red Hat Display"/>
                        </a:rPr>
                        <a:t>↓</a:t>
                      </a:r>
                      <a:endParaRPr sz="1700" b="1">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800">
                          <a:solidFill>
                            <a:srgbClr val="FFFFFF"/>
                          </a:solidFill>
                          <a:latin typeface="Red Hat Display"/>
                          <a:ea typeface="Red Hat Display"/>
                          <a:cs typeface="Red Hat Display"/>
                          <a:sym typeface="Red Hat Display"/>
                        </a:rPr>
                        <a:t>Students study microbes from local soils with interactive research</a:t>
                      </a: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4C9DAF"/>
                    </a:solidFill>
                  </a:tcPr>
                </a:tc>
                <a:tc>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540</a:t>
                      </a:r>
                      <a:br>
                        <a:rPr lang="en" sz="800" b="1">
                          <a:solidFill>
                            <a:srgbClr val="FFFFFF"/>
                          </a:solidFill>
                          <a:latin typeface="Red Hat Display"/>
                          <a:ea typeface="Red Hat Display"/>
                          <a:cs typeface="Red Hat Display"/>
                          <a:sym typeface="Red Hat Display"/>
                        </a:rPr>
                      </a:br>
                      <a:r>
                        <a:rPr lang="en" sz="800">
                          <a:solidFill>
                            <a:srgbClr val="FFFFFF"/>
                          </a:solidFill>
                          <a:latin typeface="Red Hat Display"/>
                          <a:ea typeface="Red Hat Display"/>
                          <a:cs typeface="Red Hat Display"/>
                          <a:sym typeface="Red Hat Display"/>
                        </a:rPr>
                        <a:t>Institutions</a:t>
                      </a: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4C9DAF"/>
                    </a:solidFill>
                  </a:tcPr>
                </a:tc>
                <a:tc>
                  <a:txBody>
                    <a:bodyPr/>
                    <a:lstStyle/>
                    <a:p>
                      <a:pPr marL="0" lvl="0" indent="0" algn="ctr" rtl="0">
                        <a:spcBef>
                          <a:spcPts val="0"/>
                        </a:spcBef>
                        <a:spcAft>
                          <a:spcPts val="0"/>
                        </a:spcAft>
                        <a:buNone/>
                      </a:pP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4C9DAF"/>
                    </a:solidFill>
                  </a:tcPr>
                </a:tc>
                <a:extLst>
                  <a:ext uri="{0D108BD9-81ED-4DB2-BD59-A6C34878D82A}">
                    <a16:rowId xmlns:a16="http://schemas.microsoft.com/office/drawing/2014/main" val="10001"/>
                  </a:ext>
                </a:extLst>
              </a:tr>
              <a:tr h="728250">
                <a:tc>
                  <a:txBody>
                    <a:bodyPr/>
                    <a:lstStyle/>
                    <a:p>
                      <a:pPr marL="0" lvl="0" indent="0" algn="ctr" rtl="0">
                        <a:spcBef>
                          <a:spcPts val="0"/>
                        </a:spcBef>
                        <a:spcAft>
                          <a:spcPts val="0"/>
                        </a:spcAft>
                        <a:buNone/>
                      </a:pPr>
                      <a:endParaRPr sz="1100" b="1">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1700" b="1">
                          <a:solidFill>
                            <a:srgbClr val="FFFFFF"/>
                          </a:solidFill>
                          <a:latin typeface="Red Hat Display"/>
                          <a:ea typeface="Red Hat Display"/>
                          <a:cs typeface="Red Hat Display"/>
                          <a:sym typeface="Red Hat Display"/>
                        </a:rPr>
                        <a:t>🌐</a:t>
                      </a:r>
                      <a:endParaRPr sz="1700" b="1">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1100" b="1">
                          <a:solidFill>
                            <a:srgbClr val="FFFFFF"/>
                          </a:solidFill>
                          <a:latin typeface="Red Hat Display"/>
                          <a:ea typeface="Red Hat Display"/>
                          <a:cs typeface="Red Hat Display"/>
                          <a:sym typeface="Red Hat Display"/>
                        </a:rPr>
                        <a:t>Database</a:t>
                      </a:r>
                      <a:endParaRPr sz="1100" b="1">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26889E"/>
                    </a:solidFill>
                  </a:tcPr>
                </a:tc>
                <a:tc>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26,000+</a:t>
                      </a:r>
                      <a:br>
                        <a:rPr lang="en" sz="800">
                          <a:solidFill>
                            <a:srgbClr val="FFFFFF"/>
                          </a:solidFill>
                          <a:latin typeface="Red Hat Display"/>
                          <a:ea typeface="Red Hat Display"/>
                          <a:cs typeface="Red Hat Display"/>
                          <a:sym typeface="Red Hat Display"/>
                        </a:rPr>
                      </a:br>
                      <a:r>
                        <a:rPr lang="en" sz="800">
                          <a:solidFill>
                            <a:srgbClr val="FFFFFF"/>
                          </a:solidFill>
                          <a:latin typeface="Red Hat Display"/>
                          <a:ea typeface="Red Hat Display"/>
                          <a:cs typeface="Red Hat Display"/>
                          <a:sym typeface="Red Hat Display"/>
                        </a:rPr>
                        <a:t>Total Isolates</a:t>
                      </a:r>
                      <a:endParaRPr sz="800" b="1">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26889E"/>
                    </a:solidFill>
                  </a:tcPr>
                </a:tc>
                <a:tc>
                  <a:txBody>
                    <a:bodyPr/>
                    <a:lstStyle/>
                    <a:p>
                      <a:pPr marL="0" lvl="0" indent="0" algn="ctr" rtl="0">
                        <a:spcBef>
                          <a:spcPts val="0"/>
                        </a:spcBef>
                        <a:spcAft>
                          <a:spcPts val="0"/>
                        </a:spcAft>
                        <a:buClr>
                          <a:schemeClr val="dk1"/>
                        </a:buClr>
                        <a:buSzPts val="1100"/>
                        <a:buFont typeface="Arial"/>
                        <a:buNone/>
                      </a:pPr>
                      <a:r>
                        <a:rPr lang="en" sz="1700" b="1">
                          <a:solidFill>
                            <a:schemeClr val="lt1"/>
                          </a:solidFill>
                          <a:latin typeface="Red Hat Display"/>
                          <a:ea typeface="Red Hat Display"/>
                          <a:cs typeface="Red Hat Display"/>
                          <a:sym typeface="Red Hat Display"/>
                        </a:rPr>
                        <a:t>↓</a:t>
                      </a:r>
                      <a:endParaRPr sz="1000">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800">
                          <a:solidFill>
                            <a:srgbClr val="FFFFFF"/>
                          </a:solidFill>
                          <a:latin typeface="Red Hat Display"/>
                          <a:ea typeface="Red Hat Display"/>
                          <a:cs typeface="Red Hat Display"/>
                          <a:sym typeface="Red Hat Display"/>
                        </a:rPr>
                        <a:t>Pathogen-inhibiting isolates are recorded in the global Tiny Earth Database and shared</a:t>
                      </a: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26889E"/>
                    </a:solidFill>
                  </a:tcPr>
                </a:tc>
                <a:tc>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1,600+</a:t>
                      </a:r>
                      <a:br>
                        <a:rPr lang="en" sz="800">
                          <a:solidFill>
                            <a:srgbClr val="FFFFFF"/>
                          </a:solidFill>
                          <a:latin typeface="Red Hat Display"/>
                          <a:ea typeface="Red Hat Display"/>
                          <a:cs typeface="Red Hat Display"/>
                          <a:sym typeface="Red Hat Display"/>
                        </a:rPr>
                      </a:br>
                      <a:r>
                        <a:rPr lang="en" sz="800">
                          <a:solidFill>
                            <a:srgbClr val="FFFFFF"/>
                          </a:solidFill>
                          <a:latin typeface="Red Hat Display"/>
                          <a:ea typeface="Red Hat Display"/>
                          <a:cs typeface="Red Hat Display"/>
                          <a:sym typeface="Red Hat Display"/>
                        </a:rPr>
                        <a:t>Isolates from Outside the U.S.</a:t>
                      </a: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26889E"/>
                    </a:solidFill>
                  </a:tcPr>
                </a:tc>
                <a:tc>
                  <a:txBody>
                    <a:bodyPr/>
                    <a:lstStyle/>
                    <a:p>
                      <a:pPr marL="0" lvl="0" indent="0" algn="ctr" rtl="0">
                        <a:spcBef>
                          <a:spcPts val="0"/>
                        </a:spcBef>
                        <a:spcAft>
                          <a:spcPts val="0"/>
                        </a:spcAft>
                        <a:buNone/>
                      </a:pP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26889E"/>
                    </a:solidFill>
                  </a:tcPr>
                </a:tc>
                <a:extLst>
                  <a:ext uri="{0D108BD9-81ED-4DB2-BD59-A6C34878D82A}">
                    <a16:rowId xmlns:a16="http://schemas.microsoft.com/office/drawing/2014/main" val="10002"/>
                  </a:ext>
                </a:extLst>
              </a:tr>
              <a:tr h="728250">
                <a:tc>
                  <a:txBody>
                    <a:bodyPr/>
                    <a:lstStyle/>
                    <a:p>
                      <a:pPr marL="0" lvl="0" indent="0" algn="ctr" rtl="0">
                        <a:spcBef>
                          <a:spcPts val="0"/>
                        </a:spcBef>
                        <a:spcAft>
                          <a:spcPts val="0"/>
                        </a:spcAft>
                        <a:buNone/>
                      </a:pPr>
                      <a:r>
                        <a:rPr lang="en" sz="1700" b="1">
                          <a:solidFill>
                            <a:srgbClr val="FFFFFF"/>
                          </a:solidFill>
                          <a:latin typeface="Red Hat Display"/>
                          <a:ea typeface="Red Hat Display"/>
                          <a:cs typeface="Red Hat Display"/>
                          <a:sym typeface="Red Hat Display"/>
                        </a:rPr>
                        <a:t>🧪</a:t>
                      </a:r>
                      <a:endParaRPr sz="1700" b="1">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1100" b="1">
                          <a:solidFill>
                            <a:srgbClr val="FFFFFF"/>
                          </a:solidFill>
                          <a:latin typeface="Red Hat Display"/>
                          <a:ea typeface="Red Hat Display"/>
                          <a:cs typeface="Red Hat Display"/>
                          <a:sym typeface="Red Hat Display"/>
                        </a:rPr>
                        <a:t>Chemistry Hub</a:t>
                      </a:r>
                      <a:endParaRPr sz="1100" b="1">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2738D"/>
                    </a:solidFill>
                  </a:tcPr>
                </a:tc>
                <a:tc>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4,300+</a:t>
                      </a:r>
                      <a:endParaRPr sz="1500" b="1">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800">
                          <a:solidFill>
                            <a:srgbClr val="FFFFFF"/>
                          </a:solidFill>
                          <a:latin typeface="Red Hat Display"/>
                          <a:ea typeface="Red Hat Display"/>
                          <a:cs typeface="Red Hat Display"/>
                          <a:sym typeface="Red Hat Display"/>
                        </a:rPr>
                        <a:t>Isolates in the Collection</a:t>
                      </a:r>
                      <a:endParaRPr sz="800" b="1">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2738D"/>
                    </a:solidFill>
                  </a:tcPr>
                </a:tc>
                <a:tc>
                  <a:txBody>
                    <a:bodyPr/>
                    <a:lstStyle/>
                    <a:p>
                      <a:pPr marL="0" lvl="0" indent="0" algn="ctr" rtl="0">
                        <a:spcBef>
                          <a:spcPts val="0"/>
                        </a:spcBef>
                        <a:spcAft>
                          <a:spcPts val="0"/>
                        </a:spcAft>
                        <a:buClr>
                          <a:schemeClr val="dk1"/>
                        </a:buClr>
                        <a:buSzPts val="1100"/>
                        <a:buFont typeface="Arial"/>
                        <a:buNone/>
                      </a:pPr>
                      <a:r>
                        <a:rPr lang="en" sz="1700" b="1">
                          <a:solidFill>
                            <a:schemeClr val="lt1"/>
                          </a:solidFill>
                          <a:latin typeface="Red Hat Display"/>
                          <a:ea typeface="Red Hat Display"/>
                          <a:cs typeface="Red Hat Display"/>
                          <a:sym typeface="Red Hat Display"/>
                        </a:rPr>
                        <a:t>↓</a:t>
                      </a:r>
                      <a:endParaRPr sz="1000">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800">
                          <a:solidFill>
                            <a:srgbClr val="FFFFFF"/>
                          </a:solidFill>
                          <a:latin typeface="Red Hat Display"/>
                          <a:ea typeface="Red Hat Display"/>
                          <a:cs typeface="Red Hat Display"/>
                          <a:sym typeface="Red Hat Display"/>
                        </a:rPr>
                        <a:t>Students share samples with the Chemistry Hub scientists for genomic and metabolomic analysis.</a:t>
                      </a: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2738D"/>
                    </a:solidFill>
                  </a:tcPr>
                </a:tc>
                <a:tc>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291</a:t>
                      </a:r>
                      <a:br>
                        <a:rPr lang="en" sz="800">
                          <a:solidFill>
                            <a:srgbClr val="FFFFFF"/>
                          </a:solidFill>
                          <a:latin typeface="Red Hat Display"/>
                          <a:ea typeface="Red Hat Display"/>
                          <a:cs typeface="Red Hat Display"/>
                          <a:sym typeface="Red Hat Display"/>
                        </a:rPr>
                      </a:br>
                      <a:r>
                        <a:rPr lang="en" sz="800">
                          <a:solidFill>
                            <a:srgbClr val="FFFFFF"/>
                          </a:solidFill>
                          <a:latin typeface="Red Hat Display"/>
                          <a:ea typeface="Red Hat Display"/>
                          <a:cs typeface="Red Hat Display"/>
                          <a:sym typeface="Red Hat Display"/>
                        </a:rPr>
                        <a:t>Complete Genome Sequences</a:t>
                      </a: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2738D"/>
                    </a:solidFill>
                  </a:tcPr>
                </a:tc>
                <a:tc>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22</a:t>
                      </a:r>
                      <a:br>
                        <a:rPr lang="en" sz="1500">
                          <a:solidFill>
                            <a:srgbClr val="FFFFFF"/>
                          </a:solidFill>
                          <a:latin typeface="Red Hat Display"/>
                          <a:ea typeface="Red Hat Display"/>
                          <a:cs typeface="Red Hat Display"/>
                          <a:sym typeface="Red Hat Display"/>
                        </a:rPr>
                      </a:br>
                      <a:r>
                        <a:rPr lang="en" sz="800">
                          <a:solidFill>
                            <a:srgbClr val="FFFFFF"/>
                          </a:solidFill>
                          <a:latin typeface="Red Hat Display"/>
                          <a:ea typeface="Red Hat Display"/>
                          <a:cs typeface="Red Hat Display"/>
                          <a:sym typeface="Red Hat Display"/>
                        </a:rPr>
                        <a:t>High-priority Isolates</a:t>
                      </a: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2738D"/>
                    </a:solidFill>
                  </a:tcPr>
                </a:tc>
                <a:extLst>
                  <a:ext uri="{0D108BD9-81ED-4DB2-BD59-A6C34878D82A}">
                    <a16:rowId xmlns:a16="http://schemas.microsoft.com/office/drawing/2014/main" val="10003"/>
                  </a:ext>
                </a:extLst>
              </a:tr>
              <a:tr h="632750">
                <a:tc>
                  <a:txBody>
                    <a:bodyPr/>
                    <a:lstStyle/>
                    <a:p>
                      <a:pPr marL="0" lvl="0" indent="0" algn="ctr" rtl="0">
                        <a:spcBef>
                          <a:spcPts val="0"/>
                        </a:spcBef>
                        <a:spcAft>
                          <a:spcPts val="0"/>
                        </a:spcAft>
                        <a:buNone/>
                      </a:pPr>
                      <a:r>
                        <a:rPr lang="en" sz="1700" b="1">
                          <a:solidFill>
                            <a:srgbClr val="FFFFFF"/>
                          </a:solidFill>
                          <a:latin typeface="Red Hat Display"/>
                          <a:ea typeface="Red Hat Display"/>
                          <a:cs typeface="Red Hat Display"/>
                          <a:sym typeface="Red Hat Display"/>
                        </a:rPr>
                        <a:t>💉</a:t>
                      </a:r>
                      <a:endParaRPr sz="1700" b="1">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1100" b="1">
                          <a:solidFill>
                            <a:srgbClr val="FFFFFF"/>
                          </a:solidFill>
                          <a:latin typeface="Red Hat Display"/>
                          <a:ea typeface="Red Hat Display"/>
                          <a:cs typeface="Red Hat Display"/>
                          <a:sym typeface="Red Hat Display"/>
                        </a:rPr>
                        <a:t>Antibiotic Structures</a:t>
                      </a:r>
                      <a:endParaRPr sz="1100" b="1">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0414F"/>
                    </a:solidFill>
                  </a:tcPr>
                </a:tc>
                <a:tc>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28</a:t>
                      </a:r>
                      <a:br>
                        <a:rPr lang="en" sz="800">
                          <a:solidFill>
                            <a:srgbClr val="FFFFFF"/>
                          </a:solidFill>
                          <a:latin typeface="Red Hat Display"/>
                          <a:ea typeface="Red Hat Display"/>
                          <a:cs typeface="Red Hat Display"/>
                          <a:sym typeface="Red Hat Display"/>
                        </a:rPr>
                      </a:br>
                      <a:r>
                        <a:rPr lang="en" sz="800">
                          <a:solidFill>
                            <a:srgbClr val="FFFFFF"/>
                          </a:solidFill>
                          <a:latin typeface="Red Hat Display"/>
                          <a:ea typeface="Red Hat Display"/>
                          <a:cs typeface="Red Hat Display"/>
                          <a:sym typeface="Red Hat Display"/>
                        </a:rPr>
                        <a:t>Known bioactive structures identified</a:t>
                      </a:r>
                      <a:endParaRPr sz="800" b="1">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0414F"/>
                    </a:solidFill>
                  </a:tcPr>
                </a:tc>
                <a:tc>
                  <a:txBody>
                    <a:bodyPr/>
                    <a:lstStyle/>
                    <a:p>
                      <a:pPr marL="0" lvl="0" indent="0" algn="ctr" rtl="0">
                        <a:spcBef>
                          <a:spcPts val="0"/>
                        </a:spcBef>
                        <a:spcAft>
                          <a:spcPts val="0"/>
                        </a:spcAft>
                        <a:buClr>
                          <a:schemeClr val="dk1"/>
                        </a:buClr>
                        <a:buSzPts val="1100"/>
                        <a:buFont typeface="Arial"/>
                        <a:buNone/>
                      </a:pPr>
                      <a:r>
                        <a:rPr lang="en" sz="1700" b="1">
                          <a:solidFill>
                            <a:schemeClr val="lt1"/>
                          </a:solidFill>
                          <a:latin typeface="Red Hat Display"/>
                          <a:ea typeface="Red Hat Display"/>
                          <a:cs typeface="Red Hat Display"/>
                          <a:sym typeface="Red Hat Display"/>
                        </a:rPr>
                        <a:t>↓</a:t>
                      </a:r>
                      <a:endParaRPr sz="1000">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800">
                          <a:solidFill>
                            <a:srgbClr val="FFFFFF"/>
                          </a:solidFill>
                          <a:latin typeface="Red Hat Display"/>
                          <a:ea typeface="Red Hat Display"/>
                          <a:cs typeface="Red Hat Display"/>
                          <a:sym typeface="Red Hat Display"/>
                        </a:rPr>
                        <a:t>Identifying antibiotic compounds to combat the resistance crisis</a:t>
                      </a:r>
                      <a:endParaRPr sz="800">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0414F"/>
                    </a:solidFill>
                  </a:tcPr>
                </a:tc>
                <a:tc gridSpan="2">
                  <a:txBody>
                    <a:bodyPr/>
                    <a:lstStyle/>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Coming Soon:</a:t>
                      </a:r>
                      <a:endParaRPr sz="1500" b="1">
                        <a:solidFill>
                          <a:srgbClr val="FFFFFF"/>
                        </a:solidFill>
                        <a:latin typeface="Red Hat Display"/>
                        <a:ea typeface="Red Hat Display"/>
                        <a:cs typeface="Red Hat Display"/>
                        <a:sym typeface="Red Hat Display"/>
                      </a:endParaRPr>
                    </a:p>
                    <a:p>
                      <a:pPr marL="0" lvl="0" indent="0" algn="ctr" rtl="0">
                        <a:spcBef>
                          <a:spcPts val="0"/>
                        </a:spcBef>
                        <a:spcAft>
                          <a:spcPts val="0"/>
                        </a:spcAft>
                        <a:buNone/>
                      </a:pPr>
                      <a:r>
                        <a:rPr lang="en" sz="1500" b="1">
                          <a:solidFill>
                            <a:srgbClr val="FFFFFF"/>
                          </a:solidFill>
                          <a:latin typeface="Red Hat Display"/>
                          <a:ea typeface="Red Hat Display"/>
                          <a:cs typeface="Red Hat Display"/>
                          <a:sym typeface="Red Hat Display"/>
                        </a:rPr>
                        <a:t>Novel Antibiotic Structures</a:t>
                      </a:r>
                      <a:endParaRPr sz="1500" b="1">
                        <a:solidFill>
                          <a:srgbClr val="FFFFFF"/>
                        </a:solidFill>
                        <a:latin typeface="Red Hat Display"/>
                        <a:ea typeface="Red Hat Display"/>
                        <a:cs typeface="Red Hat Display"/>
                        <a:sym typeface="Red Hat Display"/>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0414F"/>
                    </a:solidFill>
                  </a:tcPr>
                </a:tc>
                <a:tc hMerge="1">
                  <a:txBody>
                    <a:bodyPr/>
                    <a:lstStyle/>
                    <a:p>
                      <a:endParaRPr lang="en-US"/>
                    </a:p>
                  </a:txBody>
                  <a:tcPr/>
                </a:tc>
                <a:extLst>
                  <a:ext uri="{0D108BD9-81ED-4DB2-BD59-A6C34878D82A}">
                    <a16:rowId xmlns:a16="http://schemas.microsoft.com/office/drawing/2014/main" val="10004"/>
                  </a:ext>
                </a:extLst>
              </a:tr>
            </a:tbl>
          </a:graphicData>
        </a:graphic>
      </p:graphicFrame>
      <p:sp>
        <p:nvSpPr>
          <p:cNvPr id="205" name="Google Shape;205;p31"/>
          <p:cNvSpPr txBox="1"/>
          <p:nvPr/>
        </p:nvSpPr>
        <p:spPr>
          <a:xfrm>
            <a:off x="0" y="0"/>
            <a:ext cx="9144000" cy="4695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 sz="2600" b="1" i="0" u="none" strike="noStrike" cap="none">
                <a:latin typeface="Red Hat Display"/>
                <a:ea typeface="Red Hat Display"/>
                <a:cs typeface="Red Hat Display"/>
                <a:sym typeface="Red Hat Display"/>
              </a:rPr>
              <a:t>Tiny Earth is an antibiotic-discovery pipeline</a:t>
            </a:r>
            <a:endParaRPr sz="2600" b="1" i="0" u="none" strike="noStrike" cap="none">
              <a:latin typeface="Red Hat Display"/>
              <a:ea typeface="Red Hat Display"/>
              <a:cs typeface="Red Hat Display"/>
              <a:sym typeface="Red Hat Display"/>
            </a:endParaRPr>
          </a:p>
        </p:txBody>
      </p:sp>
      <p:sp>
        <p:nvSpPr>
          <p:cNvPr id="206" name="Google Shape;206;p31"/>
          <p:cNvSpPr txBox="1"/>
          <p:nvPr/>
        </p:nvSpPr>
        <p:spPr>
          <a:xfrm>
            <a:off x="1042550" y="469500"/>
            <a:ext cx="7059000" cy="269700"/>
          </a:xfrm>
          <a:prstGeom prst="rect">
            <a:avLst/>
          </a:prstGeom>
          <a:solidFill>
            <a:srgbClr val="0C343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1800"/>
              <a:buFont typeface="Arial"/>
              <a:buNone/>
            </a:pPr>
            <a:r>
              <a:rPr lang="en" sz="1800" b="0" i="0" u="none" strike="noStrike" cap="none">
                <a:solidFill>
                  <a:srgbClr val="FFFFFF"/>
                </a:solidFill>
                <a:latin typeface="Red Hat Display"/>
                <a:ea typeface="Red Hat Display"/>
                <a:cs typeface="Red Hat Display"/>
                <a:sym typeface="Red Hat Display"/>
              </a:rPr>
              <a:t>…that aims to discover novel antibiotics</a:t>
            </a:r>
            <a:endParaRPr sz="1800" b="0" i="0" u="none" strike="noStrike" cap="none">
              <a:solidFill>
                <a:srgbClr val="FFFFFF"/>
              </a:solidFill>
              <a:latin typeface="Red Hat Display"/>
              <a:ea typeface="Red Hat Display"/>
              <a:cs typeface="Red Hat Display"/>
              <a:sym typeface="Red Hat Display"/>
            </a:endParaRPr>
          </a:p>
        </p:txBody>
      </p:sp>
      <p:sp>
        <p:nvSpPr>
          <p:cNvPr id="207" name="Google Shape;207;p31"/>
          <p:cNvSpPr/>
          <p:nvPr/>
        </p:nvSpPr>
        <p:spPr>
          <a:xfrm>
            <a:off x="2256000" y="888975"/>
            <a:ext cx="1357800" cy="3926100"/>
          </a:xfrm>
          <a:prstGeom prst="roundRect">
            <a:avLst>
              <a:gd name="adj" fmla="val 16667"/>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ed Hat Text"/>
              <a:ea typeface="Red Hat Text"/>
              <a:cs typeface="Red Hat Text"/>
              <a:sym typeface="Red Hat Text"/>
            </a:endParaRPr>
          </a:p>
        </p:txBody>
      </p:sp>
      <p:sp>
        <p:nvSpPr>
          <p:cNvPr id="208" name="Google Shape;208;p31"/>
          <p:cNvSpPr/>
          <p:nvPr/>
        </p:nvSpPr>
        <p:spPr>
          <a:xfrm>
            <a:off x="5280450" y="3283500"/>
            <a:ext cx="2681400" cy="702300"/>
          </a:xfrm>
          <a:prstGeom prst="roundRect">
            <a:avLst>
              <a:gd name="adj" fmla="val 16667"/>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ed Hat Text"/>
              <a:ea typeface="Red Hat Text"/>
              <a:cs typeface="Red Hat Text"/>
              <a:sym typeface="Red Hat Tex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2"/>
        <p:cNvGrpSpPr/>
        <p:nvPr/>
      </p:nvGrpSpPr>
      <p:grpSpPr>
        <a:xfrm>
          <a:off x="0" y="0"/>
          <a:ext cx="0" cy="0"/>
          <a:chOff x="0" y="0"/>
          <a:chExt cx="0" cy="0"/>
        </a:xfrm>
      </p:grpSpPr>
      <p:pic>
        <p:nvPicPr>
          <p:cNvPr id="213" name="Google Shape;213;p32"/>
          <p:cNvPicPr preferRelativeResize="0"/>
          <p:nvPr/>
        </p:nvPicPr>
        <p:blipFill rotWithShape="1">
          <a:blip r:embed="rId3">
            <a:alphaModFix/>
          </a:blip>
          <a:srcRect/>
          <a:stretch/>
        </p:blipFill>
        <p:spPr>
          <a:xfrm>
            <a:off x="398306" y="915478"/>
            <a:ext cx="1854994" cy="1581149"/>
          </a:xfrm>
          <a:prstGeom prst="rect">
            <a:avLst/>
          </a:prstGeom>
          <a:noFill/>
          <a:ln>
            <a:noFill/>
          </a:ln>
        </p:spPr>
      </p:pic>
      <p:pic>
        <p:nvPicPr>
          <p:cNvPr id="214" name="Google Shape;214;p32"/>
          <p:cNvPicPr preferRelativeResize="0"/>
          <p:nvPr/>
        </p:nvPicPr>
        <p:blipFill rotWithShape="1">
          <a:blip r:embed="rId4">
            <a:alphaModFix/>
          </a:blip>
          <a:srcRect/>
          <a:stretch/>
        </p:blipFill>
        <p:spPr>
          <a:xfrm>
            <a:off x="7176953" y="3588922"/>
            <a:ext cx="1453157" cy="435575"/>
          </a:xfrm>
          <a:prstGeom prst="rect">
            <a:avLst/>
          </a:prstGeom>
          <a:noFill/>
          <a:ln>
            <a:noFill/>
          </a:ln>
        </p:spPr>
      </p:pic>
      <p:pic>
        <p:nvPicPr>
          <p:cNvPr id="215" name="Google Shape;215;p32" descr="USDA Announces New NIFA Director | Food Manufacturing"/>
          <p:cNvPicPr preferRelativeResize="0"/>
          <p:nvPr/>
        </p:nvPicPr>
        <p:blipFill rotWithShape="1">
          <a:blip r:embed="rId5">
            <a:alphaModFix/>
          </a:blip>
          <a:srcRect/>
          <a:stretch/>
        </p:blipFill>
        <p:spPr>
          <a:xfrm>
            <a:off x="2406533" y="1293403"/>
            <a:ext cx="2088357" cy="1151335"/>
          </a:xfrm>
          <a:prstGeom prst="rect">
            <a:avLst/>
          </a:prstGeom>
          <a:noFill/>
          <a:ln>
            <a:noFill/>
          </a:ln>
        </p:spPr>
      </p:pic>
      <p:pic>
        <p:nvPicPr>
          <p:cNvPr id="216" name="Google Shape;216;p32"/>
          <p:cNvPicPr preferRelativeResize="0"/>
          <p:nvPr/>
        </p:nvPicPr>
        <p:blipFill rotWithShape="1">
          <a:blip r:embed="rId6">
            <a:alphaModFix/>
          </a:blip>
          <a:srcRect/>
          <a:stretch/>
        </p:blipFill>
        <p:spPr>
          <a:xfrm>
            <a:off x="1933953" y="2646107"/>
            <a:ext cx="1698450" cy="801759"/>
          </a:xfrm>
          <a:prstGeom prst="rect">
            <a:avLst/>
          </a:prstGeom>
          <a:noFill/>
          <a:ln>
            <a:noFill/>
          </a:ln>
        </p:spPr>
      </p:pic>
      <p:pic>
        <p:nvPicPr>
          <p:cNvPr id="217" name="Google Shape;217;p32" descr="Icon&#10;&#10;Description automatically generated"/>
          <p:cNvPicPr preferRelativeResize="0"/>
          <p:nvPr/>
        </p:nvPicPr>
        <p:blipFill rotWithShape="1">
          <a:blip r:embed="rId7">
            <a:alphaModFix/>
          </a:blip>
          <a:srcRect/>
          <a:stretch/>
        </p:blipFill>
        <p:spPr>
          <a:xfrm>
            <a:off x="4073377" y="2496620"/>
            <a:ext cx="1337768" cy="888000"/>
          </a:xfrm>
          <a:prstGeom prst="rect">
            <a:avLst/>
          </a:prstGeom>
          <a:noFill/>
          <a:ln>
            <a:noFill/>
          </a:ln>
        </p:spPr>
      </p:pic>
      <p:pic>
        <p:nvPicPr>
          <p:cNvPr id="218" name="Google Shape;218;p32"/>
          <p:cNvPicPr preferRelativeResize="0"/>
          <p:nvPr/>
        </p:nvPicPr>
        <p:blipFill rotWithShape="1">
          <a:blip r:embed="rId8">
            <a:alphaModFix/>
          </a:blip>
          <a:srcRect/>
          <a:stretch/>
        </p:blipFill>
        <p:spPr>
          <a:xfrm>
            <a:off x="6127237" y="1293403"/>
            <a:ext cx="2547937" cy="585788"/>
          </a:xfrm>
          <a:prstGeom prst="rect">
            <a:avLst/>
          </a:prstGeom>
          <a:noFill/>
          <a:ln>
            <a:noFill/>
          </a:ln>
        </p:spPr>
      </p:pic>
      <p:pic>
        <p:nvPicPr>
          <p:cNvPr id="219" name="Google Shape;219;p32"/>
          <p:cNvPicPr preferRelativeResize="0"/>
          <p:nvPr/>
        </p:nvPicPr>
        <p:blipFill rotWithShape="1">
          <a:blip r:embed="rId9">
            <a:alphaModFix/>
          </a:blip>
          <a:srcRect/>
          <a:stretch/>
        </p:blipFill>
        <p:spPr>
          <a:xfrm>
            <a:off x="6127237" y="2087059"/>
            <a:ext cx="2547937" cy="409575"/>
          </a:xfrm>
          <a:prstGeom prst="rect">
            <a:avLst/>
          </a:prstGeom>
          <a:noFill/>
          <a:ln>
            <a:noFill/>
          </a:ln>
        </p:spPr>
      </p:pic>
      <p:pic>
        <p:nvPicPr>
          <p:cNvPr id="220" name="Google Shape;220;p32"/>
          <p:cNvPicPr preferRelativeResize="0"/>
          <p:nvPr/>
        </p:nvPicPr>
        <p:blipFill rotWithShape="1">
          <a:blip r:embed="rId10">
            <a:alphaModFix/>
          </a:blip>
          <a:srcRect/>
          <a:stretch/>
        </p:blipFill>
        <p:spPr>
          <a:xfrm>
            <a:off x="6127227" y="2550708"/>
            <a:ext cx="2126525" cy="907250"/>
          </a:xfrm>
          <a:prstGeom prst="rect">
            <a:avLst/>
          </a:prstGeom>
          <a:noFill/>
          <a:ln>
            <a:noFill/>
          </a:ln>
        </p:spPr>
      </p:pic>
      <p:pic>
        <p:nvPicPr>
          <p:cNvPr id="221" name="Google Shape;221;p32"/>
          <p:cNvPicPr preferRelativeResize="0"/>
          <p:nvPr/>
        </p:nvPicPr>
        <p:blipFill rotWithShape="1">
          <a:blip r:embed="rId11">
            <a:alphaModFix/>
          </a:blip>
          <a:srcRect/>
          <a:stretch/>
        </p:blipFill>
        <p:spPr>
          <a:xfrm>
            <a:off x="4648127" y="1630052"/>
            <a:ext cx="1248904" cy="303900"/>
          </a:xfrm>
          <a:prstGeom prst="rect">
            <a:avLst/>
          </a:prstGeom>
          <a:noFill/>
          <a:ln>
            <a:noFill/>
          </a:ln>
        </p:spPr>
      </p:pic>
      <p:sp>
        <p:nvSpPr>
          <p:cNvPr id="222" name="Google Shape;222;p32"/>
          <p:cNvSpPr txBox="1"/>
          <p:nvPr/>
        </p:nvSpPr>
        <p:spPr>
          <a:xfrm>
            <a:off x="311700" y="204050"/>
            <a:ext cx="8520600" cy="888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 sz="3600" b="1" i="1" u="none" strike="noStrike" cap="none" dirty="0">
                <a:latin typeface="Red Hat Display"/>
                <a:ea typeface="Red Hat Display"/>
                <a:cs typeface="Red Hat Display"/>
                <a:sym typeface="Red Hat Display"/>
              </a:rPr>
              <a:t>Thanks to our sponsors</a:t>
            </a:r>
            <a:endParaRPr sz="3600" b="1" i="1" u="none" strike="noStrike" cap="none" dirty="0">
              <a:latin typeface="Red Hat Display"/>
              <a:ea typeface="Red Hat Display"/>
              <a:cs typeface="Red Hat Display"/>
              <a:sym typeface="Red Hat Display"/>
            </a:endParaRPr>
          </a:p>
        </p:txBody>
      </p:sp>
      <p:sp>
        <p:nvSpPr>
          <p:cNvPr id="223" name="Google Shape;223;p32"/>
          <p:cNvSpPr txBox="1"/>
          <p:nvPr/>
        </p:nvSpPr>
        <p:spPr>
          <a:xfrm>
            <a:off x="0" y="3829825"/>
            <a:ext cx="9144000" cy="1104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 sz="2400" b="1">
                <a:latin typeface="Red Hat Display"/>
                <a:ea typeface="Red Hat Display"/>
                <a:cs typeface="Red Hat Display"/>
                <a:sym typeface="Red Hat Display"/>
              </a:rPr>
              <a:t>Special thanks to: </a:t>
            </a:r>
            <a:br>
              <a:rPr lang="en" sz="2400" b="1">
                <a:latin typeface="Red Hat Display"/>
                <a:ea typeface="Red Hat Display"/>
                <a:cs typeface="Red Hat Display"/>
                <a:sym typeface="Red Hat Display"/>
              </a:rPr>
            </a:br>
            <a:r>
              <a:rPr lang="en" sz="2400" b="1">
                <a:latin typeface="Red Hat Display"/>
                <a:ea typeface="Red Hat Display"/>
                <a:cs typeface="Red Hat Display"/>
                <a:sym typeface="Red Hat Display"/>
              </a:rPr>
              <a:t>Jo Handelsman, Tiny Earth Founder </a:t>
            </a:r>
            <a:br>
              <a:rPr lang="en" sz="2400" b="1">
                <a:latin typeface="Red Hat Display"/>
                <a:ea typeface="Red Hat Display"/>
                <a:cs typeface="Red Hat Display"/>
                <a:sym typeface="Red Hat Display"/>
              </a:rPr>
            </a:br>
            <a:r>
              <a:rPr lang="en" sz="2400" b="1">
                <a:latin typeface="Red Hat Display"/>
                <a:ea typeface="Red Hat Display"/>
                <a:cs typeface="Red Hat Display"/>
                <a:sym typeface="Red Hat Display"/>
              </a:rPr>
              <a:t>Tiny Earth students, instructors, and staff</a:t>
            </a:r>
            <a:endParaRPr sz="2400" b="1" i="0" u="none" strike="noStrike" cap="none">
              <a:latin typeface="Red Hat Display"/>
              <a:ea typeface="Red Hat Display"/>
              <a:cs typeface="Red Hat Display"/>
              <a:sym typeface="Red Hat Display"/>
            </a:endParaRPr>
          </a:p>
        </p:txBody>
      </p:sp>
      <p:pic>
        <p:nvPicPr>
          <p:cNvPr id="224" name="Google Shape;224;p32"/>
          <p:cNvPicPr preferRelativeResize="0"/>
          <p:nvPr/>
        </p:nvPicPr>
        <p:blipFill>
          <a:blip r:embed="rId12">
            <a:alphaModFix/>
          </a:blip>
          <a:stretch>
            <a:fillRect/>
          </a:stretch>
        </p:blipFill>
        <p:spPr>
          <a:xfrm>
            <a:off x="512200" y="2550700"/>
            <a:ext cx="1151350" cy="1151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
        <p:cNvGrpSpPr/>
        <p:nvPr/>
      </p:nvGrpSpPr>
      <p:grpSpPr>
        <a:xfrm>
          <a:off x="0" y="0"/>
          <a:ext cx="0" cy="0"/>
          <a:chOff x="0" y="0"/>
          <a:chExt cx="0" cy="0"/>
        </a:xfrm>
      </p:grpSpPr>
      <p:grpSp>
        <p:nvGrpSpPr>
          <p:cNvPr id="68" name="Google Shape;68;p16"/>
          <p:cNvGrpSpPr/>
          <p:nvPr/>
        </p:nvGrpSpPr>
        <p:grpSpPr>
          <a:xfrm>
            <a:off x="404700" y="783015"/>
            <a:ext cx="2408777" cy="3869046"/>
            <a:chOff x="212550" y="770700"/>
            <a:chExt cx="2484300" cy="4182300"/>
          </a:xfrm>
        </p:grpSpPr>
        <p:pic>
          <p:nvPicPr>
            <p:cNvPr id="69" name="Google Shape;69;p16" descr="Back shot of a row of graduates"/>
            <p:cNvPicPr preferRelativeResize="0"/>
            <p:nvPr/>
          </p:nvPicPr>
          <p:blipFill rotWithShape="1">
            <a:blip r:embed="rId3">
              <a:alphaModFix amt="40000"/>
            </a:blip>
            <a:srcRect l="19180" t="7060" r="47416" b="8687"/>
            <a:stretch/>
          </p:blipFill>
          <p:spPr>
            <a:xfrm>
              <a:off x="212550" y="770700"/>
              <a:ext cx="2484300" cy="4182300"/>
            </a:xfrm>
            <a:prstGeom prst="roundRect">
              <a:avLst>
                <a:gd name="adj" fmla="val 16667"/>
              </a:avLst>
            </a:prstGeom>
            <a:noFill/>
            <a:ln>
              <a:noFill/>
            </a:ln>
          </p:spPr>
        </p:pic>
        <p:sp>
          <p:nvSpPr>
            <p:cNvPr id="70" name="Google Shape;70;p16"/>
            <p:cNvSpPr txBox="1"/>
            <p:nvPr/>
          </p:nvSpPr>
          <p:spPr>
            <a:xfrm>
              <a:off x="547426" y="2153850"/>
              <a:ext cx="1814400" cy="2196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000000"/>
                  </a:solidFill>
                  <a:latin typeface="Red Hat Text"/>
                  <a:ea typeface="Red Hat Text"/>
                  <a:cs typeface="Red Hat Text"/>
                  <a:sym typeface="Red Hat Text"/>
                </a:rPr>
                <a:t>Increasing opportunity gaps in STEM higher education </a:t>
              </a:r>
              <a:endParaRPr sz="1800" b="0" i="0" u="none" strike="noStrike" cap="none">
                <a:solidFill>
                  <a:srgbClr val="000000"/>
                </a:solidFill>
                <a:latin typeface="Arial"/>
                <a:ea typeface="Arial"/>
                <a:cs typeface="Arial"/>
                <a:sym typeface="Arial"/>
              </a:endParaRPr>
            </a:p>
          </p:txBody>
        </p:sp>
        <p:sp>
          <p:nvSpPr>
            <p:cNvPr id="71" name="Google Shape;71;p16"/>
            <p:cNvSpPr txBox="1"/>
            <p:nvPr/>
          </p:nvSpPr>
          <p:spPr>
            <a:xfrm>
              <a:off x="278026" y="4559300"/>
              <a:ext cx="2353200" cy="349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000000"/>
                  </a:solidFill>
                  <a:latin typeface="Red Hat Display"/>
                  <a:ea typeface="Red Hat Display"/>
                  <a:cs typeface="Red Hat Display"/>
                  <a:sym typeface="Red Hat Display"/>
                </a:rPr>
                <a:t>Theobald et al 2022; Bensimon 2005</a:t>
              </a:r>
              <a:endParaRPr sz="1400" b="1" i="0" u="none" strike="noStrike" cap="none">
                <a:solidFill>
                  <a:srgbClr val="000000"/>
                </a:solidFill>
                <a:latin typeface="Red Hat Display"/>
                <a:ea typeface="Red Hat Display"/>
                <a:cs typeface="Red Hat Display"/>
                <a:sym typeface="Red Hat Display"/>
              </a:endParaRPr>
            </a:p>
          </p:txBody>
        </p:sp>
      </p:grpSp>
      <p:grpSp>
        <p:nvGrpSpPr>
          <p:cNvPr id="72" name="Google Shape;72;p16"/>
          <p:cNvGrpSpPr/>
          <p:nvPr/>
        </p:nvGrpSpPr>
        <p:grpSpPr>
          <a:xfrm>
            <a:off x="3367684" y="783015"/>
            <a:ext cx="2408777" cy="3869046"/>
            <a:chOff x="3001725" y="770700"/>
            <a:chExt cx="2484300" cy="4182300"/>
          </a:xfrm>
        </p:grpSpPr>
        <p:pic>
          <p:nvPicPr>
            <p:cNvPr id="73" name="Google Shape;73;p16" title="2019-06-15_Colonies of powdery, crater form streptomycetes isolated from soil_ManuelGaravito.png"/>
            <p:cNvPicPr preferRelativeResize="0"/>
            <p:nvPr/>
          </p:nvPicPr>
          <p:blipFill rotWithShape="1">
            <a:blip r:embed="rId4">
              <a:alphaModFix amt="40000"/>
            </a:blip>
            <a:srcRect r="55482"/>
            <a:stretch/>
          </p:blipFill>
          <p:spPr>
            <a:xfrm>
              <a:off x="3001725" y="770700"/>
              <a:ext cx="2484300" cy="4182300"/>
            </a:xfrm>
            <a:prstGeom prst="roundRect">
              <a:avLst>
                <a:gd name="adj" fmla="val 16667"/>
              </a:avLst>
            </a:prstGeom>
            <a:noFill/>
            <a:ln>
              <a:noFill/>
            </a:ln>
          </p:spPr>
        </p:pic>
        <p:sp>
          <p:nvSpPr>
            <p:cNvPr id="74" name="Google Shape;74;p16"/>
            <p:cNvSpPr txBox="1"/>
            <p:nvPr/>
          </p:nvSpPr>
          <p:spPr>
            <a:xfrm>
              <a:off x="3336600" y="2461650"/>
              <a:ext cx="1814400" cy="1197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000000"/>
                  </a:solidFill>
                  <a:latin typeface="Red Hat Text"/>
                  <a:ea typeface="Red Hat Text"/>
                  <a:cs typeface="Red Hat Text"/>
                  <a:sym typeface="Red Hat Text"/>
                </a:rPr>
                <a:t>Increasing antibiotic </a:t>
              </a:r>
              <a:endParaRPr sz="2000" b="1" i="0" u="none" strike="noStrike" cap="none">
                <a:solidFill>
                  <a:srgbClr val="000000"/>
                </a:solidFill>
                <a:latin typeface="Red Hat Text"/>
                <a:ea typeface="Red Hat Text"/>
                <a:cs typeface="Red Hat Text"/>
                <a:sym typeface="Red Hat Text"/>
              </a:endParaRPr>
            </a:p>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000000"/>
                  </a:solidFill>
                  <a:latin typeface="Red Hat Text"/>
                  <a:ea typeface="Red Hat Text"/>
                  <a:cs typeface="Red Hat Text"/>
                  <a:sym typeface="Red Hat Text"/>
                </a:rPr>
                <a:t>resistance</a:t>
              </a:r>
              <a:r>
                <a:rPr lang="en" sz="2000" b="1" i="0" u="none" strike="noStrike" cap="none">
                  <a:solidFill>
                    <a:srgbClr val="543A2B"/>
                  </a:solidFill>
                  <a:latin typeface="Red Hat Text"/>
                  <a:ea typeface="Red Hat Text"/>
                  <a:cs typeface="Red Hat Text"/>
                  <a:sym typeface="Red Hat Text"/>
                </a:rPr>
                <a:t> </a:t>
              </a:r>
              <a:endParaRPr sz="1800" b="0" i="0" u="none" strike="noStrike" cap="none">
                <a:solidFill>
                  <a:srgbClr val="543A2B"/>
                </a:solidFill>
                <a:latin typeface="Arial"/>
                <a:ea typeface="Arial"/>
                <a:cs typeface="Arial"/>
                <a:sym typeface="Arial"/>
              </a:endParaRPr>
            </a:p>
          </p:txBody>
        </p:sp>
        <p:sp>
          <p:nvSpPr>
            <p:cNvPr id="75" name="Google Shape;75;p16"/>
            <p:cNvSpPr txBox="1"/>
            <p:nvPr/>
          </p:nvSpPr>
          <p:spPr>
            <a:xfrm>
              <a:off x="3067200" y="4559300"/>
              <a:ext cx="2353200" cy="349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000000"/>
                  </a:solidFill>
                  <a:latin typeface="Red Hat Display"/>
                  <a:ea typeface="Red Hat Display"/>
                  <a:cs typeface="Red Hat Display"/>
                  <a:sym typeface="Red Hat Display"/>
                </a:rPr>
                <a:t>Silver 2011; O’Neill 2014</a:t>
              </a:r>
              <a:endParaRPr sz="1400" b="1" i="0" u="none" strike="noStrike" cap="none">
                <a:solidFill>
                  <a:srgbClr val="000000"/>
                </a:solidFill>
                <a:latin typeface="Red Hat Display"/>
                <a:ea typeface="Red Hat Display"/>
                <a:cs typeface="Red Hat Display"/>
                <a:sym typeface="Red Hat Display"/>
              </a:endParaRPr>
            </a:p>
          </p:txBody>
        </p:sp>
      </p:grpSp>
      <p:grpSp>
        <p:nvGrpSpPr>
          <p:cNvPr id="76" name="Google Shape;76;p16"/>
          <p:cNvGrpSpPr/>
          <p:nvPr/>
        </p:nvGrpSpPr>
        <p:grpSpPr>
          <a:xfrm>
            <a:off x="6330666" y="783015"/>
            <a:ext cx="2408486" cy="3869046"/>
            <a:chOff x="5790900" y="770700"/>
            <a:chExt cx="2484000" cy="4182300"/>
          </a:xfrm>
        </p:grpSpPr>
        <p:pic>
          <p:nvPicPr>
            <p:cNvPr id="77" name="Google Shape;77;p16" descr="A picture containing sky, outdoor, plane, airplane&#10;&#10;Description automatically generated"/>
            <p:cNvPicPr preferRelativeResize="0"/>
            <p:nvPr/>
          </p:nvPicPr>
          <p:blipFill rotWithShape="1">
            <a:blip r:embed="rId5">
              <a:alphaModFix amt="40000"/>
            </a:blip>
            <a:srcRect r="69429" b="29314"/>
            <a:stretch/>
          </p:blipFill>
          <p:spPr>
            <a:xfrm>
              <a:off x="5790900" y="770700"/>
              <a:ext cx="2484000" cy="4182300"/>
            </a:xfrm>
            <a:prstGeom prst="roundRect">
              <a:avLst>
                <a:gd name="adj" fmla="val 16667"/>
              </a:avLst>
            </a:prstGeom>
            <a:noFill/>
            <a:ln>
              <a:noFill/>
            </a:ln>
          </p:spPr>
        </p:pic>
        <p:sp>
          <p:nvSpPr>
            <p:cNvPr id="78" name="Google Shape;78;p16"/>
            <p:cNvSpPr txBox="1"/>
            <p:nvPr/>
          </p:nvSpPr>
          <p:spPr>
            <a:xfrm>
              <a:off x="6125775" y="2615550"/>
              <a:ext cx="1814400" cy="865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000000"/>
                  </a:solidFill>
                  <a:latin typeface="Red Hat Text"/>
                  <a:ea typeface="Red Hat Text"/>
                  <a:cs typeface="Red Hat Text"/>
                  <a:sym typeface="Red Hat Text"/>
                </a:rPr>
                <a:t>Increasing soil erosion</a:t>
              </a:r>
              <a:endParaRPr sz="1800" b="0" i="0" u="none" strike="noStrike" cap="none">
                <a:solidFill>
                  <a:srgbClr val="000000"/>
                </a:solidFill>
                <a:latin typeface="Arial"/>
                <a:ea typeface="Arial"/>
                <a:cs typeface="Arial"/>
                <a:sym typeface="Arial"/>
              </a:endParaRPr>
            </a:p>
          </p:txBody>
        </p:sp>
        <p:sp>
          <p:nvSpPr>
            <p:cNvPr id="79" name="Google Shape;79;p16"/>
            <p:cNvSpPr txBox="1"/>
            <p:nvPr/>
          </p:nvSpPr>
          <p:spPr>
            <a:xfrm>
              <a:off x="5856375" y="4559300"/>
              <a:ext cx="2353200" cy="349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000000"/>
                  </a:solidFill>
                  <a:latin typeface="Red Hat Display"/>
                  <a:ea typeface="Red Hat Display"/>
                  <a:cs typeface="Red Hat Display"/>
                  <a:sym typeface="Red Hat Display"/>
                </a:rPr>
                <a:t>U.S. Global Change ​2018</a:t>
              </a:r>
              <a:endParaRPr sz="1400" b="1" i="0" u="none" strike="noStrike" cap="none">
                <a:solidFill>
                  <a:srgbClr val="000000"/>
                </a:solidFill>
                <a:latin typeface="Red Hat Display"/>
                <a:ea typeface="Red Hat Display"/>
                <a:cs typeface="Red Hat Display"/>
                <a:sym typeface="Red Hat Display"/>
              </a:endParaRPr>
            </a:p>
          </p:txBody>
        </p:sp>
      </p:grpSp>
      <p:sp>
        <p:nvSpPr>
          <p:cNvPr id="80" name="Google Shape;80;p16"/>
          <p:cNvSpPr txBox="1">
            <a:spLocks noGrp="1"/>
          </p:cNvSpPr>
          <p:nvPr>
            <p:ph type="title"/>
          </p:nvPr>
        </p:nvSpPr>
        <p:spPr>
          <a:xfrm>
            <a:off x="311700" y="67678"/>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820" dirty="0">
                <a:solidFill>
                  <a:srgbClr val="000000"/>
                </a:solidFill>
                <a:latin typeface="Red Hat Display" panose="02010303040201060303" pitchFamily="2" charset="0"/>
                <a:ea typeface="Red Hat Display" panose="02010303040201060303" pitchFamily="2" charset="0"/>
                <a:cs typeface="Red Hat Display" panose="02010303040201060303" pitchFamily="2" charset="0"/>
              </a:rPr>
              <a:t>We face pressing global challenges</a:t>
            </a:r>
            <a:endParaRPr sz="2820" dirty="0">
              <a:solidFill>
                <a:srgbClr val="000000"/>
              </a:solidFill>
              <a:latin typeface="Red Hat Display" panose="02010303040201060303" pitchFamily="2" charset="0"/>
              <a:ea typeface="Red Hat Display" panose="02010303040201060303" pitchFamily="2" charset="0"/>
              <a:cs typeface="Red Hat Display" panose="02010303040201060303"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0" y="0"/>
            <a:ext cx="914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rPr>
              <a:t>Tiny Earth addresses global challenges via three goals</a:t>
            </a:r>
            <a:endParaRPr>
              <a:solidFill>
                <a:schemeClr val="dk1"/>
              </a:solidFill>
            </a:endParaRPr>
          </a:p>
        </p:txBody>
      </p:sp>
      <p:grpSp>
        <p:nvGrpSpPr>
          <p:cNvPr id="86" name="Google Shape;86;p17"/>
          <p:cNvGrpSpPr/>
          <p:nvPr/>
        </p:nvGrpSpPr>
        <p:grpSpPr>
          <a:xfrm>
            <a:off x="1473435" y="916946"/>
            <a:ext cx="6197130" cy="3981624"/>
            <a:chOff x="1161363" y="568800"/>
            <a:chExt cx="6821277" cy="4570800"/>
          </a:xfrm>
        </p:grpSpPr>
        <p:pic>
          <p:nvPicPr>
            <p:cNvPr id="87" name="Google Shape;87;p17"/>
            <p:cNvPicPr preferRelativeResize="0"/>
            <p:nvPr/>
          </p:nvPicPr>
          <p:blipFill rotWithShape="1">
            <a:blip r:embed="rId3">
              <a:alphaModFix/>
            </a:blip>
            <a:srcRect/>
            <a:stretch/>
          </p:blipFill>
          <p:spPr>
            <a:xfrm>
              <a:off x="1161363" y="568800"/>
              <a:ext cx="6821277" cy="4570800"/>
            </a:xfrm>
            <a:prstGeom prst="rect">
              <a:avLst/>
            </a:prstGeom>
            <a:noFill/>
            <a:ln>
              <a:noFill/>
            </a:ln>
          </p:spPr>
        </p:pic>
        <p:sp>
          <p:nvSpPr>
            <p:cNvPr id="88" name="Google Shape;88;p17"/>
            <p:cNvSpPr txBox="1"/>
            <p:nvPr/>
          </p:nvSpPr>
          <p:spPr>
            <a:xfrm>
              <a:off x="3607100" y="1533250"/>
              <a:ext cx="362700" cy="477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FFFFFF"/>
                  </a:solidFill>
                  <a:latin typeface="Red Hat Text"/>
                  <a:ea typeface="Red Hat Text"/>
                  <a:cs typeface="Red Hat Text"/>
                  <a:sym typeface="Red Hat Text"/>
                </a:rPr>
                <a:t>1</a:t>
              </a:r>
              <a:endParaRPr sz="2000" b="1" i="0" u="none" strike="noStrike" cap="none">
                <a:solidFill>
                  <a:srgbClr val="FFFFFF"/>
                </a:solidFill>
                <a:latin typeface="Red Hat Text"/>
                <a:ea typeface="Red Hat Text"/>
                <a:cs typeface="Red Hat Text"/>
                <a:sym typeface="Red Hat Text"/>
              </a:endParaRPr>
            </a:p>
          </p:txBody>
        </p:sp>
        <p:sp>
          <p:nvSpPr>
            <p:cNvPr id="89" name="Google Shape;89;p17"/>
            <p:cNvSpPr txBox="1"/>
            <p:nvPr/>
          </p:nvSpPr>
          <p:spPr>
            <a:xfrm>
              <a:off x="3607100" y="3354175"/>
              <a:ext cx="362700" cy="477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FFFFFF"/>
                  </a:solidFill>
                  <a:latin typeface="Red Hat Text"/>
                  <a:ea typeface="Red Hat Text"/>
                  <a:cs typeface="Red Hat Text"/>
                  <a:sym typeface="Red Hat Text"/>
                </a:rPr>
                <a:t>3</a:t>
              </a:r>
              <a:endParaRPr sz="2000" b="1" i="0" u="none" strike="noStrike" cap="none">
                <a:solidFill>
                  <a:srgbClr val="FFFFFF"/>
                </a:solidFill>
                <a:latin typeface="Red Hat Text"/>
                <a:ea typeface="Red Hat Text"/>
                <a:cs typeface="Red Hat Text"/>
                <a:sym typeface="Red Hat Text"/>
              </a:endParaRPr>
            </a:p>
          </p:txBody>
        </p:sp>
        <p:sp>
          <p:nvSpPr>
            <p:cNvPr id="90" name="Google Shape;90;p17"/>
            <p:cNvSpPr txBox="1"/>
            <p:nvPr/>
          </p:nvSpPr>
          <p:spPr>
            <a:xfrm>
              <a:off x="5190825" y="2431550"/>
              <a:ext cx="362700" cy="477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 sz="2000" b="1" i="0" u="none" strike="noStrike" cap="none">
                  <a:solidFill>
                    <a:srgbClr val="FFFFFF"/>
                  </a:solidFill>
                  <a:latin typeface="Red Hat Text"/>
                  <a:ea typeface="Red Hat Text"/>
                  <a:cs typeface="Red Hat Text"/>
                  <a:sym typeface="Red Hat Text"/>
                </a:rPr>
                <a:t>2</a:t>
              </a:r>
              <a:endParaRPr sz="2000" b="1" i="0" u="none" strike="noStrike" cap="none">
                <a:solidFill>
                  <a:srgbClr val="FFFFFF"/>
                </a:solidFill>
                <a:latin typeface="Red Hat Text"/>
                <a:ea typeface="Red Hat Text"/>
                <a:cs typeface="Red Hat Text"/>
                <a:sym typeface="Red Hat Text"/>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8"/>
          <p:cNvSpPr/>
          <p:nvPr/>
        </p:nvSpPr>
        <p:spPr>
          <a:xfrm>
            <a:off x="1143" y="0"/>
            <a:ext cx="9141900" cy="5143500"/>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rebuchet MS"/>
              <a:ea typeface="Trebuchet MS"/>
              <a:cs typeface="Trebuchet MS"/>
              <a:sym typeface="Trebuchet MS"/>
            </a:endParaRPr>
          </a:p>
        </p:txBody>
      </p:sp>
      <p:pic>
        <p:nvPicPr>
          <p:cNvPr id="97" name="Google Shape;97;p18" descr="Back shot of a row of graduates"/>
          <p:cNvPicPr preferRelativeResize="0"/>
          <p:nvPr/>
        </p:nvPicPr>
        <p:blipFill rotWithShape="1">
          <a:blip r:embed="rId3">
            <a:alphaModFix/>
          </a:blip>
          <a:srcRect t="7060" b="8687"/>
          <a:stretch/>
        </p:blipFill>
        <p:spPr>
          <a:xfrm>
            <a:off x="16" y="962"/>
            <a:ext cx="9143987" cy="5142539"/>
          </a:xfrm>
          <a:prstGeom prst="rect">
            <a:avLst/>
          </a:prstGeom>
          <a:noFill/>
          <a:ln>
            <a:noFill/>
          </a:ln>
        </p:spPr>
      </p:pic>
      <p:sp>
        <p:nvSpPr>
          <p:cNvPr id="98" name="Google Shape;98;p18"/>
          <p:cNvSpPr txBox="1">
            <a:spLocks noGrp="1"/>
          </p:cNvSpPr>
          <p:nvPr>
            <p:ph type="body" idx="4294967295"/>
          </p:nvPr>
        </p:nvSpPr>
        <p:spPr>
          <a:xfrm>
            <a:off x="0" y="0"/>
            <a:ext cx="9144000" cy="2327100"/>
          </a:xfrm>
          <a:prstGeom prst="rect">
            <a:avLst/>
          </a:prstGeom>
          <a:solidFill>
            <a:srgbClr val="D5E6E9"/>
          </a:solid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1600"/>
              <a:buNone/>
            </a:pPr>
            <a:endParaRPr sz="2500">
              <a:solidFill>
                <a:srgbClr val="000000"/>
              </a:solidFill>
            </a:endParaRPr>
          </a:p>
          <a:p>
            <a:pPr marL="0" lvl="0" indent="0" algn="ctr" rtl="0">
              <a:lnSpc>
                <a:spcPct val="90000"/>
              </a:lnSpc>
              <a:spcBef>
                <a:spcPts val="1200"/>
              </a:spcBef>
              <a:spcAft>
                <a:spcPts val="1200"/>
              </a:spcAft>
              <a:buClr>
                <a:schemeClr val="lt1"/>
              </a:buClr>
              <a:buSzPts val="1600"/>
              <a:buNone/>
            </a:pPr>
            <a:r>
              <a:rPr lang="en" sz="2500">
                <a:solidFill>
                  <a:srgbClr val="000000"/>
                </a:solidFill>
              </a:rPr>
              <a:t>Opportunity gaps between overrepresented and underrepresented students have been called “</a:t>
            </a:r>
            <a:r>
              <a:rPr lang="en" sz="2500" b="1">
                <a:solidFill>
                  <a:srgbClr val="000000"/>
                </a:solidFill>
              </a:rPr>
              <a:t>one of the most urgent and intractable problems in higher education</a:t>
            </a:r>
            <a:r>
              <a:rPr lang="en" sz="2500">
                <a:solidFill>
                  <a:srgbClr val="000000"/>
                </a:solidFill>
              </a:rPr>
              <a:t>.”</a:t>
            </a:r>
            <a:endParaRPr sz="2500">
              <a:solidFill>
                <a:srgbClr val="000000"/>
              </a:solidFill>
            </a:endParaRPr>
          </a:p>
        </p:txBody>
      </p:sp>
      <p:sp>
        <p:nvSpPr>
          <p:cNvPr id="99" name="Google Shape;99;p18"/>
          <p:cNvSpPr txBox="1"/>
          <p:nvPr/>
        </p:nvSpPr>
        <p:spPr>
          <a:xfrm>
            <a:off x="0" y="4935782"/>
            <a:ext cx="33363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BFBFBF"/>
                </a:solidFill>
                <a:latin typeface="Trebuchet MS"/>
                <a:ea typeface="Trebuchet MS"/>
                <a:cs typeface="Trebuchet MS"/>
                <a:sym typeface="Trebuchet MS"/>
              </a:rPr>
              <a:t>Theobald et al 2022; Bensimon 2005</a:t>
            </a:r>
            <a:endParaRPr sz="900" b="0" i="0" u="none" strike="noStrike" cap="none">
              <a:solidFill>
                <a:srgbClr val="BFBFBF"/>
              </a:solidFill>
              <a:latin typeface="Trebuchet MS"/>
              <a:ea typeface="Trebuchet MS"/>
              <a:cs typeface="Trebuchet MS"/>
              <a:sym typeface="Trebuchet MS"/>
            </a:endParaRPr>
          </a:p>
        </p:txBody>
      </p:sp>
      <p:sp>
        <p:nvSpPr>
          <p:cNvPr id="100" name="Google Shape;100;p18"/>
          <p:cNvSpPr txBox="1">
            <a:spLocks noGrp="1"/>
          </p:cNvSpPr>
          <p:nvPr>
            <p:ph type="title"/>
          </p:nvPr>
        </p:nvSpPr>
        <p:spPr>
          <a:xfrm>
            <a:off x="100" y="950"/>
            <a:ext cx="91440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solidFill>
                  <a:srgbClr val="000000"/>
                </a:solidFill>
              </a:rPr>
              <a:t>Goal 1: Inspire diverse students to persist in science</a:t>
            </a:r>
            <a:endParaRPr>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
        <p:cNvGrpSpPr/>
        <p:nvPr/>
      </p:nvGrpSpPr>
      <p:grpSpPr>
        <a:xfrm>
          <a:off x="0" y="0"/>
          <a:ext cx="0" cy="0"/>
          <a:chOff x="0" y="0"/>
          <a:chExt cx="0" cy="0"/>
        </a:xfrm>
      </p:grpSpPr>
      <p:pic>
        <p:nvPicPr>
          <p:cNvPr id="105" name="Google Shape;105;p19"/>
          <p:cNvPicPr preferRelativeResize="0"/>
          <p:nvPr/>
        </p:nvPicPr>
        <p:blipFill rotWithShape="1">
          <a:blip r:embed="rId3">
            <a:alphaModFix/>
          </a:blip>
          <a:srcRect r="11848" b="4943"/>
          <a:stretch/>
        </p:blipFill>
        <p:spPr>
          <a:xfrm>
            <a:off x="3512700" y="562575"/>
            <a:ext cx="5518500" cy="4473300"/>
          </a:xfrm>
          <a:prstGeom prst="roundRect">
            <a:avLst>
              <a:gd name="adj" fmla="val 16667"/>
            </a:avLst>
          </a:prstGeom>
          <a:noFill/>
          <a:ln>
            <a:noFill/>
          </a:ln>
          <a:effectLst>
            <a:outerShdw blurRad="285750" dist="19050" dir="5400000" algn="bl" rotWithShape="0">
              <a:srgbClr val="000000">
                <a:alpha val="50000"/>
              </a:srgbClr>
            </a:outerShdw>
          </a:effectLst>
        </p:spPr>
      </p:pic>
      <p:sp>
        <p:nvSpPr>
          <p:cNvPr id="106" name="Google Shape;106;p19"/>
          <p:cNvSpPr txBox="1"/>
          <p:nvPr/>
        </p:nvSpPr>
        <p:spPr>
          <a:xfrm>
            <a:off x="142625" y="1355275"/>
            <a:ext cx="3496500" cy="3051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C343D"/>
              </a:buClr>
              <a:buSzPts val="1400"/>
              <a:buFont typeface="Trebuchet MS"/>
              <a:buNone/>
            </a:pPr>
            <a:r>
              <a:rPr lang="en" sz="2500" b="1" i="0" u="none" strike="noStrike" cap="none">
                <a:solidFill>
                  <a:schemeClr val="dk1"/>
                </a:solidFill>
                <a:latin typeface="Red Hat Text"/>
                <a:ea typeface="Red Hat Text"/>
                <a:cs typeface="Red Hat Text"/>
                <a:sym typeface="Red Hat Text"/>
              </a:rPr>
              <a:t>Hallmarks of a CURE</a:t>
            </a:r>
            <a:endParaRPr sz="2500" b="1" i="0" u="none" strike="noStrike" cap="none">
              <a:solidFill>
                <a:schemeClr val="dk1"/>
              </a:solidFill>
              <a:latin typeface="Red Hat Text"/>
              <a:ea typeface="Red Hat Text"/>
              <a:cs typeface="Red Hat Text"/>
              <a:sym typeface="Red Hat Text"/>
            </a:endParaRPr>
          </a:p>
          <a:p>
            <a:pPr marL="571500" marR="0" lvl="0" indent="-273050" algn="l" rtl="0">
              <a:lnSpc>
                <a:spcPct val="115000"/>
              </a:lnSpc>
              <a:spcBef>
                <a:spcPts val="0"/>
              </a:spcBef>
              <a:spcAft>
                <a:spcPts val="0"/>
              </a:spcAft>
              <a:buClr>
                <a:schemeClr val="dk1"/>
              </a:buClr>
              <a:buSzPts val="2500"/>
              <a:buFont typeface="Red Hat Text"/>
              <a:buChar char="➢"/>
            </a:pPr>
            <a:r>
              <a:rPr lang="en" sz="2500" b="0" i="0" u="none" strike="noStrike" cap="none">
                <a:solidFill>
                  <a:schemeClr val="dk1"/>
                </a:solidFill>
                <a:latin typeface="Red Hat Text"/>
                <a:ea typeface="Red Hat Text"/>
                <a:cs typeface="Red Hat Text"/>
                <a:sym typeface="Red Hat Text"/>
              </a:rPr>
              <a:t>Authenticity</a:t>
            </a:r>
            <a:endParaRPr sz="2500" b="0" i="0" u="none" strike="noStrike" cap="none">
              <a:solidFill>
                <a:schemeClr val="dk1"/>
              </a:solidFill>
              <a:latin typeface="Red Hat Text"/>
              <a:ea typeface="Red Hat Text"/>
              <a:cs typeface="Red Hat Text"/>
              <a:sym typeface="Red Hat Text"/>
            </a:endParaRPr>
          </a:p>
          <a:p>
            <a:pPr marL="571500" marR="0" lvl="0" indent="-273050" algn="l" rtl="0">
              <a:lnSpc>
                <a:spcPct val="115000"/>
              </a:lnSpc>
              <a:spcBef>
                <a:spcPts val="0"/>
              </a:spcBef>
              <a:spcAft>
                <a:spcPts val="0"/>
              </a:spcAft>
              <a:buClr>
                <a:schemeClr val="dk1"/>
              </a:buClr>
              <a:buSzPts val="2500"/>
              <a:buFont typeface="Red Hat Text"/>
              <a:buChar char="➢"/>
            </a:pPr>
            <a:r>
              <a:rPr lang="en" sz="2500" b="0" i="0" u="none" strike="noStrike" cap="none">
                <a:solidFill>
                  <a:schemeClr val="dk1"/>
                </a:solidFill>
                <a:latin typeface="Red Hat Text"/>
                <a:ea typeface="Red Hat Text"/>
                <a:cs typeface="Red Hat Text"/>
                <a:sym typeface="Red Hat Text"/>
              </a:rPr>
              <a:t>Iteration</a:t>
            </a:r>
            <a:endParaRPr sz="2500" b="0" i="0" u="none" strike="noStrike" cap="none">
              <a:solidFill>
                <a:schemeClr val="dk1"/>
              </a:solidFill>
              <a:latin typeface="Red Hat Text"/>
              <a:ea typeface="Red Hat Text"/>
              <a:cs typeface="Red Hat Text"/>
              <a:sym typeface="Red Hat Text"/>
            </a:endParaRPr>
          </a:p>
          <a:p>
            <a:pPr marL="571500" marR="0" lvl="0" indent="-273050" algn="l" rtl="0">
              <a:lnSpc>
                <a:spcPct val="115000"/>
              </a:lnSpc>
              <a:spcBef>
                <a:spcPts val="0"/>
              </a:spcBef>
              <a:spcAft>
                <a:spcPts val="0"/>
              </a:spcAft>
              <a:buClr>
                <a:schemeClr val="dk1"/>
              </a:buClr>
              <a:buSzPts val="2500"/>
              <a:buFont typeface="Red Hat Text"/>
              <a:buChar char="➢"/>
            </a:pPr>
            <a:r>
              <a:rPr lang="en" sz="2500" b="0" i="0" u="none" strike="noStrike" cap="none">
                <a:solidFill>
                  <a:schemeClr val="dk1"/>
                </a:solidFill>
                <a:latin typeface="Red Hat Text"/>
                <a:ea typeface="Red Hat Text"/>
                <a:cs typeface="Red Hat Text"/>
                <a:sym typeface="Red Hat Text"/>
              </a:rPr>
              <a:t>Ownership</a:t>
            </a:r>
            <a:endParaRPr sz="2500" b="0" i="0" u="none" strike="noStrike" cap="none">
              <a:solidFill>
                <a:schemeClr val="dk1"/>
              </a:solidFill>
              <a:latin typeface="Red Hat Text"/>
              <a:ea typeface="Red Hat Text"/>
              <a:cs typeface="Red Hat Text"/>
              <a:sym typeface="Red Hat Text"/>
            </a:endParaRPr>
          </a:p>
          <a:p>
            <a:pPr marL="571500" marR="0" lvl="0" indent="-273050" algn="l" rtl="0">
              <a:lnSpc>
                <a:spcPct val="115000"/>
              </a:lnSpc>
              <a:spcBef>
                <a:spcPts val="0"/>
              </a:spcBef>
              <a:spcAft>
                <a:spcPts val="0"/>
              </a:spcAft>
              <a:buClr>
                <a:schemeClr val="dk1"/>
              </a:buClr>
              <a:buSzPts val="2500"/>
              <a:buFont typeface="Red Hat Text"/>
              <a:buChar char="➢"/>
            </a:pPr>
            <a:r>
              <a:rPr lang="en" sz="2500" b="0" i="0" u="none" strike="noStrike" cap="none">
                <a:solidFill>
                  <a:schemeClr val="dk1"/>
                </a:solidFill>
                <a:latin typeface="Red Hat Text"/>
                <a:ea typeface="Red Hat Text"/>
                <a:cs typeface="Red Hat Text"/>
                <a:sym typeface="Red Hat Text"/>
              </a:rPr>
              <a:t>Relevance</a:t>
            </a:r>
            <a:endParaRPr sz="2500" b="0" i="0" u="none" strike="noStrike" cap="none">
              <a:solidFill>
                <a:schemeClr val="dk1"/>
              </a:solidFill>
              <a:latin typeface="Red Hat Text"/>
              <a:ea typeface="Red Hat Text"/>
              <a:cs typeface="Red Hat Text"/>
              <a:sym typeface="Red Hat Text"/>
            </a:endParaRPr>
          </a:p>
          <a:p>
            <a:pPr marL="571500" marR="0" lvl="0" indent="-273050" algn="l" rtl="0">
              <a:lnSpc>
                <a:spcPct val="115000"/>
              </a:lnSpc>
              <a:spcBef>
                <a:spcPts val="0"/>
              </a:spcBef>
              <a:spcAft>
                <a:spcPts val="0"/>
              </a:spcAft>
              <a:buClr>
                <a:schemeClr val="dk1"/>
              </a:buClr>
              <a:buSzPts val="2500"/>
              <a:buFont typeface="Red Hat Text"/>
              <a:buChar char="➢"/>
            </a:pPr>
            <a:r>
              <a:rPr lang="en" sz="2500" b="0" i="0" u="none" strike="noStrike" cap="none">
                <a:solidFill>
                  <a:schemeClr val="dk1"/>
                </a:solidFill>
                <a:latin typeface="Red Hat Text"/>
                <a:ea typeface="Red Hat Text"/>
                <a:cs typeface="Red Hat Text"/>
                <a:sym typeface="Red Hat Text"/>
              </a:rPr>
              <a:t>Discovery</a:t>
            </a:r>
            <a:endParaRPr sz="2500" b="0" i="0" u="none" strike="noStrike" cap="none">
              <a:solidFill>
                <a:schemeClr val="dk1"/>
              </a:solidFill>
              <a:latin typeface="Red Hat Text"/>
              <a:ea typeface="Red Hat Text"/>
              <a:cs typeface="Red Hat Text"/>
              <a:sym typeface="Red Hat Text"/>
            </a:endParaRPr>
          </a:p>
          <a:p>
            <a:pPr marL="571500" marR="0" lvl="0" indent="-273050" algn="l" rtl="0">
              <a:lnSpc>
                <a:spcPct val="115000"/>
              </a:lnSpc>
              <a:spcBef>
                <a:spcPts val="0"/>
              </a:spcBef>
              <a:spcAft>
                <a:spcPts val="0"/>
              </a:spcAft>
              <a:buClr>
                <a:schemeClr val="dk1"/>
              </a:buClr>
              <a:buSzPts val="2500"/>
              <a:buFont typeface="Red Hat Text"/>
              <a:buChar char="➢"/>
            </a:pPr>
            <a:r>
              <a:rPr lang="en" sz="2500" b="0" i="0" u="none" strike="noStrike" cap="none">
                <a:solidFill>
                  <a:schemeClr val="dk1"/>
                </a:solidFill>
                <a:latin typeface="Red Hat Text"/>
                <a:ea typeface="Red Hat Text"/>
                <a:cs typeface="Red Hat Text"/>
                <a:sym typeface="Red Hat Text"/>
              </a:rPr>
              <a:t>Dissemination</a:t>
            </a:r>
            <a:endParaRPr sz="2500" b="0" i="0" u="none" strike="noStrike" cap="none">
              <a:solidFill>
                <a:schemeClr val="dk1"/>
              </a:solidFill>
              <a:latin typeface="Red Hat Text"/>
              <a:ea typeface="Red Hat Text"/>
              <a:cs typeface="Red Hat Text"/>
              <a:sym typeface="Red Hat Text"/>
            </a:endParaRPr>
          </a:p>
        </p:txBody>
      </p:sp>
      <p:sp>
        <p:nvSpPr>
          <p:cNvPr id="107" name="Google Shape;107;p19"/>
          <p:cNvSpPr txBox="1">
            <a:spLocks noGrp="1"/>
          </p:cNvSpPr>
          <p:nvPr>
            <p:ph type="title"/>
          </p:nvPr>
        </p:nvSpPr>
        <p:spPr>
          <a:xfrm>
            <a:off x="0" y="31549"/>
            <a:ext cx="9144000" cy="57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990"/>
              <a:buFont typeface="Arial"/>
              <a:buNone/>
            </a:pPr>
            <a:r>
              <a:rPr lang="en" sz="2820">
                <a:solidFill>
                  <a:schemeClr val="dk1"/>
                </a:solidFill>
              </a:rPr>
              <a:t>Tiny Earth is a CURE </a:t>
            </a:r>
            <a:endParaRPr sz="1720" b="0">
              <a:solidFill>
                <a:schemeClr val="dk1"/>
              </a:solidFill>
            </a:endParaRPr>
          </a:p>
        </p:txBody>
      </p:sp>
      <p:sp>
        <p:nvSpPr>
          <p:cNvPr id="108" name="Google Shape;108;p19"/>
          <p:cNvSpPr txBox="1"/>
          <p:nvPr/>
        </p:nvSpPr>
        <p:spPr>
          <a:xfrm>
            <a:off x="3512825" y="92150"/>
            <a:ext cx="5518500" cy="4548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20" b="1" u="sng">
                <a:solidFill>
                  <a:schemeClr val="dk1"/>
                </a:solidFill>
                <a:latin typeface="Red Hat Text"/>
                <a:ea typeface="Red Hat Text"/>
                <a:cs typeface="Red Hat Text"/>
                <a:sym typeface="Red Hat Text"/>
              </a:rPr>
              <a:t>C</a:t>
            </a:r>
            <a:r>
              <a:rPr lang="en" sz="1520">
                <a:solidFill>
                  <a:schemeClr val="dk1"/>
                </a:solidFill>
                <a:latin typeface="Red Hat Text"/>
                <a:ea typeface="Red Hat Text"/>
                <a:cs typeface="Red Hat Text"/>
                <a:sym typeface="Red Hat Text"/>
              </a:rPr>
              <a:t>ourse-based </a:t>
            </a:r>
            <a:r>
              <a:rPr lang="en" sz="1520" b="1" u="sng">
                <a:solidFill>
                  <a:schemeClr val="dk1"/>
                </a:solidFill>
                <a:latin typeface="Red Hat Text"/>
                <a:ea typeface="Red Hat Text"/>
                <a:cs typeface="Red Hat Text"/>
                <a:sym typeface="Red Hat Text"/>
              </a:rPr>
              <a:t>U</a:t>
            </a:r>
            <a:r>
              <a:rPr lang="en" sz="1520">
                <a:solidFill>
                  <a:schemeClr val="dk1"/>
                </a:solidFill>
                <a:latin typeface="Red Hat Text"/>
                <a:ea typeface="Red Hat Text"/>
                <a:cs typeface="Red Hat Text"/>
                <a:sym typeface="Red Hat Text"/>
              </a:rPr>
              <a:t>ndergraduate </a:t>
            </a:r>
            <a:r>
              <a:rPr lang="en" sz="1520" b="1" u="sng">
                <a:solidFill>
                  <a:schemeClr val="dk1"/>
                </a:solidFill>
                <a:latin typeface="Red Hat Text"/>
                <a:ea typeface="Red Hat Text"/>
                <a:cs typeface="Red Hat Text"/>
                <a:sym typeface="Red Hat Text"/>
              </a:rPr>
              <a:t>R</a:t>
            </a:r>
            <a:r>
              <a:rPr lang="en" sz="1520">
                <a:solidFill>
                  <a:schemeClr val="dk1"/>
                </a:solidFill>
                <a:latin typeface="Red Hat Text"/>
                <a:ea typeface="Red Hat Text"/>
                <a:cs typeface="Red Hat Text"/>
                <a:sym typeface="Red Hat Text"/>
              </a:rPr>
              <a:t>esearch </a:t>
            </a:r>
            <a:r>
              <a:rPr lang="en" sz="1520" b="1" u="sng">
                <a:solidFill>
                  <a:schemeClr val="dk1"/>
                </a:solidFill>
                <a:latin typeface="Red Hat Text"/>
                <a:ea typeface="Red Hat Text"/>
                <a:cs typeface="Red Hat Text"/>
                <a:sym typeface="Red Hat Text"/>
              </a:rPr>
              <a:t>E</a:t>
            </a:r>
            <a:r>
              <a:rPr lang="en" sz="1520">
                <a:solidFill>
                  <a:schemeClr val="dk1"/>
                </a:solidFill>
                <a:latin typeface="Red Hat Text"/>
                <a:ea typeface="Red Hat Text"/>
                <a:cs typeface="Red Hat Text"/>
                <a:sym typeface="Red Hat Text"/>
              </a:rPr>
              <a:t>xperience</a:t>
            </a:r>
            <a:endParaRPr sz="1200">
              <a:latin typeface="Red Hat Text"/>
              <a:ea typeface="Red Hat Text"/>
              <a:cs typeface="Red Hat Text"/>
              <a:sym typeface="Red Hat Text"/>
            </a:endParaRPr>
          </a:p>
        </p:txBody>
      </p:sp>
      <p:sp>
        <p:nvSpPr>
          <p:cNvPr id="109" name="Google Shape;109;p19"/>
          <p:cNvSpPr txBox="1"/>
          <p:nvPr/>
        </p:nvSpPr>
        <p:spPr>
          <a:xfrm>
            <a:off x="1441050" y="12775"/>
            <a:ext cx="2989800" cy="22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4D3527"/>
              </a:solidFill>
              <a:latin typeface="Red Hat Text"/>
              <a:ea typeface="Red Hat Text"/>
              <a:cs typeface="Red Hat Text"/>
              <a:sym typeface="Red Hat Tex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3"/>
        <p:cNvGrpSpPr/>
        <p:nvPr/>
      </p:nvGrpSpPr>
      <p:grpSpPr>
        <a:xfrm>
          <a:off x="0" y="0"/>
          <a:ext cx="0" cy="0"/>
          <a:chOff x="0" y="0"/>
          <a:chExt cx="0" cy="0"/>
        </a:xfrm>
      </p:grpSpPr>
      <p:pic>
        <p:nvPicPr>
          <p:cNvPr id="114" name="Google Shape;114;p20" descr="Tiny Earth Partner Instructors looking at plates during an instructor training"/>
          <p:cNvPicPr preferRelativeResize="0"/>
          <p:nvPr/>
        </p:nvPicPr>
        <p:blipFill rotWithShape="1">
          <a:blip r:embed="rId3">
            <a:alphaModFix/>
          </a:blip>
          <a:srcRect l="17489" t="6977" r="20691"/>
          <a:stretch/>
        </p:blipFill>
        <p:spPr>
          <a:xfrm>
            <a:off x="3941925" y="572700"/>
            <a:ext cx="4886400" cy="4176000"/>
          </a:xfrm>
          <a:prstGeom prst="roundRect">
            <a:avLst>
              <a:gd name="adj" fmla="val 16667"/>
            </a:avLst>
          </a:prstGeom>
          <a:noFill/>
          <a:ln>
            <a:noFill/>
          </a:ln>
          <a:effectLst>
            <a:outerShdw blurRad="285750" dist="19050" dir="5400000" algn="bl" rotWithShape="0">
              <a:srgbClr val="000000">
                <a:alpha val="50000"/>
              </a:srgbClr>
            </a:outerShdw>
          </a:effectLst>
        </p:spPr>
      </p:pic>
      <p:sp>
        <p:nvSpPr>
          <p:cNvPr id="115" name="Google Shape;115;p20"/>
          <p:cNvSpPr txBox="1"/>
          <p:nvPr/>
        </p:nvSpPr>
        <p:spPr>
          <a:xfrm>
            <a:off x="307625" y="834075"/>
            <a:ext cx="3585000" cy="3865500"/>
          </a:xfrm>
          <a:prstGeom prst="rect">
            <a:avLst/>
          </a:prstGeom>
          <a:noFill/>
          <a:ln>
            <a:noFill/>
          </a:ln>
        </p:spPr>
        <p:txBody>
          <a:bodyPr spcFirstLastPara="1" wrap="square" lIns="68575" tIns="34275" rIns="68575" bIns="34275" anchor="t" anchorCtr="0">
            <a:spAutoFit/>
          </a:bodyPr>
          <a:lstStyle/>
          <a:p>
            <a:pPr marL="0" lvl="0" indent="0" algn="l" rtl="0">
              <a:lnSpc>
                <a:spcPct val="90000"/>
              </a:lnSpc>
              <a:spcBef>
                <a:spcPts val="0"/>
              </a:spcBef>
              <a:spcAft>
                <a:spcPts val="0"/>
              </a:spcAft>
              <a:buNone/>
            </a:pPr>
            <a:r>
              <a:rPr lang="en" sz="2300" b="1">
                <a:solidFill>
                  <a:schemeClr val="dk1"/>
                </a:solidFill>
                <a:latin typeface="Red Hat Text"/>
                <a:ea typeface="Red Hat Text"/>
                <a:cs typeface="Red Hat Text"/>
                <a:sym typeface="Red Hat Text"/>
              </a:rPr>
              <a:t>CUREs increase:</a:t>
            </a:r>
            <a:endParaRPr sz="2300" b="1">
              <a:solidFill>
                <a:schemeClr val="dk1"/>
              </a:solidFill>
              <a:latin typeface="Red Hat Text"/>
              <a:ea typeface="Red Hat Text"/>
              <a:cs typeface="Red Hat Text"/>
              <a:sym typeface="Red Hat Text"/>
            </a:endParaRPr>
          </a:p>
          <a:p>
            <a:pPr marL="342900" lvl="0" indent="-215900" algn="l" rtl="0">
              <a:lnSpc>
                <a:spcPct val="90000"/>
              </a:lnSpc>
              <a:spcBef>
                <a:spcPts val="800"/>
              </a:spcBef>
              <a:spcAft>
                <a:spcPts val="0"/>
              </a:spcAft>
              <a:buClr>
                <a:srgbClr val="000000"/>
              </a:buClr>
              <a:buSzPts val="1600"/>
              <a:buFont typeface="Red Hat Text"/>
              <a:buChar char="➢"/>
            </a:pPr>
            <a:r>
              <a:rPr lang="en" sz="2100">
                <a:latin typeface="Red Hat Text"/>
                <a:ea typeface="Red Hat Text"/>
                <a:cs typeface="Red Hat Text"/>
                <a:sym typeface="Red Hat Text"/>
              </a:rPr>
              <a:t>Research skills and project ownership</a:t>
            </a:r>
            <a:endParaRPr sz="2100">
              <a:latin typeface="Red Hat Text"/>
              <a:ea typeface="Red Hat Text"/>
              <a:cs typeface="Red Hat Text"/>
              <a:sym typeface="Red Hat Text"/>
            </a:endParaRPr>
          </a:p>
          <a:p>
            <a:pPr marL="342900" lvl="0" indent="-215900" algn="l" rtl="0">
              <a:lnSpc>
                <a:spcPct val="90000"/>
              </a:lnSpc>
              <a:spcBef>
                <a:spcPts val="800"/>
              </a:spcBef>
              <a:spcAft>
                <a:spcPts val="0"/>
              </a:spcAft>
              <a:buClr>
                <a:srgbClr val="000000"/>
              </a:buClr>
              <a:buSzPts val="1600"/>
              <a:buFont typeface="Red Hat Text"/>
              <a:buChar char="➢"/>
            </a:pPr>
            <a:r>
              <a:rPr lang="en" sz="2100">
                <a:latin typeface="Red Hat Text"/>
                <a:ea typeface="Red Hat Text"/>
                <a:cs typeface="Red Hat Text"/>
                <a:sym typeface="Red Hat Text"/>
              </a:rPr>
              <a:t>Confidence, self-efficacy, and belonging in science</a:t>
            </a:r>
            <a:endParaRPr sz="2100">
              <a:latin typeface="Red Hat Text"/>
              <a:ea typeface="Red Hat Text"/>
              <a:cs typeface="Red Hat Text"/>
              <a:sym typeface="Red Hat Text"/>
            </a:endParaRPr>
          </a:p>
          <a:p>
            <a:pPr marL="342900" lvl="0" indent="-215900" algn="l" rtl="0">
              <a:lnSpc>
                <a:spcPct val="90000"/>
              </a:lnSpc>
              <a:spcBef>
                <a:spcPts val="800"/>
              </a:spcBef>
              <a:spcAft>
                <a:spcPts val="0"/>
              </a:spcAft>
              <a:buClr>
                <a:srgbClr val="000000"/>
              </a:buClr>
              <a:buSzPts val="1600"/>
              <a:buFont typeface="Red Hat Text"/>
              <a:buChar char="➢"/>
            </a:pPr>
            <a:r>
              <a:rPr lang="en" sz="2100">
                <a:latin typeface="Red Hat Text"/>
                <a:ea typeface="Red Hat Text"/>
                <a:cs typeface="Red Hat Text"/>
                <a:sym typeface="Red Hat Text"/>
              </a:rPr>
              <a:t>Retention in science</a:t>
            </a:r>
            <a:endParaRPr sz="2100">
              <a:latin typeface="Red Hat Text"/>
              <a:ea typeface="Red Hat Text"/>
              <a:cs typeface="Red Hat Text"/>
              <a:sym typeface="Red Hat Text"/>
            </a:endParaRPr>
          </a:p>
          <a:p>
            <a:pPr marL="0" lvl="0" indent="0" algn="l" rtl="0">
              <a:lnSpc>
                <a:spcPct val="90000"/>
              </a:lnSpc>
              <a:spcBef>
                <a:spcPts val="0"/>
              </a:spcBef>
              <a:spcAft>
                <a:spcPts val="0"/>
              </a:spcAft>
              <a:buNone/>
            </a:pPr>
            <a:endParaRPr sz="2300" b="1">
              <a:solidFill>
                <a:schemeClr val="dk1"/>
              </a:solidFill>
              <a:latin typeface="Red Hat Text"/>
              <a:ea typeface="Red Hat Text"/>
              <a:cs typeface="Red Hat Text"/>
              <a:sym typeface="Red Hat Text"/>
            </a:endParaRPr>
          </a:p>
          <a:p>
            <a:pPr marL="0" lvl="0" indent="0" algn="l" rtl="0">
              <a:lnSpc>
                <a:spcPct val="90000"/>
              </a:lnSpc>
              <a:spcBef>
                <a:spcPts val="0"/>
              </a:spcBef>
              <a:spcAft>
                <a:spcPts val="0"/>
              </a:spcAft>
              <a:buNone/>
            </a:pPr>
            <a:r>
              <a:rPr lang="en" sz="2300" b="1">
                <a:solidFill>
                  <a:schemeClr val="dk1"/>
                </a:solidFill>
                <a:latin typeface="Red Hat Text"/>
                <a:ea typeface="Red Hat Text"/>
                <a:cs typeface="Red Hat Text"/>
                <a:sym typeface="Red Hat Text"/>
              </a:rPr>
              <a:t>CUREs provide access: </a:t>
            </a:r>
            <a:endParaRPr sz="2100">
              <a:latin typeface="Red Hat Text"/>
              <a:ea typeface="Red Hat Text"/>
              <a:cs typeface="Red Hat Text"/>
              <a:sym typeface="Red Hat Text"/>
            </a:endParaRPr>
          </a:p>
          <a:p>
            <a:pPr marL="342900" marR="0" lvl="0" indent="-215900" algn="l" rtl="0">
              <a:lnSpc>
                <a:spcPct val="90000"/>
              </a:lnSpc>
              <a:spcBef>
                <a:spcPts val="800"/>
              </a:spcBef>
              <a:spcAft>
                <a:spcPts val="0"/>
              </a:spcAft>
              <a:buClr>
                <a:srgbClr val="000000"/>
              </a:buClr>
              <a:buSzPts val="1600"/>
              <a:buFont typeface="Red Hat Text"/>
              <a:buChar char="➢"/>
            </a:pPr>
            <a:r>
              <a:rPr lang="en" sz="2100">
                <a:latin typeface="Red Hat Text"/>
                <a:ea typeface="Red Hat Text"/>
                <a:cs typeface="Red Hat Text"/>
                <a:sym typeface="Red Hat Text"/>
              </a:rPr>
              <a:t>Research experiences at scale</a:t>
            </a:r>
            <a:endParaRPr sz="2100">
              <a:latin typeface="Red Hat Text"/>
              <a:ea typeface="Red Hat Text"/>
              <a:cs typeface="Red Hat Text"/>
              <a:sym typeface="Red Hat Text"/>
            </a:endParaRPr>
          </a:p>
          <a:p>
            <a:pPr marL="342900" marR="0" lvl="0" indent="-247650" algn="l" rtl="0">
              <a:lnSpc>
                <a:spcPct val="90000"/>
              </a:lnSpc>
              <a:spcBef>
                <a:spcPts val="800"/>
              </a:spcBef>
              <a:spcAft>
                <a:spcPts val="0"/>
              </a:spcAft>
              <a:buClr>
                <a:schemeClr val="dk1"/>
              </a:buClr>
              <a:buSzPts val="2100"/>
              <a:buFont typeface="Red Hat Text"/>
              <a:buChar char="➢"/>
            </a:pPr>
            <a:r>
              <a:rPr lang="en" sz="2100">
                <a:latin typeface="Red Hat Text"/>
                <a:ea typeface="Red Hat Text"/>
                <a:cs typeface="Red Hat Text"/>
                <a:sym typeface="Red Hat Text"/>
              </a:rPr>
              <a:t>All types of colleges</a:t>
            </a:r>
            <a:endParaRPr sz="2100">
              <a:latin typeface="Red Hat Text"/>
              <a:ea typeface="Red Hat Text"/>
              <a:cs typeface="Red Hat Text"/>
              <a:sym typeface="Red Hat Text"/>
            </a:endParaRPr>
          </a:p>
        </p:txBody>
      </p:sp>
      <p:sp>
        <p:nvSpPr>
          <p:cNvPr id="116" name="Google Shape;116;p20"/>
          <p:cNvSpPr txBox="1"/>
          <p:nvPr/>
        </p:nvSpPr>
        <p:spPr>
          <a:xfrm>
            <a:off x="-1680" y="4935751"/>
            <a:ext cx="45738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7F7F7F"/>
                </a:solidFill>
                <a:latin typeface="Trebuchet MS"/>
                <a:ea typeface="Trebuchet MS"/>
                <a:cs typeface="Trebuchet MS"/>
                <a:sym typeface="Trebuchet MS"/>
              </a:rPr>
              <a:t>Buchanan and Fisher 2022 10.1187/cbe.22-04-0069 </a:t>
            </a:r>
            <a:endParaRPr sz="1100" b="0" i="0" u="none" strike="noStrike" cap="none">
              <a:solidFill>
                <a:srgbClr val="000000"/>
              </a:solidFill>
              <a:latin typeface="Arial"/>
              <a:ea typeface="Arial"/>
              <a:cs typeface="Arial"/>
              <a:sym typeface="Arial"/>
            </a:endParaRPr>
          </a:p>
        </p:txBody>
      </p:sp>
      <p:sp>
        <p:nvSpPr>
          <p:cNvPr id="117" name="Google Shape;117;p20"/>
          <p:cNvSpPr txBox="1">
            <a:spLocks noGrp="1"/>
          </p:cNvSpPr>
          <p:nvPr>
            <p:ph type="title"/>
          </p:nvPr>
        </p:nvSpPr>
        <p:spPr>
          <a:xfrm>
            <a:off x="-1675" y="0"/>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820">
                <a:solidFill>
                  <a:srgbClr val="000000"/>
                </a:solidFill>
              </a:rPr>
              <a:t>CUREs promote student learning</a:t>
            </a:r>
            <a:endParaRPr sz="2820">
              <a:solidFill>
                <a:srgbClr val="000000"/>
              </a:solidFill>
            </a:endParaRPr>
          </a:p>
        </p:txBody>
      </p:sp>
      <p:sp>
        <p:nvSpPr>
          <p:cNvPr id="118" name="Google Shape;118;p20"/>
          <p:cNvSpPr/>
          <p:nvPr/>
        </p:nvSpPr>
        <p:spPr>
          <a:xfrm>
            <a:off x="4284652" y="4244735"/>
            <a:ext cx="4319700" cy="823800"/>
          </a:xfrm>
          <a:prstGeom prst="roundRect">
            <a:avLst>
              <a:gd name="adj" fmla="val 16667"/>
            </a:avLst>
          </a:prstGeom>
          <a:solidFill>
            <a:srgbClr val="02738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700"/>
              <a:buFont typeface="Arial"/>
              <a:buNone/>
            </a:pPr>
            <a:r>
              <a:rPr lang="en" sz="2000" b="1">
                <a:solidFill>
                  <a:schemeClr val="lt1"/>
                </a:solidFill>
                <a:latin typeface="Red Hat Text"/>
                <a:ea typeface="Red Hat Text"/>
                <a:cs typeface="Red Hat Text"/>
                <a:sym typeface="Red Hat Text"/>
              </a:rPr>
              <a:t>Just one CURE in college can increase persistence in science</a:t>
            </a:r>
            <a:endParaRPr sz="2000" b="1">
              <a:solidFill>
                <a:schemeClr val="lt1"/>
              </a:solidFill>
              <a:latin typeface="Red Hat Text"/>
              <a:ea typeface="Red Hat Text"/>
              <a:cs typeface="Red Hat Text"/>
              <a:sym typeface="Red Hat Tex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1"/>
          <p:cNvSpPr txBox="1">
            <a:spLocks noGrp="1"/>
          </p:cNvSpPr>
          <p:nvPr>
            <p:ph type="title"/>
          </p:nvPr>
        </p:nvSpPr>
        <p:spPr>
          <a:xfrm>
            <a:off x="0" y="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00000"/>
                </a:solidFill>
              </a:rPr>
              <a:t>Goal 2. Address the dwindling supply of </a:t>
            </a:r>
            <a:r>
              <a:rPr lang="en">
                <a:solidFill>
                  <a:schemeClr val="dk1"/>
                </a:solidFill>
              </a:rPr>
              <a:t>antibiotics</a:t>
            </a:r>
            <a:endParaRPr>
              <a:solidFill>
                <a:srgbClr val="000000"/>
              </a:solidFill>
            </a:endParaRPr>
          </a:p>
        </p:txBody>
      </p:sp>
      <p:pic>
        <p:nvPicPr>
          <p:cNvPr id="124" name="Google Shape;124;p21" title="Screenshot 2026-03-16 at 4.46.56 PM.png"/>
          <p:cNvPicPr preferRelativeResize="0"/>
          <p:nvPr/>
        </p:nvPicPr>
        <p:blipFill>
          <a:blip r:embed="rId3">
            <a:alphaModFix/>
          </a:blip>
          <a:stretch>
            <a:fillRect/>
          </a:stretch>
        </p:blipFill>
        <p:spPr>
          <a:xfrm>
            <a:off x="3768675" y="708175"/>
            <a:ext cx="5252823" cy="4375101"/>
          </a:xfrm>
          <a:prstGeom prst="rect">
            <a:avLst/>
          </a:prstGeom>
          <a:noFill/>
          <a:ln w="19050" cap="flat" cmpd="sng">
            <a:solidFill>
              <a:schemeClr val="dk2"/>
            </a:solidFill>
            <a:prstDash val="solid"/>
            <a:round/>
            <a:headEnd type="none" w="sm" len="sm"/>
            <a:tailEnd type="none" w="sm" len="sm"/>
          </a:ln>
        </p:spPr>
      </p:pic>
      <p:sp>
        <p:nvSpPr>
          <p:cNvPr id="125" name="Google Shape;125;p21"/>
          <p:cNvSpPr txBox="1"/>
          <p:nvPr/>
        </p:nvSpPr>
        <p:spPr>
          <a:xfrm>
            <a:off x="7948400" y="654675"/>
            <a:ext cx="1119900" cy="376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100">
                <a:solidFill>
                  <a:srgbClr val="7F7F7F"/>
                </a:solidFill>
                <a:latin typeface="Red Hat Text"/>
                <a:ea typeface="Red Hat Text"/>
                <a:cs typeface="Red Hat Text"/>
                <a:sym typeface="Red Hat Text"/>
              </a:rPr>
              <a:t>Naddaf, 2024</a:t>
            </a:r>
            <a:endParaRPr sz="1100">
              <a:solidFill>
                <a:srgbClr val="7F7F7F"/>
              </a:solidFill>
              <a:latin typeface="Red Hat Text"/>
              <a:ea typeface="Red Hat Text"/>
              <a:cs typeface="Red Hat Text"/>
              <a:sym typeface="Red Hat Text"/>
            </a:endParaRPr>
          </a:p>
        </p:txBody>
      </p:sp>
      <p:sp>
        <p:nvSpPr>
          <p:cNvPr id="126" name="Google Shape;126;p21"/>
          <p:cNvSpPr txBox="1"/>
          <p:nvPr/>
        </p:nvSpPr>
        <p:spPr>
          <a:xfrm>
            <a:off x="0" y="755225"/>
            <a:ext cx="3668400" cy="13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latin typeface="Red Hat Display"/>
                <a:ea typeface="Red Hat Display"/>
                <a:cs typeface="Red Hat Display"/>
                <a:sym typeface="Red Hat Display"/>
              </a:rPr>
              <a:t>Antibiotic resistance is on the rise</a:t>
            </a:r>
            <a:endParaRPr sz="2800">
              <a:solidFill>
                <a:srgbClr val="4D3527"/>
              </a:solidFill>
              <a:latin typeface="Red Hat Text"/>
              <a:ea typeface="Red Hat Text"/>
              <a:cs typeface="Red Hat Text"/>
              <a:sym typeface="Red Hat Tex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22" title="Screenshot 2026-03-16 at 4.40.13 PM.png"/>
          <p:cNvPicPr preferRelativeResize="0"/>
          <p:nvPr/>
        </p:nvPicPr>
        <p:blipFill>
          <a:blip r:embed="rId3">
            <a:alphaModFix/>
          </a:blip>
          <a:stretch>
            <a:fillRect/>
          </a:stretch>
        </p:blipFill>
        <p:spPr>
          <a:xfrm>
            <a:off x="405503" y="2651387"/>
            <a:ext cx="3564945" cy="2341635"/>
          </a:xfrm>
          <a:prstGeom prst="rect">
            <a:avLst/>
          </a:prstGeom>
          <a:noFill/>
          <a:ln w="19050" cap="flat" cmpd="sng">
            <a:solidFill>
              <a:srgbClr val="000000"/>
            </a:solidFill>
            <a:prstDash val="solid"/>
            <a:round/>
            <a:headEnd type="none" w="sm" len="sm"/>
            <a:tailEnd type="none" w="sm" len="sm"/>
          </a:ln>
        </p:spPr>
      </p:pic>
      <p:pic>
        <p:nvPicPr>
          <p:cNvPr id="132" name="Google Shape;132;p22" title="Screenshot 2026-03-16 at 4.37.59 PM.png"/>
          <p:cNvPicPr preferRelativeResize="0"/>
          <p:nvPr/>
        </p:nvPicPr>
        <p:blipFill>
          <a:blip r:embed="rId4">
            <a:alphaModFix/>
          </a:blip>
          <a:stretch>
            <a:fillRect/>
          </a:stretch>
        </p:blipFill>
        <p:spPr>
          <a:xfrm>
            <a:off x="280948" y="754105"/>
            <a:ext cx="6491950" cy="1771975"/>
          </a:xfrm>
          <a:prstGeom prst="rect">
            <a:avLst/>
          </a:prstGeom>
          <a:noFill/>
          <a:ln w="19050" cap="flat" cmpd="sng">
            <a:solidFill>
              <a:srgbClr val="000000"/>
            </a:solidFill>
            <a:prstDash val="solid"/>
            <a:round/>
            <a:headEnd type="none" w="sm" len="sm"/>
            <a:tailEnd type="none" w="sm" len="sm"/>
          </a:ln>
        </p:spPr>
      </p:pic>
      <p:pic>
        <p:nvPicPr>
          <p:cNvPr id="133" name="Google Shape;133;p22" title="Screenshot 2026-03-16 at 4.39.12 PM.png"/>
          <p:cNvPicPr preferRelativeResize="0"/>
          <p:nvPr/>
        </p:nvPicPr>
        <p:blipFill>
          <a:blip r:embed="rId5">
            <a:alphaModFix/>
          </a:blip>
          <a:stretch>
            <a:fillRect/>
          </a:stretch>
        </p:blipFill>
        <p:spPr>
          <a:xfrm>
            <a:off x="5636500" y="541787"/>
            <a:ext cx="3393791" cy="1632738"/>
          </a:xfrm>
          <a:prstGeom prst="rect">
            <a:avLst/>
          </a:prstGeom>
          <a:noFill/>
          <a:ln w="19050" cap="flat" cmpd="sng">
            <a:solidFill>
              <a:srgbClr val="000000"/>
            </a:solidFill>
            <a:prstDash val="solid"/>
            <a:round/>
            <a:headEnd type="none" w="sm" len="sm"/>
            <a:tailEnd type="none" w="sm" len="sm"/>
          </a:ln>
        </p:spPr>
      </p:pic>
      <p:pic>
        <p:nvPicPr>
          <p:cNvPr id="134" name="Google Shape;134;p22" title="Screenshot 2026-03-16 at 4.38.20 PM.png"/>
          <p:cNvPicPr preferRelativeResize="0"/>
          <p:nvPr/>
        </p:nvPicPr>
        <p:blipFill>
          <a:blip r:embed="rId6">
            <a:alphaModFix/>
          </a:blip>
          <a:stretch>
            <a:fillRect/>
          </a:stretch>
        </p:blipFill>
        <p:spPr>
          <a:xfrm>
            <a:off x="3929825" y="3031962"/>
            <a:ext cx="5100477" cy="1387186"/>
          </a:xfrm>
          <a:prstGeom prst="rect">
            <a:avLst/>
          </a:prstGeom>
          <a:noFill/>
          <a:ln w="19050" cap="flat" cmpd="sng">
            <a:solidFill>
              <a:srgbClr val="000000"/>
            </a:solidFill>
            <a:prstDash val="solid"/>
            <a:round/>
            <a:headEnd type="none" w="sm" len="sm"/>
            <a:tailEnd type="none" w="sm" len="sm"/>
          </a:ln>
        </p:spPr>
      </p:pic>
      <p:sp>
        <p:nvSpPr>
          <p:cNvPr id="135" name="Google Shape;135;p22"/>
          <p:cNvSpPr txBox="1">
            <a:spLocks noGrp="1"/>
          </p:cNvSpPr>
          <p:nvPr>
            <p:ph type="title" idx="4294967295"/>
          </p:nvPr>
        </p:nvSpPr>
        <p:spPr>
          <a:xfrm>
            <a:off x="0" y="0"/>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00000"/>
                </a:solidFill>
              </a:rPr>
              <a:t>Scientists are warning of a looming crisis</a:t>
            </a:r>
            <a:endParaRPr>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3"/>
          <p:cNvSpPr txBox="1">
            <a:spLocks noGrp="1"/>
          </p:cNvSpPr>
          <p:nvPr>
            <p:ph type="title"/>
          </p:nvPr>
        </p:nvSpPr>
        <p:spPr>
          <a:xfrm>
            <a:off x="0" y="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00000"/>
                </a:solidFill>
              </a:rPr>
              <a:t>Yet antibiotic discovery has been largely abandoned</a:t>
            </a:r>
            <a:endParaRPr>
              <a:solidFill>
                <a:srgbClr val="000000"/>
              </a:solidFill>
            </a:endParaRPr>
          </a:p>
        </p:txBody>
      </p:sp>
      <p:pic>
        <p:nvPicPr>
          <p:cNvPr id="141" name="Google Shape;141;p23" title="Screenshot 2026-03-16 at 4.39.56 PM.png"/>
          <p:cNvPicPr preferRelativeResize="0"/>
          <p:nvPr/>
        </p:nvPicPr>
        <p:blipFill>
          <a:blip r:embed="rId3">
            <a:alphaModFix/>
          </a:blip>
          <a:stretch>
            <a:fillRect/>
          </a:stretch>
        </p:blipFill>
        <p:spPr>
          <a:xfrm>
            <a:off x="5254250" y="681025"/>
            <a:ext cx="3744550" cy="4033901"/>
          </a:xfrm>
          <a:prstGeom prst="rect">
            <a:avLst/>
          </a:prstGeom>
          <a:noFill/>
          <a:ln w="19050" cap="flat" cmpd="sng">
            <a:solidFill>
              <a:srgbClr val="000000"/>
            </a:solidFill>
            <a:prstDash val="solid"/>
            <a:round/>
            <a:headEnd type="none" w="sm" len="sm"/>
            <a:tailEnd type="none" w="sm" len="sm"/>
          </a:ln>
        </p:spPr>
      </p:pic>
      <p:pic>
        <p:nvPicPr>
          <p:cNvPr id="142" name="Google Shape;142;p23" title="Screenshot 2026-03-18 at 12.50.02 PM.png"/>
          <p:cNvPicPr preferRelativeResize="0"/>
          <p:nvPr/>
        </p:nvPicPr>
        <p:blipFill>
          <a:blip r:embed="rId4">
            <a:alphaModFix/>
          </a:blip>
          <a:stretch>
            <a:fillRect/>
          </a:stretch>
        </p:blipFill>
        <p:spPr>
          <a:xfrm>
            <a:off x="157525" y="713725"/>
            <a:ext cx="4414476" cy="2640374"/>
          </a:xfrm>
          <a:prstGeom prst="rect">
            <a:avLst/>
          </a:prstGeom>
          <a:noFill/>
          <a:ln w="19050" cap="flat" cmpd="sng">
            <a:solidFill>
              <a:srgbClr val="000000"/>
            </a:solidFill>
            <a:prstDash val="solid"/>
            <a:round/>
            <a:headEnd type="none" w="sm" len="sm"/>
            <a:tailEnd type="none" w="sm" len="sm"/>
          </a:ln>
        </p:spPr>
      </p:pic>
      <p:pic>
        <p:nvPicPr>
          <p:cNvPr id="143" name="Google Shape;143;p23" title="Screenshot 2026-03-16 at 4.38.45 PM.png"/>
          <p:cNvPicPr preferRelativeResize="0"/>
          <p:nvPr/>
        </p:nvPicPr>
        <p:blipFill rotWithShape="1">
          <a:blip r:embed="rId5">
            <a:alphaModFix/>
          </a:blip>
          <a:srcRect b="57285"/>
          <a:stretch/>
        </p:blipFill>
        <p:spPr>
          <a:xfrm>
            <a:off x="655425" y="3153700"/>
            <a:ext cx="4970748" cy="1723050"/>
          </a:xfrm>
          <a:prstGeom prst="rect">
            <a:avLst/>
          </a:prstGeom>
          <a:noFill/>
          <a:ln w="19050" cap="flat" cmpd="sng">
            <a:solidFill>
              <a:srgbClr val="00000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7E9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1959</Words>
  <Application>Microsoft Macintosh PowerPoint</Application>
  <PresentationFormat>On-screen Show (16:9)</PresentationFormat>
  <Paragraphs>128</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Trebuchet MS</vt:lpstr>
      <vt:lpstr>Red Hat Display Medium</vt:lpstr>
      <vt:lpstr>Red Hat Display</vt:lpstr>
      <vt:lpstr>Red Hat Text</vt:lpstr>
      <vt:lpstr>Arial</vt:lpstr>
      <vt:lpstr>Calibri</vt:lpstr>
      <vt:lpstr>Simple Light</vt:lpstr>
      <vt:lpstr>PowerPoint Presentation</vt:lpstr>
      <vt:lpstr>We face pressing global challenges</vt:lpstr>
      <vt:lpstr>Tiny Earth addresses global challenges via three goals</vt:lpstr>
      <vt:lpstr>Goal 1: Inspire diverse students to persist in science</vt:lpstr>
      <vt:lpstr>Tiny Earth is a CURE </vt:lpstr>
      <vt:lpstr>CUREs promote student learning</vt:lpstr>
      <vt:lpstr>Goal 2. Address the dwindling supply of antibiotics</vt:lpstr>
      <vt:lpstr>Scientists are warning of a looming crisis</vt:lpstr>
      <vt:lpstr>Yet antibiotic discovery has been largely abandoned</vt:lpstr>
      <vt:lpstr>Goal 2: Address the dwindling supply of antibiotics  </vt:lpstr>
      <vt:lpstr>Students disseminate their research findings  </vt:lpstr>
      <vt:lpstr>PowerPoint Presentation</vt:lpstr>
      <vt:lpstr>Our main expansion tool is TEPI* Training</vt:lpstr>
      <vt:lpstr>TEPIs work in facilitated groups during the training</vt:lpstr>
      <vt:lpstr>TEPIs learn scientific teaching principles</vt:lpstr>
      <vt:lpstr>TEPIs go through all the lab research and protocols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Sarah Miller</cp:lastModifiedBy>
  <cp:revision>8</cp:revision>
  <dcterms:modified xsi:type="dcterms:W3CDTF">2026-03-18T20:09:22Z</dcterms:modified>
</cp:coreProperties>
</file>