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0"/>
  </p:notesMasterIdLst>
  <p:sldIdLst>
    <p:sldId id="256" r:id="rId5"/>
    <p:sldId id="299" r:id="rId6"/>
    <p:sldId id="283" r:id="rId7"/>
    <p:sldId id="264" r:id="rId8"/>
    <p:sldId id="303" r:id="rId9"/>
    <p:sldId id="287" r:id="rId10"/>
    <p:sldId id="288" r:id="rId11"/>
    <p:sldId id="304" r:id="rId12"/>
    <p:sldId id="302" r:id="rId13"/>
    <p:sldId id="284" r:id="rId14"/>
    <p:sldId id="301" r:id="rId15"/>
    <p:sldId id="752" r:id="rId16"/>
    <p:sldId id="290" r:id="rId17"/>
    <p:sldId id="292" r:id="rId18"/>
    <p:sldId id="262" r:id="rId19"/>
    <p:sldId id="798" r:id="rId20"/>
    <p:sldId id="745" r:id="rId21"/>
    <p:sldId id="822" r:id="rId22"/>
    <p:sldId id="824" r:id="rId23"/>
    <p:sldId id="782" r:id="rId24"/>
    <p:sldId id="637" r:id="rId25"/>
    <p:sldId id="646" r:id="rId26"/>
    <p:sldId id="754" r:id="rId27"/>
    <p:sldId id="298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B9E8"/>
    <a:srgbClr val="D66A62"/>
    <a:srgbClr val="FDFBF4"/>
    <a:srgbClr val="203B70"/>
    <a:srgbClr val="825AA3"/>
    <a:srgbClr val="000000"/>
    <a:srgbClr val="F9D962"/>
    <a:srgbClr val="FFFFFF"/>
    <a:srgbClr val="375575"/>
    <a:srgbClr val="577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17" autoAdjust="0"/>
    <p:restoredTop sz="94660"/>
  </p:normalViewPr>
  <p:slideViewPr>
    <p:cSldViewPr snapToGrid="0">
      <p:cViewPr>
        <p:scale>
          <a:sx n="66" d="100"/>
          <a:sy n="66" d="100"/>
        </p:scale>
        <p:origin x="339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B0-4684-B0F7-1951F05241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B0-4684-B0F7-1951F052412D}"/>
              </c:ext>
            </c:extLst>
          </c:dPt>
          <c:val>
            <c:numRef>
              <c:f>Sheet1!$U$11:$U$12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B0-4684-B0F7-1951F0524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EE862-44EF-45A1-A502-6904FF99F3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9CB84-1694-4A17-8D34-24A33F5C8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98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9CB84-1694-4A17-8D34-24A33F5C84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1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1BA04-4551-44A4-952E-A2B969B070F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30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9CB84-1694-4A17-8D34-24A33F5C84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01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70C6D-1DD1-EC38-4545-6A4D7EF83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42359-D365-EEA8-D0E1-D1B473E5B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EC4F49-5CC7-16CC-BD73-C162B58B1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5E0F3-3B4B-D3FC-70E2-6B61F3196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9CB84-1694-4A17-8D34-24A33F5C84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9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21BA04-4551-44A4-952E-A2B969B070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24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9CB84-1694-4A17-8D34-24A33F5C84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6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1214438"/>
            <a:ext cx="592203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3602038"/>
            <a:ext cx="592203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09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5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2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Wisc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152400"/>
            <a:ext cx="10668000" cy="73025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09600" y="1600200"/>
            <a:ext cx="11074400" cy="44958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2pPr>
            <a:lvl3pPr>
              <a:defRPr sz="20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4pPr>
            <a:lvl5pPr>
              <a:defRPr sz="120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6553200"/>
            <a:ext cx="609600" cy="1524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baseline="0">
                <a:solidFill>
                  <a:schemeClr val="bg1"/>
                </a:solidFill>
                <a:latin typeface="Univers Condensed Light" panose="020B0306020202040204" pitchFamily="34" charset="0"/>
                <a:cs typeface="Helvetica" panose="020B0604020202020204" pitchFamily="34" charset="0"/>
              </a:defRPr>
            </a:lvl1pPr>
          </a:lstStyle>
          <a:p>
            <a:fld id="{5DB9D3CE-2D82-3F49-AAEB-DF8054AF24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5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D5D805-13DE-4D6B-8B39-72105C6C56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220" y="28811"/>
            <a:ext cx="12143560" cy="729962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76321E6-B67C-4AA6-903F-FB428C0D9B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64767" y="6087172"/>
            <a:ext cx="8503013" cy="698214"/>
          </a:xfrm>
          <a:prstGeom prst="rect">
            <a:avLst/>
          </a:prstGeom>
        </p:spPr>
        <p:txBody>
          <a:bodyPr anchor="ctr"/>
          <a:lstStyle>
            <a:lvl1pPr marL="0" indent="-182880" algn="r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  <a:defRPr sz="1400" i="0">
                <a:latin typeface="Univers Condensed Light" panose="020B0306020202040204" pitchFamily="34" charset="0"/>
              </a:defRPr>
            </a:lvl1pPr>
          </a:lstStyle>
          <a:p>
            <a:pPr lvl="0"/>
            <a:r>
              <a:rPr lang="en-US" dirty="0"/>
              <a:t>Author. 2019. Journal.</a:t>
            </a:r>
          </a:p>
          <a:p>
            <a:pPr lvl="0"/>
            <a:r>
              <a:rPr lang="en-US" dirty="0"/>
              <a:t>Author. 1969. Journal</a:t>
            </a:r>
          </a:p>
          <a:p>
            <a:pPr lvl="0"/>
            <a:r>
              <a:rPr lang="en-US" dirty="0"/>
              <a:t>Author. 1000BC. Journal.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A5D727-22A4-4DFD-8D8B-5069411B7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28217" y="3530600"/>
            <a:ext cx="3640547" cy="5295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n-US" dirty="0"/>
              <a:t>Annotation, large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5DD06A29-5B64-444D-A412-8393B4DA2D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8217" y="4476438"/>
            <a:ext cx="3640547" cy="5295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Annotation, small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2E9B8A0-5D87-4DB8-8C11-B2C50CCF95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084263"/>
            <a:ext cx="8364279" cy="1946016"/>
          </a:xfrm>
          <a:prstGeom prst="rect">
            <a:avLst/>
          </a:prstGeom>
        </p:spPr>
        <p:txBody>
          <a:bodyPr/>
          <a:lstStyle>
            <a:lvl1pPr>
              <a:buClr>
                <a:srgbClr val="B90014"/>
              </a:buClr>
              <a:defRPr/>
            </a:lvl1pPr>
            <a:lvl2pPr>
              <a:buClr>
                <a:srgbClr val="B90014"/>
              </a:buClr>
              <a:defRPr/>
            </a:lvl2pPr>
            <a:lvl3pPr>
              <a:buClr>
                <a:srgbClr val="B90014"/>
              </a:buClr>
              <a:defRPr/>
            </a:lvl3pPr>
            <a:lvl4pPr>
              <a:buClr>
                <a:srgbClr val="B90014"/>
              </a:buClr>
              <a:defRPr/>
            </a:lvl4pPr>
            <a:lvl5pPr>
              <a:buClr>
                <a:srgbClr val="B90014"/>
              </a:buClr>
              <a:defRPr/>
            </a:lvl5pPr>
          </a:lstStyle>
          <a:p>
            <a:pPr lvl="0"/>
            <a:r>
              <a:rPr lang="en-US" dirty="0"/>
              <a:t>List, 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BC381CF3-A79F-4FF1-9EB8-FF2E12A8235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1556" y="3502240"/>
            <a:ext cx="3640547" cy="5295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pPr lvl="0"/>
            <a:r>
              <a:rPr lang="en-US" dirty="0"/>
              <a:t>Text, large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DD95EB26-7C38-4CD0-8E50-BDB8A45445D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51556" y="4448078"/>
            <a:ext cx="3640547" cy="5295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/>
            </a:lvl1pPr>
          </a:lstStyle>
          <a:p>
            <a:pPr lvl="0"/>
            <a:r>
              <a:rPr lang="en-US" dirty="0"/>
              <a:t>Text, small</a:t>
            </a:r>
          </a:p>
        </p:txBody>
      </p:sp>
    </p:spTree>
    <p:extLst>
      <p:ext uri="{BB962C8B-B14F-4D97-AF65-F5344CB8AC3E}">
        <p14:creationId xmlns:p14="http://schemas.microsoft.com/office/powerpoint/2010/main" val="26881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0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4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9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6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3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1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5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6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C4159DD5-14DA-4DBA-BD8E-A6040CC1CD1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03072" y="628821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5072" y="6288212"/>
            <a:ext cx="2743200" cy="365125"/>
          </a:xfrm>
          <a:prstGeom prst="rect">
            <a:avLst/>
          </a:prstGeom>
        </p:spPr>
        <p:txBody>
          <a:bodyPr/>
          <a:lstStyle/>
          <a:p>
            <a:fld id="{BEBB6943-7F0E-49CF-AD70-877F03EDED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6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C8C5FFE-8093-730E-B248-C7C63FEA4DC1}"/>
              </a:ext>
            </a:extLst>
          </p:cNvPr>
          <p:cNvSpPr/>
          <p:nvPr userDrawn="1"/>
        </p:nvSpPr>
        <p:spPr>
          <a:xfrm>
            <a:off x="3" y="6065520"/>
            <a:ext cx="12191999" cy="726948"/>
          </a:xfrm>
          <a:prstGeom prst="rect">
            <a:avLst/>
          </a:prstGeom>
          <a:blipFill dpi="0" rotWithShape="1">
            <a:blip r:embed="rId15">
              <a:alphaModFix amt="30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257" y="11363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85587D-04C1-C305-E615-DFB5B4645C03}"/>
              </a:ext>
            </a:extLst>
          </p:cNvPr>
          <p:cNvGrpSpPr/>
          <p:nvPr userDrawn="1"/>
        </p:nvGrpSpPr>
        <p:grpSpPr>
          <a:xfrm>
            <a:off x="3" y="6821554"/>
            <a:ext cx="12191999" cy="79248"/>
            <a:chOff x="1" y="6781800"/>
            <a:chExt cx="9143999" cy="79248"/>
          </a:xfrm>
          <a:solidFill>
            <a:srgbClr val="577392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152243F-23E6-06EB-FD0C-7C46059DF491}"/>
                </a:ext>
              </a:extLst>
            </p:cNvPr>
            <p:cNvSpPr/>
            <p:nvPr userDrawn="1"/>
          </p:nvSpPr>
          <p:spPr>
            <a:xfrm>
              <a:off x="1" y="6781800"/>
              <a:ext cx="9143999" cy="79248"/>
            </a:xfrm>
            <a:prstGeom prst="rect">
              <a:avLst/>
            </a:prstGeom>
            <a:grpFill/>
            <a:ln>
              <a:solidFill>
                <a:srgbClr val="2F4A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5EBDA40-A19D-8E15-360C-49E0072D97AB}"/>
                </a:ext>
              </a:extLst>
            </p:cNvPr>
            <p:cNvSpPr/>
            <p:nvPr userDrawn="1"/>
          </p:nvSpPr>
          <p:spPr>
            <a:xfrm>
              <a:off x="1" y="6781800"/>
              <a:ext cx="9143999" cy="79248"/>
            </a:xfrm>
            <a:prstGeom prst="rect">
              <a:avLst/>
            </a:prstGeom>
            <a:grpFill/>
            <a:ln>
              <a:solidFill>
                <a:srgbClr val="2F4A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061222"/>
            <a:ext cx="12148457" cy="7655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2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Text here</a:t>
            </a:r>
          </a:p>
          <a:p>
            <a:r>
              <a:rPr lang="en-US" dirty="0"/>
              <a:t>Text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1EA6EC1-ED71-865E-E759-C203D733FC1C}"/>
              </a:ext>
            </a:extLst>
          </p:cNvPr>
          <p:cNvGrpSpPr/>
          <p:nvPr userDrawn="1"/>
        </p:nvGrpSpPr>
        <p:grpSpPr>
          <a:xfrm>
            <a:off x="3" y="6061222"/>
            <a:ext cx="12191999" cy="9144"/>
            <a:chOff x="1" y="6781800"/>
            <a:chExt cx="9143999" cy="79248"/>
          </a:xfrm>
          <a:solidFill>
            <a:srgbClr val="F04923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EB445D7-BB3D-786F-C0AD-FC6A02EAEBAF}"/>
                </a:ext>
              </a:extLst>
            </p:cNvPr>
            <p:cNvSpPr/>
            <p:nvPr userDrawn="1"/>
          </p:nvSpPr>
          <p:spPr>
            <a:xfrm>
              <a:off x="1" y="6781800"/>
              <a:ext cx="9143999" cy="79248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81FAEC7-4027-4605-28FC-AEBD0530927A}"/>
                </a:ext>
              </a:extLst>
            </p:cNvPr>
            <p:cNvSpPr/>
            <p:nvPr userDrawn="1"/>
          </p:nvSpPr>
          <p:spPr>
            <a:xfrm>
              <a:off x="1" y="6781800"/>
              <a:ext cx="9143999" cy="79248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5254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7" r:id="rId12"/>
    <p:sldLayoutId id="214748368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75575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3600" kern="1200">
          <a:solidFill>
            <a:srgbClr val="333333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3200" kern="1200">
          <a:solidFill>
            <a:srgbClr val="333333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rgbClr val="333333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sv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5.png"/><Relationship Id="rId4" Type="http://schemas.openxmlformats.org/officeDocument/2006/relationships/image" Target="../media/image55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0FF542B-2AA8-00C9-C300-BBE7325D0FEE}"/>
              </a:ext>
            </a:extLst>
          </p:cNvPr>
          <p:cNvSpPr/>
          <p:nvPr/>
        </p:nvSpPr>
        <p:spPr>
          <a:xfrm>
            <a:off x="5484984" y="-7722"/>
            <a:ext cx="6707016" cy="60751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6" name="Picture 12" descr="Bacterial drug resistance studied by robotic E. coli evolution - It Ain't  Magic">
            <a:extLst>
              <a:ext uri="{FF2B5EF4-FFF2-40B4-BE49-F238E27FC236}">
                <a16:creationId xmlns:a16="http://schemas.microsoft.com/office/drawing/2014/main" id="{4704F33D-CE60-C7A1-9EA2-C5BB5AF7B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0" y="0"/>
            <a:ext cx="4879790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The image depicts a dense, abstract pattern of numerous blue dots forming a complex, irregular mosaic.&#10;&#10;AI-generated content may be incorrect.">
            <a:extLst>
              <a:ext uri="{FF2B5EF4-FFF2-40B4-BE49-F238E27FC236}">
                <a16:creationId xmlns:a16="http://schemas.microsoft.com/office/drawing/2014/main" id="{CA603345-7AEC-FA13-10D6-D4BC89FCFC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232" t="-54218" r="232" b="-106"/>
          <a:stretch>
            <a:fillRect/>
          </a:stretch>
        </p:blipFill>
        <p:spPr>
          <a:xfrm rot="5400000">
            <a:off x="1563002" y="-1577073"/>
            <a:ext cx="6075147" cy="9213853"/>
          </a:xfrm>
          <a:prstGeom prst="rect">
            <a:avLst/>
          </a:prstGeom>
        </p:spPr>
      </p:pic>
      <p:pic>
        <p:nvPicPr>
          <p:cNvPr id="18" name="Picture 17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EC4BBDD6-AA01-C108-D034-9110E089CA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71"/>
          <a:stretch>
            <a:fillRect/>
          </a:stretch>
        </p:blipFill>
        <p:spPr>
          <a:xfrm>
            <a:off x="29028" y="5906001"/>
            <a:ext cx="4296229" cy="900497"/>
          </a:xfrm>
          <a:prstGeom prst="rect">
            <a:avLst/>
          </a:prstGeom>
        </p:spPr>
      </p:pic>
      <p:pic>
        <p:nvPicPr>
          <p:cNvPr id="23" name="Picture 22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AE697FBE-0266-81F4-27FF-66443C4E2E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1"/>
          <a:stretch>
            <a:fillRect/>
          </a:stretch>
        </p:blipFill>
        <p:spPr>
          <a:xfrm>
            <a:off x="8403772" y="5948753"/>
            <a:ext cx="3693888" cy="10181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95BCB-29F1-1C3C-D31D-511EC78F0BFD}"/>
              </a:ext>
            </a:extLst>
          </p:cNvPr>
          <p:cNvSpPr txBox="1"/>
          <p:nvPr/>
        </p:nvSpPr>
        <p:spPr>
          <a:xfrm>
            <a:off x="5762289" y="3865856"/>
            <a:ext cx="3942646" cy="1200329"/>
          </a:xfrm>
          <a:prstGeom prst="rect">
            <a:avLst/>
          </a:prstGeom>
          <a:solidFill>
            <a:srgbClr val="000000">
              <a:alpha val="6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9D9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When Antibiotics Fail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A80D5-A063-A462-40F1-74018DFAAB86}"/>
              </a:ext>
            </a:extLst>
          </p:cNvPr>
          <p:cNvSpPr txBox="1"/>
          <p:nvPr/>
        </p:nvSpPr>
        <p:spPr>
          <a:xfrm>
            <a:off x="5795421" y="5135048"/>
            <a:ext cx="3876382" cy="707886"/>
          </a:xfrm>
          <a:prstGeom prst="rect">
            <a:avLst/>
          </a:prstGeom>
          <a:solidFill>
            <a:srgbClr val="000000">
              <a:alpha val="60000"/>
            </a:srgb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9D9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Marc G Chevrette, PhD</a:t>
            </a:r>
          </a:p>
          <a:p>
            <a:pPr algn="ctr"/>
            <a:r>
              <a:rPr lang="en-US" sz="2000" dirty="0">
                <a:solidFill>
                  <a:srgbClr val="F9D9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Crossroads of Ideas 2026-03-18</a:t>
            </a:r>
          </a:p>
        </p:txBody>
      </p:sp>
    </p:spTree>
    <p:extLst>
      <p:ext uri="{BB962C8B-B14F-4D97-AF65-F5344CB8AC3E}">
        <p14:creationId xmlns:p14="http://schemas.microsoft.com/office/powerpoint/2010/main" val="33873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7DBA4-19DE-9354-673E-69FA9D193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4151A6FA-845E-33B3-C86A-9A3E32FED33F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O’Neill. 2016.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Review on Antimicrobial Resistance.</a:t>
            </a:r>
          </a:p>
          <a:p>
            <a:pPr algn="r"/>
            <a:r>
              <a:rPr lang="it-IT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GBD 2021 Antimicrobial Resistance Collaborators. </a:t>
            </a:r>
            <a:r>
              <a:rPr lang="it-IT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Lancet</a:t>
            </a:r>
            <a:r>
              <a:rPr lang="it-IT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Legenza et al. 2019.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Antimicrobial Agents and Chemotherapy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655E7F-B7B7-9F01-D228-B889AFFEC7CD}"/>
              </a:ext>
            </a:extLst>
          </p:cNvPr>
          <p:cNvGrpSpPr/>
          <p:nvPr/>
        </p:nvGrpSpPr>
        <p:grpSpPr>
          <a:xfrm>
            <a:off x="5505994" y="-7711"/>
            <a:ext cx="6631886" cy="5825862"/>
            <a:chOff x="5505994" y="207816"/>
            <a:chExt cx="6631886" cy="5825862"/>
          </a:xfrm>
        </p:grpSpPr>
        <p:pic>
          <p:nvPicPr>
            <p:cNvPr id="35" name="Picture 34" descr="The diagram represents a visual representation of the number of deaths associated with different age groups, ranging from neonatal stages to older ages, with a breakdown of specific age intervals.&#10;&#10;AI-generated content may be incorrect.">
              <a:extLst>
                <a:ext uri="{FF2B5EF4-FFF2-40B4-BE49-F238E27FC236}">
                  <a16:creationId xmlns:a16="http://schemas.microsoft.com/office/drawing/2014/main" id="{3BEA29DF-5E61-3C52-A7BA-7F2A5358B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6" r="45745" b="3739"/>
            <a:stretch>
              <a:fillRect/>
            </a:stretch>
          </p:blipFill>
          <p:spPr>
            <a:xfrm>
              <a:off x="5580325" y="207816"/>
              <a:ext cx="6557555" cy="5825862"/>
            </a:xfrm>
            <a:prstGeom prst="rect">
              <a:avLst/>
            </a:prstGeom>
          </p:spPr>
        </p:pic>
        <p:pic>
          <p:nvPicPr>
            <p:cNvPr id="36" name="Picture 35" descr="The diagram represents a visual representation of the number of deaths associated with different age groups, ranging from neonatal stages to older ages, with a breakdown of specific age intervals.&#10;&#10;AI-generated content may be incorrect.">
              <a:extLst>
                <a:ext uri="{FF2B5EF4-FFF2-40B4-BE49-F238E27FC236}">
                  <a16:creationId xmlns:a16="http://schemas.microsoft.com/office/drawing/2014/main" id="{83423335-D32E-4002-77FA-14A50341C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6" r="97977" b="88169"/>
            <a:stretch>
              <a:fillRect/>
            </a:stretch>
          </p:blipFill>
          <p:spPr>
            <a:xfrm>
              <a:off x="8345297" y="2798959"/>
              <a:ext cx="393754" cy="87167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8A97719-5353-BF4C-2BAD-B35A66E8A88A}"/>
                </a:ext>
              </a:extLst>
            </p:cNvPr>
            <p:cNvSpPr/>
            <p:nvPr/>
          </p:nvSpPr>
          <p:spPr>
            <a:xfrm>
              <a:off x="5505994" y="207816"/>
              <a:ext cx="933995" cy="557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07A9D7-4EB6-50BE-4678-7D35F0D7D91C}"/>
                </a:ext>
              </a:extLst>
            </p:cNvPr>
            <p:cNvSpPr txBox="1"/>
            <p:nvPr/>
          </p:nvSpPr>
          <p:spPr>
            <a:xfrm>
              <a:off x="8542174" y="2746209"/>
              <a:ext cx="13022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1990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328E22-C1DD-729F-29E7-F73C8FED1FC9}"/>
                </a:ext>
              </a:extLst>
            </p:cNvPr>
            <p:cNvSpPr txBox="1"/>
            <p:nvPr/>
          </p:nvSpPr>
          <p:spPr>
            <a:xfrm>
              <a:off x="8542174" y="3114216"/>
              <a:ext cx="13022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2021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54CE429-6199-8BA1-5A6A-E2AE4D302027}"/>
              </a:ext>
            </a:extLst>
          </p:cNvPr>
          <p:cNvSpPr txBox="1"/>
          <p:nvPr/>
        </p:nvSpPr>
        <p:spPr>
          <a:xfrm>
            <a:off x="465600" y="632492"/>
            <a:ext cx="71173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“In the US alone, more than </a:t>
            </a:r>
            <a:r>
              <a:rPr lang="en-US" sz="28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2,000,000 infections </a:t>
            </a:r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 year are caused by bacteria that are resistant to at least first-line antibiotic treatments, costing the US health system </a:t>
            </a:r>
            <a:r>
              <a:rPr lang="en-US" sz="28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$20 billion USD </a:t>
            </a:r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excess costs each year.”</a:t>
            </a:r>
          </a:p>
        </p:txBody>
      </p:sp>
      <p:pic>
        <p:nvPicPr>
          <p:cNvPr id="32" name="Picture 31" descr="The image is a bar chart displaying the percentage of susceptibility of various antibiotics, including ampicillin, levofloxacin, trimethoprim, sulbactam, ciprofloxacin, and sulfamethoxazole, against a range of susceptibility percentages from 50% to 95%+.&#10;&#10;AI-generated content may be incorrect.">
            <a:extLst>
              <a:ext uri="{FF2B5EF4-FFF2-40B4-BE49-F238E27FC236}">
                <a16:creationId xmlns:a16="http://schemas.microsoft.com/office/drawing/2014/main" id="{AB299516-86BE-8073-D0BE-869BFB87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18"/>
          <a:stretch>
            <a:fillRect/>
          </a:stretch>
        </p:blipFill>
        <p:spPr>
          <a:xfrm>
            <a:off x="190341" y="3246580"/>
            <a:ext cx="4295194" cy="2416889"/>
          </a:xfrm>
          <a:prstGeom prst="rect">
            <a:avLst/>
          </a:prstGeom>
        </p:spPr>
      </p:pic>
      <p:pic>
        <p:nvPicPr>
          <p:cNvPr id="40" name="Picture 39" descr="The image is a bar chart displaying the percentage of susceptibility of various antibiotics, including ampicillin, levofloxacin, trimethoprim, sulbactam, ciprofloxacin, and sulfamethoxazole, against a range of susceptibility percentages from 50% to 95%+.&#10;&#10;AI-generated content may be incorrect.">
            <a:extLst>
              <a:ext uri="{FF2B5EF4-FFF2-40B4-BE49-F238E27FC236}">
                <a16:creationId xmlns:a16="http://schemas.microsoft.com/office/drawing/2014/main" id="{923CD2B4-1D44-B75C-0516-B01F33662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4" t="9921" r="-101" b="-2882"/>
          <a:stretch>
            <a:fillRect/>
          </a:stretch>
        </p:blipFill>
        <p:spPr>
          <a:xfrm>
            <a:off x="4496108" y="3429000"/>
            <a:ext cx="1084217" cy="224676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94541EF-3ABF-1960-295E-92F4DE208DF5}"/>
              </a:ext>
            </a:extLst>
          </p:cNvPr>
          <p:cNvSpPr txBox="1"/>
          <p:nvPr/>
        </p:nvSpPr>
        <p:spPr>
          <a:xfrm>
            <a:off x="6146074" y="5675769"/>
            <a:ext cx="49442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Associated Deaths/Yr (Global)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840C9E-1EF4-64EC-7400-258362759FB1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Resistance in human health</a:t>
            </a:r>
          </a:p>
        </p:txBody>
      </p:sp>
    </p:spTree>
    <p:extLst>
      <p:ext uri="{BB962C8B-B14F-4D97-AF65-F5344CB8AC3E}">
        <p14:creationId xmlns:p14="http://schemas.microsoft.com/office/powerpoint/2010/main" val="215592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EBB18-5A3F-1924-D2C3-54E931D09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544ACD0D-A60C-BABD-48C4-1F28B03E9AFB}"/>
              </a:ext>
            </a:extLst>
          </p:cNvPr>
          <p:cNvGrpSpPr/>
          <p:nvPr/>
        </p:nvGrpSpPr>
        <p:grpSpPr>
          <a:xfrm>
            <a:off x="5505994" y="-7711"/>
            <a:ext cx="6631886" cy="5825862"/>
            <a:chOff x="5505994" y="207816"/>
            <a:chExt cx="6631886" cy="5825862"/>
          </a:xfrm>
        </p:grpSpPr>
        <p:pic>
          <p:nvPicPr>
            <p:cNvPr id="35" name="Picture 34" descr="The diagram represents a visual representation of the number of deaths associated with different age groups, ranging from neonatal stages to older ages, with a breakdown of specific age intervals.&#10;&#10;AI-generated content may be incorrect.">
              <a:extLst>
                <a:ext uri="{FF2B5EF4-FFF2-40B4-BE49-F238E27FC236}">
                  <a16:creationId xmlns:a16="http://schemas.microsoft.com/office/drawing/2014/main" id="{E7FE0FDC-7113-7D85-68A1-2671B1C78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6" r="45745" b="3739"/>
            <a:stretch>
              <a:fillRect/>
            </a:stretch>
          </p:blipFill>
          <p:spPr>
            <a:xfrm>
              <a:off x="5580325" y="207816"/>
              <a:ext cx="6557555" cy="5825862"/>
            </a:xfrm>
            <a:prstGeom prst="rect">
              <a:avLst/>
            </a:prstGeom>
          </p:spPr>
        </p:pic>
        <p:pic>
          <p:nvPicPr>
            <p:cNvPr id="36" name="Picture 35" descr="The diagram represents a visual representation of the number of deaths associated with different age groups, ranging from neonatal stages to older ages, with a breakdown of specific age intervals.&#10;&#10;AI-generated content may be incorrect.">
              <a:extLst>
                <a:ext uri="{FF2B5EF4-FFF2-40B4-BE49-F238E27FC236}">
                  <a16:creationId xmlns:a16="http://schemas.microsoft.com/office/drawing/2014/main" id="{34FD2BC2-B078-5A68-429B-FDFBE5C43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6" r="97977" b="88169"/>
            <a:stretch>
              <a:fillRect/>
            </a:stretch>
          </p:blipFill>
          <p:spPr>
            <a:xfrm>
              <a:off x="8345297" y="2798959"/>
              <a:ext cx="393754" cy="87167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1F2D383-E2FD-00DA-7449-E1726522C929}"/>
                </a:ext>
              </a:extLst>
            </p:cNvPr>
            <p:cNvSpPr/>
            <p:nvPr/>
          </p:nvSpPr>
          <p:spPr>
            <a:xfrm>
              <a:off x="5505994" y="207816"/>
              <a:ext cx="933995" cy="557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FD881A5-D0F8-10C7-0F7A-D145F50DA674}"/>
                </a:ext>
              </a:extLst>
            </p:cNvPr>
            <p:cNvSpPr txBox="1"/>
            <p:nvPr/>
          </p:nvSpPr>
          <p:spPr>
            <a:xfrm>
              <a:off x="8542174" y="2746209"/>
              <a:ext cx="13022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1990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E76F7F-1C3A-2801-6A28-E0EB8F850113}"/>
                </a:ext>
              </a:extLst>
            </p:cNvPr>
            <p:cNvSpPr txBox="1"/>
            <p:nvPr/>
          </p:nvSpPr>
          <p:spPr>
            <a:xfrm>
              <a:off x="8542174" y="3114216"/>
              <a:ext cx="13022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2021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9E9C2E2-3DCD-DF91-F266-3471B9F22CD9}"/>
              </a:ext>
            </a:extLst>
          </p:cNvPr>
          <p:cNvSpPr txBox="1"/>
          <p:nvPr/>
        </p:nvSpPr>
        <p:spPr>
          <a:xfrm>
            <a:off x="465600" y="632492"/>
            <a:ext cx="71173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“In the US alone, more than </a:t>
            </a:r>
            <a:r>
              <a:rPr lang="en-US" sz="28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2,000,000 infections </a:t>
            </a:r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 year are caused by bacteria that are resistant to at least first-line antibiotic treatments, costing the US health system </a:t>
            </a:r>
            <a:r>
              <a:rPr lang="en-US" sz="28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$20 billion USD </a:t>
            </a:r>
            <a:r>
              <a:rPr lang="en-US" sz="2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excess costs each year.”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278C3F1-A6D2-AD1C-1DC1-79AC9C17F0D6}"/>
              </a:ext>
            </a:extLst>
          </p:cNvPr>
          <p:cNvSpPr txBox="1"/>
          <p:nvPr/>
        </p:nvSpPr>
        <p:spPr>
          <a:xfrm>
            <a:off x="6146074" y="5675769"/>
            <a:ext cx="49442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Associated Deaths/Yr (Global)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3FAA6C-A546-58AC-B17A-94E4881427BE}"/>
              </a:ext>
            </a:extLst>
          </p:cNvPr>
          <p:cNvGrpSpPr/>
          <p:nvPr/>
        </p:nvGrpSpPr>
        <p:grpSpPr>
          <a:xfrm>
            <a:off x="83352" y="3410252"/>
            <a:ext cx="7969899" cy="1434606"/>
            <a:chOff x="1822270" y="4118783"/>
            <a:chExt cx="9747770" cy="1754627"/>
          </a:xfrm>
        </p:grpSpPr>
        <p:pic>
          <p:nvPicPr>
            <p:cNvPr id="3" name="Picture 2" descr="By 2050, AMR could lead to one death every three seconds if not addressed immediately.&#10;&#10;AI-generated content may be incorrect.">
              <a:extLst>
                <a:ext uri="{FF2B5EF4-FFF2-40B4-BE49-F238E27FC236}">
                  <a16:creationId xmlns:a16="http://schemas.microsoft.com/office/drawing/2014/main" id="{BFD0A312-51DB-52FC-F1EF-D78F353BD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6712" y="4118952"/>
              <a:ext cx="8443328" cy="1754458"/>
            </a:xfrm>
            <a:prstGeom prst="rect">
              <a:avLst/>
            </a:prstGeom>
          </p:spPr>
        </p:pic>
        <p:pic>
          <p:nvPicPr>
            <p:cNvPr id="5" name="Picture 4" descr="The image depicts a digital clock showing the time as 00:00:03.&#10;&#10;AI-generated content may be incorrect.">
              <a:extLst>
                <a:ext uri="{FF2B5EF4-FFF2-40B4-BE49-F238E27FC236}">
                  <a16:creationId xmlns:a16="http://schemas.microsoft.com/office/drawing/2014/main" id="{D2EF34F2-F13C-3603-C98E-AFBA51086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22270" y="4118783"/>
              <a:ext cx="1355390" cy="1754459"/>
            </a:xfrm>
            <a:prstGeom prst="rect">
              <a:avLst/>
            </a:prstGeom>
          </p:spPr>
        </p:pic>
      </p:grp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3AF54774-EA25-E171-412A-305D11CEC6B9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O’Neill. 2016.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Review on Antimicrobial Resistance.</a:t>
            </a:r>
          </a:p>
          <a:p>
            <a:pPr algn="r"/>
            <a:r>
              <a:rPr lang="it-IT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GBD 2021 Antimicrobial Resistance Collaborators. </a:t>
            </a:r>
            <a:r>
              <a:rPr lang="it-IT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Lancet</a:t>
            </a:r>
            <a:r>
              <a:rPr lang="it-IT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Legenza et al. 2019.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Antimicrobial Agents and Chemotherapy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3AD2DA-D9B1-D768-BDD9-EAF5996B2FB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Resistance in human health</a:t>
            </a:r>
          </a:p>
        </p:txBody>
      </p:sp>
    </p:spTree>
    <p:extLst>
      <p:ext uri="{BB962C8B-B14F-4D97-AF65-F5344CB8AC3E}">
        <p14:creationId xmlns:p14="http://schemas.microsoft.com/office/powerpoint/2010/main" val="534032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AD595-ACB6-BD86-7862-D239A9F6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B81D4C8-1691-61E1-1EC9-7B8A09A43516}"/>
              </a:ext>
            </a:extLst>
          </p:cNvPr>
          <p:cNvSpPr txBox="1">
            <a:spLocks/>
          </p:cNvSpPr>
          <p:nvPr/>
        </p:nvSpPr>
        <p:spPr>
          <a:xfrm>
            <a:off x="6537960" y="6121452"/>
            <a:ext cx="5654040" cy="44914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Savary et al. 2019.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 </a:t>
            </a:r>
            <a:r>
              <a:rPr lang="en-US" sz="1400" i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Ecol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</a:t>
            </a:r>
            <a:r>
              <a:rPr lang="en-US" sz="1400" i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Evol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Delgado-Baquerizo et al. 2020.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 </a:t>
            </a:r>
            <a:r>
              <a:rPr lang="en-US" sz="1400" i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Clim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Change.</a:t>
            </a:r>
            <a:endParaRPr lang="en-US" sz="14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98E6FC-8915-1158-F713-EFA05694D6A4}"/>
              </a:ext>
            </a:extLst>
          </p:cNvPr>
          <p:cNvSpPr txBox="1"/>
          <p:nvPr/>
        </p:nvSpPr>
        <p:spPr>
          <a:xfrm>
            <a:off x="120650" y="1423374"/>
            <a:ext cx="57855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“Plant pathogens and pests are documented to cause up to</a:t>
            </a:r>
          </a:p>
          <a:p>
            <a:pPr algn="ctr"/>
            <a:r>
              <a:rPr lang="en-US" sz="32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40% yield losses </a:t>
            </a:r>
            <a:r>
              <a:rPr lang="en-US" sz="32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major crops including maize, rice, and wheat…resulting in annual worldwide economic losses of approx. </a:t>
            </a:r>
            <a:r>
              <a:rPr lang="en-US" sz="3200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$220 billion USD</a:t>
            </a:r>
            <a:r>
              <a:rPr lang="en-US" sz="32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.”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69E1804-003A-6F22-9295-850B3012B7DE}"/>
              </a:ext>
            </a:extLst>
          </p:cNvPr>
          <p:cNvGrpSpPr/>
          <p:nvPr/>
        </p:nvGrpSpPr>
        <p:grpSpPr>
          <a:xfrm>
            <a:off x="5506021" y="614422"/>
            <a:ext cx="6552497" cy="5117265"/>
            <a:chOff x="5506021" y="938272"/>
            <a:chExt cx="6552497" cy="5117265"/>
          </a:xfrm>
        </p:grpSpPr>
        <p:pic>
          <p:nvPicPr>
            <p:cNvPr id="3" name="Picture 2" descr="figure 4">
              <a:extLst>
                <a:ext uri="{FF2B5EF4-FFF2-40B4-BE49-F238E27FC236}">
                  <a16:creationId xmlns:a16="http://schemas.microsoft.com/office/drawing/2014/main" id="{71F4612D-BA69-F469-193B-BEA20A9A71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3886"/>
            <a:stretch/>
          </p:blipFill>
          <p:spPr bwMode="auto">
            <a:xfrm>
              <a:off x="7271659" y="1754496"/>
              <a:ext cx="4638362" cy="4217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5A9F64-A6AB-47AF-ACFE-AF18118F1386}"/>
                </a:ext>
              </a:extLst>
            </p:cNvPr>
            <p:cNvSpPr txBox="1"/>
            <p:nvPr/>
          </p:nvSpPr>
          <p:spPr bwMode="auto">
            <a:xfrm>
              <a:off x="9112787" y="1423374"/>
              <a:ext cx="95610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2020</a:t>
              </a:r>
            </a:p>
          </p:txBody>
        </p:sp>
        <p:pic>
          <p:nvPicPr>
            <p:cNvPr id="14" name="Picture 13" descr="figure 4">
              <a:extLst>
                <a:ext uri="{FF2B5EF4-FFF2-40B4-BE49-F238E27FC236}">
                  <a16:creationId xmlns:a16="http://schemas.microsoft.com/office/drawing/2014/main" id="{E6A79D28-7B8F-BE2B-C5FD-DE7A6CF3E4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26" t="21897" r="10574" b="70804"/>
            <a:stretch/>
          </p:blipFill>
          <p:spPr bwMode="auto">
            <a:xfrm>
              <a:off x="5990254" y="3094733"/>
              <a:ext cx="2391163" cy="616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CCEE130-EDAA-FC66-A09A-EB0A0A1BCE63}"/>
                </a:ext>
              </a:extLst>
            </p:cNvPr>
            <p:cNvSpPr/>
            <p:nvPr/>
          </p:nvSpPr>
          <p:spPr>
            <a:xfrm>
              <a:off x="9347112" y="3418859"/>
              <a:ext cx="2061808" cy="5359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39B5F7D-3909-FA8D-0C5E-2567C5E8A1EB}"/>
                </a:ext>
              </a:extLst>
            </p:cNvPr>
            <p:cNvSpPr/>
            <p:nvPr/>
          </p:nvSpPr>
          <p:spPr>
            <a:xfrm>
              <a:off x="9166017" y="5745480"/>
              <a:ext cx="2061808" cy="277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C5B2E20-A5BE-D915-5958-015AA5A97899}"/>
                </a:ext>
              </a:extLst>
            </p:cNvPr>
            <p:cNvSpPr/>
            <p:nvPr/>
          </p:nvSpPr>
          <p:spPr>
            <a:xfrm>
              <a:off x="7211601" y="3954780"/>
              <a:ext cx="590011" cy="284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7E6FF9-1E30-9FEC-4CCE-1DA41B8BA875}"/>
                </a:ext>
              </a:extLst>
            </p:cNvPr>
            <p:cNvSpPr/>
            <p:nvPr/>
          </p:nvSpPr>
          <p:spPr>
            <a:xfrm>
              <a:off x="6965115" y="1703992"/>
              <a:ext cx="590011" cy="1762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B7726F-406E-3667-E6B4-53CAD356272F}"/>
                </a:ext>
              </a:extLst>
            </p:cNvPr>
            <p:cNvSpPr txBox="1"/>
            <p:nvPr/>
          </p:nvSpPr>
          <p:spPr bwMode="auto">
            <a:xfrm>
              <a:off x="8215027" y="3789608"/>
              <a:ext cx="275162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2050 (projection)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E2B4E1A-6E8C-1A95-2E7C-31DFBE160ECA}"/>
                </a:ext>
              </a:extLst>
            </p:cNvPr>
            <p:cNvGrpSpPr/>
            <p:nvPr/>
          </p:nvGrpSpPr>
          <p:grpSpPr>
            <a:xfrm>
              <a:off x="5506021" y="4976331"/>
              <a:ext cx="2709006" cy="1079206"/>
              <a:chOff x="4862056" y="4669618"/>
              <a:chExt cx="3332748" cy="1327691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0D3DFC5-8019-E898-C598-048F93F66A88}"/>
                  </a:ext>
                </a:extLst>
              </p:cNvPr>
              <p:cNvGrpSpPr/>
              <p:nvPr/>
            </p:nvGrpSpPr>
            <p:grpSpPr>
              <a:xfrm>
                <a:off x="4862056" y="4674007"/>
                <a:ext cx="3332748" cy="1323302"/>
                <a:chOff x="5162947" y="4366098"/>
                <a:chExt cx="3332748" cy="1323302"/>
              </a:xfrm>
            </p:grpSpPr>
            <p:pic>
              <p:nvPicPr>
                <p:cNvPr id="15" name="Picture 14" descr="figure 4">
                  <a:extLst>
                    <a:ext uri="{FF2B5EF4-FFF2-40B4-BE49-F238E27FC236}">
                      <a16:creationId xmlns:a16="http://schemas.microsoft.com/office/drawing/2014/main" id="{AE0915BA-A5DC-A2E0-88E0-56BD9964D26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7341" t="52832" r="658" b="34426"/>
                <a:stretch/>
              </p:blipFill>
              <p:spPr bwMode="auto">
                <a:xfrm>
                  <a:off x="5162947" y="4366098"/>
                  <a:ext cx="3332748" cy="13233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C08BC4A-E2F7-E185-705C-689F64105152}"/>
                    </a:ext>
                  </a:extLst>
                </p:cNvPr>
                <p:cNvSpPr/>
                <p:nvPr/>
              </p:nvSpPr>
              <p:spPr>
                <a:xfrm>
                  <a:off x="7743721" y="4366098"/>
                  <a:ext cx="751974" cy="2319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endParaRPr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A1ECECB-1E02-3EC1-16DB-10E8CFF10AC2}"/>
                  </a:ext>
                </a:extLst>
              </p:cNvPr>
              <p:cNvSpPr/>
              <p:nvPr/>
            </p:nvSpPr>
            <p:spPr>
              <a:xfrm>
                <a:off x="6008660" y="4669618"/>
                <a:ext cx="1013146" cy="6486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C72DB7-A4BB-FCC4-94F5-2B4A5BE583A4}"/>
                </a:ext>
              </a:extLst>
            </p:cNvPr>
            <p:cNvSpPr txBox="1"/>
            <p:nvPr/>
          </p:nvSpPr>
          <p:spPr bwMode="auto">
            <a:xfrm>
              <a:off x="6635706" y="938272"/>
              <a:ext cx="5422812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2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Relative Abundance of Plant Pathogens</a:t>
              </a: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57E63A74-EF29-8B34-FB52-5C7D2D6EE215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Infectious disease in agriculture</a:t>
            </a:r>
          </a:p>
        </p:txBody>
      </p:sp>
    </p:spTree>
    <p:extLst>
      <p:ext uri="{BB962C8B-B14F-4D97-AF65-F5344CB8AC3E}">
        <p14:creationId xmlns:p14="http://schemas.microsoft.com/office/powerpoint/2010/main" val="424847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02839-E213-8F08-3C14-DDBECA336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5A25-0196-BF2A-B008-90F1AF135913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Strategies for when antibiotics fail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E46C4-E968-124D-9F83-15743169E3B3}"/>
              </a:ext>
            </a:extLst>
          </p:cNvPr>
          <p:cNvSpPr txBox="1"/>
          <p:nvPr/>
        </p:nvSpPr>
        <p:spPr>
          <a:xfrm>
            <a:off x="1177925" y="819150"/>
            <a:ext cx="98361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800"/>
              </a:spcBef>
              <a:buClr>
                <a:schemeClr val="accent1"/>
              </a:buClr>
            </a:pP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Implement </a:t>
            </a:r>
            <a:r>
              <a:rPr lang="en-US" sz="4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better use </a:t>
            </a: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practices and </a:t>
            </a:r>
            <a:r>
              <a:rPr lang="en-US" sz="4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stewardship</a:t>
            </a:r>
          </a:p>
          <a:p>
            <a:pPr algn="ctr">
              <a:spcBef>
                <a:spcPts val="4800"/>
              </a:spcBef>
              <a:buClr>
                <a:schemeClr val="accent1"/>
              </a:buClr>
            </a:pP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Discover </a:t>
            </a:r>
            <a:r>
              <a:rPr lang="en-US" sz="4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new antibiotics</a:t>
            </a:r>
            <a:r>
              <a:rPr lang="en-US" sz="4800" b="1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</a:t>
            </a: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that work in new ways</a:t>
            </a:r>
          </a:p>
          <a:p>
            <a:pPr algn="ctr">
              <a:spcBef>
                <a:spcPts val="4800"/>
              </a:spcBef>
              <a:buClr>
                <a:schemeClr val="accent1"/>
              </a:buClr>
            </a:pP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Develop </a:t>
            </a:r>
            <a:r>
              <a:rPr lang="en-US" sz="4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non-antibiotic</a:t>
            </a:r>
            <a:r>
              <a:rPr lang="en-US" sz="4800" b="1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</a:t>
            </a:r>
            <a:r>
              <a:rPr lang="en-US" sz="4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treatments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F4174F-7260-C40C-0C78-464B81FE2966}"/>
              </a:ext>
            </a:extLst>
          </p:cNvPr>
          <p:cNvSpPr/>
          <p:nvPr/>
        </p:nvSpPr>
        <p:spPr>
          <a:xfrm>
            <a:off x="795338" y="2857500"/>
            <a:ext cx="10601325" cy="1685926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2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E785-525F-1BF6-6BF0-617426311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8EA87-8A01-47BB-38FF-5F5A8380BE05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Where do we find new antibiotics?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960D38-6BB4-6D3A-583B-0C023ED46BE5}"/>
              </a:ext>
            </a:extLst>
          </p:cNvPr>
          <p:cNvSpPr txBox="1"/>
          <p:nvPr/>
        </p:nvSpPr>
        <p:spPr>
          <a:xfrm>
            <a:off x="508000" y="930644"/>
            <a:ext cx="10769600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</a:t>
            </a: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offers the most promising new antibiotics.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Bacteria and fungi </a:t>
            </a: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have evolved over millions of years to live in competitive environments.</a:t>
            </a:r>
          </a:p>
          <a:p>
            <a:pPr marL="742950" lvl="1" indent="-28575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Some of these cause disease, but </a:t>
            </a:r>
            <a:r>
              <a:rPr lang="en-US" sz="32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many microbes are beneficial </a:t>
            </a: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to humans, plants, and other organisms.</a:t>
            </a:r>
          </a:p>
          <a:p>
            <a:pPr marL="742950" lvl="1" indent="-285750"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They often make their own antibiotics </a:t>
            </a: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to compete and give them a survival advantage over other microbes.</a:t>
            </a:r>
          </a:p>
        </p:txBody>
      </p:sp>
    </p:spTree>
    <p:extLst>
      <p:ext uri="{BB962C8B-B14F-4D97-AF65-F5344CB8AC3E}">
        <p14:creationId xmlns:p14="http://schemas.microsoft.com/office/powerpoint/2010/main" val="43661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54BF-D767-86D1-E4CE-BB98FA98080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Complex Interactions Between Species Shape the Diversity of Life</a:t>
            </a:r>
            <a:endParaRPr lang="en-US" sz="3000" dirty="0">
              <a:solidFill>
                <a:srgbClr val="57739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4FFE26-58BA-E4B5-58B0-9D7D0674E00E}"/>
              </a:ext>
            </a:extLst>
          </p:cNvPr>
          <p:cNvGrpSpPr/>
          <p:nvPr/>
        </p:nvGrpSpPr>
        <p:grpSpPr>
          <a:xfrm>
            <a:off x="136346" y="697621"/>
            <a:ext cx="11919308" cy="2990088"/>
            <a:chOff x="40614" y="538295"/>
            <a:chExt cx="11919308" cy="2990088"/>
          </a:xfrm>
        </p:grpSpPr>
        <p:pic>
          <p:nvPicPr>
            <p:cNvPr id="9" name="Picture 8" descr="An animal holding onto a small animal&#10;&#10;AI-generated content may be incorrect.">
              <a:extLst>
                <a:ext uri="{FF2B5EF4-FFF2-40B4-BE49-F238E27FC236}">
                  <a16:creationId xmlns:a16="http://schemas.microsoft.com/office/drawing/2014/main" id="{02A65CFA-6547-E8CD-1296-F49A29E1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14" y="540145"/>
              <a:ext cx="2516849" cy="29863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 descr="A bee eating a bug&#10;&#10;AI-generated content may be incorrect.">
              <a:extLst>
                <a:ext uri="{FF2B5EF4-FFF2-40B4-BE49-F238E27FC236}">
                  <a16:creationId xmlns:a16="http://schemas.microsoft.com/office/drawing/2014/main" id="{4DCB2190-998A-F901-A2FB-23FDCC289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3312" y="538295"/>
              <a:ext cx="2993011" cy="29900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 descr="A clown fish in anemone&#10;&#10;AI-generated content may be incorrect.">
              <a:extLst>
                <a:ext uri="{FF2B5EF4-FFF2-40B4-BE49-F238E27FC236}">
                  <a16:creationId xmlns:a16="http://schemas.microsoft.com/office/drawing/2014/main" id="{6E68A776-EB55-E08C-79DC-474817983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09" r="15254"/>
            <a:stretch>
              <a:fillRect/>
            </a:stretch>
          </p:blipFill>
          <p:spPr>
            <a:xfrm>
              <a:off x="5662172" y="538295"/>
              <a:ext cx="3248891" cy="29900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 descr="A tractor in a field&#10;&#10;AI-generated content may be incorrect.">
              <a:extLst>
                <a:ext uri="{FF2B5EF4-FFF2-40B4-BE49-F238E27FC236}">
                  <a16:creationId xmlns:a16="http://schemas.microsoft.com/office/drawing/2014/main" id="{5D379304-C4D1-BD55-CB6A-D5CBCD865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42" r="14330"/>
            <a:stretch>
              <a:fillRect/>
            </a:stretch>
          </p:blipFill>
          <p:spPr>
            <a:xfrm>
              <a:off x="8966911" y="538295"/>
              <a:ext cx="2993011" cy="299008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6" name="Picture 21" descr="Description European honey bee extracts nectar.jpg">
            <a:extLst>
              <a:ext uri="{FF2B5EF4-FFF2-40B4-BE49-F238E27FC236}">
                <a16:creationId xmlns:a16="http://schemas.microsoft.com/office/drawing/2014/main" id="{78AF5919-D173-4D43-ACF8-5FAC5BAA8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9012" b="869"/>
          <a:stretch>
            <a:fillRect/>
          </a:stretch>
        </p:blipFill>
        <p:spPr bwMode="auto">
          <a:xfrm>
            <a:off x="3928339" y="3717651"/>
            <a:ext cx="3187447" cy="228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mml.sjtu.edu.cn/laotuo/Compressed%20for%20Carton%20CHEN/2/DE0_0811%20Streptomyces.jpg">
            <a:extLst>
              <a:ext uri="{FF2B5EF4-FFF2-40B4-BE49-F238E27FC236}">
                <a16:creationId xmlns:a16="http://schemas.microsoft.com/office/drawing/2014/main" id="{55A063E6-5B64-4584-B28E-AE3E5B050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7" y="3717652"/>
            <a:ext cx="3515042" cy="2285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A group of ants on a rock&#10;&#10;AI-generated content may be incorrect.">
            <a:extLst>
              <a:ext uri="{FF2B5EF4-FFF2-40B4-BE49-F238E27FC236}">
                <a16:creationId xmlns:a16="http://schemas.microsoft.com/office/drawing/2014/main" id="{7C160343-195E-A37A-9439-F9EBEA7976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32"/>
          <a:stretch>
            <a:fillRect/>
          </a:stretch>
        </p:blipFill>
        <p:spPr>
          <a:xfrm>
            <a:off x="7242217" y="3717651"/>
            <a:ext cx="4662917" cy="2285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1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38739-3C7F-F9CA-870A-CE4D4B742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FC4D6-2EE9-8E64-500C-BC94D67FCE5A}"/>
              </a:ext>
            </a:extLst>
          </p:cNvPr>
          <p:cNvSpPr/>
          <p:nvPr/>
        </p:nvSpPr>
        <p:spPr>
          <a:xfrm>
            <a:off x="0" y="1"/>
            <a:ext cx="12192000" cy="446276"/>
          </a:xfrm>
          <a:prstGeom prst="rect">
            <a:avLst/>
          </a:prstGeom>
          <a:solidFill>
            <a:srgbClr val="3755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pic>
        <p:nvPicPr>
          <p:cNvPr id="18" name="Picture 1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7834066-5D63-AB78-EBD1-4C98C75D7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808" y="509366"/>
            <a:ext cx="8005886" cy="534291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3C1F28-B497-0CA4-815C-5A6407EB3041}"/>
              </a:ext>
            </a:extLst>
          </p:cNvPr>
          <p:cNvSpPr txBox="1">
            <a:spLocks/>
          </p:cNvSpPr>
          <p:nvPr/>
        </p:nvSpPr>
        <p:spPr>
          <a:xfrm>
            <a:off x="4421695" y="949641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Madurastatin D2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Org Lett.</a:t>
            </a:r>
            <a:r>
              <a:rPr lang="en-US" sz="1400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2019.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D105031-5739-24AF-8343-5322C1F35951}"/>
              </a:ext>
            </a:extLst>
          </p:cNvPr>
          <p:cNvSpPr txBox="1">
            <a:spLocks/>
          </p:cNvSpPr>
          <p:nvPr/>
        </p:nvSpPr>
        <p:spPr>
          <a:xfrm>
            <a:off x="3872362" y="2364526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Forazoline</a:t>
            </a:r>
            <a:r>
              <a:rPr lang="en-US" sz="1400" b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Org Lett.</a:t>
            </a:r>
            <a:r>
              <a:rPr lang="en-US" sz="1400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2020.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1DF4229-B956-28CB-9C27-F81B1DBABBDB}"/>
              </a:ext>
            </a:extLst>
          </p:cNvPr>
          <p:cNvSpPr txBox="1">
            <a:spLocks/>
          </p:cNvSpPr>
          <p:nvPr/>
        </p:nvSpPr>
        <p:spPr>
          <a:xfrm>
            <a:off x="3507412" y="3999025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Turbinmicin</a:t>
            </a:r>
            <a:endParaRPr lang="en-US" sz="1400" b="1" dirty="0">
              <a:solidFill>
                <a:srgbClr val="375575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Science.</a:t>
            </a:r>
            <a:r>
              <a:rPr lang="en-US" sz="1400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2020.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255595B-1285-0E8C-C6EB-9897E6BA76C5}"/>
              </a:ext>
            </a:extLst>
          </p:cNvPr>
          <p:cNvSpPr txBox="1">
            <a:spLocks/>
          </p:cNvSpPr>
          <p:nvPr/>
        </p:nvSpPr>
        <p:spPr>
          <a:xfrm>
            <a:off x="3807774" y="5528932"/>
            <a:ext cx="3092172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Cyphomycin</a:t>
            </a:r>
            <a:r>
              <a:rPr lang="en-US" sz="1400" b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 </a:t>
            </a:r>
            <a:r>
              <a:rPr lang="en-US" sz="1400" i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 Comm.</a:t>
            </a:r>
            <a:r>
              <a:rPr lang="en-US" sz="1400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2020.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5F756BB-2E20-CB56-232C-CAC3EA1B0FF4}"/>
              </a:ext>
            </a:extLst>
          </p:cNvPr>
          <p:cNvSpPr txBox="1">
            <a:spLocks/>
          </p:cNvSpPr>
          <p:nvPr/>
        </p:nvSpPr>
        <p:spPr>
          <a:xfrm>
            <a:off x="6611911" y="5536999"/>
            <a:ext cx="4016211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Caniferolide</a:t>
            </a:r>
            <a:r>
              <a:rPr lang="en-US" sz="1400" b="1" dirty="0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C  </a:t>
            </a:r>
            <a:r>
              <a:rPr lang="en-US" sz="1400" i="1" dirty="0" err="1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Bioorg</a:t>
            </a:r>
            <a:r>
              <a:rPr lang="en-US" sz="1400" i="1" dirty="0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Med Chem.</a:t>
            </a:r>
            <a:r>
              <a:rPr lang="en-US" sz="1400" dirty="0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2021.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E32C888-7FD5-250C-121F-9F59DC88CD19}"/>
              </a:ext>
            </a:extLst>
          </p:cNvPr>
          <p:cNvSpPr txBox="1">
            <a:spLocks/>
          </p:cNvSpPr>
          <p:nvPr/>
        </p:nvSpPr>
        <p:spPr>
          <a:xfrm>
            <a:off x="5048032" y="3972589"/>
            <a:ext cx="3192743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Spliceostatin 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 Comm.</a:t>
            </a:r>
            <a:r>
              <a:rPr lang="en-US" sz="1400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2021.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789B3F3-70CE-C6D7-5BCD-1709D15064A1}"/>
              </a:ext>
            </a:extLst>
          </p:cNvPr>
          <p:cNvSpPr txBox="1">
            <a:spLocks/>
          </p:cNvSpPr>
          <p:nvPr/>
        </p:nvSpPr>
        <p:spPr>
          <a:xfrm>
            <a:off x="5658216" y="1835961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Keyicin</a:t>
            </a:r>
            <a:endParaRPr lang="en-US" sz="1400" b="1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ACS Chem Biol.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2017.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927E4CD-E32C-EEC7-C686-50D736E8A2F7}"/>
              </a:ext>
            </a:extLst>
          </p:cNvPr>
          <p:cNvSpPr txBox="1">
            <a:spLocks/>
          </p:cNvSpPr>
          <p:nvPr/>
        </p:nvSpPr>
        <p:spPr>
          <a:xfrm>
            <a:off x="5118408" y="2862401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Secimide</a:t>
            </a:r>
            <a:endParaRPr lang="en-US" sz="1400" b="1" dirty="0">
              <a:solidFill>
                <a:schemeClr val="accent5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 Comm.</a:t>
            </a:r>
            <a:r>
              <a:rPr lang="en-US" sz="1400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2021.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1D4BA0B-1C98-9FE5-F2D8-F14E7851A1D3}"/>
              </a:ext>
            </a:extLst>
          </p:cNvPr>
          <p:cNvSpPr txBox="1">
            <a:spLocks/>
          </p:cNvSpPr>
          <p:nvPr/>
        </p:nvSpPr>
        <p:spPr>
          <a:xfrm>
            <a:off x="7752756" y="2805265"/>
            <a:ext cx="3192743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Gynuellalide</a:t>
            </a:r>
            <a:endParaRPr lang="en-US" sz="1400" b="1" dirty="0">
              <a:solidFill>
                <a:schemeClr val="accent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 Comm.</a:t>
            </a:r>
            <a:r>
              <a:rPr lang="en-US" sz="1400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2021.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6FBD9E3-DF66-8297-D2D3-A4C10F633BF8}"/>
              </a:ext>
            </a:extLst>
          </p:cNvPr>
          <p:cNvSpPr txBox="1">
            <a:spLocks/>
          </p:cNvSpPr>
          <p:nvPr/>
        </p:nvSpPr>
        <p:spPr>
          <a:xfrm>
            <a:off x="6756127" y="4121585"/>
            <a:ext cx="3192743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Bacillimidazole</a:t>
            </a:r>
            <a:endParaRPr lang="en-US" sz="1400" b="1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Marine Drugs.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2022.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CCF6738-E0D2-9CA9-1DEC-79AE679D47BF}"/>
              </a:ext>
            </a:extLst>
          </p:cNvPr>
          <p:cNvSpPr txBox="1">
            <a:spLocks/>
          </p:cNvSpPr>
          <p:nvPr/>
        </p:nvSpPr>
        <p:spPr>
          <a:xfrm>
            <a:off x="10228933" y="4158520"/>
            <a:ext cx="1634260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 err="1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Ecteinamine</a:t>
            </a:r>
            <a:endParaRPr lang="en-US" sz="1400" b="1" dirty="0">
              <a:solidFill>
                <a:schemeClr val="accent6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JACS.</a:t>
            </a:r>
            <a:r>
              <a:rPr lang="en-US" sz="1400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2022.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C99EC66-C577-AA22-D2E6-FB7705C36A2D}"/>
              </a:ext>
            </a:extLst>
          </p:cNvPr>
          <p:cNvSpPr txBox="1">
            <a:spLocks/>
          </p:cNvSpPr>
          <p:nvPr/>
        </p:nvSpPr>
        <p:spPr>
          <a:xfrm>
            <a:off x="8873662" y="739889"/>
            <a:ext cx="2634348" cy="79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Bacillibactin 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400" i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J Nat Prod.</a:t>
            </a:r>
            <a:r>
              <a:rPr lang="en-US" sz="1400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2021.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070949-D92A-19AF-E57B-2B1AC21F4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46" y="587016"/>
            <a:ext cx="2505438" cy="3121803"/>
          </a:xfrm>
        </p:spPr>
        <p:txBody>
          <a:bodyPr anchor="t">
            <a:normAutofit fontScale="85000" lnSpcReduction="20000"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Antibacterial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3755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Antifungal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Anti-oomycete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accent4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Anti-leishmania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accent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Host-microbe interaction (e.g., virulence)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accent6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Resource competition</a:t>
            </a:r>
          </a:p>
          <a:p>
            <a:pPr marL="0" indent="0" algn="ctr">
              <a:spcAft>
                <a:spcPts val="1200"/>
              </a:spcAft>
              <a:buNone/>
            </a:pPr>
            <a:endParaRPr lang="en-US" sz="2000" b="1" dirty="0">
              <a:solidFill>
                <a:schemeClr val="accent5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2E2985C6-3EC7-6CB2-667B-09D879DCF258}"/>
              </a:ext>
            </a:extLst>
          </p:cNvPr>
          <p:cNvSpPr txBox="1">
            <a:spLocks/>
          </p:cNvSpPr>
          <p:nvPr/>
        </p:nvSpPr>
        <p:spPr>
          <a:xfrm>
            <a:off x="1" y="6144389"/>
            <a:ext cx="12192000" cy="68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collaboration with </a:t>
            </a:r>
            <a:r>
              <a:rPr lang="en-US" sz="1400" b="1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UW-Madison: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C Currie, T Bugni, D Andes, F Zhang, J Wu, J Yan, M Thomas;</a:t>
            </a:r>
          </a:p>
          <a:p>
            <a:pPr marL="0" indent="0">
              <a:buNone/>
            </a:pPr>
            <a:r>
              <a:rPr lang="en-US" sz="1400" b="1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ETH Zurich: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E Helfrich, J Piel; </a:t>
            </a:r>
            <a:r>
              <a:rPr lang="en-US" sz="1400" b="1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U de São Paulo: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H Ortega, M Pupo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4F6AF8-9BFA-0364-A52F-AF0AF974208B}"/>
              </a:ext>
            </a:extLst>
          </p:cNvPr>
          <p:cNvSpPr txBox="1"/>
          <p:nvPr/>
        </p:nvSpPr>
        <p:spPr>
          <a:xfrm>
            <a:off x="-1" y="-4386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Diverse Chemistry Mediates Microbial Interactions</a:t>
            </a:r>
          </a:p>
        </p:txBody>
      </p:sp>
      <p:pic>
        <p:nvPicPr>
          <p:cNvPr id="9" name="Picture 2" descr="http://mml.sjtu.edu.cn/laotuo/Compressed%20for%20Carton%20CHEN/2/DE0_0811%20Streptomyces.jpg">
            <a:extLst>
              <a:ext uri="{FF2B5EF4-FFF2-40B4-BE49-F238E27FC236}">
                <a16:creationId xmlns:a16="http://schemas.microsoft.com/office/drawing/2014/main" id="{33B01F5A-8469-D3D1-2B1F-275A13B6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7" y="3717652"/>
            <a:ext cx="3515042" cy="2285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2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4DEC9-648A-EF09-4ED7-D4F69AC39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B5FC7CB-6EE4-9243-CA0E-5E6AA24EAB97}"/>
              </a:ext>
            </a:extLst>
          </p:cNvPr>
          <p:cNvSpPr txBox="1">
            <a:spLocks/>
          </p:cNvSpPr>
          <p:nvPr/>
        </p:nvSpPr>
        <p:spPr>
          <a:xfrm>
            <a:off x="7287328" y="6114120"/>
            <a:ext cx="4904672" cy="69821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Newman &amp; Cragg. 2020.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J Nat Prod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Chevrette &amp; Currie. 2018.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J Ind </a:t>
            </a:r>
            <a:r>
              <a:rPr lang="en-US" sz="1400" i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Microbiol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</a:t>
            </a:r>
            <a:r>
              <a:rPr lang="en-US" sz="1400" i="1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Biot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07455E-28DE-D7FD-E6B6-6B8F8061F36F}"/>
              </a:ext>
            </a:extLst>
          </p:cNvPr>
          <p:cNvGrpSpPr/>
          <p:nvPr/>
        </p:nvGrpSpPr>
        <p:grpSpPr>
          <a:xfrm>
            <a:off x="6538162" y="1584158"/>
            <a:ext cx="5422114" cy="4445247"/>
            <a:chOff x="4858820" y="2045699"/>
            <a:chExt cx="4811671" cy="394478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6A2AF9D-FE87-8783-E8FC-7D63493C1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58820" y="2311665"/>
              <a:ext cx="4267015" cy="367881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4F30454-B1B9-A793-2425-4AB26EE2E636}"/>
                </a:ext>
              </a:extLst>
            </p:cNvPr>
            <p:cNvSpPr txBox="1"/>
            <p:nvPr/>
          </p:nvSpPr>
          <p:spPr bwMode="auto">
            <a:xfrm>
              <a:off x="5514659" y="2045699"/>
              <a:ext cx="3479510" cy="300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2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WHO “key access” antibiotics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DEE9ED-ECBF-EEEF-C23B-A9E5202B8EEE}"/>
                </a:ext>
              </a:extLst>
            </p:cNvPr>
            <p:cNvSpPr txBox="1"/>
            <p:nvPr/>
          </p:nvSpPr>
          <p:spPr bwMode="auto">
            <a:xfrm>
              <a:off x="7960452" y="2591002"/>
              <a:ext cx="1710039" cy="21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Directly from Nature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DC9285-8188-3C25-32D7-FB84BC8819A6}"/>
                </a:ext>
              </a:extLst>
            </p:cNvPr>
            <p:cNvSpPr txBox="1"/>
            <p:nvPr/>
          </p:nvSpPr>
          <p:spPr bwMode="auto">
            <a:xfrm>
              <a:off x="7960451" y="3203046"/>
              <a:ext cx="768167" cy="21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Synthetic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4D4019-944D-31EE-4FF6-D7E8E90837A7}"/>
                </a:ext>
              </a:extLst>
            </p:cNvPr>
            <p:cNvSpPr txBox="1"/>
            <p:nvPr/>
          </p:nvSpPr>
          <p:spPr bwMode="auto">
            <a:xfrm>
              <a:off x="7960451" y="2892250"/>
              <a:ext cx="1641387" cy="218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Nature-derived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0F4E72-01B8-D93C-F381-590297553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562" b="2184"/>
          <a:stretch/>
        </p:blipFill>
        <p:spPr>
          <a:xfrm>
            <a:off x="733838" y="2391998"/>
            <a:ext cx="5190569" cy="36374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BF4075-4CEA-DAA7-2341-EAFE96697C80}"/>
              </a:ext>
            </a:extLst>
          </p:cNvPr>
          <p:cNvSpPr txBox="1"/>
          <p:nvPr/>
        </p:nvSpPr>
        <p:spPr bwMode="auto">
          <a:xfrm>
            <a:off x="275782" y="1584158"/>
            <a:ext cx="570027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200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FDA-approved Small Molecule</a:t>
            </a:r>
          </a:p>
          <a:p>
            <a:pPr algn="ctr"/>
            <a:r>
              <a:rPr lang="en-US" sz="2200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 &amp; Anticancer Drugs (1981-2019)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AA6958-D194-47FD-C992-E8D6792031CA}"/>
              </a:ext>
            </a:extLst>
          </p:cNvPr>
          <p:cNvSpPr txBox="1"/>
          <p:nvPr/>
        </p:nvSpPr>
        <p:spPr bwMode="auto">
          <a:xfrm>
            <a:off x="4867370" y="4802463"/>
            <a:ext cx="1941237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200" dirty="0">
                <a:solidFill>
                  <a:srgbClr val="4583B7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Nature-derived</a:t>
            </a:r>
          </a:p>
          <a:p>
            <a:pPr algn="ctr"/>
            <a:r>
              <a:rPr lang="en-US" sz="2200" dirty="0">
                <a:solidFill>
                  <a:srgbClr val="4583B7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(38.9%)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7420E7-8415-FA5A-C868-FBD8744A8457}"/>
              </a:ext>
            </a:extLst>
          </p:cNvPr>
          <p:cNvSpPr txBox="1"/>
          <p:nvPr/>
        </p:nvSpPr>
        <p:spPr bwMode="auto">
          <a:xfrm>
            <a:off x="22213" y="5271491"/>
            <a:ext cx="1974900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200" dirty="0">
                <a:solidFill>
                  <a:srgbClr val="54A6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Nature-inspired</a:t>
            </a:r>
          </a:p>
          <a:p>
            <a:pPr algn="ctr"/>
            <a:r>
              <a:rPr lang="en-US" sz="2200" dirty="0">
                <a:solidFill>
                  <a:srgbClr val="54A675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(26.4%)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7412F-051E-EFE3-F597-87437F85564A}"/>
              </a:ext>
            </a:extLst>
          </p:cNvPr>
          <p:cNvSpPr txBox="1"/>
          <p:nvPr/>
        </p:nvSpPr>
        <p:spPr bwMode="auto">
          <a:xfrm>
            <a:off x="987145" y="2599820"/>
            <a:ext cx="891270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Other</a:t>
            </a:r>
          </a:p>
          <a:p>
            <a:pPr algn="ctr"/>
            <a:r>
              <a:rPr lang="en-US" sz="2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(25.1%)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B95B786-87E4-89D0-4A29-24E16F84E532}"/>
              </a:ext>
            </a:extLst>
          </p:cNvPr>
          <p:cNvSpPr txBox="1">
            <a:spLocks/>
          </p:cNvSpPr>
          <p:nvPr/>
        </p:nvSpPr>
        <p:spPr>
          <a:xfrm>
            <a:off x="152400" y="15240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 made by bacteria and fungi are a major source of new drugs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0471C2-BB18-8BA9-CE45-6DEB18BB5943}"/>
              </a:ext>
            </a:extLst>
          </p:cNvPr>
          <p:cNvSpPr/>
          <p:nvPr/>
        </p:nvSpPr>
        <p:spPr>
          <a:xfrm>
            <a:off x="3937000" y="2546044"/>
            <a:ext cx="1098550" cy="18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3355B0-C964-CCD3-9B81-BB8C33F6F5DD}"/>
              </a:ext>
            </a:extLst>
          </p:cNvPr>
          <p:cNvSpPr txBox="1"/>
          <p:nvPr/>
        </p:nvSpPr>
        <p:spPr bwMode="auto">
          <a:xfrm>
            <a:off x="2943222" y="2297253"/>
            <a:ext cx="3467296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200" dirty="0">
                <a:solidFill>
                  <a:srgbClr val="CA292B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Directly from Nature (9.6%)</a:t>
            </a:r>
          </a:p>
        </p:txBody>
      </p:sp>
    </p:spTree>
    <p:extLst>
      <p:ext uri="{BB962C8B-B14F-4D97-AF65-F5344CB8AC3E}">
        <p14:creationId xmlns:p14="http://schemas.microsoft.com/office/powerpoint/2010/main" val="10578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812F9-1B30-8332-8EC3-24313DE5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92FA7-7360-CA46-8691-CAAFC8DC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Where have we looked for new antibiotics?</a:t>
            </a:r>
            <a:endParaRPr lang="en-US" sz="36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pic>
        <p:nvPicPr>
          <p:cNvPr id="3" name="Picture 2" descr="A close-up of a timeline&#10;&#10;Description automatically generated">
            <a:extLst>
              <a:ext uri="{FF2B5EF4-FFF2-40B4-BE49-F238E27FC236}">
                <a16:creationId xmlns:a16="http://schemas.microsoft.com/office/drawing/2014/main" id="{D5FF4F72-8A56-946E-9C35-FECC2B6D57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r="60896" b="5897"/>
          <a:stretch>
            <a:fillRect/>
          </a:stretch>
        </p:blipFill>
        <p:spPr>
          <a:xfrm>
            <a:off x="0" y="2673364"/>
            <a:ext cx="4761411" cy="3740406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9468A2F-CC61-374C-6A43-C5A098FE9224}"/>
              </a:ext>
            </a:extLst>
          </p:cNvPr>
          <p:cNvGrpSpPr/>
          <p:nvPr/>
        </p:nvGrpSpPr>
        <p:grpSpPr>
          <a:xfrm>
            <a:off x="45720" y="677310"/>
            <a:ext cx="1620376" cy="2070872"/>
            <a:chOff x="45720" y="677310"/>
            <a:chExt cx="1620376" cy="207087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CD26013-7802-AEE0-837B-229DFF197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A0A0A"/>
                </a:clrFrom>
                <a:clrTo>
                  <a:srgbClr val="0A0A0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" y="677310"/>
              <a:ext cx="1620376" cy="163159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764DD29-7929-D8C5-D8ED-1620283C6782}"/>
                </a:ext>
              </a:extLst>
            </p:cNvPr>
            <p:cNvSpPr txBox="1"/>
            <p:nvPr/>
          </p:nvSpPr>
          <p:spPr>
            <a:xfrm>
              <a:off x="361696" y="2348072"/>
              <a:ext cx="98842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Soil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3BD6172-CEAF-82D7-82E3-39DF61E1D014}"/>
              </a:ext>
            </a:extLst>
          </p:cNvPr>
          <p:cNvGrpSpPr/>
          <p:nvPr/>
        </p:nvGrpSpPr>
        <p:grpSpPr>
          <a:xfrm>
            <a:off x="1711816" y="822016"/>
            <a:ext cx="2793970" cy="1882140"/>
            <a:chOff x="1711816" y="822016"/>
            <a:chExt cx="2793970" cy="188214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B5E3D47-F38A-EBCF-CD07-00C5909B2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9148" y="822016"/>
              <a:ext cx="1423339" cy="1342184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016A38D-EB16-BBE9-348B-A525FB2975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1816" y="1488407"/>
              <a:ext cx="988423" cy="9403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702FC9B-ECD0-C5B5-8C90-F06C73C731A6}"/>
                </a:ext>
              </a:extLst>
            </p:cNvPr>
            <p:cNvSpPr txBox="1"/>
            <p:nvPr/>
          </p:nvSpPr>
          <p:spPr>
            <a:xfrm>
              <a:off x="2535848" y="2304046"/>
              <a:ext cx="19699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Isolate bacteria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74D82C7-FA1B-57F4-1A30-D1B687EE79C3}"/>
              </a:ext>
            </a:extLst>
          </p:cNvPr>
          <p:cNvGrpSpPr/>
          <p:nvPr/>
        </p:nvGrpSpPr>
        <p:grpSpPr>
          <a:xfrm>
            <a:off x="4356463" y="706028"/>
            <a:ext cx="2952278" cy="2105787"/>
            <a:chOff x="4356463" y="706028"/>
            <a:chExt cx="2952278" cy="2105787"/>
          </a:xfrm>
        </p:grpSpPr>
        <p:pic>
          <p:nvPicPr>
            <p:cNvPr id="18" name="Picture 17" descr="A cartoon of a badger holding a flask&#10;&#10;AI-generated content may be incorrect.">
              <a:extLst>
                <a:ext uri="{FF2B5EF4-FFF2-40B4-BE49-F238E27FC236}">
                  <a16:creationId xmlns:a16="http://schemas.microsoft.com/office/drawing/2014/main" id="{659E0D5C-6BE7-E9AD-BFFB-ECB17D0DB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5539" y="706028"/>
              <a:ext cx="1311800" cy="1574160"/>
            </a:xfrm>
            <a:prstGeom prst="rect">
              <a:avLst/>
            </a:prstGeom>
          </p:spPr>
        </p:pic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A353908-296C-1032-AA57-5B3FFD44EC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6463" y="1488407"/>
              <a:ext cx="988423" cy="9403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12C6CCD-9C04-7ADF-2175-C27D4F4D4F0D}"/>
                </a:ext>
              </a:extLst>
            </p:cNvPr>
            <p:cNvSpPr txBox="1"/>
            <p:nvPr/>
          </p:nvSpPr>
          <p:spPr>
            <a:xfrm>
              <a:off x="4883257" y="2411705"/>
              <a:ext cx="24254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Screen for activity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FEEE8DF-2C51-E52A-DB7B-1B5492D9D1B3}"/>
              </a:ext>
            </a:extLst>
          </p:cNvPr>
          <p:cNvGrpSpPr/>
          <p:nvPr/>
        </p:nvGrpSpPr>
        <p:grpSpPr>
          <a:xfrm>
            <a:off x="6792686" y="974422"/>
            <a:ext cx="3368627" cy="1452755"/>
            <a:chOff x="6792686" y="974422"/>
            <a:chExt cx="3368627" cy="145275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6366766-4A9E-D5A0-6B05-D5EF17F3D461}"/>
                </a:ext>
              </a:extLst>
            </p:cNvPr>
            <p:cNvCxnSpPr>
              <a:cxnSpLocks/>
            </p:cNvCxnSpPr>
            <p:nvPr/>
          </p:nvCxnSpPr>
          <p:spPr>
            <a:xfrm>
              <a:off x="6792686" y="1493108"/>
              <a:ext cx="894805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255FD3B1-44C0-A641-AEA2-DA7F4C4C9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392" y="974422"/>
              <a:ext cx="2236359" cy="1037373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0862E7-7990-C513-221D-E5670D2EED22}"/>
                </a:ext>
              </a:extLst>
            </p:cNvPr>
            <p:cNvSpPr txBox="1"/>
            <p:nvPr/>
          </p:nvSpPr>
          <p:spPr>
            <a:xfrm>
              <a:off x="7735829" y="2027067"/>
              <a:ext cx="24254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Discovery</a:t>
              </a: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AE386CC4-9461-A04E-5C1D-F84A5F3CB1AC}"/>
              </a:ext>
            </a:extLst>
          </p:cNvPr>
          <p:cNvSpPr/>
          <p:nvPr/>
        </p:nvSpPr>
        <p:spPr>
          <a:xfrm>
            <a:off x="4917086" y="2970396"/>
            <a:ext cx="25135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Streptomycin, discovered 1943</a:t>
            </a:r>
          </a:p>
          <a:p>
            <a:pPr algn="ctr"/>
            <a:endParaRPr lang="en-US" sz="24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algn="ctr"/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Tuberculosis </a:t>
            </a:r>
            <a:r>
              <a:rPr lang="en-US" sz="24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mortality  decreased by over 85% </a:t>
            </a: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from 1940 to 1960</a:t>
            </a:r>
          </a:p>
        </p:txBody>
      </p:sp>
      <p:pic>
        <p:nvPicPr>
          <p:cNvPr id="56" name="Picture 55" descr="A group of people lying on beds&#10;&#10;Description automatically generated">
            <a:extLst>
              <a:ext uri="{FF2B5EF4-FFF2-40B4-BE49-F238E27FC236}">
                <a16:creationId xmlns:a16="http://schemas.microsoft.com/office/drawing/2014/main" id="{A2A84B20-194F-AA3B-367D-4DCFE715DAF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3" r="11718"/>
          <a:stretch/>
        </p:blipFill>
        <p:spPr>
          <a:xfrm>
            <a:off x="7606288" y="2581944"/>
            <a:ext cx="4521019" cy="3350183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060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6AABF-09CC-15BE-404E-95746968A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imeline&#10;&#10;Description automatically generated">
            <a:extLst>
              <a:ext uri="{FF2B5EF4-FFF2-40B4-BE49-F238E27FC236}">
                <a16:creationId xmlns:a16="http://schemas.microsoft.com/office/drawing/2014/main" id="{1F46E93A-B470-1B66-8B32-50DA2D4ECC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r="1256" b="5897"/>
          <a:stretch>
            <a:fillRect/>
          </a:stretch>
        </p:blipFill>
        <p:spPr>
          <a:xfrm>
            <a:off x="0" y="2673364"/>
            <a:ext cx="12191999" cy="3740406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0DEDAEDE-A6B0-9B56-08FC-D196FD136DA2}"/>
              </a:ext>
            </a:extLst>
          </p:cNvPr>
          <p:cNvGrpSpPr/>
          <p:nvPr/>
        </p:nvGrpSpPr>
        <p:grpSpPr>
          <a:xfrm>
            <a:off x="45720" y="677310"/>
            <a:ext cx="1620376" cy="2070872"/>
            <a:chOff x="45720" y="677310"/>
            <a:chExt cx="1620376" cy="207087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954C6D1-DF71-9865-979B-B12D231E6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A0A0A"/>
                </a:clrFrom>
                <a:clrTo>
                  <a:srgbClr val="0A0A0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" y="677310"/>
              <a:ext cx="1620376" cy="163159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3A8A36-2334-5278-420A-EB25A0038E54}"/>
                </a:ext>
              </a:extLst>
            </p:cNvPr>
            <p:cNvSpPr txBox="1"/>
            <p:nvPr/>
          </p:nvSpPr>
          <p:spPr>
            <a:xfrm>
              <a:off x="361696" y="2348072"/>
              <a:ext cx="98842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Soil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D07C930-799D-6E9F-742F-E06930BDC819}"/>
              </a:ext>
            </a:extLst>
          </p:cNvPr>
          <p:cNvGrpSpPr/>
          <p:nvPr/>
        </p:nvGrpSpPr>
        <p:grpSpPr>
          <a:xfrm>
            <a:off x="1711816" y="822016"/>
            <a:ext cx="2793970" cy="1882140"/>
            <a:chOff x="1711816" y="822016"/>
            <a:chExt cx="2793970" cy="188214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021EFA1-9453-5E4E-874C-557C1F40E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9148" y="822016"/>
              <a:ext cx="1423339" cy="1342184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6D2A72C-4C29-5F3D-2F74-72C2139B17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1816" y="1488407"/>
              <a:ext cx="988423" cy="9403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24D31B8-465E-594C-17F5-A4FA2E8B80E8}"/>
                </a:ext>
              </a:extLst>
            </p:cNvPr>
            <p:cNvSpPr txBox="1"/>
            <p:nvPr/>
          </p:nvSpPr>
          <p:spPr>
            <a:xfrm>
              <a:off x="2535848" y="2304046"/>
              <a:ext cx="19699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Isolate bacteria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59B168-26D0-2C07-FA07-7A58A867F362}"/>
              </a:ext>
            </a:extLst>
          </p:cNvPr>
          <p:cNvGrpSpPr/>
          <p:nvPr/>
        </p:nvGrpSpPr>
        <p:grpSpPr>
          <a:xfrm>
            <a:off x="4356463" y="706028"/>
            <a:ext cx="2952278" cy="2105787"/>
            <a:chOff x="4356463" y="706028"/>
            <a:chExt cx="2952278" cy="2105787"/>
          </a:xfrm>
        </p:grpSpPr>
        <p:pic>
          <p:nvPicPr>
            <p:cNvPr id="18" name="Picture 17" descr="A cartoon of a badger holding a flask&#10;&#10;AI-generated content may be incorrect.">
              <a:extLst>
                <a:ext uri="{FF2B5EF4-FFF2-40B4-BE49-F238E27FC236}">
                  <a16:creationId xmlns:a16="http://schemas.microsoft.com/office/drawing/2014/main" id="{DB5DB8DE-C50D-5C2B-9689-34C77E39E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5539" y="706028"/>
              <a:ext cx="1311800" cy="1574160"/>
            </a:xfrm>
            <a:prstGeom prst="rect">
              <a:avLst/>
            </a:prstGeom>
          </p:spPr>
        </p:pic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C89673D-3125-526C-D8B2-0BA6C91899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6463" y="1488407"/>
              <a:ext cx="988423" cy="9403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65D0CAC-AD99-C966-FFFA-04D20974F2EA}"/>
                </a:ext>
              </a:extLst>
            </p:cNvPr>
            <p:cNvSpPr txBox="1"/>
            <p:nvPr/>
          </p:nvSpPr>
          <p:spPr>
            <a:xfrm>
              <a:off x="4883257" y="2411705"/>
              <a:ext cx="24254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Screen for activity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EE3D02D-64A6-D129-8EF1-96B8016A0773}"/>
              </a:ext>
            </a:extLst>
          </p:cNvPr>
          <p:cNvGrpSpPr/>
          <p:nvPr/>
        </p:nvGrpSpPr>
        <p:grpSpPr>
          <a:xfrm>
            <a:off x="6792686" y="974422"/>
            <a:ext cx="3368627" cy="1452755"/>
            <a:chOff x="6792686" y="974422"/>
            <a:chExt cx="3368627" cy="145275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7E6D541-6D1C-7177-3C7A-AC5BFEA0924A}"/>
                </a:ext>
              </a:extLst>
            </p:cNvPr>
            <p:cNvCxnSpPr>
              <a:cxnSpLocks/>
            </p:cNvCxnSpPr>
            <p:nvPr/>
          </p:nvCxnSpPr>
          <p:spPr>
            <a:xfrm>
              <a:off x="6792686" y="1493108"/>
              <a:ext cx="894805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F13AD9E3-4225-1E6A-7CDE-6B3950E73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392" y="974422"/>
              <a:ext cx="2236359" cy="1037373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759783-DA06-0B93-CCCF-CFE6A0D9C9BF}"/>
                </a:ext>
              </a:extLst>
            </p:cNvPr>
            <p:cNvSpPr txBox="1"/>
            <p:nvPr/>
          </p:nvSpPr>
          <p:spPr>
            <a:xfrm>
              <a:off x="7735829" y="2027067"/>
              <a:ext cx="242548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Discovery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77DF837-CD7C-55C6-FD52-C18F2CA8E1FD}"/>
              </a:ext>
            </a:extLst>
          </p:cNvPr>
          <p:cNvGrpSpPr/>
          <p:nvPr/>
        </p:nvGrpSpPr>
        <p:grpSpPr>
          <a:xfrm>
            <a:off x="8282834" y="572149"/>
            <a:ext cx="3863446" cy="2355065"/>
            <a:chOff x="8282834" y="572149"/>
            <a:chExt cx="3863446" cy="2355065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1C47CAB-3D72-7B1D-1C4F-C5C6D49C1ABC}"/>
                </a:ext>
              </a:extLst>
            </p:cNvPr>
            <p:cNvGrpSpPr/>
            <p:nvPr/>
          </p:nvGrpSpPr>
          <p:grpSpPr>
            <a:xfrm>
              <a:off x="8574377" y="572149"/>
              <a:ext cx="3571903" cy="2355065"/>
              <a:chOff x="8574377" y="572149"/>
              <a:chExt cx="3571903" cy="2355065"/>
            </a:xfrm>
          </p:grpSpPr>
          <p:pic>
            <p:nvPicPr>
              <p:cNvPr id="19" name="Picture 18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C2CAB0EC-864D-0A3E-4060-D3156BFB14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9921" y="572149"/>
                <a:ext cx="2236359" cy="1037373"/>
              </a:xfrm>
              <a:prstGeom prst="rect">
                <a:avLst/>
              </a:prstGeom>
            </p:spPr>
          </p:pic>
          <p:pic>
            <p:nvPicPr>
              <p:cNvPr id="34" name="Picture 33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5075A268-9A60-6839-B5C2-5028A2655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23699" y="1574387"/>
                <a:ext cx="2236359" cy="1037373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7158226-0B89-B07C-AC40-E2AC511A4933}"/>
                  </a:ext>
                </a:extLst>
              </p:cNvPr>
              <p:cNvSpPr txBox="1"/>
              <p:nvPr/>
            </p:nvSpPr>
            <p:spPr>
              <a:xfrm>
                <a:off x="8574377" y="2527104"/>
                <a:ext cx="242548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9B0000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rPr>
                  <a:t>Rediscovery</a:t>
                </a:r>
              </a:p>
            </p:txBody>
          </p:sp>
        </p:grp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EA96125-B1F4-9E86-74E7-4B20FA4656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82834" y="2227122"/>
              <a:ext cx="1324897" cy="2954"/>
            </a:xfrm>
            <a:prstGeom prst="straightConnector1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A5F022D1-2187-C687-EC35-82639166E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54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Where have we looked for new antibiotics?</a:t>
            </a:r>
            <a:endParaRPr lang="en-US" sz="36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BAEE-1030-AD28-3482-A14CEE424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E9A60-2904-8DD3-1B0E-28A4B682C46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What are antibiotics?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B76B87-0311-2174-7356-53B0A7520573}"/>
              </a:ext>
            </a:extLst>
          </p:cNvPr>
          <p:cNvSpPr txBox="1"/>
          <p:nvPr/>
        </p:nvSpPr>
        <p:spPr>
          <a:xfrm>
            <a:off x="77864" y="594865"/>
            <a:ext cx="9064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Chemicals often used to treat infections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</a:t>
            </a:r>
            <a:r>
              <a:rPr lang="en-US" sz="2800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cidal</a:t>
            </a: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”: </a:t>
            </a:r>
            <a:r>
              <a:rPr lang="en-US" sz="2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 kill switch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“static”: </a:t>
            </a:r>
            <a:r>
              <a:rPr lang="en-US" sz="2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 pause button</a:t>
            </a:r>
            <a:endParaRPr lang="en-US" sz="32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5A3719-D787-1185-CF64-5B484771B04E}"/>
              </a:ext>
            </a:extLst>
          </p:cNvPr>
          <p:cNvGrpSpPr/>
          <p:nvPr/>
        </p:nvGrpSpPr>
        <p:grpSpPr>
          <a:xfrm>
            <a:off x="586409" y="2664486"/>
            <a:ext cx="4486498" cy="2997109"/>
            <a:chOff x="590960" y="2533857"/>
            <a:chExt cx="4486498" cy="2997109"/>
          </a:xfrm>
        </p:grpSpPr>
        <p:pic>
          <p:nvPicPr>
            <p:cNvPr id="3074" name="Picture 2" descr="undefined">
              <a:extLst>
                <a:ext uri="{FF2B5EF4-FFF2-40B4-BE49-F238E27FC236}">
                  <a16:creationId xmlns:a16="http://schemas.microsoft.com/office/drawing/2014/main" id="{06478046-D692-384C-7C21-ADF0F7AA4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960" y="2533857"/>
              <a:ext cx="4486498" cy="2997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94593-9268-117B-FA73-396A580E320A}"/>
                </a:ext>
              </a:extLst>
            </p:cNvPr>
            <p:cNvSpPr txBox="1"/>
            <p:nvPr/>
          </p:nvSpPr>
          <p:spPr>
            <a:xfrm>
              <a:off x="938347" y="4823823"/>
              <a:ext cx="23648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28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Penicillin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E05183-6D76-19FD-8E07-55F2BC723725}"/>
              </a:ext>
            </a:extLst>
          </p:cNvPr>
          <p:cNvGrpSpPr/>
          <p:nvPr/>
        </p:nvGrpSpPr>
        <p:grpSpPr>
          <a:xfrm>
            <a:off x="5789383" y="2556652"/>
            <a:ext cx="5745119" cy="3499831"/>
            <a:chOff x="4959145" y="1863988"/>
            <a:chExt cx="6506913" cy="3963903"/>
          </a:xfrm>
        </p:grpSpPr>
        <p:pic>
          <p:nvPicPr>
            <p:cNvPr id="6" name="Picture 5" descr="The diagram illustrates a cell wall synthesis process that is impeded or halted.&#10;&#10;AI-generated content may be incorrect.">
              <a:extLst>
                <a:ext uri="{FF2B5EF4-FFF2-40B4-BE49-F238E27FC236}">
                  <a16:creationId xmlns:a16="http://schemas.microsoft.com/office/drawing/2014/main" id="{C6D74F5A-9AFA-FD02-7C1E-A060C0158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22" t="12468" r="2917" b="15815"/>
            <a:stretch>
              <a:fillRect/>
            </a:stretch>
          </p:blipFill>
          <p:spPr>
            <a:xfrm>
              <a:off x="5969726" y="2188028"/>
              <a:ext cx="5414555" cy="363986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81CCAF-A955-C22A-E36F-FA3E37D23790}"/>
                </a:ext>
              </a:extLst>
            </p:cNvPr>
            <p:cNvSpPr txBox="1"/>
            <p:nvPr/>
          </p:nvSpPr>
          <p:spPr>
            <a:xfrm>
              <a:off x="4959145" y="1863988"/>
              <a:ext cx="6506913" cy="453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accent1"/>
                </a:buClr>
              </a:pPr>
              <a:r>
                <a:rPr lang="en-US" sz="2000" b="1" i="1" dirty="0">
                  <a:solidFill>
                    <a:schemeClr val="accent1"/>
                  </a:solidFill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Cell wall synthesis blocked, bacteria die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776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D4CF6-1E1C-FF4C-0B7A-FC1154D4A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C59AA7-A83D-7A7D-5568-5FBFE21E2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50" y="765544"/>
            <a:ext cx="3797960" cy="515039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80156A9-E5F1-8B5F-4C2B-810DC3266361}"/>
              </a:ext>
            </a:extLst>
          </p:cNvPr>
          <p:cNvSpPr txBox="1">
            <a:spLocks/>
          </p:cNvSpPr>
          <p:nvPr/>
        </p:nvSpPr>
        <p:spPr>
          <a:xfrm>
            <a:off x="4086947" y="765544"/>
            <a:ext cx="4968153" cy="52645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Herptiles with (fungal) disease burden</a:t>
            </a:r>
          </a:p>
          <a:p>
            <a:pPr lvl="1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Frogs, salamanders, snakes</a:t>
            </a:r>
          </a:p>
          <a:p>
            <a:endParaRPr lang="en-US" sz="24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Plant/crop systems</a:t>
            </a:r>
          </a:p>
          <a:p>
            <a:pPr lvl="1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General: Rhizosphere</a:t>
            </a:r>
          </a:p>
          <a:p>
            <a:pPr lvl="1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Targeted: Disease burden</a:t>
            </a:r>
          </a:p>
          <a:p>
            <a:pPr lvl="2"/>
            <a:r>
              <a:rPr lang="en-US" sz="18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e.g.</a:t>
            </a:r>
            <a:r>
              <a:rPr lang="en-US" sz="1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rice blast and other crop diseases</a:t>
            </a:r>
          </a:p>
          <a:p>
            <a:endParaRPr lang="en-US" sz="24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Insects from underexplored environments</a:t>
            </a:r>
          </a:p>
          <a:p>
            <a:pPr lvl="1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Cockroaches, termites</a:t>
            </a:r>
          </a:p>
          <a:p>
            <a:pPr lvl="1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Butterflies, moths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31500F-B748-820A-316B-C3F225E7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54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Where else can we look for new antibiotics?</a:t>
            </a:r>
            <a:endParaRPr lang="en-US" sz="36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pic>
        <p:nvPicPr>
          <p:cNvPr id="6" name="IMG_0224_CKBW24.mp4">
            <a:hlinkClick r:id="" action="ppaction://media"/>
            <a:extLst>
              <a:ext uri="{FF2B5EF4-FFF2-40B4-BE49-F238E27FC236}">
                <a16:creationId xmlns:a16="http://schemas.microsoft.com/office/drawing/2014/main" id="{BC42CE03-E186-C291-11E7-08DA7F8505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36162" b="4041"/>
          <a:stretch/>
        </p:blipFill>
        <p:spPr>
          <a:xfrm>
            <a:off x="9593966" y="3336427"/>
            <a:ext cx="2464468" cy="2619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C84D1E-A8CD-E58F-6B88-555568A732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332" t="25736" r="18377" b="22392"/>
          <a:stretch/>
        </p:blipFill>
        <p:spPr>
          <a:xfrm>
            <a:off x="8833418" y="827903"/>
            <a:ext cx="3225016" cy="24461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99CBCA24-705E-DCA6-F54E-BF1F9DB7F98C}"/>
              </a:ext>
            </a:extLst>
          </p:cNvPr>
          <p:cNvSpPr txBox="1">
            <a:spLocks/>
          </p:cNvSpPr>
          <p:nvPr/>
        </p:nvSpPr>
        <p:spPr>
          <a:xfrm>
            <a:off x="6811617" y="6096572"/>
            <a:ext cx="5380383" cy="69821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buFont typeface="Arial" panose="020B0604020202020204" pitchFamily="34" charset="0"/>
              <a:buNone/>
            </a:pP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Ana Longo, University of Florida</a:t>
            </a:r>
          </a:p>
        </p:txBody>
      </p:sp>
    </p:spTree>
    <p:extLst>
      <p:ext uri="{BB962C8B-B14F-4D97-AF65-F5344CB8AC3E}">
        <p14:creationId xmlns:p14="http://schemas.microsoft.com/office/powerpoint/2010/main" val="264440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2043D8-3E1C-B8D8-3011-4693C97E979A}"/>
              </a:ext>
            </a:extLst>
          </p:cNvPr>
          <p:cNvSpPr/>
          <p:nvPr/>
        </p:nvSpPr>
        <p:spPr>
          <a:xfrm>
            <a:off x="0" y="1"/>
            <a:ext cx="12192000" cy="606513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1DFA12-3114-37B9-6AE6-0088DC628B96}"/>
              </a:ext>
            </a:extLst>
          </p:cNvPr>
          <p:cNvSpPr txBox="1"/>
          <p:nvPr/>
        </p:nvSpPr>
        <p:spPr>
          <a:xfrm>
            <a:off x="507797" y="4558362"/>
            <a:ext cx="2649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Host-associated culture collections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F118A3-FBE4-33BB-A420-33D0836AAE85}"/>
              </a:ext>
            </a:extLst>
          </p:cNvPr>
          <p:cNvSpPr txBox="1"/>
          <p:nvPr/>
        </p:nvSpPr>
        <p:spPr>
          <a:xfrm>
            <a:off x="6941617" y="3841752"/>
            <a:ext cx="2755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High-throughput elicitation experiments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F20733-FD50-810C-BCF6-7857D30EC989}"/>
              </a:ext>
            </a:extLst>
          </p:cNvPr>
          <p:cNvSpPr txBox="1"/>
          <p:nvPr/>
        </p:nvSpPr>
        <p:spPr>
          <a:xfrm>
            <a:off x="3952657" y="2389298"/>
            <a:ext cx="306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Environmental bacteria interactions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B61073-4183-AE63-C36A-7025861879B6}"/>
              </a:ext>
            </a:extLst>
          </p:cNvPr>
          <p:cNvSpPr txBox="1"/>
          <p:nvPr/>
        </p:nvSpPr>
        <p:spPr>
          <a:xfrm>
            <a:off x="3742114" y="5031837"/>
            <a:ext cx="3372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Environmental bacteria - pathogen interactions</a:t>
            </a: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9268BD02-0C3D-63AF-5F11-EBDA6B282ECD}"/>
              </a:ext>
            </a:extLst>
          </p:cNvPr>
          <p:cNvSpPr/>
          <p:nvPr/>
        </p:nvSpPr>
        <p:spPr>
          <a:xfrm rot="16200000">
            <a:off x="3643854" y="2848983"/>
            <a:ext cx="304278" cy="297441"/>
          </a:xfrm>
          <a:prstGeom prst="down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BC17A205-DC52-AF3E-D76C-E783199E1080}"/>
              </a:ext>
            </a:extLst>
          </p:cNvPr>
          <p:cNvSpPr/>
          <p:nvPr/>
        </p:nvSpPr>
        <p:spPr>
          <a:xfrm rot="16200000">
            <a:off x="7016889" y="2848983"/>
            <a:ext cx="304278" cy="297441"/>
          </a:xfrm>
          <a:prstGeom prst="down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18BBB7E8-78C5-C850-53B8-45E3A78A5700}"/>
              </a:ext>
            </a:extLst>
          </p:cNvPr>
          <p:cNvSpPr/>
          <p:nvPr/>
        </p:nvSpPr>
        <p:spPr>
          <a:xfrm rot="16200000">
            <a:off x="9614019" y="2848983"/>
            <a:ext cx="304278" cy="297440"/>
          </a:xfrm>
          <a:prstGeom prst="down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B053EB-ACED-BD30-C352-865543FDD4E4}"/>
              </a:ext>
            </a:extLst>
          </p:cNvPr>
          <p:cNvSpPr txBox="1"/>
          <p:nvPr/>
        </p:nvSpPr>
        <p:spPr>
          <a:xfrm>
            <a:off x="9766159" y="3849197"/>
            <a:ext cx="2433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Antimicrobial activity against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pathogens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348A1E2-0ACA-590A-0592-B1C55C752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193" y="1951379"/>
            <a:ext cx="1828800" cy="18288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F71736B-7728-8772-3D9B-D2B366A52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039" y="1982165"/>
            <a:ext cx="1828800" cy="1828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A3C549B-73DF-E3B2-5D53-14C9775EC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4089" y="3150108"/>
            <a:ext cx="1828800" cy="18288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6450002-7EFC-881C-8031-D5F45016A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089" y="537153"/>
            <a:ext cx="1828800" cy="18288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00A1CDF-4490-F2DA-6E06-B3E00E4874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724" y="1361554"/>
            <a:ext cx="1828800" cy="18288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37A4C69-0509-3279-B58E-69EEEF7359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0322" y="2694323"/>
            <a:ext cx="1864658" cy="1828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26CEC16-8EF9-BA84-DC52-D9BF9CF4F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482" y="1435034"/>
            <a:ext cx="1828800" cy="18288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A12F25-5E24-4F14-1EF9-4804FF85AC4E}"/>
              </a:ext>
            </a:extLst>
          </p:cNvPr>
          <p:cNvGrpSpPr/>
          <p:nvPr/>
        </p:nvGrpSpPr>
        <p:grpSpPr>
          <a:xfrm>
            <a:off x="352426" y="2676650"/>
            <a:ext cx="1733664" cy="1772993"/>
            <a:chOff x="18314564" y="936832"/>
            <a:chExt cx="2677589" cy="273833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C80AC2F-76CC-C74F-4627-75E904CBB009}"/>
                </a:ext>
              </a:extLst>
            </p:cNvPr>
            <p:cNvSpPr/>
            <p:nvPr/>
          </p:nvSpPr>
          <p:spPr>
            <a:xfrm>
              <a:off x="18314564" y="1033284"/>
              <a:ext cx="2619418" cy="264187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25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B81AE79-3E37-D254-2B5C-D67CD8DFE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328360" y="936832"/>
              <a:ext cx="2663793" cy="2663793"/>
            </a:xfrm>
            <a:prstGeom prst="ellipse">
              <a:avLst/>
            </a:prstGeom>
          </p:spPr>
        </p:pic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1715B43E-0227-128F-94EC-C8A06D158A1D}"/>
              </a:ext>
            </a:extLst>
          </p:cNvPr>
          <p:cNvSpPr/>
          <p:nvPr/>
        </p:nvSpPr>
        <p:spPr>
          <a:xfrm rot="13822742">
            <a:off x="9489733" y="1663983"/>
            <a:ext cx="304278" cy="523236"/>
          </a:xfrm>
          <a:prstGeom prst="down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8A2CBC-F5D0-D4C8-5605-63FD574F1133}"/>
              </a:ext>
            </a:extLst>
          </p:cNvPr>
          <p:cNvSpPr txBox="1"/>
          <p:nvPr/>
        </p:nvSpPr>
        <p:spPr>
          <a:xfrm>
            <a:off x="9587545" y="1335793"/>
            <a:ext cx="2433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Transcriptomics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812A9-4286-0A72-D689-AD9C7930FBA6}"/>
              </a:ext>
            </a:extLst>
          </p:cNvPr>
          <p:cNvSpPr txBox="1"/>
          <p:nvPr/>
        </p:nvSpPr>
        <p:spPr>
          <a:xfrm>
            <a:off x="8619466" y="803200"/>
            <a:ext cx="2433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Metabolomics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51B9369-A012-CB15-5D3D-0BA355766630}"/>
              </a:ext>
            </a:extLst>
          </p:cNvPr>
          <p:cNvSpPr/>
          <p:nvPr/>
        </p:nvSpPr>
        <p:spPr>
          <a:xfrm rot="12332296">
            <a:off x="8910883" y="1260274"/>
            <a:ext cx="304278" cy="523236"/>
          </a:xfrm>
          <a:prstGeom prst="downArrow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5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0">
            <a:extLst>
              <a:ext uri="{FF2B5EF4-FFF2-40B4-BE49-F238E27FC236}">
                <a16:creationId xmlns:a16="http://schemas.microsoft.com/office/drawing/2014/main" id="{EFB6B247-5293-2E1F-91D0-514B02671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0" y="28811"/>
            <a:ext cx="12143560" cy="7299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New methods for new discoveries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D1299D4-A80A-2A4A-032B-FFA2C79E73DD}"/>
              </a:ext>
            </a:extLst>
          </p:cNvPr>
          <p:cNvSpPr txBox="1">
            <a:spLocks/>
          </p:cNvSpPr>
          <p:nvPr/>
        </p:nvSpPr>
        <p:spPr>
          <a:xfrm>
            <a:off x="6811617" y="6096572"/>
            <a:ext cx="5380383" cy="69821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buFont typeface="Arial" panose="020B0604020202020204" pitchFamily="34" charset="0"/>
              <a:buNone/>
            </a:pPr>
            <a:r>
              <a:rPr lang="en-US" sz="1400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Mullowney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, et al. 2023.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Nat Rev Drug Disc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F068BE1-EBFB-5F0F-C78E-67E500071393}"/>
              </a:ext>
            </a:extLst>
          </p:cNvPr>
          <p:cNvGrpSpPr/>
          <p:nvPr/>
        </p:nvGrpSpPr>
        <p:grpSpPr>
          <a:xfrm>
            <a:off x="9755165" y="219002"/>
            <a:ext cx="2295259" cy="5776590"/>
            <a:chOff x="9755165" y="219002"/>
            <a:chExt cx="2295259" cy="577659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8776116-5BDC-6835-86A7-6D398EFC228A}"/>
                </a:ext>
              </a:extLst>
            </p:cNvPr>
            <p:cNvGrpSpPr/>
            <p:nvPr/>
          </p:nvGrpSpPr>
          <p:grpSpPr>
            <a:xfrm>
              <a:off x="9755165" y="2114285"/>
              <a:ext cx="2295259" cy="3881307"/>
              <a:chOff x="1836284" y="1335880"/>
              <a:chExt cx="2587175" cy="4374940"/>
            </a:xfrm>
          </p:grpSpPr>
          <p:pic>
            <p:nvPicPr>
              <p:cNvPr id="38" name="Picture 37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4CF204A7-05DC-B647-F13F-0BC814C2AE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790" t="66546" r="39694" b="-57"/>
              <a:stretch/>
            </p:blipFill>
            <p:spPr>
              <a:xfrm>
                <a:off x="1836284" y="1335880"/>
                <a:ext cx="2586181" cy="4374940"/>
              </a:xfrm>
              <a:prstGeom prst="rect">
                <a:avLst/>
              </a:prstGeom>
              <a:ln w="19050">
                <a:solidFill>
                  <a:schemeClr val="accent2"/>
                </a:solidFill>
              </a:ln>
            </p:spPr>
          </p:pic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F9C579B-8713-1CBB-54D5-9A3107E07663}"/>
                  </a:ext>
                </a:extLst>
              </p:cNvPr>
              <p:cNvSpPr/>
              <p:nvPr/>
            </p:nvSpPr>
            <p:spPr>
              <a:xfrm>
                <a:off x="3867874" y="5473539"/>
                <a:ext cx="555585" cy="20834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endParaRPr>
              </a:p>
            </p:txBody>
          </p:sp>
        </p:grpSp>
        <p:pic>
          <p:nvPicPr>
            <p:cNvPr id="43" name="Picture 42" descr="A screenshot of a diagram&#10;&#10;Description automatically generated">
              <a:extLst>
                <a:ext uri="{FF2B5EF4-FFF2-40B4-BE49-F238E27FC236}">
                  <a16:creationId xmlns:a16="http://schemas.microsoft.com/office/drawing/2014/main" id="{1C7F7A24-C212-083A-61C6-503C3D8D78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96" t="30312" r="55323" b="57753"/>
            <a:stretch/>
          </p:blipFill>
          <p:spPr>
            <a:xfrm>
              <a:off x="9755165" y="219002"/>
              <a:ext cx="2294377" cy="1733693"/>
            </a:xfrm>
            <a:prstGeom prst="rect">
              <a:avLst/>
            </a:prstGeom>
            <a:ln w="19050">
              <a:solidFill>
                <a:schemeClr val="accent2"/>
              </a:solidFill>
            </a:ln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5F522CF-BE18-FF23-1BA6-99DDB123DCFE}"/>
              </a:ext>
            </a:extLst>
          </p:cNvPr>
          <p:cNvGrpSpPr/>
          <p:nvPr/>
        </p:nvGrpSpPr>
        <p:grpSpPr>
          <a:xfrm>
            <a:off x="26794" y="678648"/>
            <a:ext cx="9634601" cy="2276988"/>
            <a:chOff x="26794" y="678648"/>
            <a:chExt cx="9634601" cy="2276988"/>
          </a:xfrm>
        </p:grpSpPr>
        <p:pic>
          <p:nvPicPr>
            <p:cNvPr id="37" name="Picture 3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FD44B636-FA0E-76A2-7488-ED6AE90E3F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83" b="71895"/>
            <a:stretch/>
          </p:blipFill>
          <p:spPr>
            <a:xfrm>
              <a:off x="26794" y="678648"/>
              <a:ext cx="9634601" cy="2276988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42D2CB2-9C4D-9454-6941-E3E574C4E3F9}"/>
                </a:ext>
              </a:extLst>
            </p:cNvPr>
            <p:cNvSpPr/>
            <p:nvPr/>
          </p:nvSpPr>
          <p:spPr>
            <a:xfrm>
              <a:off x="31752" y="706700"/>
              <a:ext cx="2875465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3D740B8-92E4-F966-5383-8D2E914E9967}"/>
                </a:ext>
              </a:extLst>
            </p:cNvPr>
            <p:cNvSpPr/>
            <p:nvPr/>
          </p:nvSpPr>
          <p:spPr>
            <a:xfrm>
              <a:off x="3182174" y="706699"/>
              <a:ext cx="3004660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28DC1AF-5546-BBEC-BE59-8E85E39ADA67}"/>
                </a:ext>
              </a:extLst>
            </p:cNvPr>
            <p:cNvSpPr/>
            <p:nvPr/>
          </p:nvSpPr>
          <p:spPr>
            <a:xfrm>
              <a:off x="6490100" y="706699"/>
              <a:ext cx="3171295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82591D2-B504-24F3-CF9D-B53A8A658D00}"/>
              </a:ext>
            </a:extLst>
          </p:cNvPr>
          <p:cNvGrpSpPr/>
          <p:nvPr/>
        </p:nvGrpSpPr>
        <p:grpSpPr>
          <a:xfrm>
            <a:off x="24220" y="2977742"/>
            <a:ext cx="9634602" cy="3069824"/>
            <a:chOff x="179194" y="3124348"/>
            <a:chExt cx="9634602" cy="3069824"/>
          </a:xfrm>
        </p:grpSpPr>
        <p:pic>
          <p:nvPicPr>
            <p:cNvPr id="56" name="Picture 5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003362E-9E35-C4E7-F9E6-E72F8AAD70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68" b="40965"/>
            <a:stretch/>
          </p:blipFill>
          <p:spPr>
            <a:xfrm>
              <a:off x="179194" y="3124348"/>
              <a:ext cx="9634601" cy="3069824"/>
            </a:xfrm>
            <a:prstGeom prst="rect">
              <a:avLst/>
            </a:prstGeom>
          </p:spPr>
        </p:pic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9FBF7A-C8DC-B55A-5223-4A96622B6CBB}"/>
                </a:ext>
              </a:extLst>
            </p:cNvPr>
            <p:cNvSpPr/>
            <p:nvPr/>
          </p:nvSpPr>
          <p:spPr>
            <a:xfrm>
              <a:off x="185798" y="3886052"/>
              <a:ext cx="2216407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0824F3A-E543-34E0-D9C8-DB71ABAA3906}"/>
                </a:ext>
              </a:extLst>
            </p:cNvPr>
            <p:cNvSpPr/>
            <p:nvPr/>
          </p:nvSpPr>
          <p:spPr>
            <a:xfrm>
              <a:off x="2679194" y="3886051"/>
              <a:ext cx="2167126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7F313AC-F454-F590-A522-8B57ACA5C008}"/>
                </a:ext>
              </a:extLst>
            </p:cNvPr>
            <p:cNvSpPr/>
            <p:nvPr/>
          </p:nvSpPr>
          <p:spPr>
            <a:xfrm>
              <a:off x="5107700" y="3886050"/>
              <a:ext cx="2216407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24D454C-3C60-2794-DBAC-D5E0587BCE93}"/>
                </a:ext>
              </a:extLst>
            </p:cNvPr>
            <p:cNvSpPr/>
            <p:nvPr/>
          </p:nvSpPr>
          <p:spPr>
            <a:xfrm>
              <a:off x="7608484" y="3886049"/>
              <a:ext cx="2205312" cy="2057455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362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BB17C-CE44-6C60-71D6-B4B93FBC1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A207B-F8F4-FFEA-6FA4-ED4BC908B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20" y="950601"/>
            <a:ext cx="12424955" cy="5356847"/>
          </a:xfrm>
        </p:spPr>
        <p:txBody>
          <a:bodyPr/>
          <a:lstStyle/>
          <a:p>
            <a:r>
              <a:rPr lang="en-US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Finding new, useful antibiotic molecules</a:t>
            </a:r>
          </a:p>
          <a:p>
            <a:pPr marL="457200" lvl="1" indent="0">
              <a:buNone/>
            </a:pPr>
            <a:r>
              <a:rPr lang="en-US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High “rediscovery” rates with traditional methods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‘Omics/AI to mine for new chemistry &amp; study its evolution</a:t>
            </a:r>
            <a:endParaRPr lang="en-US" b="1" dirty="0">
              <a:solidFill>
                <a:srgbClr val="9D271F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r>
              <a:rPr lang="en-US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Producing them and understanding their regulation</a:t>
            </a:r>
          </a:p>
          <a:p>
            <a:pPr marL="457200" lvl="1" indent="0">
              <a:buNone/>
            </a:pPr>
            <a:r>
              <a:rPr lang="en-US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Most bacterial chemistry is “silent” under lab conditions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Synthetic biology tools &amp; high-throughput elicitation</a:t>
            </a:r>
            <a:endParaRPr lang="en-US" b="1" dirty="0">
              <a:solidFill>
                <a:srgbClr val="9D271F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r>
              <a:rPr lang="en-US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Understanding the ecological roles of antibiotics</a:t>
            </a:r>
          </a:p>
          <a:p>
            <a:pPr marL="457200" lvl="1" indent="0">
              <a:buNone/>
            </a:pPr>
            <a:r>
              <a:rPr lang="en-US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Little known is about this chemistry in complex communities</a:t>
            </a:r>
          </a:p>
          <a:p>
            <a:pPr marL="457200" lvl="1" indent="0">
              <a:buNone/>
            </a:pPr>
            <a:r>
              <a:rPr lang="en-US" b="1" i="1" dirty="0">
                <a:solidFill>
                  <a:srgbClr val="9D271F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Synthetic &amp; natural communities, microbiomes</a:t>
            </a:r>
          </a:p>
          <a:p>
            <a:pPr lvl="1"/>
            <a:endParaRPr lang="en-US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10" name="Title 10">
            <a:extLst>
              <a:ext uri="{FF2B5EF4-FFF2-40B4-BE49-F238E27FC236}">
                <a16:creationId xmlns:a16="http://schemas.microsoft.com/office/drawing/2014/main" id="{4979B7D6-9968-759B-8CB9-2494A3408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0" y="28811"/>
            <a:ext cx="12143560" cy="7299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Challenges and opportunities; Chevrette lab @ UW</a:t>
            </a:r>
          </a:p>
        </p:txBody>
      </p:sp>
    </p:spTree>
    <p:extLst>
      <p:ext uri="{BB962C8B-B14F-4D97-AF65-F5344CB8AC3E}">
        <p14:creationId xmlns:p14="http://schemas.microsoft.com/office/powerpoint/2010/main" val="193841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51BD0-9960-BC03-02B7-9D73A5D93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3F7BB-03CA-5C9F-CFD0-F605CE2E40BF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Summary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55C80C-E767-2339-63FF-CD4BCE9120E6}"/>
              </a:ext>
            </a:extLst>
          </p:cNvPr>
          <p:cNvSpPr txBox="1"/>
          <p:nvPr/>
        </p:nvSpPr>
        <p:spPr>
          <a:xfrm>
            <a:off x="666750" y="660400"/>
            <a:ext cx="10991850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</a:t>
            </a: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enable modern medicine and are our major defense against bacterial and fungal diseases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Most of the antibiotics we use are originally </a:t>
            </a: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made by bacteria and fungi </a:t>
            </a: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nature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Resistance</a:t>
            </a: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threatens their effectiveness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Research at UW-Madison and across the globe is aimed at developing new strategies for combating resistance, including </a:t>
            </a:r>
            <a:r>
              <a:rPr lang="en-US" sz="36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discovering new antibiotics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6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6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385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4819C-9F36-7F35-14D4-FD65B1D33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pharmacognosy cover">
            <a:extLst>
              <a:ext uri="{FF2B5EF4-FFF2-40B4-BE49-F238E27FC236}">
                <a16:creationId xmlns:a16="http://schemas.microsoft.com/office/drawing/2014/main" id="{A17AF501-1600-518F-92A2-0FAA8B68F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049" y="3937451"/>
            <a:ext cx="3225313" cy="98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41AF9-DA84-DD1A-0A9B-77F8E154A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58" y="3937451"/>
            <a:ext cx="3061260" cy="210147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u="sng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Not Pictured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Ava Clark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Marielle Martin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Sydney McCauslin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Josephine Putnam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Stella North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757379-9255-7C9D-C8D4-3AE5DED3E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087" y="4566360"/>
            <a:ext cx="1467448" cy="147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74E510E-43B1-0B36-64BC-C765A863A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514" y="3918306"/>
            <a:ext cx="1484003" cy="101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C9AFFD3-B309-21E4-4452-A2250F983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355" y="3918306"/>
            <a:ext cx="1409141" cy="88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group of people standing in front of a window&#10;&#10;AI-generated content may be incorrect.">
            <a:extLst>
              <a:ext uri="{FF2B5EF4-FFF2-40B4-BE49-F238E27FC236}">
                <a16:creationId xmlns:a16="http://schemas.microsoft.com/office/drawing/2014/main" id="{EC63CF9E-FDDD-C65D-6E6E-BD49121F6C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51" r="2357" b="30133"/>
          <a:stretch>
            <a:fillRect/>
          </a:stretch>
        </p:blipFill>
        <p:spPr>
          <a:xfrm>
            <a:off x="50791" y="479773"/>
            <a:ext cx="12090419" cy="337646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967A983B-1C95-53CF-531E-0A8579CAFD1D}"/>
              </a:ext>
            </a:extLst>
          </p:cNvPr>
          <p:cNvSpPr txBox="1">
            <a:spLocks/>
          </p:cNvSpPr>
          <p:nvPr/>
        </p:nvSpPr>
        <p:spPr>
          <a:xfrm>
            <a:off x="947057" y="2846755"/>
            <a:ext cx="1547723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Dr. Andrés </a:t>
            </a:r>
            <a:r>
              <a:rPr lang="en-US" sz="2000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Cumsille</a:t>
            </a:r>
            <a:endParaRPr lang="en-US" sz="20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67AEE47-B3B2-25E5-7AE9-744F3F452F0F}"/>
              </a:ext>
            </a:extLst>
          </p:cNvPr>
          <p:cNvSpPr txBox="1">
            <a:spLocks/>
          </p:cNvSpPr>
          <p:nvPr/>
        </p:nvSpPr>
        <p:spPr>
          <a:xfrm>
            <a:off x="2590826" y="2699740"/>
            <a:ext cx="1378683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Murrel Saldanha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6CEB028-E333-67AB-7CB1-BB6FA7A33CA4}"/>
              </a:ext>
            </a:extLst>
          </p:cNvPr>
          <p:cNvSpPr txBox="1">
            <a:spLocks/>
          </p:cNvSpPr>
          <p:nvPr/>
        </p:nvSpPr>
        <p:spPr>
          <a:xfrm>
            <a:off x="5310975" y="756239"/>
            <a:ext cx="1284401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Dr. Julia Nepper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E89CA07-494F-957E-9164-314328DCA50C}"/>
              </a:ext>
            </a:extLst>
          </p:cNvPr>
          <p:cNvSpPr txBox="1">
            <a:spLocks/>
          </p:cNvSpPr>
          <p:nvPr/>
        </p:nvSpPr>
        <p:spPr>
          <a:xfrm>
            <a:off x="6673172" y="770105"/>
            <a:ext cx="1284402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Willow Ungaro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E01D9F6A-0403-EA54-8579-18BFE6C17C29}"/>
              </a:ext>
            </a:extLst>
          </p:cNvPr>
          <p:cNvSpPr txBox="1">
            <a:spLocks/>
          </p:cNvSpPr>
          <p:nvPr/>
        </p:nvSpPr>
        <p:spPr>
          <a:xfrm>
            <a:off x="9906024" y="2900217"/>
            <a:ext cx="1284490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Zachary Ammar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660E6CC-E8B0-C4CE-7292-983FF038A1BF}"/>
              </a:ext>
            </a:extLst>
          </p:cNvPr>
          <p:cNvSpPr txBox="1">
            <a:spLocks/>
          </p:cNvSpPr>
          <p:nvPr/>
        </p:nvSpPr>
        <p:spPr>
          <a:xfrm>
            <a:off x="7935496" y="2900217"/>
            <a:ext cx="1284490" cy="604641"/>
          </a:xfrm>
          <a:prstGeom prst="roundRect">
            <a:avLst/>
          </a:prstGeom>
          <a:solidFill>
            <a:srgbClr val="F8F8F8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75575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Socorro </a:t>
            </a:r>
            <a:r>
              <a:rPr lang="en-US" sz="2000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Palmon</a:t>
            </a:r>
            <a:endParaRPr lang="en-US" sz="20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F2AACBC-209A-0BBC-DDE6-27EAE640B76C}"/>
              </a:ext>
            </a:extLst>
          </p:cNvPr>
          <p:cNvSpPr txBox="1">
            <a:spLocks/>
          </p:cNvSpPr>
          <p:nvPr/>
        </p:nvSpPr>
        <p:spPr>
          <a:xfrm>
            <a:off x="3915830" y="-21336"/>
            <a:ext cx="4360341" cy="402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6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32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b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Chevrette Lab</a:t>
            </a:r>
            <a:endParaRPr lang="en-US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pic>
        <p:nvPicPr>
          <p:cNvPr id="4" name="Picture 3" descr="Wisconsin Research, Innovation and Scholarly Excellence.&#10;&#10;AI-generated content may be incorrect.">
            <a:extLst>
              <a:ext uri="{FF2B5EF4-FFF2-40B4-BE49-F238E27FC236}">
                <a16:creationId xmlns:a16="http://schemas.microsoft.com/office/drawing/2014/main" id="{4309D5B4-CD83-8FF0-AB0B-844F781729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9105" y="4993333"/>
            <a:ext cx="5458259" cy="881533"/>
          </a:xfrm>
          <a:prstGeom prst="rect">
            <a:avLst/>
          </a:prstGeom>
        </p:spPr>
      </p:pic>
      <p:pic>
        <p:nvPicPr>
          <p:cNvPr id="5" name="Picture 4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8AB5553B-88CF-D348-3741-79804E2DE6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71"/>
          <a:stretch>
            <a:fillRect/>
          </a:stretch>
        </p:blipFill>
        <p:spPr>
          <a:xfrm>
            <a:off x="29028" y="5906001"/>
            <a:ext cx="4296229" cy="900497"/>
          </a:xfrm>
          <a:prstGeom prst="rect">
            <a:avLst/>
          </a:prstGeom>
        </p:spPr>
      </p:pic>
      <p:pic>
        <p:nvPicPr>
          <p:cNvPr id="6" name="Picture 5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9F3F39EE-C2AA-228B-00C8-FBD4CC299F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1"/>
          <a:stretch>
            <a:fillRect/>
          </a:stretch>
        </p:blipFill>
        <p:spPr>
          <a:xfrm>
            <a:off x="8403772" y="5948753"/>
            <a:ext cx="3693888" cy="101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0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1A9BC-72B2-21B8-7082-05AB9594F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876F-77C9-9F12-4131-938CCED09A8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What are antibiotics?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4BAAA4-8E18-3541-8951-FAA045982117}"/>
              </a:ext>
            </a:extLst>
          </p:cNvPr>
          <p:cNvSpPr txBox="1"/>
          <p:nvPr/>
        </p:nvSpPr>
        <p:spPr>
          <a:xfrm>
            <a:off x="77864" y="594865"/>
            <a:ext cx="906483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Chemicals often used to treat infections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</a:t>
            </a:r>
            <a:r>
              <a:rPr lang="en-US" sz="2800" dirty="0" err="1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cidal</a:t>
            </a: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”: </a:t>
            </a:r>
            <a:r>
              <a:rPr lang="en-US" sz="2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 kill switch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“static”: </a:t>
            </a:r>
            <a:r>
              <a:rPr lang="en-US" sz="28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 pause button</a:t>
            </a:r>
            <a:endParaRPr lang="en-US" sz="32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 are </a:t>
            </a:r>
            <a:r>
              <a:rPr lang="en-US" sz="32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specialized</a:t>
            </a: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tools,</a:t>
            </a:r>
          </a:p>
          <a:p>
            <a:pPr>
              <a:buClr>
                <a:schemeClr val="accent1"/>
              </a:buClr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not “all-purpose” medicines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Different germs require</a:t>
            </a:r>
          </a:p>
          <a:p>
            <a:pPr lvl="1">
              <a:buClr>
                <a:schemeClr val="accent1"/>
              </a:buClr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different weapons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Can be anti-bacterial </a:t>
            </a:r>
          </a:p>
          <a:p>
            <a:pPr lvl="1">
              <a:buClr>
                <a:schemeClr val="accent1"/>
              </a:buClr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	and/or anti-fungal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 do </a:t>
            </a:r>
            <a:r>
              <a:rPr lang="en-US" sz="32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nothing </a:t>
            </a:r>
            <a:r>
              <a:rPr lang="en-US" sz="32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against viruses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Viruses lack the machinery that antibiotics target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60CC55-4A4D-85C5-D3F7-308A73F647AB}"/>
              </a:ext>
            </a:extLst>
          </p:cNvPr>
          <p:cNvGrpSpPr/>
          <p:nvPr/>
        </p:nvGrpSpPr>
        <p:grpSpPr>
          <a:xfrm>
            <a:off x="7320384" y="0"/>
            <a:ext cx="4954665" cy="2713298"/>
            <a:chOff x="7320384" y="0"/>
            <a:chExt cx="4954665" cy="2713298"/>
          </a:xfrm>
        </p:grpSpPr>
        <p:pic>
          <p:nvPicPr>
            <p:cNvPr id="5" name="Picture 4" descr="The image depicts a simple, blue, rectangular lockbox with a visible, unlocked keyhole.&#10;&#10;AI-generated content may be incorrect.">
              <a:extLst>
                <a:ext uri="{FF2B5EF4-FFF2-40B4-BE49-F238E27FC236}">
                  <a16:creationId xmlns:a16="http://schemas.microsoft.com/office/drawing/2014/main" id="{18B31110-C22F-99D9-AC9C-DD40FAB39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56340" y="0"/>
              <a:ext cx="1550087" cy="2328100"/>
            </a:xfrm>
            <a:prstGeom prst="rect">
              <a:avLst/>
            </a:prstGeom>
          </p:spPr>
        </p:pic>
        <p:pic>
          <p:nvPicPr>
            <p:cNvPr id="8" name="Picture 7" descr="A simple, black, and white silhouette of a keyhole with an open, unlockable keyhole.&#10;&#10;AI-generated content may be incorrect.">
              <a:extLst>
                <a:ext uri="{FF2B5EF4-FFF2-40B4-BE49-F238E27FC236}">
                  <a16:creationId xmlns:a16="http://schemas.microsoft.com/office/drawing/2014/main" id="{BB6EE0E7-B594-6AC0-9A7B-29B692C8A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48647" y="907094"/>
              <a:ext cx="1965819" cy="138379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4EFBDF-6349-D2EC-D006-E5E1B583C024}"/>
                </a:ext>
              </a:extLst>
            </p:cNvPr>
            <p:cNvSpPr txBox="1"/>
            <p:nvPr/>
          </p:nvSpPr>
          <p:spPr>
            <a:xfrm>
              <a:off x="7320384" y="521896"/>
              <a:ext cx="2720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Antibiotic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8CE52C-D912-0FF8-1025-28629C6D7CFC}"/>
                </a:ext>
              </a:extLst>
            </p:cNvPr>
            <p:cNvSpPr txBox="1"/>
            <p:nvPr/>
          </p:nvSpPr>
          <p:spPr>
            <a:xfrm>
              <a:off x="9554853" y="2251633"/>
              <a:ext cx="2720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Bacterium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D0DAA7-1AF7-4E80-DE2D-1C4D2737F426}"/>
              </a:ext>
            </a:extLst>
          </p:cNvPr>
          <p:cNvGrpSpPr/>
          <p:nvPr/>
        </p:nvGrpSpPr>
        <p:grpSpPr>
          <a:xfrm>
            <a:off x="5541330" y="2623221"/>
            <a:ext cx="5315631" cy="2457793"/>
            <a:chOff x="4295845" y="2468959"/>
            <a:chExt cx="5315631" cy="2457793"/>
          </a:xfrm>
        </p:grpSpPr>
        <p:pic>
          <p:nvPicPr>
            <p:cNvPr id="16" name="Picture 15" descr="The image depicts two distinct, colorful, and animated keychain locks, one with a simple silver design and the other with a more elaborate pattern.&#10;&#10;AI-generated content may be incorrect.">
              <a:extLst>
                <a:ext uri="{FF2B5EF4-FFF2-40B4-BE49-F238E27FC236}">
                  <a16:creationId xmlns:a16="http://schemas.microsoft.com/office/drawing/2014/main" id="{C86B9D17-FCBB-6E8F-DF44-A56C93512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5845" y="2468959"/>
              <a:ext cx="2638793" cy="245779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DF602E-CF7A-D162-DF77-478AD05461CD}"/>
                </a:ext>
              </a:extLst>
            </p:cNvPr>
            <p:cNvSpPr txBox="1"/>
            <p:nvPr/>
          </p:nvSpPr>
          <p:spPr>
            <a:xfrm>
              <a:off x="6595105" y="2898699"/>
              <a:ext cx="30163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Different keys for different locks</a:t>
              </a:r>
            </a:p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(bacteria/fungi)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40967D3-6F71-2656-D722-2184E4E7D72B}"/>
              </a:ext>
            </a:extLst>
          </p:cNvPr>
          <p:cNvGrpSpPr/>
          <p:nvPr/>
        </p:nvGrpSpPr>
        <p:grpSpPr>
          <a:xfrm>
            <a:off x="8028227" y="3548722"/>
            <a:ext cx="4085909" cy="2457793"/>
            <a:chOff x="8028227" y="3548722"/>
            <a:chExt cx="4085909" cy="2457793"/>
          </a:xfrm>
        </p:grpSpPr>
        <p:pic>
          <p:nvPicPr>
            <p:cNvPr id="20" name="Picture 19" descr="The image depicts two identical gray rectangular locks, one above the other, each featuring a simple, metallic padlock design.&#10;&#10;AI-generated content may be incorrect.">
              <a:extLst>
                <a:ext uri="{FF2B5EF4-FFF2-40B4-BE49-F238E27FC236}">
                  <a16:creationId xmlns:a16="http://schemas.microsoft.com/office/drawing/2014/main" id="{3B689EB4-1913-440E-3935-005C8A2B6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75607" y="3548722"/>
              <a:ext cx="1638529" cy="245779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4B80AC-A947-906A-4E9D-DA4378A12C44}"/>
                </a:ext>
              </a:extLst>
            </p:cNvPr>
            <p:cNvSpPr txBox="1"/>
            <p:nvPr/>
          </p:nvSpPr>
          <p:spPr>
            <a:xfrm>
              <a:off x="8028227" y="4646032"/>
              <a:ext cx="30163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Viruses…</a:t>
              </a:r>
            </a:p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No key hole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2505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298283-9091-16B4-19F9-E41FB670AE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1" t="12392"/>
          <a:stretch/>
        </p:blipFill>
        <p:spPr>
          <a:xfrm>
            <a:off x="0" y="9239"/>
            <a:ext cx="4361194" cy="35190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473C0F-6E18-E43B-989A-C966612BC0D5}"/>
              </a:ext>
            </a:extLst>
          </p:cNvPr>
          <p:cNvSpPr txBox="1"/>
          <p:nvPr/>
        </p:nvSpPr>
        <p:spPr>
          <a:xfrm>
            <a:off x="0" y="3546763"/>
            <a:ext cx="2675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Bethlehem Times (1924)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6F6950-F96F-497A-AB0A-444ED23A3564}"/>
              </a:ext>
            </a:extLst>
          </p:cNvPr>
          <p:cNvGrpSpPr/>
          <p:nvPr/>
        </p:nvGrpSpPr>
        <p:grpSpPr>
          <a:xfrm>
            <a:off x="3096868" y="1407252"/>
            <a:ext cx="4546167" cy="4615452"/>
            <a:chOff x="129349" y="125841"/>
            <a:chExt cx="4324731" cy="4390642"/>
          </a:xfrm>
        </p:grpSpPr>
        <p:pic>
          <p:nvPicPr>
            <p:cNvPr id="1026" name="Picture 2" descr="http://designcrowd.s3.amazonaws.com/common/blogs/100YearsOfPrintAds/100YearsPrintAds_12.jpg">
              <a:extLst>
                <a:ext uri="{FF2B5EF4-FFF2-40B4-BE49-F238E27FC236}">
                  <a16:creationId xmlns:a16="http://schemas.microsoft.com/office/drawing/2014/main" id="{4A3C73C8-7368-470D-937D-71EDB55516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09"/>
            <a:stretch/>
          </p:blipFill>
          <p:spPr bwMode="auto">
            <a:xfrm>
              <a:off x="129349" y="125841"/>
              <a:ext cx="4324731" cy="403929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937F0F-EF98-415B-9558-82F9748DB399}"/>
                </a:ext>
              </a:extLst>
            </p:cNvPr>
            <p:cNvSpPr txBox="1"/>
            <p:nvPr/>
          </p:nvSpPr>
          <p:spPr>
            <a:xfrm>
              <a:off x="904817" y="4165140"/>
              <a:ext cx="2773792" cy="3513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Listerine (1930)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050F1A-59DA-4156-8348-A893A849A912}"/>
              </a:ext>
            </a:extLst>
          </p:cNvPr>
          <p:cNvGrpSpPr/>
          <p:nvPr/>
        </p:nvGrpSpPr>
        <p:grpSpPr>
          <a:xfrm>
            <a:off x="7420797" y="0"/>
            <a:ext cx="4771203" cy="4689496"/>
            <a:chOff x="5436763" y="79310"/>
            <a:chExt cx="3597062" cy="35354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7A42AA-ED19-4EE7-AD09-3599A0599A38}"/>
                </a:ext>
              </a:extLst>
            </p:cNvPr>
            <p:cNvSpPr txBox="1"/>
            <p:nvPr/>
          </p:nvSpPr>
          <p:spPr>
            <a:xfrm>
              <a:off x="5606420" y="3336330"/>
              <a:ext cx="3427405" cy="278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Schenley Labs (1944)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29A3C10-D64A-403C-9266-4DD2B2444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751" r="2611" b="955"/>
            <a:stretch/>
          </p:blipFill>
          <p:spPr>
            <a:xfrm>
              <a:off x="5436763" y="79310"/>
              <a:ext cx="3597062" cy="32091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11049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FC31A-950C-D162-B7F8-7AAE8E2F1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5B10C-62DF-7D1F-DE19-A192E9052BF8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6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How do we use antibiotics?</a:t>
            </a:r>
            <a:endParaRPr lang="en-US" sz="3600" dirty="0">
              <a:solidFill>
                <a:srgbClr val="57739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10CDA-F51C-8D76-5CB2-CD4D23BD7D6A}"/>
              </a:ext>
            </a:extLst>
          </p:cNvPr>
          <p:cNvSpPr txBox="1"/>
          <p:nvPr/>
        </p:nvSpPr>
        <p:spPr>
          <a:xfrm>
            <a:off x="77865" y="699366"/>
            <a:ext cx="927514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3200" b="1" i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Antibiotics are used…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to treat human infections caused by bacteria and fungi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parallel with other (sometimes life-saving) treatments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Cancer, organ transplants, surgeries, routine dental cleanings</a:t>
            </a:r>
          </a:p>
          <a:p>
            <a:pPr marL="285750" indent="-285750"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in agriculture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Crop &amp; livestock bacterial/fungal diseases, sometimes as prophylaxis or to promote growth of food animals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different countries have different regulations</a:t>
            </a:r>
            <a:endParaRPr lang="en-US" sz="24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Of all antibiotics sold in the United States, </a:t>
            </a:r>
            <a:r>
              <a:rPr lang="en-US" sz="2400" b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~80% </a:t>
            </a: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are for animal agriculture; and </a:t>
            </a:r>
            <a:r>
              <a:rPr lang="en-US" sz="2400" b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~70% </a:t>
            </a:r>
            <a:r>
              <a:rPr lang="en-US" sz="2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of these are from classes important to human medicine.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006310BE-07CF-42DD-0FFA-9B5644FEE73C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Martin et al. 2015. </a:t>
            </a:r>
            <a:r>
              <a:rPr lang="en-US" sz="1400" i="1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Am J Public Health</a:t>
            </a:r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00C953F-E5BE-3891-BE11-962817548FBB}"/>
              </a:ext>
            </a:extLst>
          </p:cNvPr>
          <p:cNvGrpSpPr/>
          <p:nvPr/>
        </p:nvGrpSpPr>
        <p:grpSpPr>
          <a:xfrm>
            <a:off x="7850778" y="2130379"/>
            <a:ext cx="5473338" cy="3653565"/>
            <a:chOff x="7850778" y="2130379"/>
            <a:chExt cx="5473338" cy="365356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00E47E-5696-79AB-2D76-3DB4FAD60C88}"/>
                </a:ext>
              </a:extLst>
            </p:cNvPr>
            <p:cNvGrpSpPr/>
            <p:nvPr/>
          </p:nvGrpSpPr>
          <p:grpSpPr>
            <a:xfrm>
              <a:off x="7850778" y="2485572"/>
              <a:ext cx="5473338" cy="3298372"/>
              <a:chOff x="7850778" y="1992085"/>
              <a:chExt cx="5473338" cy="3298372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7F792A2-9E1A-36C6-42A9-91BD1F0256F7}"/>
                  </a:ext>
                </a:extLst>
              </p:cNvPr>
              <p:cNvGrpSpPr/>
              <p:nvPr/>
            </p:nvGrpSpPr>
            <p:grpSpPr>
              <a:xfrm>
                <a:off x="7850778" y="1992085"/>
                <a:ext cx="5473338" cy="3298372"/>
                <a:chOff x="7687492" y="1410788"/>
                <a:chExt cx="5473338" cy="3298372"/>
              </a:xfrm>
            </p:grpSpPr>
            <p:graphicFrame>
              <p:nvGraphicFramePr>
                <p:cNvPr id="6" name="Chart 5">
                  <a:extLst>
                    <a:ext uri="{FF2B5EF4-FFF2-40B4-BE49-F238E27FC236}">
                      <a16:creationId xmlns:a16="http://schemas.microsoft.com/office/drawing/2014/main" id="{9CB8FB3F-9947-0777-2CF6-C25C89882456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899623963"/>
                    </p:ext>
                  </p:extLst>
                </p:nvPr>
              </p:nvGraphicFramePr>
              <p:xfrm>
                <a:off x="7687492" y="1410788"/>
                <a:ext cx="5473338" cy="329837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884CFCB-8F7C-5AC4-4368-4FCDB490AFC0}"/>
                    </a:ext>
                  </a:extLst>
                </p:cNvPr>
                <p:cNvSpPr txBox="1"/>
                <p:nvPr/>
              </p:nvSpPr>
              <p:spPr>
                <a:xfrm>
                  <a:off x="9294223" y="3263917"/>
                  <a:ext cx="2510761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buClr>
                      <a:schemeClr val="accent1"/>
                    </a:buClr>
                  </a:pPr>
                  <a:r>
                    <a:rPr lang="en-US" sz="3200" b="1" dirty="0">
                      <a:solidFill>
                        <a:schemeClr val="bg1"/>
                      </a:solidFill>
                      <a:latin typeface="Red Hat Display" panose="02010303040201060303" pitchFamily="2" charset="0"/>
                      <a:ea typeface="Red Hat Display" panose="02010303040201060303" pitchFamily="2" charset="0"/>
                      <a:cs typeface="Red Hat Display" panose="02010303040201060303" pitchFamily="2" charset="0"/>
                    </a:rPr>
                    <a:t>Agriculture</a:t>
                  </a:r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07E98ED-CB37-5539-A023-D6CEA529B66A}"/>
                  </a:ext>
                </a:extLst>
              </p:cNvPr>
              <p:cNvSpPr txBox="1"/>
              <p:nvPr/>
            </p:nvSpPr>
            <p:spPr>
              <a:xfrm>
                <a:off x="8743134" y="2526035"/>
                <a:ext cx="25107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b="1" dirty="0">
                    <a:solidFill>
                      <a:schemeClr val="bg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rPr>
                  <a:t>Human</a:t>
                </a:r>
              </a:p>
              <a:p>
                <a:pPr algn="ctr">
                  <a:buClr>
                    <a:schemeClr val="accent1"/>
                  </a:buClr>
                </a:pPr>
                <a:r>
                  <a:rPr lang="en-US" b="1" dirty="0">
                    <a:solidFill>
                      <a:schemeClr val="bg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rPr>
                  <a:t>Health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8EB5CD-1177-2C75-7816-BC9BBC1243F2}"/>
                </a:ext>
              </a:extLst>
            </p:cNvPr>
            <p:cNvSpPr txBox="1"/>
            <p:nvPr/>
          </p:nvSpPr>
          <p:spPr>
            <a:xfrm>
              <a:off x="9332066" y="2130379"/>
              <a:ext cx="2510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accent1"/>
                </a:buClr>
              </a:pPr>
              <a:r>
                <a:rPr lang="en-US" sz="2400" b="1" dirty="0">
                  <a:latin typeface="Red Hat Display" panose="02010303040201060303" pitchFamily="2" charset="0"/>
                  <a:ea typeface="Red Hat Display" panose="02010303040201060303" pitchFamily="2" charset="0"/>
                  <a:cs typeface="Red Hat Display" panose="02010303040201060303" pitchFamily="2" charset="0"/>
                </a:rPr>
                <a:t>US Abx Sales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67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AD492-3C9B-742B-3926-CE3A2B979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F91C628-B888-0C9A-E68D-34232F810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657" y="415449"/>
            <a:ext cx="8550275" cy="550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A5D34E-D0D3-5124-65CC-A4DE9C80E28F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How do antibiotics work?</a:t>
            </a:r>
            <a:endParaRPr lang="en-US" sz="3000" dirty="0">
              <a:solidFill>
                <a:srgbClr val="57739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49EADF-AF20-2295-A450-546C93A2A515}"/>
              </a:ext>
            </a:extLst>
          </p:cNvPr>
          <p:cNvGrpSpPr/>
          <p:nvPr/>
        </p:nvGrpSpPr>
        <p:grpSpPr>
          <a:xfrm>
            <a:off x="9852415" y="0"/>
            <a:ext cx="2218884" cy="1493960"/>
            <a:chOff x="7948647" y="0"/>
            <a:chExt cx="3457780" cy="2328100"/>
          </a:xfrm>
        </p:grpSpPr>
        <p:pic>
          <p:nvPicPr>
            <p:cNvPr id="5" name="Picture 4" descr="The image depicts a simple, blue, rectangular lockbox with a visible, unlocked keyhole.&#10;&#10;AI-generated content may be incorrect.">
              <a:extLst>
                <a:ext uri="{FF2B5EF4-FFF2-40B4-BE49-F238E27FC236}">
                  <a16:creationId xmlns:a16="http://schemas.microsoft.com/office/drawing/2014/main" id="{5D4D86A8-D9B7-80E1-EB25-FFF61187B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56340" y="0"/>
              <a:ext cx="1550087" cy="2328100"/>
            </a:xfrm>
            <a:prstGeom prst="rect">
              <a:avLst/>
            </a:prstGeom>
          </p:spPr>
        </p:pic>
        <p:pic>
          <p:nvPicPr>
            <p:cNvPr id="6" name="Picture 5" descr="A simple, black, and white silhouette of a keyhole with an open, unlockable keyhole.&#10;&#10;AI-generated content may be incorrect.">
              <a:extLst>
                <a:ext uri="{FF2B5EF4-FFF2-40B4-BE49-F238E27FC236}">
                  <a16:creationId xmlns:a16="http://schemas.microsoft.com/office/drawing/2014/main" id="{44E05B67-8E9A-F72A-9054-0E79B3A6F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8647" y="907094"/>
              <a:ext cx="1965819" cy="1383794"/>
            </a:xfrm>
            <a:prstGeom prst="rect">
              <a:avLst/>
            </a:prstGeom>
          </p:spPr>
        </p:pic>
      </p:grp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FC2D4004-7C0D-6121-ECD1-7FB43CB60D9E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SUNY Microbiology.</a:t>
            </a:r>
          </a:p>
        </p:txBody>
      </p:sp>
    </p:spTree>
    <p:extLst>
      <p:ext uri="{BB962C8B-B14F-4D97-AF65-F5344CB8AC3E}">
        <p14:creationId xmlns:p14="http://schemas.microsoft.com/office/powerpoint/2010/main" val="2864995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ABC2C-2A74-ED6A-483A-14C8826D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05E5C-C0B7-EEFE-BD04-F512E3607AD3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How do antibiotics fail? (</a:t>
            </a:r>
            <a:r>
              <a:rPr lang="en-US" sz="3000" i="1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i.e.</a:t>
            </a:r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resistance)</a:t>
            </a:r>
            <a:endParaRPr lang="en-US" sz="3000" dirty="0">
              <a:solidFill>
                <a:srgbClr val="577392"/>
              </a:solidFill>
            </a:endParaRPr>
          </a:p>
        </p:txBody>
      </p:sp>
      <p:pic>
        <p:nvPicPr>
          <p:cNvPr id="5" name="Picture 4" descr="The image illustrates a process where antibiotics are expelled from bacterial cells by efflux pumps, leading to antibiotic resistance through various mechanisms such as enzyme modification and genetic mutations.&#10;&#10;AI-generated content may be incorrect.">
            <a:extLst>
              <a:ext uri="{FF2B5EF4-FFF2-40B4-BE49-F238E27FC236}">
                <a16:creationId xmlns:a16="http://schemas.microsoft.com/office/drawing/2014/main" id="{5621D321-D6B7-9065-5260-CAB846FD8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15" y="535173"/>
            <a:ext cx="9238343" cy="5510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88572E-7B27-7852-70EB-7657CA13EA71}"/>
              </a:ext>
            </a:extLst>
          </p:cNvPr>
          <p:cNvSpPr txBox="1"/>
          <p:nvPr/>
        </p:nvSpPr>
        <p:spPr>
          <a:xfrm>
            <a:off x="8930640" y="1932512"/>
            <a:ext cx="2156460" cy="584775"/>
          </a:xfrm>
          <a:prstGeom prst="rect">
            <a:avLst/>
          </a:prstGeom>
          <a:solidFill>
            <a:srgbClr val="FDFBF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The target of the antibiotic is modified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21690-0C3B-A0D9-108D-EE47C132D574}"/>
              </a:ext>
            </a:extLst>
          </p:cNvPr>
          <p:cNvSpPr txBox="1"/>
          <p:nvPr/>
        </p:nvSpPr>
        <p:spPr>
          <a:xfrm>
            <a:off x="8661400" y="5163517"/>
            <a:ext cx="1803400" cy="830997"/>
          </a:xfrm>
          <a:prstGeom prst="rect">
            <a:avLst/>
          </a:prstGeom>
          <a:solidFill>
            <a:srgbClr val="FDFBF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Transfer of genetic material and/or mutations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D23E29-FCE7-E2C9-BB09-B94DCEDDEFF3}"/>
              </a:ext>
            </a:extLst>
          </p:cNvPr>
          <p:cNvSpPr txBox="1"/>
          <p:nvPr/>
        </p:nvSpPr>
        <p:spPr>
          <a:xfrm>
            <a:off x="5168900" y="5182567"/>
            <a:ext cx="2209800" cy="830997"/>
          </a:xfrm>
          <a:prstGeom prst="rect">
            <a:avLst/>
          </a:prstGeom>
          <a:solidFill>
            <a:srgbClr val="FDFBF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Modified cell wall prevents antibiotics from entering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BA814E-260B-30E5-FC5B-F43ED7BB51EF}"/>
              </a:ext>
            </a:extLst>
          </p:cNvPr>
          <p:cNvSpPr txBox="1"/>
          <p:nvPr/>
        </p:nvSpPr>
        <p:spPr>
          <a:xfrm>
            <a:off x="1975758" y="5125417"/>
            <a:ext cx="1694542" cy="830997"/>
          </a:xfrm>
          <a:prstGeom prst="rect">
            <a:avLst/>
          </a:prstGeom>
          <a:solidFill>
            <a:srgbClr val="FDFBF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Degradation by specialized enzymes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EE3B8-8EFE-36BA-48D1-A22C9942EA40}"/>
              </a:ext>
            </a:extLst>
          </p:cNvPr>
          <p:cNvSpPr txBox="1"/>
          <p:nvPr/>
        </p:nvSpPr>
        <p:spPr>
          <a:xfrm>
            <a:off x="2091873" y="1932512"/>
            <a:ext cx="1694542" cy="830997"/>
          </a:xfrm>
          <a:prstGeom prst="rect">
            <a:avLst/>
          </a:prstGeom>
          <a:solidFill>
            <a:srgbClr val="FDFBF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Pumps remove antibiotics from the cell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8C0362-D800-B0C8-CBBD-D5DC2799CBFD}"/>
              </a:ext>
            </a:extLst>
          </p:cNvPr>
          <p:cNvSpPr txBox="1"/>
          <p:nvPr/>
        </p:nvSpPr>
        <p:spPr>
          <a:xfrm>
            <a:off x="9450616" y="2575182"/>
            <a:ext cx="144780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B02DBC35-4982-8C7F-25FD-7FC88309A183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Khushi Kiran.</a:t>
            </a:r>
          </a:p>
        </p:txBody>
      </p:sp>
    </p:spTree>
    <p:extLst>
      <p:ext uri="{BB962C8B-B14F-4D97-AF65-F5344CB8AC3E}">
        <p14:creationId xmlns:p14="http://schemas.microsoft.com/office/powerpoint/2010/main" val="1228787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00AC-3E10-F221-2D27-9A1D9B2BF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567EE-6A22-3FEC-5A53-4F4066550AF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655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Univers Condensed Light" panose="020B0306020202040204" pitchFamily="34" charset="0"/>
                <a:ea typeface="+mj-ea"/>
                <a:cs typeface="Helvetica" panose="020B0604020202020204" pitchFamily="34" charset="0"/>
              </a:defRPr>
            </a:lvl1pPr>
          </a:lstStyle>
          <a:p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How do antibiotics fail? (</a:t>
            </a:r>
            <a:r>
              <a:rPr lang="en-US" sz="3000" i="1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i.e.</a:t>
            </a:r>
            <a:r>
              <a:rPr lang="en-US" sz="3000" dirty="0">
                <a:solidFill>
                  <a:srgbClr val="57739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 resistance)</a:t>
            </a:r>
            <a:endParaRPr lang="en-US" sz="3000" dirty="0">
              <a:solidFill>
                <a:srgbClr val="577392"/>
              </a:solidFill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755BBCB0-7608-0347-D769-D3EE901801D6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whatisbiotechnology.org</a:t>
            </a:r>
          </a:p>
        </p:txBody>
      </p:sp>
      <p:pic>
        <p:nvPicPr>
          <p:cNvPr id="4" name="Picture 3" descr="The image illustrates the process of antibiotic resistance, showing how resistant bacteria multiply and transfer their resistance to other bacteria, leading to a predominance of drug-resistant strains.&#10;&#10;AI-generated content may be incorrect.">
            <a:extLst>
              <a:ext uri="{FF2B5EF4-FFF2-40B4-BE49-F238E27FC236}">
                <a16:creationId xmlns:a16="http://schemas.microsoft.com/office/drawing/2014/main" id="{6C901995-ED00-6B74-6325-D2E7EADD4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003" y="765544"/>
            <a:ext cx="9289993" cy="52482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D2E8541-F5CF-FF79-5489-A375BE8B057F}"/>
              </a:ext>
            </a:extLst>
          </p:cNvPr>
          <p:cNvSpPr txBox="1"/>
          <p:nvPr/>
        </p:nvSpPr>
        <p:spPr>
          <a:xfrm>
            <a:off x="5060950" y="844159"/>
            <a:ext cx="3233966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How resistance develops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7019E5-F3E5-2102-5CBB-9ECDCC281E02}"/>
              </a:ext>
            </a:extLst>
          </p:cNvPr>
          <p:cNvSpPr txBox="1"/>
          <p:nvPr/>
        </p:nvSpPr>
        <p:spPr>
          <a:xfrm>
            <a:off x="1314450" y="2669112"/>
            <a:ext cx="1977145" cy="1754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 infection contains many different bacteria, some of them are </a:t>
            </a:r>
            <a:r>
              <a:rPr lang="en-US" b="1" dirty="0">
                <a:solidFill>
                  <a:srgbClr val="D66A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drug resistant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28CD70-9882-9B3C-8306-786D2E10C4DD}"/>
              </a:ext>
            </a:extLst>
          </p:cNvPr>
          <p:cNvSpPr txBox="1"/>
          <p:nvPr/>
        </p:nvSpPr>
        <p:spPr>
          <a:xfrm>
            <a:off x="3155950" y="3795286"/>
            <a:ext cx="1977145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Antibiotic kills </a:t>
            </a:r>
            <a:r>
              <a:rPr lang="en-US" b="1" dirty="0">
                <a:solidFill>
                  <a:srgbClr val="98B9E8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some bacteria </a:t>
            </a:r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but not those that are </a:t>
            </a:r>
            <a:r>
              <a:rPr lang="en-US" b="1" dirty="0">
                <a:solidFill>
                  <a:srgbClr val="D66A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resistant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A63C8C-2A8C-BDEF-AFF1-263C23D41C7D}"/>
              </a:ext>
            </a:extLst>
          </p:cNvPr>
          <p:cNvSpPr txBox="1"/>
          <p:nvPr/>
        </p:nvSpPr>
        <p:spPr>
          <a:xfrm>
            <a:off x="5461000" y="4878912"/>
            <a:ext cx="1977145" cy="923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D66A6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Resistant bacteria </a:t>
            </a:r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multiply and take over</a:t>
            </a:r>
            <a:endParaRPr lang="en-US" b="1" dirty="0">
              <a:solidFill>
                <a:srgbClr val="D66A62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8C5932-2996-6AF7-1046-1B3088D12D34}"/>
              </a:ext>
            </a:extLst>
          </p:cNvPr>
          <p:cNvSpPr txBox="1"/>
          <p:nvPr/>
        </p:nvSpPr>
        <p:spPr>
          <a:xfrm>
            <a:off x="9308053" y="4514900"/>
            <a:ext cx="1596896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Some bacteria transfer their resistance to others</a:t>
            </a:r>
            <a:endParaRPr lang="en-US" b="1" dirty="0">
              <a:solidFill>
                <a:srgbClr val="D66A62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97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031FF-9F6A-420D-9610-29D06AAC9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7F69597-32E5-F6A9-B67A-FBE442E56A3A}"/>
              </a:ext>
            </a:extLst>
          </p:cNvPr>
          <p:cNvSpPr/>
          <p:nvPr/>
        </p:nvSpPr>
        <p:spPr>
          <a:xfrm>
            <a:off x="7620" y="0"/>
            <a:ext cx="12184380" cy="6067698"/>
          </a:xfrm>
          <a:prstGeom prst="rect">
            <a:avLst/>
          </a:prstGeom>
          <a:solidFill>
            <a:srgbClr val="203B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929E4959-762B-3BB7-8D4D-AA89494C7F2B}"/>
              </a:ext>
            </a:extLst>
          </p:cNvPr>
          <p:cNvSpPr txBox="1">
            <a:spLocks/>
          </p:cNvSpPr>
          <p:nvPr/>
        </p:nvSpPr>
        <p:spPr>
          <a:xfrm>
            <a:off x="4638502" y="6124353"/>
            <a:ext cx="7553498" cy="76554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World Health Organization.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E28902C-8962-2C7C-441A-A078DBF9F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2" b="16286"/>
          <a:stretch>
            <a:fillRect/>
          </a:stretch>
        </p:blipFill>
        <p:spPr bwMode="auto">
          <a:xfrm>
            <a:off x="838200" y="-1028"/>
            <a:ext cx="10515601" cy="606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50074B-20B8-DE8E-06F1-1372ACCD491E}"/>
              </a:ext>
            </a:extLst>
          </p:cNvPr>
          <p:cNvSpPr txBox="1"/>
          <p:nvPr/>
        </p:nvSpPr>
        <p:spPr>
          <a:xfrm rot="16200000">
            <a:off x="-1800500" y="2875003"/>
            <a:ext cx="52773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Causes</a:t>
            </a:r>
          </a:p>
        </p:txBody>
      </p:sp>
    </p:spTree>
    <p:extLst>
      <p:ext uri="{BB962C8B-B14F-4D97-AF65-F5344CB8AC3E}">
        <p14:creationId xmlns:p14="http://schemas.microsoft.com/office/powerpoint/2010/main" val="239768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9B0000"/>
      </a:accent1>
      <a:accent2>
        <a:srgbClr val="333333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7DAE3BEF0FE144B710CEB4B34642D6" ma:contentTypeVersion="8" ma:contentTypeDescription="Create a new document." ma:contentTypeScope="" ma:versionID="9580f6b0c68af7cbfc67195bcabaf917">
  <xsd:schema xmlns:xsd="http://www.w3.org/2001/XMLSchema" xmlns:xs="http://www.w3.org/2001/XMLSchema" xmlns:p="http://schemas.microsoft.com/office/2006/metadata/properties" xmlns:ns3="b49e08a6-2a9b-4d5d-b722-d6d02b4c274f" xmlns:ns4="4b63b4a4-9254-4de6-971b-6277d6e9271e" targetNamespace="http://schemas.microsoft.com/office/2006/metadata/properties" ma:root="true" ma:fieldsID="5a9e9e7b8062a68350647ec751273c18" ns3:_="" ns4:_="">
    <xsd:import namespace="b49e08a6-2a9b-4d5d-b722-d6d02b4c274f"/>
    <xsd:import namespace="4b63b4a4-9254-4de6-971b-6277d6e927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9e08a6-2a9b-4d5d-b722-d6d02b4c2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3b4a4-9254-4de6-971b-6277d6e9271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9e08a6-2a9b-4d5d-b722-d6d02b4c274f" xsi:nil="true"/>
  </documentManagement>
</p:properties>
</file>

<file path=customXml/itemProps1.xml><?xml version="1.0" encoding="utf-8"?>
<ds:datastoreItem xmlns:ds="http://schemas.openxmlformats.org/officeDocument/2006/customXml" ds:itemID="{2E4A4A2C-6470-47EE-BA74-3CE2BF83A7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9e08a6-2a9b-4d5d-b722-d6d02b4c274f"/>
    <ds:schemaRef ds:uri="4b63b4a4-9254-4de6-971b-6277d6e927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90C296-90C7-403A-8BB4-6E06832DAD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1CECDD-628D-4A51-9A65-66F7EB04D092}">
  <ds:schemaRefs>
    <ds:schemaRef ds:uri="b49e08a6-2a9b-4d5d-b722-d6d02b4c274f"/>
    <ds:schemaRef ds:uri="http://schemas.microsoft.com/office/2006/metadata/properties"/>
    <ds:schemaRef ds:uri="4b63b4a4-9254-4de6-971b-6277d6e9271e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26751</TotalTime>
  <Words>1224</Words>
  <Application>Microsoft Office PowerPoint</Application>
  <PresentationFormat>Widescreen</PresentationFormat>
  <Paragraphs>215</Paragraphs>
  <Slides>25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Arial</vt:lpstr>
      <vt:lpstr>Calibri</vt:lpstr>
      <vt:lpstr>Lato</vt:lpstr>
      <vt:lpstr>Red Hat Display</vt:lpstr>
      <vt:lpstr>Source Sans Pro</vt:lpstr>
      <vt:lpstr>Univers Condensed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have we looked for new antibiotics?</vt:lpstr>
      <vt:lpstr>Where have we looked for new antibiotics?</vt:lpstr>
      <vt:lpstr>Where else can we look for new antibiotics?</vt:lpstr>
      <vt:lpstr>PowerPoint Presentation</vt:lpstr>
      <vt:lpstr>New methods for new discoveries</vt:lpstr>
      <vt:lpstr>Challenges and opportunities; Chevrette lab @ UW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Chevrette, Marc G.</dc:creator>
  <cp:lastModifiedBy>Marc G Chevrette</cp:lastModifiedBy>
  <cp:revision>178</cp:revision>
  <dcterms:created xsi:type="dcterms:W3CDTF">2025-01-28T05:39:55Z</dcterms:created>
  <dcterms:modified xsi:type="dcterms:W3CDTF">2026-03-18T22:04:34Z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0x0101004F7DAE3BEF0FE144B710CEB4B34642D6</vt:lpwstr>
  </property>
</Properties>
</file>