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321" r:id="rId4"/>
    <p:sldId id="320" r:id="rId5"/>
    <p:sldId id="322" r:id="rId6"/>
    <p:sldId id="258" r:id="rId7"/>
    <p:sldId id="260" r:id="rId8"/>
    <p:sldId id="263" r:id="rId9"/>
    <p:sldId id="266" r:id="rId10"/>
    <p:sldId id="294" r:id="rId11"/>
    <p:sldId id="326" r:id="rId12"/>
    <p:sldId id="296" r:id="rId13"/>
    <p:sldId id="295" r:id="rId14"/>
    <p:sldId id="297" r:id="rId15"/>
    <p:sldId id="327" r:id="rId16"/>
    <p:sldId id="298" r:id="rId17"/>
    <p:sldId id="299" r:id="rId18"/>
    <p:sldId id="328" r:id="rId19"/>
    <p:sldId id="329" r:id="rId20"/>
    <p:sldId id="312" r:id="rId21"/>
    <p:sldId id="330" r:id="rId22"/>
    <p:sldId id="331" r:id="rId23"/>
    <p:sldId id="267" r:id="rId24"/>
    <p:sldId id="308" r:id="rId25"/>
    <p:sldId id="309" r:id="rId26"/>
    <p:sldId id="269" r:id="rId27"/>
    <p:sldId id="270" r:id="rId28"/>
    <p:sldId id="271" r:id="rId29"/>
    <p:sldId id="300" r:id="rId30"/>
    <p:sldId id="272" r:id="rId31"/>
    <p:sldId id="273" r:id="rId32"/>
    <p:sldId id="274" r:id="rId33"/>
    <p:sldId id="275" r:id="rId34"/>
    <p:sldId id="276" r:id="rId35"/>
    <p:sldId id="310" r:id="rId36"/>
    <p:sldId id="301" r:id="rId37"/>
    <p:sldId id="302" r:id="rId38"/>
    <p:sldId id="303" r:id="rId39"/>
    <p:sldId id="311" r:id="rId40"/>
    <p:sldId id="277" r:id="rId41"/>
    <p:sldId id="278" r:id="rId42"/>
    <p:sldId id="279" r:id="rId43"/>
    <p:sldId id="280" r:id="rId44"/>
    <p:sldId id="304" r:id="rId45"/>
    <p:sldId id="317" r:id="rId46"/>
    <p:sldId id="316" r:id="rId47"/>
    <p:sldId id="318" r:id="rId48"/>
    <p:sldId id="319" r:id="rId49"/>
    <p:sldId id="332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94" d="100"/>
          <a:sy n="94" d="100"/>
        </p:scale>
        <p:origin x="33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BE181-64E9-82FE-894D-E294AF2DBD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CDFEDB-1C43-20A1-E60C-4139B3C776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16782B-137E-4930-C7EA-9F028A7C1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A2CA-2A9A-4519-A7E3-5362AA56D44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925B3C-57DA-4F43-BE83-D284FE096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46A7A1-8B61-8EFB-E137-A3E9EC81F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181BB-9884-4FE2-A63E-0701C94EE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413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DDD76-E608-743E-3495-2804286F8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2E073-9F48-8A5A-1483-A9C4F361BD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46E93-A292-977A-4BA1-E3770D4C4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A2CA-2A9A-4519-A7E3-5362AA56D44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6D6473-FB32-BFEF-7D82-A19387C680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20EB48-E7BE-386D-F6B2-AE779A2AA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181BB-9884-4FE2-A63E-0701C94EE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085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EA570-5A02-30D6-2528-CA7E9D360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7E8E49-ABF8-89B0-072C-30DB79BF9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03D1EE-0B74-4E2B-223C-2DF0B1D7C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A2CA-2A9A-4519-A7E3-5362AA56D44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D4614D-C2C4-ADAA-5331-9B93B99B0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E3D813-553F-DB29-6D23-0775AC2B5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181BB-9884-4FE2-A63E-0701C94EE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858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02FDA-3ADB-89CE-1198-D748B9431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CA454-4B8D-EBEF-AD41-CA077D61DC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00A373-BC9D-B019-BE50-F38BAD292A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68AE7D-0530-ED17-8C7D-482EA39233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A2CA-2A9A-4519-A7E3-5362AA56D44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9B9F05-B652-5FF2-6F9E-D2E65D850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450D7F-88E1-3B06-FEF5-52A6D06060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181BB-9884-4FE2-A63E-0701C94EE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586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A0952-E25A-90A9-3FA3-44F93D2D6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E6B71B-83DB-0A73-F865-A026704B96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BCF003-8102-6278-0B04-0E2A7377FA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F3BA75-EDB2-76F7-5AB0-6ABCE47222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FA09C2-7AB8-F966-BE98-1B7AA56225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A62094-867A-591C-2C6E-C5039BEAA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A2CA-2A9A-4519-A7E3-5362AA56D44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93826D-8EFD-DB6F-E9DA-A1636D229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F91151-4145-36FB-7C61-F57F2604A1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181BB-9884-4FE2-A63E-0701C94EE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925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DCB13-66B2-8116-7ED6-E4409882C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5DE8FC-081B-3CEA-A49E-7546E5CE9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A2CA-2A9A-4519-A7E3-5362AA56D44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3117C4-80C8-451C-5CA7-C0FCD70F2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7ED038-5D43-2112-B049-2052DD14D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181BB-9884-4FE2-A63E-0701C94EE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569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B93ED2-BDFC-9980-B183-76F5C39AC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A2CA-2A9A-4519-A7E3-5362AA56D44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C8F2DE-1498-EB0A-B2FC-9F23F6B36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8B6BA-4529-BBB3-8D36-8621022BE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181BB-9884-4FE2-A63E-0701C94EE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564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FDB21-54B6-E0F1-C9EF-44ABAB852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42E45-2169-68C5-7FDF-A7A9D1D3B9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985C6A-C1EF-108E-63CB-B67E03EF7D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D2D95D-8222-B253-2601-BB0D34C4B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A2CA-2A9A-4519-A7E3-5362AA56D44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2CFC85-B4E5-1FAE-C3FD-CB4B4E66A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C121F9-A624-0A1A-2B66-FE7DA5EA6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181BB-9884-4FE2-A63E-0701C94EE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934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FE28E-70E4-FB16-2F06-B5C730B7C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2A7E7D-D383-7121-C6E8-CD12BB8B15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1FEB4E-B861-30C4-B871-8C004056E3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4DC84F-E677-9636-07D5-4BF46990B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A2CA-2A9A-4519-A7E3-5362AA56D44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B4D812-D93B-1B55-A1B2-DA9F098506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ABE20D-045F-6BC8-B727-C8B070023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181BB-9884-4FE2-A63E-0701C94EE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683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CC2D5-C5C6-DCCC-9E3B-D87B1CE0F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6E36A3-3289-83A1-A12B-2F5E7307CB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354399-10E2-FFB3-79A4-E73AAF67C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A2CA-2A9A-4519-A7E3-5362AA56D44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C8D540-C118-B0E8-2386-7ACA0A3C2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980C48-82E3-26E9-9141-1AB968C7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181BB-9884-4FE2-A63E-0701C94EE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734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3103F9-7DA0-A601-D4B9-9D061F18A2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CB3244-698D-D886-4093-E8F3DC3CCD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B19CC-1BE2-2279-9B30-2059E2C68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EA2CA-2A9A-4519-A7E3-5362AA56D44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509CAE-9CC7-F4C4-8DED-A9C937CF8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385C31-EDFC-FE5F-5BFF-8576D3096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181BB-9884-4FE2-A63E-0701C94EE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039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4D0BF1-8AAE-271F-84D8-117B95CC1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CE4930-DE07-5488-4F51-F9C476252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33BCD3-2CB9-D220-875E-0F92F2F26F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6EA2CA-2A9A-4519-A7E3-5362AA56D44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D2DEBB-9E4E-7E58-4097-5C5A82EEA7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833F5-1197-D356-6BDD-2EE7F9882A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F181BB-9884-4FE2-A63E-0701C94EEA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042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8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5F3596-27DC-9D38-1E4E-D01411A33E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37" y="1298448"/>
            <a:ext cx="5895178" cy="4099642"/>
          </a:xfrm>
        </p:spPr>
        <p:txBody>
          <a:bodyPr anchor="b">
            <a:normAutofit/>
          </a:bodyPr>
          <a:lstStyle/>
          <a:p>
            <a:pPr algn="l"/>
            <a:r>
              <a:rPr lang="en-US" sz="6600">
                <a:solidFill>
                  <a:srgbClr val="FFFFFF"/>
                </a:solidFill>
              </a:rPr>
              <a:t>Designing a Habitat Hedgerow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5D62C2-CB33-BEB8-4227-AFBEA27B6E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1122363"/>
            <a:ext cx="3505200" cy="4269549"/>
          </a:xfrm>
        </p:spPr>
        <p:txBody>
          <a:bodyPr anchor="b">
            <a:normAutofit/>
          </a:bodyPr>
          <a:lstStyle/>
          <a:p>
            <a:pPr algn="l"/>
            <a:r>
              <a:rPr lang="en-US" dirty="0"/>
              <a:t>with </a:t>
            </a:r>
            <a:r>
              <a:rPr lang="en-US" sz="3200" dirty="0"/>
              <a:t>Daryl Beyers </a:t>
            </a:r>
          </a:p>
          <a:p>
            <a:pPr algn="l"/>
            <a:r>
              <a:rPr lang="en-US" dirty="0"/>
              <a:t>Author of </a:t>
            </a:r>
            <a:r>
              <a:rPr lang="en-US" sz="2800" i="1" dirty="0"/>
              <a:t>The New Garden Designer’s Handbook</a:t>
            </a:r>
            <a:endParaRPr lang="en-US" sz="2800" dirty="0"/>
          </a:p>
        </p:txBody>
      </p:sp>
      <p:sp>
        <p:nvSpPr>
          <p:cNvPr id="21" name="sketch line 1">
            <a:extLst>
              <a:ext uri="{FF2B5EF4-FFF2-40B4-BE49-F238E27FC236}">
                <a16:creationId xmlns:a16="http://schemas.microsoft.com/office/drawing/2014/main" id="{32C5B66D-E390-4A14-AB60-69626CBF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562635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646273DA-F933-4D17-A5FE-B1EF87FD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0653" y="5626353"/>
            <a:ext cx="3479619" cy="18288"/>
          </a:xfrm>
          <a:custGeom>
            <a:avLst/>
            <a:gdLst>
              <a:gd name="csX0" fmla="*/ 0 w 3479619"/>
              <a:gd name="csY0" fmla="*/ 0 h 18288"/>
              <a:gd name="csX1" fmla="*/ 661128 w 3479619"/>
              <a:gd name="csY1" fmla="*/ 0 h 18288"/>
              <a:gd name="csX2" fmla="*/ 1357051 w 3479619"/>
              <a:gd name="csY2" fmla="*/ 0 h 18288"/>
              <a:gd name="csX3" fmla="*/ 2087771 w 3479619"/>
              <a:gd name="csY3" fmla="*/ 0 h 18288"/>
              <a:gd name="csX4" fmla="*/ 2818491 w 3479619"/>
              <a:gd name="csY4" fmla="*/ 0 h 18288"/>
              <a:gd name="csX5" fmla="*/ 3479619 w 3479619"/>
              <a:gd name="csY5" fmla="*/ 0 h 18288"/>
              <a:gd name="csX6" fmla="*/ 3479619 w 3479619"/>
              <a:gd name="csY6" fmla="*/ 18288 h 18288"/>
              <a:gd name="csX7" fmla="*/ 2714103 w 3479619"/>
              <a:gd name="csY7" fmla="*/ 18288 h 18288"/>
              <a:gd name="csX8" fmla="*/ 1948587 w 3479619"/>
              <a:gd name="csY8" fmla="*/ 18288 h 18288"/>
              <a:gd name="csX9" fmla="*/ 1252663 w 3479619"/>
              <a:gd name="csY9" fmla="*/ 18288 h 18288"/>
              <a:gd name="csX10" fmla="*/ 0 w 3479619"/>
              <a:gd name="csY10" fmla="*/ 18288 h 18288"/>
              <a:gd name="csX11" fmla="*/ 0 w 3479619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479619" h="18288" fill="none" extrusionOk="0">
                <a:moveTo>
                  <a:pt x="0" y="0"/>
                </a:moveTo>
                <a:cubicBezTo>
                  <a:pt x="178395" y="-3637"/>
                  <a:pt x="368619" y="-28254"/>
                  <a:pt x="661128" y="0"/>
                </a:cubicBezTo>
                <a:cubicBezTo>
                  <a:pt x="953637" y="28254"/>
                  <a:pt x="1022982" y="-4416"/>
                  <a:pt x="1357051" y="0"/>
                </a:cubicBezTo>
                <a:cubicBezTo>
                  <a:pt x="1691120" y="4416"/>
                  <a:pt x="1729558" y="27777"/>
                  <a:pt x="2087771" y="0"/>
                </a:cubicBezTo>
                <a:cubicBezTo>
                  <a:pt x="2445984" y="-27777"/>
                  <a:pt x="2592094" y="4429"/>
                  <a:pt x="2818491" y="0"/>
                </a:cubicBezTo>
                <a:cubicBezTo>
                  <a:pt x="3044888" y="-4429"/>
                  <a:pt x="3204567" y="26471"/>
                  <a:pt x="3479619" y="0"/>
                </a:cubicBezTo>
                <a:cubicBezTo>
                  <a:pt x="3478910" y="8157"/>
                  <a:pt x="3479206" y="12125"/>
                  <a:pt x="3479619" y="18288"/>
                </a:cubicBezTo>
                <a:cubicBezTo>
                  <a:pt x="3315855" y="-2963"/>
                  <a:pt x="3094885" y="26965"/>
                  <a:pt x="2714103" y="18288"/>
                </a:cubicBezTo>
                <a:cubicBezTo>
                  <a:pt x="2333321" y="9611"/>
                  <a:pt x="2260528" y="-15335"/>
                  <a:pt x="1948587" y="18288"/>
                </a:cubicBezTo>
                <a:cubicBezTo>
                  <a:pt x="1636646" y="51911"/>
                  <a:pt x="1489816" y="46369"/>
                  <a:pt x="1252663" y="18288"/>
                </a:cubicBezTo>
                <a:cubicBezTo>
                  <a:pt x="1015510" y="-9793"/>
                  <a:pt x="519812" y="-12177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479619" h="18288" stroke="0" extrusionOk="0">
                <a:moveTo>
                  <a:pt x="0" y="0"/>
                </a:moveTo>
                <a:cubicBezTo>
                  <a:pt x="326045" y="25020"/>
                  <a:pt x="425411" y="-17676"/>
                  <a:pt x="661128" y="0"/>
                </a:cubicBezTo>
                <a:cubicBezTo>
                  <a:pt x="896845" y="17676"/>
                  <a:pt x="1124825" y="1478"/>
                  <a:pt x="1252663" y="0"/>
                </a:cubicBezTo>
                <a:cubicBezTo>
                  <a:pt x="1380502" y="-1478"/>
                  <a:pt x="1694914" y="11788"/>
                  <a:pt x="2018179" y="0"/>
                </a:cubicBezTo>
                <a:cubicBezTo>
                  <a:pt x="2341444" y="-11788"/>
                  <a:pt x="2451167" y="12596"/>
                  <a:pt x="2679307" y="0"/>
                </a:cubicBezTo>
                <a:cubicBezTo>
                  <a:pt x="2907447" y="-12596"/>
                  <a:pt x="3094555" y="23821"/>
                  <a:pt x="3479619" y="0"/>
                </a:cubicBezTo>
                <a:cubicBezTo>
                  <a:pt x="3479355" y="4493"/>
                  <a:pt x="3480003" y="9472"/>
                  <a:pt x="3479619" y="18288"/>
                </a:cubicBezTo>
                <a:cubicBezTo>
                  <a:pt x="3311729" y="36782"/>
                  <a:pt x="3015946" y="7938"/>
                  <a:pt x="2783695" y="18288"/>
                </a:cubicBezTo>
                <a:cubicBezTo>
                  <a:pt x="2551444" y="28638"/>
                  <a:pt x="2398767" y="-13940"/>
                  <a:pt x="2018179" y="18288"/>
                </a:cubicBezTo>
                <a:cubicBezTo>
                  <a:pt x="1637591" y="50516"/>
                  <a:pt x="1634873" y="-6356"/>
                  <a:pt x="1426644" y="18288"/>
                </a:cubicBezTo>
                <a:cubicBezTo>
                  <a:pt x="1218415" y="42932"/>
                  <a:pt x="1006973" y="4094"/>
                  <a:pt x="730720" y="18288"/>
                </a:cubicBezTo>
                <a:cubicBezTo>
                  <a:pt x="454467" y="32482"/>
                  <a:pt x="291313" y="3910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7622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205D939-00C4-4F2E-9797-3170DD040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8EE4E44-1403-472B-8C01-D354CB8F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2E2A406-B798-2853-1839-802B3A9B01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48" r="26461" b="-1"/>
          <a:stretch>
            <a:fillRect/>
          </a:stretch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83CCE40-4C5F-42D3-86D9-7892AD1E9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290097-150B-E349-B1DD-84DA7920289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239" r="33721" b="-1"/>
          <a:stretch>
            <a:fillRect/>
          </a:stretch>
        </p:blipFill>
        <p:spPr>
          <a:xfrm>
            <a:off x="650070" y="643467"/>
            <a:ext cx="5129784" cy="5571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F83436D-39AB-EA40-1DE0-9F58C2646AFF}"/>
              </a:ext>
            </a:extLst>
          </p:cNvPr>
          <p:cNvSpPr txBox="1"/>
          <p:nvPr/>
        </p:nvSpPr>
        <p:spPr>
          <a:xfrm>
            <a:off x="4053378" y="0"/>
            <a:ext cx="44069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THIS HISTORY OF HEDGEROWS</a:t>
            </a:r>
          </a:p>
        </p:txBody>
      </p:sp>
    </p:spTree>
    <p:extLst>
      <p:ext uri="{BB962C8B-B14F-4D97-AF65-F5344CB8AC3E}">
        <p14:creationId xmlns:p14="http://schemas.microsoft.com/office/powerpoint/2010/main" val="173372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205D939-00C4-4F2E-9797-3170DD040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8EE4E44-1403-472B-8C01-D354CB8F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19F74B-5E9B-DBF3-4F5B-E70C99DBE3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34" r="20202" b="-2"/>
          <a:stretch>
            <a:fillRect/>
          </a:stretch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83CCE40-4C5F-42D3-86D9-7892AD1E9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D594B8E-0F5D-5847-7715-4492E9118D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028" r="21508" b="-2"/>
          <a:stretch>
            <a:fillRect/>
          </a:stretch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CC7DB4D-CE19-5B74-8174-79D328BFAB1E}"/>
              </a:ext>
            </a:extLst>
          </p:cNvPr>
          <p:cNvSpPr txBox="1"/>
          <p:nvPr/>
        </p:nvSpPr>
        <p:spPr>
          <a:xfrm>
            <a:off x="4760762" y="-63309"/>
            <a:ext cx="2670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FAMILIAR HEDGES</a:t>
            </a:r>
          </a:p>
        </p:txBody>
      </p:sp>
    </p:spTree>
    <p:extLst>
      <p:ext uri="{BB962C8B-B14F-4D97-AF65-F5344CB8AC3E}">
        <p14:creationId xmlns:p14="http://schemas.microsoft.com/office/powerpoint/2010/main" val="36177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205D939-00C4-4F2E-9797-3170DD040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8EE4E44-1403-472B-8C01-D354CB8F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arden with many bushes and bushes&#10;&#10;AI-generated content may be incorrect.">
            <a:extLst>
              <a:ext uri="{FF2B5EF4-FFF2-40B4-BE49-F238E27FC236}">
                <a16:creationId xmlns:a16="http://schemas.microsoft.com/office/drawing/2014/main" id="{993916DF-BE30-C3B5-F328-8057CF0177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923" b="2"/>
          <a:stretch>
            <a:fillRect/>
          </a:stretch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83CCE40-4C5F-42D3-86D9-7892AD1E9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lawn with bushes and trees&#10;&#10;AI-generated content may be incorrect.">
            <a:extLst>
              <a:ext uri="{FF2B5EF4-FFF2-40B4-BE49-F238E27FC236}">
                <a16:creationId xmlns:a16="http://schemas.microsoft.com/office/drawing/2014/main" id="{210BBFC4-9F5B-53A8-3192-2E15E7157D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980" r="15788" b="1"/>
          <a:stretch>
            <a:fillRect/>
          </a:stretch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518042-E359-C4F6-09E2-998180E0CADC}"/>
              </a:ext>
            </a:extLst>
          </p:cNvPr>
          <p:cNvSpPr txBox="1"/>
          <p:nvPr/>
        </p:nvSpPr>
        <p:spPr>
          <a:xfrm>
            <a:off x="4020508" y="39975"/>
            <a:ext cx="43284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DESIGNING MIXED SHRUB BORDERS</a:t>
            </a:r>
          </a:p>
        </p:txBody>
      </p:sp>
    </p:spTree>
    <p:extLst>
      <p:ext uri="{BB962C8B-B14F-4D97-AF65-F5344CB8AC3E}">
        <p14:creationId xmlns:p14="http://schemas.microsoft.com/office/powerpoint/2010/main" val="2246836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205D939-00C4-4F2E-9797-3170DD040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8EE4E44-1403-472B-8C01-D354CB8F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3BC66A6-463C-8D96-6743-FEE9059102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99" r="15241" b="-1"/>
          <a:stretch>
            <a:fillRect/>
          </a:stretch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83CCE40-4C5F-42D3-86D9-7892AD1E9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BC4E4E-B1A3-DC08-6D9B-2EB1FC73CAD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963" r="12977" b="-1"/>
          <a:stretch>
            <a:fillRect/>
          </a:stretch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7C79961-452B-B461-3524-1E04D6AD3BFF}"/>
              </a:ext>
            </a:extLst>
          </p:cNvPr>
          <p:cNvSpPr txBox="1"/>
          <p:nvPr/>
        </p:nvSpPr>
        <p:spPr>
          <a:xfrm>
            <a:off x="4215634" y="10760"/>
            <a:ext cx="40824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DESIGNING HABITAT HEDGEROWS</a:t>
            </a:r>
          </a:p>
        </p:txBody>
      </p:sp>
    </p:spTree>
    <p:extLst>
      <p:ext uri="{BB962C8B-B14F-4D97-AF65-F5344CB8AC3E}">
        <p14:creationId xmlns:p14="http://schemas.microsoft.com/office/powerpoint/2010/main" val="4732973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C0E721-6028-69A7-BED6-F03A683813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051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2154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CB06918-A392-0288-D6FA-826BD730F7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25213"/>
            <a:ext cx="10601739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746D773-516A-1887-E776-BEA0C2A12A60}"/>
              </a:ext>
            </a:extLst>
          </p:cNvPr>
          <p:cNvSpPr txBox="1"/>
          <p:nvPr/>
        </p:nvSpPr>
        <p:spPr>
          <a:xfrm>
            <a:off x="1863212" y="766917"/>
            <a:ext cx="7900219" cy="1424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3200" dirty="0"/>
              <a:t>A Dense Hedgerow is Multi-Functional.</a:t>
            </a:r>
          </a:p>
          <a:p>
            <a:pPr>
              <a:lnSpc>
                <a:spcPct val="90000"/>
              </a:lnSpc>
            </a:pPr>
            <a:endParaRPr lang="en-US" sz="3200" dirty="0"/>
          </a:p>
          <a:p>
            <a:pPr>
              <a:lnSpc>
                <a:spcPct val="90000"/>
              </a:lnSpc>
            </a:pPr>
            <a:r>
              <a:rPr lang="en-US" sz="3200" dirty="0"/>
              <a:t>Useful for Privacy, Windbreaks &amp; WILDLIFE!</a:t>
            </a:r>
          </a:p>
        </p:txBody>
      </p:sp>
    </p:spTree>
    <p:extLst>
      <p:ext uri="{BB962C8B-B14F-4D97-AF65-F5344CB8AC3E}">
        <p14:creationId xmlns:p14="http://schemas.microsoft.com/office/powerpoint/2010/main" val="10119857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6A55CB4-0CCE-A63C-8A31-FC247EE25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0871" y="0"/>
            <a:ext cx="7830257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D662FD1-B085-6689-0B91-C76E8938F3FC}"/>
              </a:ext>
            </a:extLst>
          </p:cNvPr>
          <p:cNvSpPr txBox="1"/>
          <p:nvPr/>
        </p:nvSpPr>
        <p:spPr>
          <a:xfrm>
            <a:off x="8799872" y="1730477"/>
            <a:ext cx="3156154" cy="2311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3200" dirty="0"/>
              <a:t>Combine shrubs with a tree and perennials for a richly layered habitat.</a:t>
            </a:r>
          </a:p>
        </p:txBody>
      </p:sp>
    </p:spTree>
    <p:extLst>
      <p:ext uri="{BB962C8B-B14F-4D97-AF65-F5344CB8AC3E}">
        <p14:creationId xmlns:p14="http://schemas.microsoft.com/office/powerpoint/2010/main" val="24795860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C371C93-E03C-E8A2-368A-D1FA2CA97D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47040"/>
            <a:ext cx="12192000" cy="594980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84BB322-FA36-B47C-1D33-52C05DC5EB4E}"/>
              </a:ext>
            </a:extLst>
          </p:cNvPr>
          <p:cNvSpPr/>
          <p:nvPr/>
        </p:nvSpPr>
        <p:spPr>
          <a:xfrm>
            <a:off x="467358" y="5311464"/>
            <a:ext cx="8755299" cy="1546536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73D34D-C56F-94EE-02A9-845F9EE5A617}"/>
              </a:ext>
            </a:extLst>
          </p:cNvPr>
          <p:cNvSpPr txBox="1"/>
          <p:nvPr/>
        </p:nvSpPr>
        <p:spPr>
          <a:xfrm>
            <a:off x="543560" y="5324901"/>
            <a:ext cx="83515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Groups of native plantings,  such as Habitat Hedgerows, can create Ecological Corridor, even in a suburban yard. </a:t>
            </a:r>
          </a:p>
        </p:txBody>
      </p:sp>
    </p:spTree>
    <p:extLst>
      <p:ext uri="{BB962C8B-B14F-4D97-AF65-F5344CB8AC3E}">
        <p14:creationId xmlns:p14="http://schemas.microsoft.com/office/powerpoint/2010/main" val="32000053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C8598C-8C8B-B360-42EF-DF8AA9498E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6222" r="-1" b="-1"/>
          <a:stretch>
            <a:fillRect/>
          </a:stretch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D539E8-55F9-E428-A36F-E9F9BC9D2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565058"/>
            <a:ext cx="11210925" cy="497018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Native Shrubs in the Wildlife Garden</a:t>
            </a:r>
            <a:b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</a:b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from Prairie Nursery Company – www.prairienursery.com</a:t>
            </a:r>
            <a:b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</a:b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5499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03CBF4-8EDF-85AF-D793-8B94F1639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2731" y="1542402"/>
            <a:ext cx="5186842" cy="23879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Keys to Designing Habitat Hedgrows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B1B5EF-3DF5-ED39-AC37-884F9D6616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02135" y="4001587"/>
            <a:ext cx="5188034" cy="682079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 sz="2400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1813850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650E00-F998-DC11-5A58-FDD0E14A432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18" r="1" b="18726"/>
          <a:stretch>
            <a:fillRect/>
          </a:stretch>
        </p:blipFill>
        <p:spPr>
          <a:xfrm>
            <a:off x="0" y="10"/>
            <a:ext cx="8450297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25F51E2-B8BB-C31F-9275-3D80E81FF5C0}"/>
              </a:ext>
            </a:extLst>
          </p:cNvPr>
          <p:cNvSpPr txBox="1"/>
          <p:nvPr/>
        </p:nvSpPr>
        <p:spPr>
          <a:xfrm>
            <a:off x="838200" y="2219785"/>
            <a:ext cx="4913671" cy="4279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i="1" dirty="0">
                <a:solidFill>
                  <a:schemeClr val="bg1"/>
                </a:solidFill>
              </a:rPr>
              <a:t>Native shrubs </a:t>
            </a:r>
            <a:r>
              <a:rPr lang="en-US" sz="3200" dirty="0">
                <a:solidFill>
                  <a:schemeClr val="bg1"/>
                </a:solidFill>
              </a:rPr>
              <a:t>are the very best at creating habitat for wildlife, supplying food, cover, and nesting sites, even in urban and suburban sites.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3D8542-A081-A1F3-F9DD-5D4E101ACD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425" r="3629"/>
          <a:stretch>
            <a:fillRect/>
          </a:stretch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19161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716D72B-0D25-43A5-8554-C535E5118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401E28-DFB8-F2E2-93B9-155CF5086C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63" r="1" b="5351"/>
          <a:stretch>
            <a:fillRect/>
          </a:stretch>
        </p:blipFill>
        <p:spPr>
          <a:xfrm>
            <a:off x="-7" y="10"/>
            <a:ext cx="3919476" cy="4143497"/>
          </a:xfrm>
          <a:custGeom>
            <a:avLst/>
            <a:gdLst/>
            <a:ahLst/>
            <a:cxnLst/>
            <a:rect l="l" t="t" r="r" b="b"/>
            <a:pathLst>
              <a:path w="3919476" h="4143507">
                <a:moveTo>
                  <a:pt x="0" y="0"/>
                </a:moveTo>
                <a:lnTo>
                  <a:pt x="3903116" y="0"/>
                </a:lnTo>
                <a:lnTo>
                  <a:pt x="3899307" y="150213"/>
                </a:lnTo>
                <a:cubicBezTo>
                  <a:pt x="3899870" y="322276"/>
                  <a:pt x="3912280" y="494071"/>
                  <a:pt x="3910163" y="665222"/>
                </a:cubicBezTo>
                <a:cubicBezTo>
                  <a:pt x="3909034" y="760465"/>
                  <a:pt x="3887866" y="855454"/>
                  <a:pt x="3891817" y="950951"/>
                </a:cubicBezTo>
                <a:cubicBezTo>
                  <a:pt x="3903389" y="1240363"/>
                  <a:pt x="3899579" y="1529902"/>
                  <a:pt x="3914679" y="1819187"/>
                </a:cubicBezTo>
                <a:cubicBezTo>
                  <a:pt x="3924446" y="1960184"/>
                  <a:pt x="3919293" y="2101691"/>
                  <a:pt x="3899297" y="2241812"/>
                </a:cubicBezTo>
                <a:cubicBezTo>
                  <a:pt x="3882644" y="2346833"/>
                  <a:pt x="3892946" y="2452744"/>
                  <a:pt x="3900002" y="2558273"/>
                </a:cubicBezTo>
                <a:cubicBezTo>
                  <a:pt x="3908611" y="2686026"/>
                  <a:pt x="3913268" y="2813652"/>
                  <a:pt x="3899155" y="2941659"/>
                </a:cubicBezTo>
                <a:cubicBezTo>
                  <a:pt x="3888995" y="3032710"/>
                  <a:pt x="3898449" y="3124270"/>
                  <a:pt x="3904095" y="3215577"/>
                </a:cubicBezTo>
                <a:cubicBezTo>
                  <a:pt x="3911433" y="3310871"/>
                  <a:pt x="3911433" y="3406520"/>
                  <a:pt x="3904095" y="3501814"/>
                </a:cubicBezTo>
                <a:cubicBezTo>
                  <a:pt x="3896728" y="3588930"/>
                  <a:pt x="3898478" y="3676464"/>
                  <a:pt x="3909317" y="3763288"/>
                </a:cubicBezTo>
                <a:cubicBezTo>
                  <a:pt x="3921171" y="3864881"/>
                  <a:pt x="3911998" y="3966473"/>
                  <a:pt x="3903389" y="4068066"/>
                </a:cubicBezTo>
                <a:lnTo>
                  <a:pt x="3899890" y="4129496"/>
                </a:lnTo>
                <a:lnTo>
                  <a:pt x="3856837" y="4131079"/>
                </a:lnTo>
                <a:cubicBezTo>
                  <a:pt x="3690565" y="4131562"/>
                  <a:pt x="3524292" y="4118803"/>
                  <a:pt x="3358020" y="4125635"/>
                </a:cubicBezTo>
                <a:cubicBezTo>
                  <a:pt x="3138339" y="4134610"/>
                  <a:pt x="2918661" y="4144924"/>
                  <a:pt x="2699106" y="4130457"/>
                </a:cubicBezTo>
                <a:cubicBezTo>
                  <a:pt x="2548620" y="4120546"/>
                  <a:pt x="2397378" y="4107552"/>
                  <a:pt x="2246135" y="4111571"/>
                </a:cubicBezTo>
                <a:cubicBezTo>
                  <a:pt x="2090859" y="4115857"/>
                  <a:pt x="1936213" y="4129921"/>
                  <a:pt x="1781316" y="4140235"/>
                </a:cubicBezTo>
                <a:cubicBezTo>
                  <a:pt x="1667682" y="4147695"/>
                  <a:pt x="1553608" y="4142392"/>
                  <a:pt x="1441020" y="4124430"/>
                </a:cubicBezTo>
                <a:cubicBezTo>
                  <a:pt x="1360735" y="4111704"/>
                  <a:pt x="1279946" y="4117196"/>
                  <a:pt x="1199535" y="4121751"/>
                </a:cubicBezTo>
                <a:cubicBezTo>
                  <a:pt x="1054343" y="4130324"/>
                  <a:pt x="909653" y="4143718"/>
                  <a:pt x="764462" y="4130324"/>
                </a:cubicBezTo>
                <a:cubicBezTo>
                  <a:pt x="634770" y="4118267"/>
                  <a:pt x="503820" y="4108490"/>
                  <a:pt x="375137" y="4118267"/>
                </a:cubicBezTo>
                <a:cubicBezTo>
                  <a:pt x="278626" y="4125601"/>
                  <a:pt x="182043" y="4132935"/>
                  <a:pt x="85336" y="4130493"/>
                </a:cubicBezTo>
                <a:lnTo>
                  <a:pt x="0" y="4125145"/>
                </a:ln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64EB18C-3888-628E-68D8-2382B4877D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845" r="-3" b="11645"/>
          <a:stretch>
            <a:fillRect/>
          </a:stretch>
        </p:blipFill>
        <p:spPr>
          <a:xfrm>
            <a:off x="4115400" y="10"/>
            <a:ext cx="3058323" cy="3597029"/>
          </a:xfrm>
          <a:custGeom>
            <a:avLst/>
            <a:gdLst/>
            <a:ahLst/>
            <a:cxnLst/>
            <a:rect l="l" t="t" r="r" b="b"/>
            <a:pathLst>
              <a:path w="3058323" h="3597039">
                <a:moveTo>
                  <a:pt x="15411" y="0"/>
                </a:moveTo>
                <a:lnTo>
                  <a:pt x="3031762" y="0"/>
                </a:lnTo>
                <a:lnTo>
                  <a:pt x="3046461" y="132146"/>
                </a:lnTo>
                <a:cubicBezTo>
                  <a:pt x="3048338" y="180004"/>
                  <a:pt x="3046791" y="227996"/>
                  <a:pt x="3041802" y="275754"/>
                </a:cubicBezTo>
                <a:cubicBezTo>
                  <a:pt x="3027897" y="401800"/>
                  <a:pt x="3049074" y="530780"/>
                  <a:pt x="3008505" y="654529"/>
                </a:cubicBezTo>
                <a:cubicBezTo>
                  <a:pt x="3005571" y="667491"/>
                  <a:pt x="3004614" y="680823"/>
                  <a:pt x="3005698" y="694078"/>
                </a:cubicBezTo>
                <a:cubicBezTo>
                  <a:pt x="3005188" y="761821"/>
                  <a:pt x="3019349" y="827651"/>
                  <a:pt x="3033127" y="893608"/>
                </a:cubicBezTo>
                <a:cubicBezTo>
                  <a:pt x="3048309" y="966327"/>
                  <a:pt x="3067190" y="1038663"/>
                  <a:pt x="3044226" y="1113933"/>
                </a:cubicBezTo>
                <a:cubicBezTo>
                  <a:pt x="3037911" y="1137802"/>
                  <a:pt x="3037911" y="1162909"/>
                  <a:pt x="3044226" y="1186779"/>
                </a:cubicBezTo>
                <a:cubicBezTo>
                  <a:pt x="3050414" y="1219872"/>
                  <a:pt x="3050414" y="1253833"/>
                  <a:pt x="3044226" y="1286927"/>
                </a:cubicBezTo>
                <a:cubicBezTo>
                  <a:pt x="3034913" y="1357732"/>
                  <a:pt x="3025345" y="1428920"/>
                  <a:pt x="3030448" y="1500363"/>
                </a:cubicBezTo>
                <a:cubicBezTo>
                  <a:pt x="3038001" y="1625694"/>
                  <a:pt x="3036164" y="1751408"/>
                  <a:pt x="3024962" y="1876459"/>
                </a:cubicBezTo>
                <a:cubicBezTo>
                  <a:pt x="3020242" y="1937185"/>
                  <a:pt x="3013991" y="1998805"/>
                  <a:pt x="3036572" y="2058128"/>
                </a:cubicBezTo>
                <a:cubicBezTo>
                  <a:pt x="3039761" y="2065719"/>
                  <a:pt x="3039761" y="2074267"/>
                  <a:pt x="3036572" y="2081857"/>
                </a:cubicBezTo>
                <a:cubicBezTo>
                  <a:pt x="2993834" y="2180984"/>
                  <a:pt x="3005826" y="2282153"/>
                  <a:pt x="3027897" y="2382556"/>
                </a:cubicBezTo>
                <a:cubicBezTo>
                  <a:pt x="3059523" y="2516907"/>
                  <a:pt x="3066565" y="2655863"/>
                  <a:pt x="3048691" y="2792715"/>
                </a:cubicBezTo>
                <a:cubicBezTo>
                  <a:pt x="3037337" y="2873471"/>
                  <a:pt x="3023687" y="2954354"/>
                  <a:pt x="3031596" y="3036386"/>
                </a:cubicBezTo>
                <a:cubicBezTo>
                  <a:pt x="3037490" y="3100417"/>
                  <a:pt x="3039736" y="3164741"/>
                  <a:pt x="3038358" y="3229027"/>
                </a:cubicBezTo>
                <a:cubicBezTo>
                  <a:pt x="3036891" y="3311633"/>
                  <a:pt x="3031788" y="3394080"/>
                  <a:pt x="3028535" y="3476606"/>
                </a:cubicBezTo>
                <a:lnTo>
                  <a:pt x="3026145" y="3582089"/>
                </a:lnTo>
                <a:lnTo>
                  <a:pt x="2837742" y="3576169"/>
                </a:lnTo>
                <a:cubicBezTo>
                  <a:pt x="2749601" y="3575123"/>
                  <a:pt x="2661428" y="3575842"/>
                  <a:pt x="2573255" y="3578457"/>
                </a:cubicBezTo>
                <a:cubicBezTo>
                  <a:pt x="2415279" y="3583558"/>
                  <a:pt x="2257302" y="3585390"/>
                  <a:pt x="2099327" y="3578457"/>
                </a:cubicBezTo>
                <a:cubicBezTo>
                  <a:pt x="1926907" y="3570479"/>
                  <a:pt x="1754870" y="3579504"/>
                  <a:pt x="1582958" y="3591536"/>
                </a:cubicBezTo>
                <a:cubicBezTo>
                  <a:pt x="1416747" y="3603177"/>
                  <a:pt x="1250917" y="3594544"/>
                  <a:pt x="1084959" y="3582381"/>
                </a:cubicBezTo>
                <a:cubicBezTo>
                  <a:pt x="910095" y="3569328"/>
                  <a:pt x="734510" y="3570585"/>
                  <a:pt x="559849" y="3586174"/>
                </a:cubicBezTo>
                <a:cubicBezTo>
                  <a:pt x="445325" y="3596376"/>
                  <a:pt x="330549" y="3581074"/>
                  <a:pt x="216532" y="3582119"/>
                </a:cubicBezTo>
                <a:lnTo>
                  <a:pt x="3784" y="3583799"/>
                </a:lnTo>
                <a:lnTo>
                  <a:pt x="23102" y="3304343"/>
                </a:lnTo>
                <a:cubicBezTo>
                  <a:pt x="27378" y="3232352"/>
                  <a:pt x="25445" y="3160183"/>
                  <a:pt x="17316" y="3088458"/>
                </a:cubicBezTo>
                <a:cubicBezTo>
                  <a:pt x="9187" y="3007476"/>
                  <a:pt x="12024" y="2925898"/>
                  <a:pt x="25783" y="2845525"/>
                </a:cubicBezTo>
                <a:cubicBezTo>
                  <a:pt x="43141" y="2750282"/>
                  <a:pt x="35379" y="2655039"/>
                  <a:pt x="29029" y="2559796"/>
                </a:cubicBezTo>
                <a:cubicBezTo>
                  <a:pt x="11671" y="2298322"/>
                  <a:pt x="-9498" y="2036848"/>
                  <a:pt x="4615" y="1774485"/>
                </a:cubicBezTo>
                <a:cubicBezTo>
                  <a:pt x="7578" y="1718482"/>
                  <a:pt x="20561" y="1663876"/>
                  <a:pt x="25925" y="1608255"/>
                </a:cubicBezTo>
                <a:cubicBezTo>
                  <a:pt x="41590" y="1446595"/>
                  <a:pt x="23242" y="1285571"/>
                  <a:pt x="15763" y="1124293"/>
                </a:cubicBezTo>
                <a:cubicBezTo>
                  <a:pt x="5010" y="945807"/>
                  <a:pt x="7183" y="766877"/>
                  <a:pt x="22255" y="588646"/>
                </a:cubicBezTo>
                <a:cubicBezTo>
                  <a:pt x="41165" y="395112"/>
                  <a:pt x="35097" y="201070"/>
                  <a:pt x="19010" y="7282"/>
                </a:cubicBezTo>
                <a:close/>
              </a:path>
            </a:pathLst>
          </a:custGeom>
        </p:spPr>
      </p:pic>
      <p:sp>
        <p:nvSpPr>
          <p:cNvPr id="26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6484" y="2424319"/>
            <a:ext cx="3851563" cy="18288"/>
          </a:xfrm>
          <a:custGeom>
            <a:avLst/>
            <a:gdLst>
              <a:gd name="csX0" fmla="*/ 0 w 3851563"/>
              <a:gd name="csY0" fmla="*/ 0 h 18288"/>
              <a:gd name="csX1" fmla="*/ 718958 w 3851563"/>
              <a:gd name="csY1" fmla="*/ 0 h 18288"/>
              <a:gd name="csX2" fmla="*/ 1437917 w 3851563"/>
              <a:gd name="csY2" fmla="*/ 0 h 18288"/>
              <a:gd name="csX3" fmla="*/ 1964297 w 3851563"/>
              <a:gd name="csY3" fmla="*/ 0 h 18288"/>
              <a:gd name="csX4" fmla="*/ 2606224 w 3851563"/>
              <a:gd name="csY4" fmla="*/ 0 h 18288"/>
              <a:gd name="csX5" fmla="*/ 3171120 w 3851563"/>
              <a:gd name="csY5" fmla="*/ 0 h 18288"/>
              <a:gd name="csX6" fmla="*/ 3851563 w 3851563"/>
              <a:gd name="csY6" fmla="*/ 0 h 18288"/>
              <a:gd name="csX7" fmla="*/ 3851563 w 3851563"/>
              <a:gd name="csY7" fmla="*/ 18288 h 18288"/>
              <a:gd name="csX8" fmla="*/ 3209636 w 3851563"/>
              <a:gd name="csY8" fmla="*/ 18288 h 18288"/>
              <a:gd name="csX9" fmla="*/ 2644740 w 3851563"/>
              <a:gd name="csY9" fmla="*/ 18288 h 18288"/>
              <a:gd name="csX10" fmla="*/ 2002813 w 3851563"/>
              <a:gd name="csY10" fmla="*/ 18288 h 18288"/>
              <a:gd name="csX11" fmla="*/ 1399401 w 3851563"/>
              <a:gd name="csY11" fmla="*/ 18288 h 18288"/>
              <a:gd name="csX12" fmla="*/ 834505 w 3851563"/>
              <a:gd name="csY12" fmla="*/ 18288 h 18288"/>
              <a:gd name="csX13" fmla="*/ 0 w 3851563"/>
              <a:gd name="csY13" fmla="*/ 18288 h 18288"/>
              <a:gd name="csX14" fmla="*/ 0 w 3851563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851563" h="18288" fill="none" extrusionOk="0">
                <a:moveTo>
                  <a:pt x="0" y="0"/>
                </a:moveTo>
                <a:cubicBezTo>
                  <a:pt x="195934" y="10403"/>
                  <a:pt x="550513" y="-3379"/>
                  <a:pt x="718958" y="0"/>
                </a:cubicBezTo>
                <a:cubicBezTo>
                  <a:pt x="887403" y="3379"/>
                  <a:pt x="1238155" y="34184"/>
                  <a:pt x="1437917" y="0"/>
                </a:cubicBezTo>
                <a:cubicBezTo>
                  <a:pt x="1637679" y="-34184"/>
                  <a:pt x="1735575" y="21633"/>
                  <a:pt x="1964297" y="0"/>
                </a:cubicBezTo>
                <a:cubicBezTo>
                  <a:pt x="2193019" y="-21633"/>
                  <a:pt x="2398398" y="-18127"/>
                  <a:pt x="2606224" y="0"/>
                </a:cubicBezTo>
                <a:cubicBezTo>
                  <a:pt x="2814050" y="18127"/>
                  <a:pt x="3010763" y="-3923"/>
                  <a:pt x="3171120" y="0"/>
                </a:cubicBezTo>
                <a:cubicBezTo>
                  <a:pt x="3331477" y="3923"/>
                  <a:pt x="3662318" y="22618"/>
                  <a:pt x="3851563" y="0"/>
                </a:cubicBezTo>
                <a:cubicBezTo>
                  <a:pt x="3851602" y="7328"/>
                  <a:pt x="3852182" y="9982"/>
                  <a:pt x="3851563" y="18288"/>
                </a:cubicBezTo>
                <a:cubicBezTo>
                  <a:pt x="3539697" y="8623"/>
                  <a:pt x="3360357" y="-7186"/>
                  <a:pt x="3209636" y="18288"/>
                </a:cubicBezTo>
                <a:cubicBezTo>
                  <a:pt x="3058915" y="43762"/>
                  <a:pt x="2810322" y="8087"/>
                  <a:pt x="2644740" y="18288"/>
                </a:cubicBezTo>
                <a:cubicBezTo>
                  <a:pt x="2479158" y="28489"/>
                  <a:pt x="2131941" y="44882"/>
                  <a:pt x="2002813" y="18288"/>
                </a:cubicBezTo>
                <a:cubicBezTo>
                  <a:pt x="1873685" y="-8306"/>
                  <a:pt x="1675560" y="30966"/>
                  <a:pt x="1399401" y="18288"/>
                </a:cubicBezTo>
                <a:cubicBezTo>
                  <a:pt x="1123242" y="5610"/>
                  <a:pt x="1065368" y="33824"/>
                  <a:pt x="834505" y="18288"/>
                </a:cubicBezTo>
                <a:cubicBezTo>
                  <a:pt x="603642" y="2752"/>
                  <a:pt x="191505" y="58863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851563" h="18288" stroke="0" extrusionOk="0">
                <a:moveTo>
                  <a:pt x="0" y="0"/>
                </a:moveTo>
                <a:cubicBezTo>
                  <a:pt x="289752" y="13020"/>
                  <a:pt x="480313" y="17689"/>
                  <a:pt x="641927" y="0"/>
                </a:cubicBezTo>
                <a:cubicBezTo>
                  <a:pt x="803541" y="-17689"/>
                  <a:pt x="1025789" y="14289"/>
                  <a:pt x="1322370" y="0"/>
                </a:cubicBezTo>
                <a:cubicBezTo>
                  <a:pt x="1618951" y="-14289"/>
                  <a:pt x="1675364" y="4422"/>
                  <a:pt x="1925782" y="0"/>
                </a:cubicBezTo>
                <a:cubicBezTo>
                  <a:pt x="2176200" y="-4422"/>
                  <a:pt x="2354648" y="21578"/>
                  <a:pt x="2644740" y="0"/>
                </a:cubicBezTo>
                <a:cubicBezTo>
                  <a:pt x="2934832" y="-21578"/>
                  <a:pt x="2992732" y="-4264"/>
                  <a:pt x="3286667" y="0"/>
                </a:cubicBezTo>
                <a:cubicBezTo>
                  <a:pt x="3580602" y="4264"/>
                  <a:pt x="3638704" y="20914"/>
                  <a:pt x="3851563" y="0"/>
                </a:cubicBezTo>
                <a:cubicBezTo>
                  <a:pt x="3851890" y="8595"/>
                  <a:pt x="3851491" y="13110"/>
                  <a:pt x="3851563" y="18288"/>
                </a:cubicBezTo>
                <a:cubicBezTo>
                  <a:pt x="3681588" y="-9641"/>
                  <a:pt x="3414286" y="12858"/>
                  <a:pt x="3209636" y="18288"/>
                </a:cubicBezTo>
                <a:cubicBezTo>
                  <a:pt x="3004986" y="23718"/>
                  <a:pt x="2777102" y="31540"/>
                  <a:pt x="2490677" y="18288"/>
                </a:cubicBezTo>
                <a:cubicBezTo>
                  <a:pt x="2204252" y="5036"/>
                  <a:pt x="2142029" y="45834"/>
                  <a:pt x="1810235" y="18288"/>
                </a:cubicBezTo>
                <a:cubicBezTo>
                  <a:pt x="1478441" y="-9258"/>
                  <a:pt x="1432135" y="21272"/>
                  <a:pt x="1245339" y="18288"/>
                </a:cubicBezTo>
                <a:cubicBezTo>
                  <a:pt x="1058543" y="15304"/>
                  <a:pt x="886298" y="9998"/>
                  <a:pt x="718958" y="18288"/>
                </a:cubicBezTo>
                <a:cubicBezTo>
                  <a:pt x="551618" y="26578"/>
                  <a:pt x="308263" y="-12886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6593A34-C277-D25E-4867-21AC853FFAB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6921" r="-4" b="8429"/>
          <a:stretch>
            <a:fillRect/>
          </a:stretch>
        </p:blipFill>
        <p:spPr>
          <a:xfrm>
            <a:off x="4" y="4328340"/>
            <a:ext cx="3912953" cy="2529660"/>
          </a:xfrm>
          <a:custGeom>
            <a:avLst/>
            <a:gdLst/>
            <a:ahLst/>
            <a:cxnLst/>
            <a:rect l="l" t="t" r="r" b="b"/>
            <a:pathLst>
              <a:path w="3912953" h="2529660">
                <a:moveTo>
                  <a:pt x="936025" y="662"/>
                </a:moveTo>
                <a:cubicBezTo>
                  <a:pt x="1035236" y="-744"/>
                  <a:pt x="1134457" y="93"/>
                  <a:pt x="1233691" y="3173"/>
                </a:cubicBezTo>
                <a:cubicBezTo>
                  <a:pt x="1304145" y="5316"/>
                  <a:pt x="1373087" y="24605"/>
                  <a:pt x="1443792" y="29025"/>
                </a:cubicBezTo>
                <a:cubicBezTo>
                  <a:pt x="1628434" y="40276"/>
                  <a:pt x="1812824" y="30901"/>
                  <a:pt x="1996836" y="18310"/>
                </a:cubicBezTo>
                <a:cubicBezTo>
                  <a:pt x="2245239" y="628"/>
                  <a:pt x="2494513" y="2101"/>
                  <a:pt x="2742715" y="22730"/>
                </a:cubicBezTo>
                <a:cubicBezTo>
                  <a:pt x="2962786" y="43947"/>
                  <a:pt x="3184369" y="39942"/>
                  <a:pt x="3403645" y="10808"/>
                </a:cubicBezTo>
                <a:cubicBezTo>
                  <a:pt x="3527916" y="-7007"/>
                  <a:pt x="3653321" y="9067"/>
                  <a:pt x="3778223" y="10808"/>
                </a:cubicBezTo>
                <a:lnTo>
                  <a:pt x="3895044" y="13590"/>
                </a:lnTo>
                <a:lnTo>
                  <a:pt x="3906212" y="275626"/>
                </a:lnTo>
                <a:cubicBezTo>
                  <a:pt x="3913438" y="398465"/>
                  <a:pt x="3909471" y="521632"/>
                  <a:pt x="3894358" y="643899"/>
                </a:cubicBezTo>
                <a:cubicBezTo>
                  <a:pt x="3888995" y="692536"/>
                  <a:pt x="3889982" y="741301"/>
                  <a:pt x="3888995" y="790066"/>
                </a:cubicBezTo>
                <a:cubicBezTo>
                  <a:pt x="3888712" y="799463"/>
                  <a:pt x="3895063" y="810383"/>
                  <a:pt x="3883632" y="818257"/>
                </a:cubicBezTo>
                <a:lnTo>
                  <a:pt x="3883632" y="830956"/>
                </a:lnTo>
                <a:cubicBezTo>
                  <a:pt x="3896192" y="837941"/>
                  <a:pt x="3889701" y="849370"/>
                  <a:pt x="3890688" y="858514"/>
                </a:cubicBezTo>
                <a:cubicBezTo>
                  <a:pt x="3907355" y="1033621"/>
                  <a:pt x="3909867" y="1209579"/>
                  <a:pt x="3898168" y="1385017"/>
                </a:cubicBezTo>
                <a:cubicBezTo>
                  <a:pt x="3889559" y="1546549"/>
                  <a:pt x="3898449" y="1707827"/>
                  <a:pt x="3908893" y="1869233"/>
                </a:cubicBezTo>
                <a:cubicBezTo>
                  <a:pt x="3921312" y="2061116"/>
                  <a:pt x="3901555" y="2252872"/>
                  <a:pt x="3898591" y="2444754"/>
                </a:cubicBezTo>
                <a:cubicBezTo>
                  <a:pt x="3898309" y="2461962"/>
                  <a:pt x="3899367" y="2479201"/>
                  <a:pt x="3900673" y="2496440"/>
                </a:cubicBezTo>
                <a:lnTo>
                  <a:pt x="3902963" y="2529660"/>
                </a:lnTo>
                <a:lnTo>
                  <a:pt x="0" y="2529660"/>
                </a:lnTo>
                <a:lnTo>
                  <a:pt x="0" y="15736"/>
                </a:lnTo>
                <a:lnTo>
                  <a:pt x="938" y="16032"/>
                </a:lnTo>
                <a:cubicBezTo>
                  <a:pt x="213686" y="39741"/>
                  <a:pt x="426055" y="24338"/>
                  <a:pt x="638426" y="11612"/>
                </a:cubicBezTo>
                <a:cubicBezTo>
                  <a:pt x="737616" y="5719"/>
                  <a:pt x="836815" y="2069"/>
                  <a:pt x="936025" y="662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330DD79-5F41-3D81-CFF2-F75791DB608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842" r="-2" b="29231"/>
          <a:stretch>
            <a:fillRect/>
          </a:stretch>
        </p:blipFill>
        <p:spPr>
          <a:xfrm>
            <a:off x="4110923" y="3791169"/>
            <a:ext cx="3058821" cy="3066831"/>
          </a:xfrm>
          <a:custGeom>
            <a:avLst/>
            <a:gdLst/>
            <a:ahLst/>
            <a:cxnLst/>
            <a:rect l="l" t="t" r="r" b="b"/>
            <a:pathLst>
              <a:path w="3058821" h="3066831">
                <a:moveTo>
                  <a:pt x="2787020" y="1261"/>
                </a:moveTo>
                <a:cubicBezTo>
                  <a:pt x="2839709" y="-518"/>
                  <a:pt x="2892422" y="-414"/>
                  <a:pt x="2945069" y="1571"/>
                </a:cubicBezTo>
                <a:lnTo>
                  <a:pt x="3038769" y="8460"/>
                </a:lnTo>
                <a:lnTo>
                  <a:pt x="3040494" y="37341"/>
                </a:lnTo>
                <a:cubicBezTo>
                  <a:pt x="3041244" y="71882"/>
                  <a:pt x="3039776" y="106360"/>
                  <a:pt x="3033397" y="140806"/>
                </a:cubicBezTo>
                <a:cubicBezTo>
                  <a:pt x="3014006" y="247842"/>
                  <a:pt x="3013240" y="353093"/>
                  <a:pt x="3049089" y="457834"/>
                </a:cubicBezTo>
                <a:cubicBezTo>
                  <a:pt x="3061974" y="495214"/>
                  <a:pt x="3059933" y="536166"/>
                  <a:pt x="3055085" y="576225"/>
                </a:cubicBezTo>
                <a:cubicBezTo>
                  <a:pt x="3043731" y="670377"/>
                  <a:pt x="3028167" y="764784"/>
                  <a:pt x="3035311" y="859828"/>
                </a:cubicBezTo>
                <a:cubicBezTo>
                  <a:pt x="3053554" y="1099545"/>
                  <a:pt x="3026891" y="1339261"/>
                  <a:pt x="3038883" y="1578850"/>
                </a:cubicBezTo>
                <a:cubicBezTo>
                  <a:pt x="3039113" y="1594185"/>
                  <a:pt x="3038526" y="1609507"/>
                  <a:pt x="3037097" y="1624778"/>
                </a:cubicBezTo>
                <a:cubicBezTo>
                  <a:pt x="3032504" y="1713061"/>
                  <a:pt x="3017960" y="1801599"/>
                  <a:pt x="3043476" y="1889499"/>
                </a:cubicBezTo>
                <a:cubicBezTo>
                  <a:pt x="3046015" y="1904618"/>
                  <a:pt x="3045632" y="1920080"/>
                  <a:pt x="3042328" y="1935044"/>
                </a:cubicBezTo>
                <a:cubicBezTo>
                  <a:pt x="3031394" y="2011884"/>
                  <a:pt x="3028524" y="2089667"/>
                  <a:pt x="3033780" y="2167106"/>
                </a:cubicBezTo>
                <a:cubicBezTo>
                  <a:pt x="3048962" y="2335903"/>
                  <a:pt x="3051130" y="2505606"/>
                  <a:pt x="3040286" y="2674734"/>
                </a:cubicBezTo>
                <a:cubicBezTo>
                  <a:pt x="3036459" y="2750260"/>
                  <a:pt x="3031611" y="2825530"/>
                  <a:pt x="3028294" y="2900035"/>
                </a:cubicBezTo>
                <a:cubicBezTo>
                  <a:pt x="3027210" y="2934608"/>
                  <a:pt x="3025392" y="2969245"/>
                  <a:pt x="3026078" y="3003803"/>
                </a:cubicBezTo>
                <a:lnTo>
                  <a:pt x="3033892" y="3066831"/>
                </a:lnTo>
                <a:lnTo>
                  <a:pt x="23851" y="3066831"/>
                </a:lnTo>
                <a:lnTo>
                  <a:pt x="42401" y="2704831"/>
                </a:lnTo>
                <a:cubicBezTo>
                  <a:pt x="45364" y="2461136"/>
                  <a:pt x="53409" y="2216933"/>
                  <a:pt x="28288" y="1974000"/>
                </a:cubicBezTo>
                <a:cubicBezTo>
                  <a:pt x="11213" y="1809420"/>
                  <a:pt x="17986" y="1645602"/>
                  <a:pt x="21091" y="1481150"/>
                </a:cubicBezTo>
                <a:cubicBezTo>
                  <a:pt x="24619" y="1296377"/>
                  <a:pt x="22926" y="1111480"/>
                  <a:pt x="22926" y="926707"/>
                </a:cubicBezTo>
                <a:cubicBezTo>
                  <a:pt x="22643" y="846322"/>
                  <a:pt x="27442" y="766445"/>
                  <a:pt x="35627" y="686441"/>
                </a:cubicBezTo>
                <a:cubicBezTo>
                  <a:pt x="47340" y="570372"/>
                  <a:pt x="33228" y="454937"/>
                  <a:pt x="14458" y="340646"/>
                </a:cubicBezTo>
                <a:cubicBezTo>
                  <a:pt x="3337" y="261010"/>
                  <a:pt x="-1375" y="180751"/>
                  <a:pt x="346" y="100506"/>
                </a:cubicBezTo>
                <a:lnTo>
                  <a:pt x="2424" y="12627"/>
                </a:lnTo>
                <a:lnTo>
                  <a:pt x="3495" y="12901"/>
                </a:lnTo>
                <a:cubicBezTo>
                  <a:pt x="343898" y="-3971"/>
                  <a:pt x="684174" y="17086"/>
                  <a:pt x="1024451" y="18263"/>
                </a:cubicBezTo>
                <a:cubicBezTo>
                  <a:pt x="1134033" y="18655"/>
                  <a:pt x="1243235" y="13685"/>
                  <a:pt x="1352564" y="9238"/>
                </a:cubicBezTo>
                <a:cubicBezTo>
                  <a:pt x="1493565" y="3614"/>
                  <a:pt x="1634312" y="14731"/>
                  <a:pt x="1775060" y="12508"/>
                </a:cubicBezTo>
                <a:cubicBezTo>
                  <a:pt x="2008160" y="8846"/>
                  <a:pt x="2241134" y="19571"/>
                  <a:pt x="2474235" y="12508"/>
                </a:cubicBezTo>
                <a:cubicBezTo>
                  <a:pt x="2578497" y="9238"/>
                  <a:pt x="2682758" y="4268"/>
                  <a:pt x="2787020" y="1261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4BB3126-7F54-F2CC-1EBB-5C69FA106F3D}"/>
              </a:ext>
            </a:extLst>
          </p:cNvPr>
          <p:cNvSpPr txBox="1"/>
          <p:nvPr/>
        </p:nvSpPr>
        <p:spPr>
          <a:xfrm>
            <a:off x="7543618" y="2704407"/>
            <a:ext cx="3409517" cy="34891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0" i="0" dirty="0">
                <a:effectLst/>
              </a:rPr>
              <a:t>Shrubs provide year-round interest with Flowers, Fruits, Foliage &amp; Form.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381624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F081E4-14AA-45EE-2437-19D7F6B047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7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C4A995-0D39-AA17-E8C9-83F6899565C7}"/>
              </a:ext>
            </a:extLst>
          </p:cNvPr>
          <p:cNvSpPr txBox="1"/>
          <p:nvPr/>
        </p:nvSpPr>
        <p:spPr>
          <a:xfrm>
            <a:off x="8190372" y="1283827"/>
            <a:ext cx="3854145" cy="40059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en-US" sz="3800" b="0" i="1" dirty="0">
                <a:effectLst/>
              </a:rPr>
              <a:t>Combine and Layer your Shrubs</a:t>
            </a:r>
            <a:br>
              <a:rPr lang="en-US" sz="3200" b="0" i="0" dirty="0">
                <a:effectLst/>
              </a:rPr>
            </a:br>
            <a:endParaRPr lang="en-US" sz="3200" b="0" i="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3200" b="0" i="0" dirty="0">
                <a:effectLst/>
              </a:rPr>
              <a:t>Plant in tight groups for effective shelter, nesting and foraging </a:t>
            </a:r>
            <a:r>
              <a:rPr lang="en-US" sz="3200" dirty="0"/>
              <a:t>habitat. </a:t>
            </a:r>
          </a:p>
          <a:p>
            <a:pPr>
              <a:lnSpc>
                <a:spcPct val="90000"/>
              </a:lnSpc>
            </a:pPr>
            <a:endParaRPr lang="en-US" sz="3200" b="0" i="0" dirty="0">
              <a:effectLst/>
            </a:endParaRPr>
          </a:p>
          <a:p>
            <a:pPr>
              <a:lnSpc>
                <a:spcPct val="90000"/>
              </a:lnSpc>
            </a:pPr>
            <a:endParaRPr lang="en-US" sz="3200" dirty="0"/>
          </a:p>
          <a:p>
            <a:pPr>
              <a:lnSpc>
                <a:spcPct val="90000"/>
              </a:lnSpc>
            </a:pP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6990007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2C3E65-9670-E9AB-D6AA-27530EABD9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7CB04E-74FA-D284-3C6C-BA1527A76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A0C5EAF-F1E2-DC60-0D7D-4013270ECE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7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3F0266C-3938-59AF-51FE-1FB115287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2B5D8F-DFB3-6CCA-98FF-85ACC37390C3}"/>
              </a:ext>
            </a:extLst>
          </p:cNvPr>
          <p:cNvSpPr txBox="1"/>
          <p:nvPr/>
        </p:nvSpPr>
        <p:spPr>
          <a:xfrm>
            <a:off x="8190372" y="1283827"/>
            <a:ext cx="3854145" cy="40059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Combine and Layer your Shrubs</a:t>
            </a:r>
            <a:b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Use Varied sizes.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200" dirty="0">
              <a:solidFill>
                <a:prstClr val="black"/>
              </a:solidFill>
              <a:latin typeface="Aptos" panose="02110004020202020204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Wildlife forage for food and seek cover at different heights.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07392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7292D7A2-13A5-7D7E-68B7-FD44BC2DD920}"/>
              </a:ext>
            </a:extLst>
          </p:cNvPr>
          <p:cNvSpPr txBox="1"/>
          <p:nvPr/>
        </p:nvSpPr>
        <p:spPr>
          <a:xfrm>
            <a:off x="897769" y="1909192"/>
            <a:ext cx="4586513" cy="36477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en-US" sz="3800" b="0" i="1" dirty="0">
                <a:solidFill>
                  <a:schemeClr val="bg1"/>
                </a:solidFill>
                <a:effectLst/>
              </a:rPr>
              <a:t>Underplant</a:t>
            </a:r>
            <a:r>
              <a:rPr lang="en-US" sz="3800" i="1" dirty="0">
                <a:solidFill>
                  <a:schemeClr val="bg1"/>
                </a:solidFill>
              </a:rPr>
              <a:t> with Perennials</a:t>
            </a:r>
            <a:endParaRPr lang="en-US" sz="3800" b="0" i="1" dirty="0">
              <a:solidFill>
                <a:schemeClr val="bg1"/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200"/>
              </a:spcBef>
            </a:pPr>
            <a:endParaRPr lang="en-US" sz="1400" b="0" i="0" dirty="0">
              <a:solidFill>
                <a:schemeClr val="bg1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3200" b="0" i="0" dirty="0">
                <a:solidFill>
                  <a:schemeClr val="bg1"/>
                </a:solidFill>
                <a:effectLst/>
              </a:rPr>
              <a:t>Surround your Hedgerow with native grasses and flowering perennials to create a complete habitat. </a:t>
            </a:r>
          </a:p>
          <a:p>
            <a:pPr>
              <a:lnSpc>
                <a:spcPct val="90000"/>
              </a:lnSpc>
            </a:pPr>
            <a:endParaRPr lang="en-US" sz="14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US" sz="1400" b="0" i="0" dirty="0">
              <a:solidFill>
                <a:schemeClr val="bg1"/>
              </a:solidFill>
              <a:effectLst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0BA9615-B941-672E-4118-2A2B403A2C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825" r="-3" b="-3"/>
          <a:stretch>
            <a:fillRect/>
          </a:stretch>
        </p:blipFill>
        <p:spPr>
          <a:xfrm>
            <a:off x="6525453" y="1"/>
            <a:ext cx="5666547" cy="3398024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A240C79-242E-4918-9F28-B101847D1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2277" y="3386960"/>
            <a:ext cx="56697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53A2D06C-D437-85CB-40B0-B888723006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991" r="-2" b="-2"/>
          <a:stretch>
            <a:fillRect/>
          </a:stretch>
        </p:blipFill>
        <p:spPr>
          <a:xfrm>
            <a:off x="6522277" y="3398024"/>
            <a:ext cx="5669723" cy="3469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7368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F666184-4B2B-B095-3681-74CE9B965107}"/>
              </a:ext>
            </a:extLst>
          </p:cNvPr>
          <p:cNvSpPr txBox="1"/>
          <p:nvPr/>
        </p:nvSpPr>
        <p:spPr>
          <a:xfrm>
            <a:off x="701124" y="2685939"/>
            <a:ext cx="5394876" cy="43637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“Leaving the Leaves” is an essential part of creating a garden ecosystem like a Habitat Hedgerow.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>
              <a:lnSpc>
                <a:spcPct val="90000"/>
              </a:lnSpc>
            </a:pPr>
            <a:endParaRPr lang="en-US" sz="1400" b="0" i="0" dirty="0">
              <a:solidFill>
                <a:schemeClr val="bg1"/>
              </a:solidFill>
              <a:effectLst/>
            </a:endParaRPr>
          </a:p>
          <a:p>
            <a:pPr>
              <a:lnSpc>
                <a:spcPct val="90000"/>
              </a:lnSpc>
            </a:pPr>
            <a:endParaRPr lang="en-US" sz="1400" b="0" i="0" dirty="0">
              <a:solidFill>
                <a:schemeClr val="bg1"/>
              </a:solidFill>
              <a:effectLst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25C7155F-DF50-BC9C-E99D-ADA9ABFF49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409" b="10806"/>
          <a:stretch>
            <a:fillRect/>
          </a:stretch>
        </p:blipFill>
        <p:spPr>
          <a:xfrm>
            <a:off x="6525453" y="10"/>
            <a:ext cx="56665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3537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FE1F68-CB75-F331-4C2B-560A886053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FFFC021-87BB-166B-620E-84886E965F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B50CE50-0177-A26E-D444-AAAF132D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B741AF0-1CBC-F46E-CCD1-12B8E68A05F8}"/>
              </a:ext>
            </a:extLst>
          </p:cNvPr>
          <p:cNvSpPr txBox="1"/>
          <p:nvPr/>
        </p:nvSpPr>
        <p:spPr>
          <a:xfrm>
            <a:off x="565289" y="1997681"/>
            <a:ext cx="5394876" cy="43637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detritus layer is home to numerous insects which nesting birds and small mammals, salamanders and toads rely on. 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5A1887F-F112-5271-0826-455B3A820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EBF48C0F-9E1E-C585-AB17-E848A17526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409" b="10806"/>
          <a:stretch>
            <a:fillRect/>
          </a:stretch>
        </p:blipFill>
        <p:spPr>
          <a:xfrm>
            <a:off x="6525453" y="10"/>
            <a:ext cx="56665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4438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8F5AF6-FA2C-16E8-8400-33950F7F1F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7F457E-3BE2-D048-929A-8D220BE1D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2C03F3E-7FDD-6C63-207D-D367AFDCA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233051E-0B62-8EB1-4285-7C8C09C0D7A3}"/>
              </a:ext>
            </a:extLst>
          </p:cNvPr>
          <p:cNvSpPr txBox="1"/>
          <p:nvPr/>
        </p:nvSpPr>
        <p:spPr>
          <a:xfrm>
            <a:off x="831873" y="2494214"/>
            <a:ext cx="5394876" cy="43637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BONUS: Fallen leaves function as a mulch that enriches the soil and feeds existing plants.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57DDA27-7B7C-B97D-11FB-BF4B3D345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52AB28BE-9180-C0A4-2884-9C3A46FFF6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409" b="10806"/>
          <a:stretch>
            <a:fillRect/>
          </a:stretch>
        </p:blipFill>
        <p:spPr>
          <a:xfrm>
            <a:off x="6525453" y="10"/>
            <a:ext cx="56665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5469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CC8A70-FE02-1FBE-A6CD-A4391BAC7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600" dirty="0"/>
              <a:t>Quick Tips for Choosing Hedgerow Plants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0DF5F-8D4C-456C-AF25-98C8569E84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US" sz="3200" dirty="0"/>
              <a:t>Broad-bottomed shrubs and dense branched trees are ideal for Hedgerows.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070EA8E-8B95-F327-21A9-250D9F39301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4017" r="14015" b="-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541038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736685-2DD9-AF8E-65A6-CB011C3950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362927-D040-6F4F-E64A-63FBFDF8F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dirty="0"/>
              <a:t>Quick Tips for Choosing Hedgerow Plants</a:t>
            </a:r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7EE91-BE6D-66F5-AC93-AE5D9F56BB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 dirty="0"/>
              <a:t>Ramblers like wild rose knit together the Hedgerow. </a:t>
            </a:r>
          </a:p>
          <a:p>
            <a:pPr marL="0"/>
            <a:endParaRPr lang="en-US" sz="22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047828C-D762-FCA1-38EE-C82AA05E5CE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0105" r="1294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326549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8CCCC4-345F-BA89-86BF-CC71DA6706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7ECE4-9BD0-DD80-7853-396B78398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12" y="1302962"/>
            <a:ext cx="4232268" cy="24570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dirty="0"/>
              <a:t>Quick Tips for Choosing Hedgerow Plants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FD476-2DAD-044D-5B50-1E620B49E2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indent="0">
              <a:buNone/>
            </a:pPr>
            <a:r>
              <a:rPr lang="en-US" sz="3200" dirty="0"/>
              <a:t>Vines grown into large trees boost biodiversity within a Hedgerow.</a:t>
            </a:r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E3FC5416-E88C-7888-0464-C92E99ED8CE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12164" r="-1" b="1306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39734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Full shot of ivy leaves grow in the wall">
            <a:extLst>
              <a:ext uri="{FF2B5EF4-FFF2-40B4-BE49-F238E27FC236}">
                <a16:creationId xmlns:a16="http://schemas.microsoft.com/office/drawing/2014/main" id="{13995ACB-4E46-DD6E-8A50-0029D51C0B6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4289" b="1441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BC88A4F-3F45-04F3-B30A-BA92BB855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Plants for Habitat Hedgerows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4FFB165-EE0C-D6BD-7A4A-4097CC33EE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3200" dirty="0">
                <a:solidFill>
                  <a:srgbClr val="FFFFFF"/>
                </a:solidFill>
              </a:rPr>
              <a:t>Trees – Shrubs - Forbs</a:t>
            </a:r>
          </a:p>
        </p:txBody>
      </p:sp>
    </p:spTree>
    <p:extLst>
      <p:ext uri="{BB962C8B-B14F-4D97-AF65-F5344CB8AC3E}">
        <p14:creationId xmlns:p14="http://schemas.microsoft.com/office/powerpoint/2010/main" val="9076178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17C909E-6C36-1AF9-7CEE-C11F29870CD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4399" r="-1" b="-1"/>
          <a:stretch>
            <a:fillRect/>
          </a:stretch>
        </p:blipFill>
        <p:spPr>
          <a:xfrm>
            <a:off x="179940" y="182880"/>
            <a:ext cx="5915025" cy="64997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FD4F66-2E7D-5BE4-BAA4-B83B5F70174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12801" r="22588" b="2"/>
          <a:stretch>
            <a:fillRect/>
          </a:stretch>
        </p:blipFill>
        <p:spPr>
          <a:xfrm>
            <a:off x="6096844" y="182880"/>
            <a:ext cx="5915025" cy="649978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8BC636B1-FED5-0B58-2989-9FF3065C5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122363"/>
            <a:ext cx="9795637" cy="22207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				   Trees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E153A61-3188-4214-BF39-DB7EBCC477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98181" y="3514853"/>
            <a:ext cx="9795637" cy="2060667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17205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7F0889E-A3EA-5AF0-4152-D35202796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Hackberry (</a:t>
            </a:r>
            <a:r>
              <a:rPr lang="en-US" sz="3800" i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Celtis occidentalis) </a:t>
            </a:r>
            <a:endParaRPr lang="en-US" sz="38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2CA2798-6634-98A8-94CE-B9168F8FE2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97769" y="1909192"/>
            <a:ext cx="4586513" cy="36477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Height:</a:t>
            </a:r>
            <a:r>
              <a:rPr lang="en-US" sz="3200" dirty="0">
                <a:solidFill>
                  <a:schemeClr val="bg1"/>
                </a:solidFill>
              </a:rPr>
              <a:t> 40-70 feet</a:t>
            </a:r>
          </a:p>
          <a:p>
            <a:r>
              <a:rPr lang="en-US" sz="3200" b="1" dirty="0">
                <a:solidFill>
                  <a:schemeClr val="bg1"/>
                </a:solidFill>
              </a:rPr>
              <a:t>Soil: </a:t>
            </a:r>
            <a:r>
              <a:rPr lang="en-US" sz="3200" dirty="0">
                <a:solidFill>
                  <a:schemeClr val="bg1"/>
                </a:solidFill>
              </a:rPr>
              <a:t>Wide range</a:t>
            </a:r>
          </a:p>
          <a:p>
            <a:r>
              <a:rPr lang="en-US" sz="3200" b="1" dirty="0">
                <a:solidFill>
                  <a:schemeClr val="bg1"/>
                </a:solidFill>
              </a:rPr>
              <a:t>Light:</a:t>
            </a:r>
            <a:r>
              <a:rPr lang="en-US" sz="3200" dirty="0">
                <a:solidFill>
                  <a:schemeClr val="bg1"/>
                </a:solidFill>
              </a:rPr>
              <a:t> Full-sun to part-shade</a:t>
            </a:r>
          </a:p>
          <a:p>
            <a:r>
              <a:rPr lang="en-US" sz="3200" b="1" dirty="0">
                <a:solidFill>
                  <a:schemeClr val="bg1"/>
                </a:solidFill>
              </a:rPr>
              <a:t>USDA zones: </a:t>
            </a:r>
            <a:r>
              <a:rPr lang="en-US" sz="3200" dirty="0">
                <a:solidFill>
                  <a:schemeClr val="bg1"/>
                </a:solidFill>
              </a:rPr>
              <a:t>3-9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1B3EC33-A0A4-9113-C46E-654D3EAFAE7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6398" r="-3" b="33634"/>
          <a:stretch>
            <a:fillRect/>
          </a:stretch>
        </p:blipFill>
        <p:spPr>
          <a:xfrm>
            <a:off x="6525453" y="1"/>
            <a:ext cx="5666547" cy="3398024"/>
          </a:xfrm>
          <a:prstGeom prst="rect">
            <a:avLst/>
          </a:prstGeom>
        </p:spPr>
      </p:pic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CA240C79-242E-4918-9F28-B101847D1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2277" y="3386960"/>
            <a:ext cx="56697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363B0104-2D8C-4532-EF24-0990CEF1FB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47" r="-2" b="8863"/>
          <a:stretch>
            <a:fillRect/>
          </a:stretch>
        </p:blipFill>
        <p:spPr>
          <a:xfrm>
            <a:off x="6522277" y="3398024"/>
            <a:ext cx="5669723" cy="3469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7032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63914D-82C1-2734-8675-24DF72EA25E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7783" b="7785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7544D1-1CD3-06A7-1455-9F28B7AA7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b="1"/>
              <a:t>Serviceberry (</a:t>
            </a:r>
            <a:r>
              <a:rPr lang="en-US" sz="3400" b="1" i="1"/>
              <a:t>Amelanchier spp.</a:t>
            </a:r>
            <a:r>
              <a:rPr lang="en-US" sz="3400" b="1"/>
              <a:t>)</a:t>
            </a:r>
            <a:br>
              <a:rPr lang="en-US" sz="3400" b="1"/>
            </a:br>
            <a:endParaRPr lang="en-US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099B2-AAE3-7659-C2F4-276E931F4B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US" sz="3200" b="1" i="0" dirty="0">
                <a:effectLst/>
              </a:rPr>
              <a:t>Height:</a:t>
            </a:r>
            <a:r>
              <a:rPr lang="en-US" sz="3200" b="0" i="0" dirty="0">
                <a:effectLst/>
              </a:rPr>
              <a:t> 10-25 feet, species-dependent</a:t>
            </a:r>
          </a:p>
          <a:p>
            <a:r>
              <a:rPr lang="en-US" sz="3200" b="1" i="0" dirty="0">
                <a:effectLst/>
              </a:rPr>
              <a:t>Soil: </a:t>
            </a:r>
            <a:r>
              <a:rPr lang="en-US" sz="3200" b="0" i="0" dirty="0">
                <a:effectLst/>
              </a:rPr>
              <a:t>Moist, well-drained, variable</a:t>
            </a:r>
          </a:p>
          <a:p>
            <a:r>
              <a:rPr lang="en-US" sz="3200" b="1" i="0" dirty="0">
                <a:effectLst/>
              </a:rPr>
              <a:t>Light:</a:t>
            </a:r>
            <a:r>
              <a:rPr lang="en-US" sz="3200" b="0" i="0" dirty="0">
                <a:effectLst/>
              </a:rPr>
              <a:t> Full-sun to part-shade, variable</a:t>
            </a:r>
          </a:p>
          <a:p>
            <a:r>
              <a:rPr lang="en-US" sz="3200" b="1" i="0" dirty="0">
                <a:effectLst/>
              </a:rPr>
              <a:t>USDA zones: </a:t>
            </a:r>
            <a:r>
              <a:rPr lang="en-US" sz="3200" b="0" i="0" dirty="0">
                <a:effectLst/>
              </a:rPr>
              <a:t>2-8, variety-dependent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780071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3ACA36D-2CB7-48AF-D88D-252DC834679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alphaModFix amt="40000"/>
          </a:blip>
          <a:srcRect l="2658" r="2" b="2"/>
          <a:stretch>
            <a:fillRect/>
          </a:stretch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BF5948-0AA1-B6AA-DFB1-1EB9AC688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Black gum or Black tupelo (</a:t>
            </a:r>
            <a:r>
              <a:rPr lang="en-US" sz="3700" b="1" i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Nyssa sylvatica</a:t>
            </a:r>
            <a:r>
              <a:rPr lang="en-US" sz="37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)</a:t>
            </a:r>
            <a:br>
              <a:rPr lang="en-US" sz="37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7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28A29-E6AA-5CE8-7434-9FBDABCC59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19785"/>
            <a:ext cx="4619621" cy="395717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 i="0" dirty="0">
                <a:solidFill>
                  <a:srgbClr val="FFFFFF"/>
                </a:solidFill>
                <a:effectLst/>
              </a:rPr>
              <a:t>Height:</a:t>
            </a:r>
            <a:r>
              <a:rPr lang="en-US" sz="3200" b="0" i="0" dirty="0">
                <a:solidFill>
                  <a:srgbClr val="FFFFFF"/>
                </a:solidFill>
                <a:effectLst/>
              </a:rPr>
              <a:t> 30-50 feet</a:t>
            </a:r>
          </a:p>
          <a:p>
            <a:r>
              <a:rPr lang="en-US" sz="3200" b="1" i="0" dirty="0">
                <a:solidFill>
                  <a:srgbClr val="FFFFFF"/>
                </a:solidFill>
                <a:effectLst/>
              </a:rPr>
              <a:t>Soil: </a:t>
            </a:r>
            <a:r>
              <a:rPr lang="en-US" sz="3200" b="0" i="0" dirty="0">
                <a:solidFill>
                  <a:srgbClr val="FFFFFF"/>
                </a:solidFill>
                <a:effectLst/>
              </a:rPr>
              <a:t>Wide range</a:t>
            </a:r>
          </a:p>
          <a:p>
            <a:r>
              <a:rPr lang="en-US" sz="3200" b="1" i="0" dirty="0">
                <a:solidFill>
                  <a:srgbClr val="FFFFFF"/>
                </a:solidFill>
                <a:effectLst/>
              </a:rPr>
              <a:t>Light:</a:t>
            </a:r>
            <a:r>
              <a:rPr lang="en-US" sz="3200" b="0" i="0" dirty="0">
                <a:solidFill>
                  <a:srgbClr val="FFFFFF"/>
                </a:solidFill>
                <a:effectLst/>
              </a:rPr>
              <a:t> Full-sun to part-shade</a:t>
            </a:r>
          </a:p>
          <a:p>
            <a:r>
              <a:rPr lang="en-US" sz="3200" b="1" i="0" dirty="0">
                <a:solidFill>
                  <a:srgbClr val="FFFFFF"/>
                </a:solidFill>
                <a:effectLst/>
              </a:rPr>
              <a:t>USDA zones: </a:t>
            </a:r>
            <a:r>
              <a:rPr lang="en-US" sz="3200" b="0" i="0" dirty="0">
                <a:solidFill>
                  <a:srgbClr val="FFFFFF"/>
                </a:solidFill>
                <a:effectLst/>
              </a:rPr>
              <a:t>3-9</a:t>
            </a:r>
          </a:p>
          <a:p>
            <a:endParaRPr lang="en-US" sz="2000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7CACFBA-D562-164B-A0EA-920EC695D60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114" r="3199"/>
          <a:stretch>
            <a:fillRect/>
          </a:stretch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570733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38A1E4-502F-A549-D2F7-3DA4B9EDA17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9878" r="8798" b="-1"/>
          <a:stretch>
            <a:fillRect/>
          </a:stretch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024D2D-87F6-3CCA-B944-F8F6D2087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Eastern red cedar (</a:t>
            </a:r>
            <a:r>
              <a:rPr lang="en-US" sz="3700" b="1" i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Juniperus virginiana</a:t>
            </a:r>
            <a: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)</a:t>
            </a:r>
            <a:b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7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5F53F-303C-0206-789F-639F3C6245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19785"/>
            <a:ext cx="4619621" cy="395717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 i="0" dirty="0">
                <a:solidFill>
                  <a:srgbClr val="FFFFFF"/>
                </a:solidFill>
                <a:effectLst/>
              </a:rPr>
              <a:t>Height:</a:t>
            </a:r>
            <a:r>
              <a:rPr lang="en-US" sz="3200" b="0" i="0" dirty="0">
                <a:solidFill>
                  <a:srgbClr val="FFFFFF"/>
                </a:solidFill>
                <a:effectLst/>
              </a:rPr>
              <a:t> 30-60 feet</a:t>
            </a:r>
          </a:p>
          <a:p>
            <a:r>
              <a:rPr lang="en-US" sz="3200" b="1" i="0" dirty="0">
                <a:solidFill>
                  <a:srgbClr val="FFFFFF"/>
                </a:solidFill>
                <a:effectLst/>
              </a:rPr>
              <a:t>Soil: </a:t>
            </a:r>
            <a:r>
              <a:rPr lang="en-US" sz="3200" b="0" i="0" dirty="0">
                <a:solidFill>
                  <a:srgbClr val="FFFFFF"/>
                </a:solidFill>
                <a:effectLst/>
              </a:rPr>
              <a:t>Dry-to-moist, well-drained</a:t>
            </a:r>
          </a:p>
          <a:p>
            <a:r>
              <a:rPr lang="en-US" sz="3200" b="1" i="0" dirty="0">
                <a:solidFill>
                  <a:srgbClr val="FFFFFF"/>
                </a:solidFill>
                <a:effectLst/>
              </a:rPr>
              <a:t>Light:</a:t>
            </a:r>
            <a:r>
              <a:rPr lang="en-US" sz="3200" b="0" i="0" dirty="0">
                <a:solidFill>
                  <a:srgbClr val="FFFFFF"/>
                </a:solidFill>
                <a:effectLst/>
              </a:rPr>
              <a:t> Full-sun to part-shade</a:t>
            </a:r>
          </a:p>
          <a:p>
            <a:r>
              <a:rPr lang="en-US" sz="3200" b="1" i="0" dirty="0">
                <a:solidFill>
                  <a:srgbClr val="FFFFFF"/>
                </a:solidFill>
                <a:effectLst/>
              </a:rPr>
              <a:t>USDA zones: </a:t>
            </a:r>
            <a:r>
              <a:rPr lang="en-US" sz="3200" b="0" i="0" dirty="0">
                <a:solidFill>
                  <a:srgbClr val="FFFFFF"/>
                </a:solidFill>
                <a:effectLst/>
              </a:rPr>
              <a:t>2-9</a:t>
            </a:r>
          </a:p>
          <a:p>
            <a:endParaRPr lang="en-US" sz="2000" dirty="0">
              <a:solidFill>
                <a:srgbClr val="FFFFFF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9A89AB8-7C1E-7E5D-15ED-5EC3EB29D8C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9427" r="-3" b="-3"/>
          <a:stretch>
            <a:fillRect/>
          </a:stretch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791399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C8BDDA9-DF65-AFDA-9FA2-A7EB6C49B85D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alphaModFix amt="60000"/>
          </a:blip>
          <a:srcRect l="20861" r="23556"/>
          <a:stretch>
            <a:fillRect/>
          </a:stretch>
        </p:blipFill>
        <p:spPr>
          <a:xfrm>
            <a:off x="-4084" y="10"/>
            <a:ext cx="6099050" cy="68579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CAE50A5-9D89-37B4-CCCE-35A7F6CDD8E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18686" r="21988" b="-1"/>
          <a:stretch>
            <a:fillRect/>
          </a:stretch>
        </p:blipFill>
        <p:spPr>
          <a:xfrm>
            <a:off x="6096844" y="10"/>
            <a:ext cx="6095156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F4CE8E8-D81F-B7A4-D412-BCA44419A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122363"/>
            <a:ext cx="9795637" cy="22158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Shrubs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FBE3589-C614-4D51-D4E7-52EC22F82E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98181" y="3509963"/>
            <a:ext cx="9795637" cy="1747837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 sz="2400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94568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452471D-48B9-DA32-0E3A-4B396C56A04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alphaModFix amt="60000"/>
          </a:blip>
          <a:srcRect l="8168" r="19939"/>
          <a:stretch>
            <a:fillRect/>
          </a:stretch>
        </p:blipFill>
        <p:spPr>
          <a:xfrm>
            <a:off x="181899" y="182880"/>
            <a:ext cx="5915025" cy="649978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3EB0FEC-3BB4-37F3-A374-366B3557BE1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r="18553" b="1"/>
          <a:stretch>
            <a:fillRect/>
          </a:stretch>
        </p:blipFill>
        <p:spPr>
          <a:xfrm>
            <a:off x="6095156" y="182880"/>
            <a:ext cx="5915025" cy="64997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D3A15D-4343-B5DA-9C5D-4FD3CA45F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614" y="557189"/>
            <a:ext cx="10509179" cy="27958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Red chokeberry (</a:t>
            </a:r>
            <a:r>
              <a:rPr lang="en-US" sz="4000" b="1" i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Aronia arbutifolia</a:t>
            </a: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ACE5C-2F34-22EB-6566-413CC3C6CF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4614" y="3526300"/>
            <a:ext cx="10509179" cy="258845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 i="0" dirty="0">
                <a:solidFill>
                  <a:srgbClr val="FFFFFF"/>
                </a:solidFill>
                <a:effectLst/>
              </a:rPr>
              <a:t>Height:</a:t>
            </a:r>
            <a:r>
              <a:rPr lang="en-US" sz="3200" b="0" i="0" dirty="0">
                <a:solidFill>
                  <a:srgbClr val="FFFFFF"/>
                </a:solidFill>
                <a:effectLst/>
              </a:rPr>
              <a:t> 6-10 feet</a:t>
            </a:r>
          </a:p>
          <a:p>
            <a:r>
              <a:rPr lang="en-US" sz="3200" b="1" i="0" dirty="0">
                <a:solidFill>
                  <a:srgbClr val="FFFFFF"/>
                </a:solidFill>
                <a:effectLst/>
              </a:rPr>
              <a:t>Soil: </a:t>
            </a:r>
            <a:r>
              <a:rPr lang="en-US" sz="3200" dirty="0">
                <a:solidFill>
                  <a:srgbClr val="FFFFFF"/>
                </a:solidFill>
              </a:rPr>
              <a:t>Clay, Wet</a:t>
            </a:r>
          </a:p>
          <a:p>
            <a:r>
              <a:rPr lang="en-US" sz="3200" b="1" i="0" dirty="0">
                <a:solidFill>
                  <a:srgbClr val="FFFFFF"/>
                </a:solidFill>
                <a:effectLst/>
              </a:rPr>
              <a:t>Light:</a:t>
            </a:r>
            <a:r>
              <a:rPr lang="en-US" sz="3200" b="0" i="0" dirty="0">
                <a:solidFill>
                  <a:srgbClr val="FFFFFF"/>
                </a:solidFill>
                <a:effectLst/>
              </a:rPr>
              <a:t> Full-sun to part-shade</a:t>
            </a:r>
          </a:p>
          <a:p>
            <a:r>
              <a:rPr lang="en-US" sz="3200" b="1" i="0" dirty="0">
                <a:solidFill>
                  <a:srgbClr val="FFFFFF"/>
                </a:solidFill>
                <a:effectLst/>
              </a:rPr>
              <a:t>USDA zones: </a:t>
            </a:r>
            <a:r>
              <a:rPr lang="en-US" sz="3200" b="0" i="0" dirty="0">
                <a:solidFill>
                  <a:srgbClr val="FFFFFF"/>
                </a:solidFill>
                <a:effectLst/>
              </a:rPr>
              <a:t>4-9</a:t>
            </a:r>
          </a:p>
          <a:p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700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90F210-606B-C57D-0956-8F74D22CF6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613" r="-2" b="20000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E772C0E-E230-97D9-FC65-C4BAAD43AC8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22049" r="-2" b="41925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F229B-4711-E7F1-A26B-1098A4B29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American elderberry 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</a:t>
            </a:r>
            <a:r>
              <a:rPr lang="en-US" sz="32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Sambucus canadensis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)</a:t>
            </a: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A0F3F-24EA-E301-D095-437E8A129B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2512611"/>
            <a:ext cx="4832803" cy="36643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 i="0" dirty="0">
                <a:effectLst/>
              </a:rPr>
              <a:t>Height:</a:t>
            </a:r>
            <a:r>
              <a:rPr lang="en-US" sz="3200" b="0" i="0" dirty="0">
                <a:effectLst/>
              </a:rPr>
              <a:t> 9-12 feet</a:t>
            </a:r>
          </a:p>
          <a:p>
            <a:r>
              <a:rPr lang="en-US" sz="3200" b="1" i="0" dirty="0">
                <a:effectLst/>
              </a:rPr>
              <a:t>Soil: </a:t>
            </a:r>
            <a:r>
              <a:rPr lang="en-US" sz="3200" b="0" i="0" dirty="0">
                <a:effectLst/>
              </a:rPr>
              <a:t>Average to somewhat wet; not dry or saturated</a:t>
            </a:r>
          </a:p>
          <a:p>
            <a:r>
              <a:rPr lang="en-US" sz="3200" b="1" i="0" dirty="0">
                <a:effectLst/>
              </a:rPr>
              <a:t>Light:</a:t>
            </a:r>
            <a:r>
              <a:rPr lang="en-US" sz="3200" b="0" i="0" dirty="0">
                <a:effectLst/>
              </a:rPr>
              <a:t> Full-sun to part-shade</a:t>
            </a:r>
          </a:p>
          <a:p>
            <a:r>
              <a:rPr lang="en-US" sz="3200" b="1" i="0" dirty="0">
                <a:effectLst/>
              </a:rPr>
              <a:t>USDA zones: </a:t>
            </a:r>
            <a:r>
              <a:rPr lang="en-US" sz="3200" b="0" i="0" dirty="0">
                <a:effectLst/>
              </a:rPr>
              <a:t>4-9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167731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DF803E4-0246-33DD-7057-F33B2064D2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23" r="-1" b="12992"/>
          <a:stretch>
            <a:fillRect/>
          </a:stretch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31959A5-F703-7D26-71DC-B3F0A6C50A4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90" r="-3" b="9868"/>
          <a:stretch>
            <a:fillRect/>
          </a:stretch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9361F67-75B3-DE9A-FDB3-5F90F295CEC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rcRect t="7450" r="-1" b="27976"/>
          <a:stretch>
            <a:fillRect/>
          </a:stretch>
        </p:blipFill>
        <p:spPr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B22C4-7C3C-F519-F517-E9ACF303D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471" y="685800"/>
            <a:ext cx="5305274" cy="132556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228600" marR="0" lvl="0" indent="-228600" fontAlgn="auto">
              <a:spcAft>
                <a:spcPts val="0"/>
              </a:spcAft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Witch-hazel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b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(</a:t>
            </a: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Hamamelis virginiana, H. vernalis, and H. ovalis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)</a:t>
            </a:r>
            <a:b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lang="en-US" sz="3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B6DBF-0B63-9842-AFB8-E5B7D88B75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2514600"/>
            <a:ext cx="4922338" cy="3666744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3200" b="1" i="0" dirty="0">
                <a:effectLst/>
              </a:rPr>
              <a:t>Height:</a:t>
            </a:r>
            <a:r>
              <a:rPr lang="en-US" sz="3200" b="0" i="0" dirty="0">
                <a:effectLst/>
              </a:rPr>
              <a:t> 10-25 feet, species-dependent</a:t>
            </a:r>
          </a:p>
          <a:p>
            <a:r>
              <a:rPr lang="en-US" sz="3200" b="1" i="0" dirty="0">
                <a:effectLst/>
              </a:rPr>
              <a:t>Soil: </a:t>
            </a:r>
            <a:r>
              <a:rPr lang="en-US" sz="3200" b="0" i="0" dirty="0">
                <a:effectLst/>
              </a:rPr>
              <a:t>Moist, well-drained; tolerates some drought</a:t>
            </a:r>
          </a:p>
          <a:p>
            <a:r>
              <a:rPr lang="en-US" sz="3200" b="1" i="0" dirty="0">
                <a:effectLst/>
              </a:rPr>
              <a:t>Light:</a:t>
            </a:r>
            <a:r>
              <a:rPr lang="en-US" sz="3200" b="0" i="0" dirty="0">
                <a:effectLst/>
              </a:rPr>
              <a:t> Full-sun to part-shade</a:t>
            </a:r>
          </a:p>
          <a:p>
            <a:r>
              <a:rPr lang="en-US" sz="3200" b="1" i="0" dirty="0">
                <a:effectLst/>
              </a:rPr>
              <a:t>USDA zones: </a:t>
            </a:r>
            <a:r>
              <a:rPr lang="en-US" sz="3200" b="0" i="0" dirty="0">
                <a:effectLst/>
              </a:rPr>
              <a:t>3-9, species-dependent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3693443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F69D91-E0A2-C9C2-7632-73F751C7C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641752"/>
            <a:ext cx="4394200" cy="132343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Northern spicebush </a:t>
            </a:r>
            <a:r>
              <a:rPr lang="en-US" sz="3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(</a:t>
            </a:r>
            <a:r>
              <a:rPr lang="en-US" sz="3200" b="1" i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Lindera benzoin</a:t>
            </a:r>
            <a:r>
              <a:rPr lang="en-US" sz="3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)</a:t>
            </a:r>
            <a:br>
              <a:rPr lang="en-US" sz="3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32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7247A-10EE-2A34-3B46-53D0F9B833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3146400"/>
            <a:ext cx="4394200" cy="245430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3200" b="1" i="0" dirty="0">
                <a:solidFill>
                  <a:schemeClr val="bg1">
                    <a:alpha val="80000"/>
                  </a:schemeClr>
                </a:solidFill>
                <a:effectLst/>
              </a:rPr>
              <a:t>Height:</a:t>
            </a:r>
            <a:r>
              <a:rPr lang="en-US" sz="3200" b="0" i="0" dirty="0">
                <a:solidFill>
                  <a:schemeClr val="bg1">
                    <a:alpha val="80000"/>
                  </a:schemeClr>
                </a:solidFill>
                <a:effectLst/>
              </a:rPr>
              <a:t> 6-15 feet</a:t>
            </a:r>
          </a:p>
          <a:p>
            <a:r>
              <a:rPr lang="en-US" sz="3200" b="1" i="0" dirty="0">
                <a:solidFill>
                  <a:schemeClr val="bg1">
                    <a:alpha val="80000"/>
                  </a:schemeClr>
                </a:solidFill>
                <a:effectLst/>
              </a:rPr>
              <a:t>Soil: </a:t>
            </a:r>
            <a:r>
              <a:rPr lang="en-US" sz="3200" b="0" i="0" dirty="0">
                <a:solidFill>
                  <a:schemeClr val="bg1">
                    <a:alpha val="80000"/>
                  </a:schemeClr>
                </a:solidFill>
                <a:effectLst/>
              </a:rPr>
              <a:t>Moist, rich, or wet; not dry</a:t>
            </a:r>
          </a:p>
          <a:p>
            <a:r>
              <a:rPr lang="en-US" sz="3200" b="1" i="0" dirty="0">
                <a:solidFill>
                  <a:schemeClr val="bg1">
                    <a:alpha val="80000"/>
                  </a:schemeClr>
                </a:solidFill>
                <a:effectLst/>
              </a:rPr>
              <a:t>Light:</a:t>
            </a:r>
            <a:r>
              <a:rPr lang="en-US" sz="3200" b="0" i="0" dirty="0">
                <a:solidFill>
                  <a:schemeClr val="bg1">
                    <a:alpha val="80000"/>
                  </a:schemeClr>
                </a:solidFill>
                <a:effectLst/>
              </a:rPr>
              <a:t> Part-shade</a:t>
            </a:r>
          </a:p>
          <a:p>
            <a:r>
              <a:rPr lang="en-US" sz="3200" b="1" i="0" dirty="0">
                <a:solidFill>
                  <a:schemeClr val="bg1">
                    <a:alpha val="80000"/>
                  </a:schemeClr>
                </a:solidFill>
                <a:effectLst/>
              </a:rPr>
              <a:t>USDA zones: </a:t>
            </a:r>
            <a:r>
              <a:rPr lang="en-US" sz="3200" b="0" i="0" dirty="0">
                <a:solidFill>
                  <a:schemeClr val="bg1">
                    <a:alpha val="80000"/>
                  </a:schemeClr>
                </a:solidFill>
                <a:effectLst/>
              </a:rPr>
              <a:t>5-9</a:t>
            </a:r>
          </a:p>
          <a:p>
            <a:endParaRPr lang="en-US" sz="2400" dirty="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5C1AF1-F066-F571-E233-552C31476E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9097"/>
          <a:stretch>
            <a:fillRect/>
          </a:stretch>
        </p:blipFill>
        <p:spPr>
          <a:xfrm>
            <a:off x="5814060" y="2"/>
            <a:ext cx="6377940" cy="3333749"/>
          </a:xfrm>
          <a:custGeom>
            <a:avLst/>
            <a:gdLst/>
            <a:ahLst/>
            <a:cxnLst/>
            <a:rect l="l" t="t" r="r" b="b"/>
            <a:pathLst>
              <a:path w="6377940" h="3333749">
                <a:moveTo>
                  <a:pt x="0" y="0"/>
                </a:moveTo>
                <a:lnTo>
                  <a:pt x="6377940" y="0"/>
                </a:lnTo>
                <a:lnTo>
                  <a:pt x="6377940" y="3333749"/>
                </a:lnTo>
                <a:lnTo>
                  <a:pt x="174585" y="3333749"/>
                </a:lnTo>
                <a:lnTo>
                  <a:pt x="0" y="2202180"/>
                </a:lnTo>
                <a:close/>
              </a:path>
            </a:pathLst>
          </a:cu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70D56C5-0288-315C-A783-D85A17A9A41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26539" r="1" b="27333"/>
          <a:stretch>
            <a:fillRect/>
          </a:stretch>
        </p:blipFill>
        <p:spPr>
          <a:xfrm>
            <a:off x="5814060" y="3524252"/>
            <a:ext cx="6377940" cy="3333748"/>
          </a:xfrm>
          <a:custGeom>
            <a:avLst/>
            <a:gdLst/>
            <a:ahLst/>
            <a:cxnLst/>
            <a:rect l="l" t="t" r="r" b="b"/>
            <a:pathLst>
              <a:path w="6377940" h="3333748">
                <a:moveTo>
                  <a:pt x="203977" y="0"/>
                </a:moveTo>
                <a:lnTo>
                  <a:pt x="6377940" y="0"/>
                </a:lnTo>
                <a:lnTo>
                  <a:pt x="6377940" y="3333748"/>
                </a:lnTo>
                <a:lnTo>
                  <a:pt x="0" y="3333748"/>
                </a:lnTo>
                <a:lnTo>
                  <a:pt x="525780" y="1931668"/>
                </a:lnTo>
                <a:lnTo>
                  <a:pt x="205740" y="11428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64A290D-B7BC-40B4-AB97-0C801BCCE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8" y="544"/>
            <a:ext cx="874716" cy="6857455"/>
            <a:chOff x="5632358" y="544"/>
            <a:chExt cx="874716" cy="6857455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C60D1EB-842B-4027-9728-E57314926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381000" dist="152400" dir="10800000" algn="l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4E103E5-C039-4EA4-843B-AD566B5C96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6566647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3F0FDE-42D7-C672-B7BE-567D9600F3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356" r="-2" b="13365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BA3915E-E047-B997-79B6-C4BDBE0A6A6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16088" r="-2" b="7497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A0C6C6-A3BD-B2D5-72D1-86FB13F2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5" y="859536"/>
            <a:ext cx="5146499" cy="124358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Buttonbush </a:t>
            </a:r>
            <a:b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</a:t>
            </a:r>
            <a:r>
              <a:rPr lang="en-US" sz="3600" b="1" i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Cephalanthus</a:t>
            </a:r>
            <a:r>
              <a:rPr lang="en-US" sz="36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occidentalis</a:t>
            </a: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)</a:t>
            </a:r>
            <a:br>
              <a:rPr lang="en-US" sz="2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B0120-8E40-63F7-D7DC-C7796DA407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2512611"/>
            <a:ext cx="4832803" cy="36643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 i="0" dirty="0">
                <a:effectLst/>
              </a:rPr>
              <a:t>Height:</a:t>
            </a:r>
            <a:r>
              <a:rPr lang="en-US" sz="3200" b="0" i="0" dirty="0">
                <a:effectLst/>
              </a:rPr>
              <a:t> 6-15 feet</a:t>
            </a:r>
          </a:p>
          <a:p>
            <a:r>
              <a:rPr lang="en-US" sz="3200" b="1" i="0" dirty="0">
                <a:effectLst/>
              </a:rPr>
              <a:t>Soil: </a:t>
            </a:r>
            <a:r>
              <a:rPr lang="en-US" sz="3200" b="0" i="0" dirty="0">
                <a:effectLst/>
              </a:rPr>
              <a:t>Moist to wet</a:t>
            </a:r>
          </a:p>
          <a:p>
            <a:r>
              <a:rPr lang="en-US" sz="3200" b="1" i="0" dirty="0">
                <a:effectLst/>
              </a:rPr>
              <a:t>Light:</a:t>
            </a:r>
            <a:r>
              <a:rPr lang="en-US" sz="3200" b="0" i="0" dirty="0">
                <a:effectLst/>
              </a:rPr>
              <a:t> Full-sun to part-shade</a:t>
            </a:r>
          </a:p>
          <a:p>
            <a:r>
              <a:rPr lang="en-US" sz="3200" b="1" i="0" dirty="0">
                <a:effectLst/>
              </a:rPr>
              <a:t>USDA zones: </a:t>
            </a:r>
            <a:r>
              <a:rPr lang="en-US" sz="3200" b="0" i="0" dirty="0">
                <a:effectLst/>
              </a:rPr>
              <a:t>5-9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2283974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DD78E-1ED7-AE9A-C8BE-17BA144C3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640" y="217435"/>
            <a:ext cx="2381250" cy="21018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Viburnum</a:t>
            </a:r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</a:t>
            </a:r>
            <a:r>
              <a:rPr lang="en-US" sz="3200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Viburnum 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spp. &amp; </a:t>
            </a:r>
            <a:r>
              <a:rPr lang="en-US" sz="32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cvs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DC565-A627-7671-E806-24C6F0C18F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26890" y="1268360"/>
            <a:ext cx="3873910" cy="124594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b="1" dirty="0"/>
              <a:t>Height:</a:t>
            </a:r>
            <a:r>
              <a:rPr lang="en-US" dirty="0"/>
              <a:t> 2-30 feet</a:t>
            </a:r>
          </a:p>
          <a:p>
            <a:r>
              <a:rPr lang="en-US" b="1" dirty="0"/>
              <a:t>Soil: </a:t>
            </a:r>
            <a:r>
              <a:rPr lang="en-US" dirty="0"/>
              <a:t>Wide range, moist, fertile and well-drained</a:t>
            </a:r>
          </a:p>
          <a:p>
            <a:r>
              <a:rPr lang="en-US" b="1" dirty="0"/>
              <a:t>Light:</a:t>
            </a:r>
            <a:r>
              <a:rPr lang="en-US" dirty="0"/>
              <a:t> Full-sun to part-shade</a:t>
            </a:r>
          </a:p>
          <a:p>
            <a:r>
              <a:rPr lang="en-US" b="1" dirty="0"/>
              <a:t>USDA zones: </a:t>
            </a:r>
            <a:r>
              <a:rPr lang="en-US" dirty="0"/>
              <a:t>3-9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6A89FC6-44CD-B5D0-CA6E-61100021948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16417" b="22679"/>
          <a:stretch>
            <a:fillRect/>
          </a:stretch>
        </p:blipFill>
        <p:spPr>
          <a:xfrm>
            <a:off x="457201" y="3875827"/>
            <a:ext cx="4896466" cy="29821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A3E6283-681D-6D1C-FD56-34C2150841B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167" b="2996"/>
          <a:stretch>
            <a:fillRect/>
          </a:stretch>
        </p:blipFill>
        <p:spPr>
          <a:xfrm>
            <a:off x="6272981" y="1"/>
            <a:ext cx="591901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2738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3F5877B-98C7-49DD-83AB-0F6F57CB6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DFD47E-ACF2-0AD8-CDEE-8C45ECC5E5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57" r="13945"/>
          <a:stretch>
            <a:fillRect/>
          </a:stretch>
        </p:blipFill>
        <p:spPr>
          <a:xfrm>
            <a:off x="7364078" y="-18"/>
            <a:ext cx="4827922" cy="685799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2D5E038-1450-4B04-1F28-B7484D7CEF7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24480" r="27182" b="-2"/>
          <a:stretch>
            <a:fillRect/>
          </a:stretch>
        </p:blipFill>
        <p:spPr>
          <a:xfrm>
            <a:off x="3119360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4EA91930-66BC-4C41-B4F5-C31EB216F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6313CF8F-B436-401E-9575-DE0F8E8B5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17E41C-C539-27D3-3FAF-03A1E822D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184" y="399459"/>
            <a:ext cx="3107368" cy="15405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Hazelnut</a:t>
            </a:r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</a:t>
            </a:r>
            <a:r>
              <a:rPr lang="en-US" sz="2800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Corylus americana)</a:t>
            </a:r>
            <a:endParaRPr lang="en-US" sz="2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A38CFE9-C30A-4551-ACCB-D5808FBC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A4D5B-D0F3-45D9-000A-C08F53E7A1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2258171"/>
            <a:ext cx="2804504" cy="3918792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US" sz="3200" b="1" dirty="0"/>
              <a:t>Height:</a:t>
            </a:r>
            <a:r>
              <a:rPr lang="en-US" sz="3200" dirty="0"/>
              <a:t> 10-16 feet</a:t>
            </a:r>
          </a:p>
          <a:p>
            <a:r>
              <a:rPr lang="en-US" sz="3200" b="1" dirty="0"/>
              <a:t>Soil: </a:t>
            </a:r>
            <a:r>
              <a:rPr lang="en-US" sz="3200" dirty="0"/>
              <a:t>Tolerates clay soil &amp; black walnut</a:t>
            </a:r>
          </a:p>
          <a:p>
            <a:r>
              <a:rPr lang="en-US" sz="3200" b="1" dirty="0"/>
              <a:t>Light:</a:t>
            </a:r>
            <a:r>
              <a:rPr lang="en-US" sz="3200" dirty="0"/>
              <a:t> Full-sun to part-shade</a:t>
            </a:r>
          </a:p>
          <a:p>
            <a:r>
              <a:rPr lang="en-US" sz="3200" b="1" dirty="0"/>
              <a:t>USDA zones: </a:t>
            </a:r>
            <a:r>
              <a:rPr lang="en-US" sz="3200" dirty="0"/>
              <a:t>4-9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57455122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3F5877B-98C7-49DD-83AB-0F6F57CB6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E2E5E0-9691-28E6-BB2D-CAE4E9E183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8" r="4507"/>
          <a:stretch>
            <a:fillRect/>
          </a:stretch>
        </p:blipFill>
        <p:spPr>
          <a:xfrm>
            <a:off x="7364078" y="-18"/>
            <a:ext cx="4827922" cy="685799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0F193CF-939F-5B24-5874-7516A04A127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14245" r="14244"/>
          <a:stretch>
            <a:fillRect/>
          </a:stretch>
        </p:blipFill>
        <p:spPr>
          <a:xfrm>
            <a:off x="3119360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4EA91930-66BC-4C41-B4F5-C31EB216F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6313CF8F-B436-401E-9575-DE0F8E8B5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3CB21-AD5D-46BB-9252-9A514D19B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666" y="681035"/>
            <a:ext cx="3573338" cy="13255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Bayberry</a:t>
            </a:r>
            <a:b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(</a:t>
            </a:r>
            <a:r>
              <a:rPr lang="en-US" sz="2800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Myrica pennsylvanica) </a:t>
            </a:r>
            <a:endParaRPr lang="en-US" sz="2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A38CFE9-C30A-4551-ACCB-D5808FBC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A5BFA-A34C-C4B3-9983-18499AD4B9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2258171"/>
            <a:ext cx="2804504" cy="3918792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US" sz="3200" b="1" dirty="0"/>
              <a:t>Height:</a:t>
            </a:r>
            <a:r>
              <a:rPr lang="en-US" sz="3200" dirty="0"/>
              <a:t> 5-10 feet</a:t>
            </a:r>
          </a:p>
          <a:p>
            <a:r>
              <a:rPr lang="en-US" sz="3200" b="1" dirty="0"/>
              <a:t>Soil: </a:t>
            </a:r>
            <a:r>
              <a:rPr lang="en-US" sz="3200" dirty="0"/>
              <a:t>Tolerates dry to moist soil</a:t>
            </a:r>
          </a:p>
          <a:p>
            <a:r>
              <a:rPr lang="en-US" sz="3200" b="1" dirty="0"/>
              <a:t>Light:</a:t>
            </a:r>
            <a:r>
              <a:rPr lang="en-US" sz="3200" dirty="0"/>
              <a:t> Full-sun to part-shade</a:t>
            </a:r>
          </a:p>
          <a:p>
            <a:r>
              <a:rPr lang="en-US" sz="3200" b="1" dirty="0"/>
              <a:t>USDA zones: </a:t>
            </a:r>
            <a:r>
              <a:rPr lang="en-US" sz="3200" dirty="0"/>
              <a:t>3-9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42656977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65016A-1FA5-42BB-D867-997C3A9CE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16" y="412454"/>
            <a:ext cx="2857885" cy="21018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Wild Rose 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</a:t>
            </a:r>
            <a:r>
              <a:rPr lang="en-US" sz="3200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Rosa </a:t>
            </a:r>
            <a:r>
              <a:rPr lang="en-US" sz="3200" i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carolina</a:t>
            </a:r>
            <a:r>
              <a:rPr lang="en-US" sz="3200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)</a:t>
            </a:r>
            <a:endParaRPr lang="en-US" sz="3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86A12-9E0D-9330-A436-BEC158CD72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57538" y="412453"/>
            <a:ext cx="3543488" cy="24290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Height:</a:t>
            </a:r>
            <a:r>
              <a:rPr lang="en-US" dirty="0"/>
              <a:t> 3-6 feet</a:t>
            </a:r>
          </a:p>
          <a:p>
            <a:r>
              <a:rPr lang="en-US" b="1" dirty="0"/>
              <a:t>Soil: </a:t>
            </a:r>
            <a:r>
              <a:rPr lang="en-US" dirty="0"/>
              <a:t>Sandy, loamy or clay</a:t>
            </a:r>
          </a:p>
          <a:p>
            <a:r>
              <a:rPr lang="en-US" b="1" dirty="0"/>
              <a:t>Light:</a:t>
            </a:r>
            <a:r>
              <a:rPr lang="en-US" dirty="0"/>
              <a:t> Full-sun</a:t>
            </a:r>
          </a:p>
          <a:p>
            <a:r>
              <a:rPr lang="en-US" b="1" dirty="0"/>
              <a:t>USDA zones: </a:t>
            </a:r>
            <a:r>
              <a:rPr lang="en-US" dirty="0"/>
              <a:t>4-9</a:t>
            </a:r>
          </a:p>
          <a:p>
            <a:endParaRPr lang="en-US" sz="17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23DCB1-F2A2-A807-49A6-0CBDBEE9B9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708"/>
          <a:stretch>
            <a:fillRect/>
          </a:stretch>
        </p:blipFill>
        <p:spPr>
          <a:xfrm>
            <a:off x="20" y="2959630"/>
            <a:ext cx="6400781" cy="3898370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4EE90E71-9B74-687B-3CF8-BA44A77BA99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7470" r="10863"/>
          <a:stretch>
            <a:fillRect/>
          </a:stretch>
        </p:blipFill>
        <p:spPr>
          <a:xfrm>
            <a:off x="6591299" y="1"/>
            <a:ext cx="5600701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56988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Top view of a green plant">
            <a:extLst>
              <a:ext uri="{FF2B5EF4-FFF2-40B4-BE49-F238E27FC236}">
                <a16:creationId xmlns:a16="http://schemas.microsoft.com/office/drawing/2014/main" id="{36FC954A-65BB-E92E-ACD6-AE53E97884D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BCD4F85-198C-1BFA-73F4-7FC90BFA7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Native Forbs – Ground Plants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0311CB1-0988-EE0D-6E51-09DBE96599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40925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F09182C-1F8A-2338-2D20-A1D345B0A61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13791" r="-2" b="26994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114DE78-13D8-1743-0BC3-9D37316ECA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85" r="-2" b="29941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321A2F-EEFD-A8BF-618F-70B1408BA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Goldenrod </a:t>
            </a:r>
            <a:r>
              <a:rPr lang="en-US" sz="3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</a:t>
            </a:r>
            <a:r>
              <a:rPr lang="en-US" sz="31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Solidago spp.</a:t>
            </a:r>
            <a:r>
              <a:rPr lang="en-US" sz="3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)</a:t>
            </a:r>
            <a:br>
              <a:rPr lang="en-US" sz="3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1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7346C-0AD6-753A-B2BA-858753D53F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2512611"/>
            <a:ext cx="4832803" cy="366435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3200" b="1" i="0" dirty="0">
                <a:effectLst/>
              </a:rPr>
              <a:t>Height:</a:t>
            </a:r>
            <a:r>
              <a:rPr lang="en-US" sz="3200" b="0" i="0" dirty="0">
                <a:effectLst/>
              </a:rPr>
              <a:t> Variable, up to 7 feet</a:t>
            </a:r>
          </a:p>
          <a:p>
            <a:r>
              <a:rPr lang="en-US" sz="3200" b="1" i="0" dirty="0">
                <a:effectLst/>
              </a:rPr>
              <a:t>Soil: </a:t>
            </a:r>
            <a:r>
              <a:rPr lang="en-US" sz="3200" b="0" i="0" dirty="0">
                <a:effectLst/>
              </a:rPr>
              <a:t>Dry to moist, species-dependent</a:t>
            </a:r>
          </a:p>
          <a:p>
            <a:r>
              <a:rPr lang="en-US" sz="3200" b="1" i="0" dirty="0">
                <a:effectLst/>
              </a:rPr>
              <a:t>Light:</a:t>
            </a:r>
            <a:r>
              <a:rPr lang="en-US" sz="3200" b="0" i="0" dirty="0">
                <a:effectLst/>
              </a:rPr>
              <a:t> Full-sun to part-shade</a:t>
            </a:r>
          </a:p>
          <a:p>
            <a:r>
              <a:rPr lang="en-US" sz="3200" b="1" i="0" dirty="0">
                <a:effectLst/>
              </a:rPr>
              <a:t>USDA zones: </a:t>
            </a:r>
            <a:r>
              <a:rPr lang="en-US" sz="3200" b="0" i="0" dirty="0">
                <a:effectLst/>
              </a:rPr>
              <a:t>Species-dependent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42580428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432E983-AE9A-308A-434C-2B6955F7A9F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24937" r="-2" b="19257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74739FF-5D54-D09A-A39D-8997E67DFA7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7350" r="-2" b="15100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AAFD24-B3AE-A67F-B2B6-F18CB2B64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Aster</a:t>
            </a:r>
            <a:r>
              <a:rPr lang="en-US" sz="29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(</a:t>
            </a:r>
            <a:r>
              <a:rPr lang="en-US" sz="2900" b="1" i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Symphyotrichum</a:t>
            </a:r>
            <a:r>
              <a:rPr lang="en-US" sz="29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spp.</a:t>
            </a:r>
            <a:r>
              <a:rPr lang="en-US" sz="29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)</a:t>
            </a:r>
            <a:br>
              <a:rPr lang="en-US" sz="29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9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01502-061D-BE02-A9DF-0D3824A6D6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2512611"/>
            <a:ext cx="4832803" cy="366435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3200" b="1" i="0" dirty="0">
                <a:effectLst/>
              </a:rPr>
              <a:t>Height:</a:t>
            </a:r>
            <a:r>
              <a:rPr lang="en-US" sz="3200" b="0" i="0" dirty="0">
                <a:effectLst/>
              </a:rPr>
              <a:t> Variable</a:t>
            </a:r>
          </a:p>
          <a:p>
            <a:r>
              <a:rPr lang="en-US" sz="3200" b="1" i="0" dirty="0">
                <a:effectLst/>
              </a:rPr>
              <a:t>Soil: </a:t>
            </a:r>
            <a:r>
              <a:rPr lang="en-US" sz="3200" b="0" i="0" dirty="0">
                <a:effectLst/>
              </a:rPr>
              <a:t>Wide range, species-dependent</a:t>
            </a:r>
          </a:p>
          <a:p>
            <a:r>
              <a:rPr lang="en-US" sz="3200" b="1" i="0" dirty="0">
                <a:effectLst/>
              </a:rPr>
              <a:t>Light:</a:t>
            </a:r>
            <a:r>
              <a:rPr lang="en-US" sz="3200" b="0" i="0" dirty="0">
                <a:effectLst/>
              </a:rPr>
              <a:t> Full-sun to full-shade, species-dependent</a:t>
            </a:r>
          </a:p>
          <a:p>
            <a:r>
              <a:rPr lang="en-US" sz="3200" b="1" i="0" dirty="0">
                <a:effectLst/>
              </a:rPr>
              <a:t>USDA zones: </a:t>
            </a:r>
            <a:r>
              <a:rPr lang="en-US" sz="3200" b="0" i="0" dirty="0">
                <a:effectLst/>
              </a:rPr>
              <a:t>Species-dependent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0641303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7CDB4A5-729E-0ED3-46C5-0F5E1A9FE0F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6592" r="-2" b="35857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F9E83A0-C486-25AA-0748-AD6A34FCCD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137" r="-2" b="40822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72512B-16CA-7E4F-85BF-4DCFFF49D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5"/>
            <a:ext cx="5117002" cy="152505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White turtlehead</a:t>
            </a:r>
            <a:br>
              <a:rPr lang="en-US" sz="2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(</a:t>
            </a:r>
            <a:r>
              <a:rPr lang="en-US" sz="32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Chelone glabra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)</a:t>
            </a:r>
            <a:br>
              <a:rPr lang="en-US" sz="2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C58FF-2B7F-7FB6-66B4-4227882298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2512611"/>
            <a:ext cx="4832803" cy="36643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 i="0" dirty="0">
                <a:effectLst/>
              </a:rPr>
              <a:t>Height:</a:t>
            </a:r>
            <a:r>
              <a:rPr lang="en-US" sz="3200" b="0" i="0" dirty="0">
                <a:effectLst/>
              </a:rPr>
              <a:t> 2-3 feet</a:t>
            </a:r>
          </a:p>
          <a:p>
            <a:r>
              <a:rPr lang="en-US" sz="3200" b="1" i="0" dirty="0">
                <a:effectLst/>
              </a:rPr>
              <a:t>Soil: </a:t>
            </a:r>
            <a:r>
              <a:rPr lang="en-US" sz="3200" b="0" i="0" dirty="0">
                <a:effectLst/>
              </a:rPr>
              <a:t>Moist to wet</a:t>
            </a:r>
          </a:p>
          <a:p>
            <a:r>
              <a:rPr lang="en-US" sz="3200" b="1" i="0" dirty="0">
                <a:effectLst/>
              </a:rPr>
              <a:t>Light:</a:t>
            </a:r>
            <a:r>
              <a:rPr lang="en-US" sz="3200" b="0" i="0" dirty="0">
                <a:effectLst/>
              </a:rPr>
              <a:t> Full-sun to part-shade</a:t>
            </a:r>
          </a:p>
          <a:p>
            <a:r>
              <a:rPr lang="en-US" sz="3200" b="1" i="0" dirty="0">
                <a:effectLst/>
              </a:rPr>
              <a:t>USDA zones: </a:t>
            </a:r>
            <a:r>
              <a:rPr lang="en-US" sz="3200" b="0" i="0" dirty="0">
                <a:effectLst/>
              </a:rPr>
              <a:t>3-8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81118847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67187CB-9CC0-14D6-1D0D-6FCD30CE59E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32366" r="-2" b="21594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94FB7A4-67AA-D3E3-65F7-232093A9E69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911" r="-2" b="26702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1D9779-4B7E-05C2-1EEA-5418FE4FD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Wild ginger</a:t>
            </a:r>
            <a:br>
              <a:rPr lang="en-US" sz="2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(</a:t>
            </a:r>
            <a:r>
              <a:rPr lang="en-US" sz="36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Asarum spp. &amp; </a:t>
            </a:r>
            <a:r>
              <a:rPr lang="en-US" sz="3600" b="1" i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Hexastylis</a:t>
            </a:r>
            <a:r>
              <a:rPr lang="en-US" sz="36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spp.</a:t>
            </a: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)</a:t>
            </a:r>
            <a:br>
              <a:rPr lang="en-US" sz="2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F49EF-E7F0-6F64-6B0D-86818D474E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2512611"/>
            <a:ext cx="4832803" cy="36643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b="1" i="0" dirty="0">
                <a:effectLst/>
              </a:rPr>
              <a:t>Height:</a:t>
            </a:r>
            <a:r>
              <a:rPr lang="en-US" sz="2000" b="0" i="0" dirty="0">
                <a:effectLst/>
              </a:rPr>
              <a:t> Up to 10 inches</a:t>
            </a:r>
          </a:p>
          <a:p>
            <a:r>
              <a:rPr lang="en-US" sz="2000" b="1" i="0" dirty="0">
                <a:effectLst/>
              </a:rPr>
              <a:t>Soil: </a:t>
            </a:r>
            <a:r>
              <a:rPr lang="en-US" sz="2000" b="0" i="0" dirty="0">
                <a:effectLst/>
              </a:rPr>
              <a:t>Moist, well-drained; clay tolerated</a:t>
            </a:r>
          </a:p>
          <a:p>
            <a:r>
              <a:rPr lang="en-US" sz="2000" b="1" i="0" dirty="0">
                <a:effectLst/>
              </a:rPr>
              <a:t>Light:</a:t>
            </a:r>
            <a:r>
              <a:rPr lang="en-US" sz="2000" b="0" i="0" dirty="0">
                <a:effectLst/>
              </a:rPr>
              <a:t> Part-shade to full-shade</a:t>
            </a:r>
          </a:p>
          <a:p>
            <a:r>
              <a:rPr lang="en-US" sz="2000" b="1" i="0" dirty="0">
                <a:effectLst/>
              </a:rPr>
              <a:t>USDA zones: </a:t>
            </a:r>
            <a:r>
              <a:rPr lang="en-US" sz="2000" b="0" i="0" dirty="0">
                <a:effectLst/>
              </a:rPr>
              <a:t>3-8, species-dependent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0828847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390192-ED74-91BD-5DBD-51B2437BEF1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alphaModFix amt="60000"/>
          </a:blip>
          <a:srcRect l="7171" r="1823" b="-3"/>
          <a:stretch>
            <a:fillRect/>
          </a:stretch>
        </p:blipFill>
        <p:spPr>
          <a:xfrm>
            <a:off x="181899" y="182880"/>
            <a:ext cx="5915025" cy="649978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1E23E83-5E7D-9B73-9732-8ECA61C058D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t="7696" r="-1" b="-1"/>
          <a:stretch>
            <a:fillRect/>
          </a:stretch>
        </p:blipFill>
        <p:spPr>
          <a:xfrm>
            <a:off x="6095156" y="182880"/>
            <a:ext cx="5915025" cy="64997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87D255-BEFC-10C2-561E-96374B75E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614" y="557189"/>
            <a:ext cx="10509179" cy="27958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Switchgrass – (</a:t>
            </a:r>
            <a:r>
              <a:rPr lang="en-US" sz="4000" i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Panicum virgatum </a:t>
            </a:r>
            <a:r>
              <a:rPr lang="en-US" sz="40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cvs</a:t>
            </a: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.)</a:t>
            </a: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8F7FF-368F-DD9E-B62C-D5F4359362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4614" y="3526300"/>
            <a:ext cx="10509179" cy="258845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Height:</a:t>
            </a:r>
            <a:r>
              <a:rPr lang="en-US" dirty="0">
                <a:solidFill>
                  <a:srgbClr val="FFFFFF"/>
                </a:solidFill>
              </a:rPr>
              <a:t> 3 to 6 feet</a:t>
            </a:r>
          </a:p>
          <a:p>
            <a:r>
              <a:rPr lang="en-US" b="1" dirty="0">
                <a:solidFill>
                  <a:srgbClr val="FFFFFF"/>
                </a:solidFill>
              </a:rPr>
              <a:t>Soil: </a:t>
            </a:r>
            <a:r>
              <a:rPr lang="en-US" dirty="0">
                <a:solidFill>
                  <a:srgbClr val="FFFFFF"/>
                </a:solidFill>
              </a:rPr>
              <a:t>Dry, medium moist, clay, loam or </a:t>
            </a:r>
            <a:r>
              <a:rPr lang="en-US" dirty="0" err="1">
                <a:solidFill>
                  <a:srgbClr val="FFFFFF"/>
                </a:solidFill>
              </a:rPr>
              <a:t>sandwell</a:t>
            </a:r>
            <a:r>
              <a:rPr lang="en-US" dirty="0">
                <a:solidFill>
                  <a:srgbClr val="FFFFFF"/>
                </a:solidFill>
              </a:rPr>
              <a:t>-drained; clay tolerated</a:t>
            </a:r>
          </a:p>
          <a:p>
            <a:r>
              <a:rPr lang="en-US" b="1" dirty="0">
                <a:solidFill>
                  <a:srgbClr val="FFFFFF"/>
                </a:solidFill>
              </a:rPr>
              <a:t>Light:</a:t>
            </a:r>
            <a:r>
              <a:rPr lang="en-US" dirty="0">
                <a:solidFill>
                  <a:srgbClr val="FFFFFF"/>
                </a:solidFill>
              </a:rPr>
              <a:t> Full sun</a:t>
            </a:r>
          </a:p>
          <a:p>
            <a:r>
              <a:rPr lang="en-US" b="1" dirty="0">
                <a:solidFill>
                  <a:srgbClr val="FFFFFF"/>
                </a:solidFill>
              </a:rPr>
              <a:t>USDA zones: </a:t>
            </a:r>
            <a:r>
              <a:rPr lang="en-US" dirty="0">
                <a:solidFill>
                  <a:srgbClr val="FFFFFF"/>
                </a:solidFill>
              </a:rPr>
              <a:t>3-10, species-dependent</a:t>
            </a:r>
          </a:p>
        </p:txBody>
      </p:sp>
    </p:spTree>
    <p:extLst>
      <p:ext uri="{BB962C8B-B14F-4D97-AF65-F5344CB8AC3E}">
        <p14:creationId xmlns:p14="http://schemas.microsoft.com/office/powerpoint/2010/main" val="261985819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FE05326-E800-E619-546A-F05B53DCE25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3552" r="1713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0AD037-4C58-2DB1-E7A0-A37371E0E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4512906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/>
              <a:t>Purple Lovegrass </a:t>
            </a:r>
            <a:r>
              <a:rPr lang="en-US" sz="3600" dirty="0"/>
              <a:t>(</a:t>
            </a:r>
            <a:r>
              <a:rPr lang="en-US" sz="3600" i="1" dirty="0" err="1"/>
              <a:t>Eragrostis</a:t>
            </a:r>
            <a:r>
              <a:rPr lang="en-US" sz="3600" i="1" dirty="0"/>
              <a:t> spectabilis) 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2F153-8D76-F0B7-D1E9-829280AD19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Height: 18-24 inches</a:t>
            </a:r>
          </a:p>
          <a:p>
            <a:r>
              <a:rPr lang="en-US" sz="3200" dirty="0"/>
              <a:t>Soil: Drought and Salt Tolerant</a:t>
            </a:r>
          </a:p>
          <a:p>
            <a:r>
              <a:rPr lang="en-US" sz="3200" dirty="0"/>
              <a:t>Light: Full sun</a:t>
            </a:r>
          </a:p>
          <a:p>
            <a:r>
              <a:rPr lang="en-US" sz="3200" dirty="0"/>
              <a:t>USDA Zones: 5-9</a:t>
            </a:r>
          </a:p>
        </p:txBody>
      </p:sp>
    </p:spTree>
    <p:extLst>
      <p:ext uri="{BB962C8B-B14F-4D97-AF65-F5344CB8AC3E}">
        <p14:creationId xmlns:p14="http://schemas.microsoft.com/office/powerpoint/2010/main" val="18694685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4728DA-3C1B-BB6F-4AEB-2C7462892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b="1" dirty="0"/>
              <a:t>Hay-scented Fern </a:t>
            </a:r>
            <a:r>
              <a:rPr lang="en-US" sz="3700" dirty="0"/>
              <a:t>(</a:t>
            </a:r>
            <a:r>
              <a:rPr lang="en-US" sz="3700" i="1" dirty="0"/>
              <a:t>Dennstaedtia </a:t>
            </a:r>
            <a:r>
              <a:rPr lang="en-US" sz="3700" i="1" dirty="0" err="1"/>
              <a:t>puntilobula</a:t>
            </a:r>
            <a:r>
              <a:rPr lang="en-US" sz="3700" i="1" dirty="0"/>
              <a:t>)</a:t>
            </a:r>
            <a:endParaRPr lang="en-US" sz="3700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F13D1DC-ED96-D710-8980-859C42D08B1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2071" r="12071"/>
          <a:stretch>
            <a:fillRect/>
          </a:stretch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927E9-12C5-3C07-B98C-82C17BE346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3200" dirty="0"/>
              <a:t>Height: 18-36 inches</a:t>
            </a:r>
          </a:p>
          <a:p>
            <a:r>
              <a:rPr lang="en-US" sz="3200" dirty="0"/>
              <a:t>Soil: Tolerates many soil types</a:t>
            </a:r>
          </a:p>
          <a:p>
            <a:r>
              <a:rPr lang="en-US" sz="3200" dirty="0"/>
              <a:t>Light: Full sun to shade</a:t>
            </a:r>
          </a:p>
          <a:p>
            <a:r>
              <a:rPr lang="en-US" sz="3200" dirty="0"/>
              <a:t>USDA Zones: 3-8</a:t>
            </a:r>
          </a:p>
        </p:txBody>
      </p:sp>
    </p:spTree>
    <p:extLst>
      <p:ext uri="{BB962C8B-B14F-4D97-AF65-F5344CB8AC3E}">
        <p14:creationId xmlns:p14="http://schemas.microsoft.com/office/powerpoint/2010/main" val="83234823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3B75D7D-ED28-7E43-9555-51FDD6D1E8F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5304" r="1490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7B1CB1-0EE2-BC53-88CD-0C5E78F8F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New York Fern (</a:t>
            </a:r>
            <a:r>
              <a:rPr lang="en-US" sz="4000" i="1" dirty="0" err="1"/>
              <a:t>Thelypteris</a:t>
            </a:r>
            <a:r>
              <a:rPr lang="en-US" sz="4000" i="1" dirty="0"/>
              <a:t> </a:t>
            </a:r>
            <a:r>
              <a:rPr lang="en-US" sz="4000" i="1" dirty="0" err="1"/>
              <a:t>noveboracensis</a:t>
            </a:r>
            <a:r>
              <a:rPr lang="en-US" sz="4000" i="1" dirty="0"/>
              <a:t>)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15A7B-D4E5-A763-D2B6-43016CACC8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Height: 12-24 inches</a:t>
            </a:r>
          </a:p>
          <a:p>
            <a:r>
              <a:rPr lang="en-US" sz="3200" dirty="0"/>
              <a:t>Soil: Medium, well-drained</a:t>
            </a:r>
          </a:p>
          <a:p>
            <a:r>
              <a:rPr lang="en-US" sz="3200" dirty="0"/>
              <a:t>Light: Part Sun to Shade</a:t>
            </a:r>
          </a:p>
          <a:p>
            <a:r>
              <a:rPr lang="en-US" sz="3200" dirty="0"/>
              <a:t>USDA Zones: 4-8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39383202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39BCA50-5C8B-4034-853C-B29176644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B018903-3549-4A3B-A9DF-B26757CAA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9E5D3F77-D07F-4F7D-97A2-E36683020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DC6F5A2D-56A0-4ED7-A3E2-3CF67608F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1B6D08-E973-9616-239F-50BAE0E78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277" y="458033"/>
            <a:ext cx="5257798" cy="726224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Further Resources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65F1DA-6C11-A8DA-C4C2-96ED951D16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386"/>
          <a:stretch>
            <a:fillRect/>
          </a:stretch>
        </p:blipFill>
        <p:spPr>
          <a:xfrm>
            <a:off x="550863" y="1557339"/>
            <a:ext cx="3589750" cy="47520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E2B4E7A-62D7-3BED-D10B-73DAA50219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rcRect r="5558"/>
          <a:stretch>
            <a:fillRect/>
          </a:stretch>
        </p:blipFill>
        <p:spPr>
          <a:xfrm>
            <a:off x="8070082" y="1557339"/>
            <a:ext cx="3567884" cy="47520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BEB6310-4208-D6BE-6BC2-7E3473172F4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rcRect t="1645" r="-3" b="4114"/>
          <a:stretch>
            <a:fillRect/>
          </a:stretch>
        </p:blipFill>
        <p:spPr>
          <a:xfrm>
            <a:off x="4312200" y="1557339"/>
            <a:ext cx="3567600" cy="47520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3562F67-4A94-8504-3F5C-EA37ABEED1D1}"/>
              </a:ext>
            </a:extLst>
          </p:cNvPr>
          <p:cNvSpPr txBox="1"/>
          <p:nvPr/>
        </p:nvSpPr>
        <p:spPr>
          <a:xfrm>
            <a:off x="1917290" y="6397719"/>
            <a:ext cx="678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1994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7AF577-2622-F010-2ADF-8E68505578A8}"/>
              </a:ext>
            </a:extLst>
          </p:cNvPr>
          <p:cNvSpPr txBox="1"/>
          <p:nvPr/>
        </p:nvSpPr>
        <p:spPr>
          <a:xfrm>
            <a:off x="5633884" y="6397719"/>
            <a:ext cx="678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2007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681B02-E59D-C930-F449-01F685C20DB7}"/>
              </a:ext>
            </a:extLst>
          </p:cNvPr>
          <p:cNvSpPr txBox="1"/>
          <p:nvPr/>
        </p:nvSpPr>
        <p:spPr>
          <a:xfrm>
            <a:off x="9514828" y="6378055"/>
            <a:ext cx="678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2013</a:t>
            </a:r>
          </a:p>
        </p:txBody>
      </p:sp>
    </p:spTree>
    <p:extLst>
      <p:ext uri="{BB962C8B-B14F-4D97-AF65-F5344CB8AC3E}">
        <p14:creationId xmlns:p14="http://schemas.microsoft.com/office/powerpoint/2010/main" val="185244437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4A1E68-BF8E-04A1-3913-E8A8EFA97A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8373A3F-54E0-424E-A84D-352212210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7B018D-EC1A-C7B2-C9C0-A5DB22F594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54513" y="841375"/>
            <a:ext cx="3505200" cy="3114698"/>
          </a:xfrm>
        </p:spPr>
        <p:txBody>
          <a:bodyPr>
            <a:normAutofit/>
          </a:bodyPr>
          <a:lstStyle/>
          <a:p>
            <a:r>
              <a:rPr lang="en-US" sz="5600">
                <a:solidFill>
                  <a:schemeClr val="bg1"/>
                </a:solidFill>
              </a:rPr>
              <a:t>Designing a Habitat Hedgerow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F1BB02-AF29-6D25-1906-54992D4312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54513" y="4337072"/>
            <a:ext cx="3506264" cy="1671616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with Daryl Beyers </a:t>
            </a:r>
          </a:p>
          <a:p>
            <a:r>
              <a:rPr lang="en-US">
                <a:solidFill>
                  <a:schemeClr val="bg1"/>
                </a:solidFill>
              </a:rPr>
              <a:t>Author of </a:t>
            </a:r>
            <a:r>
              <a:rPr lang="en-US" i="1">
                <a:solidFill>
                  <a:schemeClr val="bg1"/>
                </a:solidFill>
              </a:rPr>
              <a:t>The New Garden Designer’s Handbook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B7BAEF06-AB74-442C-8C30-B88233FD8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4087640" cy="6858000"/>
            <a:chOff x="1" y="0"/>
            <a:chExt cx="4087640" cy="6858000"/>
          </a:xfrm>
          <a:effectLst>
            <a:outerShdw blurRad="381000" dist="152400" algn="ctr" rotWithShape="0">
              <a:srgbClr val="000000">
                <a:alpha val="10000"/>
              </a:srgbClr>
            </a:outerShdw>
          </a:effectLst>
        </p:grpSpPr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BDFD9AA5-A6A4-499F-BB09-5CD7F8145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" y="0"/>
              <a:ext cx="3986041" cy="6858000"/>
              <a:chOff x="1" y="0"/>
              <a:chExt cx="3986041" cy="6858000"/>
            </a:xfrm>
          </p:grpSpPr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5F499571-4EEA-4442-B71C-2972335B35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9FFC7284-7A71-4F33-AB06-E0D1EB1CAF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C27F758D-B23C-459E-AD21-6621782C72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748588" y="0"/>
              <a:ext cx="1339053" cy="6858000"/>
              <a:chOff x="2748588" y="0"/>
              <a:chExt cx="1339053" cy="6858000"/>
            </a:xfrm>
          </p:grpSpPr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08DD5D69-A882-48D7-ACFB-68E2DC6B04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A2432BD6-3DCC-4397-BD7F-3FE84F3210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32E2AC3C-0980-CC69-4563-B40B08DBFE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544" y="1804789"/>
            <a:ext cx="2598738" cy="3248423"/>
          </a:xfrm>
          <a:prstGeom prst="rect">
            <a:avLst/>
          </a:prstGeom>
        </p:spPr>
      </p:pic>
      <p:grpSp>
        <p:nvGrpSpPr>
          <p:cNvPr id="38" name="Group 37">
            <a:extLst>
              <a:ext uri="{FF2B5EF4-FFF2-40B4-BE49-F238E27FC236}">
                <a16:creationId xmlns:a16="http://schemas.microsoft.com/office/drawing/2014/main" id="{C9829185-6353-4E3C-B082-AA7F51939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104360" y="0"/>
            <a:ext cx="4087640" cy="6858000"/>
            <a:chOff x="1" y="0"/>
            <a:chExt cx="4087640" cy="6858000"/>
          </a:xfrm>
          <a:effectLst>
            <a:outerShdw blurRad="381000" dist="152400" algn="ctr" rotWithShape="0">
              <a:srgbClr val="000000">
                <a:alpha val="10000"/>
              </a:srgbClr>
            </a:outerShdw>
          </a:effectLst>
        </p:grpSpPr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BB7BB359-8B77-484C-B9CD-6376139A3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" y="0"/>
              <a:ext cx="3986041" cy="6858000"/>
              <a:chOff x="1" y="0"/>
              <a:chExt cx="3986041" cy="6858000"/>
            </a:xfrm>
          </p:grpSpPr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AA96BE9D-5B3B-4CA9-8895-33FAA38046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7840E2BF-E954-4173-BF70-2DAE9E19A0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3F125B5A-DFAC-4B6D-B14F-287F8C436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748588" y="0"/>
              <a:ext cx="1339053" cy="6858000"/>
              <a:chOff x="2748588" y="0"/>
              <a:chExt cx="1339053" cy="6858000"/>
            </a:xfrm>
          </p:grpSpPr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6AF4804F-69E5-479A-9F45-C0E4631715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3CA5C733-38F9-4D36-A78D-0AB08CCBB5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8FC0C2AE-85B5-B598-2A7F-A57035C6B9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1944" y="1791889"/>
            <a:ext cx="2619375" cy="3274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5904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3445</TotalTime>
  <Words>945</Words>
  <Application>Microsoft Office PowerPoint</Application>
  <PresentationFormat>Widescreen</PresentationFormat>
  <Paragraphs>157</Paragraphs>
  <Slides>49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4" baseType="lpstr">
      <vt:lpstr>Aptos</vt:lpstr>
      <vt:lpstr>Aptos Display</vt:lpstr>
      <vt:lpstr>Arial</vt:lpstr>
      <vt:lpstr>Calibri</vt:lpstr>
      <vt:lpstr>Office Theme</vt:lpstr>
      <vt:lpstr>Designing a Habitat Hedgerow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Native Shrubs in the Wildlife Garden from Prairie Nursery Company – www.prairienursery.com </vt:lpstr>
      <vt:lpstr>Keys to Designing Habitat Hedgrows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Quick Tips for Choosing Hedgerow Plants</vt:lpstr>
      <vt:lpstr>Quick Tips for Choosing Hedgerow Plants</vt:lpstr>
      <vt:lpstr>Quick Tips for Choosing Hedgerow Plants</vt:lpstr>
      <vt:lpstr>Plants for Habitat Hedgerows</vt:lpstr>
      <vt:lpstr>       Trees</vt:lpstr>
      <vt:lpstr>Hackberry (Celtis occidentalis) </vt:lpstr>
      <vt:lpstr>Serviceberry (Amelanchier spp.) </vt:lpstr>
      <vt:lpstr>Black gum or Black tupelo (Nyssa sylvatica) </vt:lpstr>
      <vt:lpstr>Eastern red cedar (Juniperus virginiana) </vt:lpstr>
      <vt:lpstr>Shrubs</vt:lpstr>
      <vt:lpstr>Red chokeberry (Aronia arbutifolia)</vt:lpstr>
      <vt:lpstr>American elderberry (Sambucus canadensis) </vt:lpstr>
      <vt:lpstr>Witch-hazel  (Hamamelis virginiana, H. vernalis, and H. ovalis) </vt:lpstr>
      <vt:lpstr>Northern spicebush (Lindera benzoin) </vt:lpstr>
      <vt:lpstr>Buttonbush  (Cephalanthus occidentalis) </vt:lpstr>
      <vt:lpstr>Viburnum (Viburnum spp. &amp; cvs.) </vt:lpstr>
      <vt:lpstr>Hazelnut (Corylus americana)</vt:lpstr>
      <vt:lpstr>Bayberry  (Myrica pennsylvanica) </vt:lpstr>
      <vt:lpstr>Wild Rose (Rosa carolina)</vt:lpstr>
      <vt:lpstr>Native Forbs – Ground Plants</vt:lpstr>
      <vt:lpstr>Goldenrod (Solidago spp.) </vt:lpstr>
      <vt:lpstr>Aster (Symphyotrichum spp.) </vt:lpstr>
      <vt:lpstr>White turtlehead  (Chelone glabra) </vt:lpstr>
      <vt:lpstr>Wild ginger  (Asarum spp. &amp; Hexastylis spp.) </vt:lpstr>
      <vt:lpstr>Switchgrass – (Panicum virgatum cvs.) </vt:lpstr>
      <vt:lpstr>Purple Lovegrass (Eragrostis spectabilis) </vt:lpstr>
      <vt:lpstr>Hay-scented Fern (Dennstaedtia puntilobula)</vt:lpstr>
      <vt:lpstr>New York Fern (Thelypteris noveboracensis)</vt:lpstr>
      <vt:lpstr>Further Resources</vt:lpstr>
      <vt:lpstr>Designing a Habitat Hedgerow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Daryl Beyers</dc:creator>
  <cp:lastModifiedBy>Daryl Beyers</cp:lastModifiedBy>
  <cp:revision>28</cp:revision>
  <dcterms:created xsi:type="dcterms:W3CDTF">2025-10-25T18:22:23Z</dcterms:created>
  <dcterms:modified xsi:type="dcterms:W3CDTF">2026-02-13T17:18:05Z</dcterms:modified>
</cp:coreProperties>
</file>