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0"/>
    <p:restoredTop sz="94692"/>
  </p:normalViewPr>
  <p:slideViewPr>
    <p:cSldViewPr>
      <p:cViewPr>
        <p:scale>
          <a:sx n="150" d="100"/>
          <a:sy n="150" d="100"/>
        </p:scale>
        <p:origin x="648" y="4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6197" y="1477476"/>
            <a:ext cx="3032760" cy="1694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83C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1182" y="3374136"/>
            <a:ext cx="3102610" cy="814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426345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83C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426345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83C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183C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D9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3716" y="696984"/>
            <a:ext cx="6716566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83C4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4000" y="1376475"/>
            <a:ext cx="6813550" cy="288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426345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prairiemoon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sus.ncbg.unc.edu/main.php?pg=index.ph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nr.wisconsin.gov/topic/endangeredresources/nativeplant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beebalmwildscapes.com" TargetMode="External"/><Relationship Id="rId2" Type="http://schemas.openxmlformats.org/officeDocument/2006/relationships/hyperlink" Target="http://www.beebalmwildscapes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274E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725" y="0"/>
            <a:ext cx="4556275" cy="5139324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 algn="ctr">
              <a:lnSpc>
                <a:spcPts val="4050"/>
              </a:lnSpc>
              <a:spcBef>
                <a:spcPts val="1060"/>
              </a:spcBef>
            </a:pPr>
            <a:r>
              <a:rPr sz="4200" b="0" spc="-75" dirty="0">
                <a:solidFill>
                  <a:srgbClr val="F9F9F9"/>
                </a:solidFill>
                <a:latin typeface="Georgia"/>
                <a:cs typeface="Georgia"/>
              </a:rPr>
              <a:t>Native</a:t>
            </a:r>
            <a:r>
              <a:rPr sz="4200" b="0" spc="-140" dirty="0">
                <a:solidFill>
                  <a:srgbClr val="F9F9F9"/>
                </a:solidFill>
                <a:latin typeface="Georgia"/>
                <a:cs typeface="Georgia"/>
              </a:rPr>
              <a:t> </a:t>
            </a:r>
            <a:r>
              <a:rPr sz="4200" b="0" spc="-95" dirty="0">
                <a:solidFill>
                  <a:srgbClr val="F9F9F9"/>
                </a:solidFill>
                <a:latin typeface="Georgia"/>
                <a:cs typeface="Georgia"/>
              </a:rPr>
              <a:t>Plants </a:t>
            </a:r>
            <a:r>
              <a:rPr sz="4200" b="0" spc="-25" dirty="0">
                <a:solidFill>
                  <a:srgbClr val="F9F9F9"/>
                </a:solidFill>
                <a:latin typeface="Georgia"/>
                <a:cs typeface="Georgia"/>
              </a:rPr>
              <a:t>for</a:t>
            </a:r>
            <a:r>
              <a:rPr sz="4200" b="0" spc="-229" dirty="0">
                <a:solidFill>
                  <a:srgbClr val="F9F9F9"/>
                </a:solidFill>
                <a:latin typeface="Georgia"/>
                <a:cs typeface="Georgia"/>
              </a:rPr>
              <a:t> </a:t>
            </a:r>
            <a:r>
              <a:rPr sz="4200" b="0" spc="-10" dirty="0">
                <a:solidFill>
                  <a:srgbClr val="F9F9F9"/>
                </a:solidFill>
                <a:latin typeface="Georgia"/>
                <a:cs typeface="Georgia"/>
              </a:rPr>
              <a:t>Shady Spaces</a:t>
            </a:r>
            <a:endParaRPr sz="4200">
              <a:latin typeface="Georgia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35255" marR="5080" indent="-123189">
              <a:lnSpc>
                <a:spcPts val="2780"/>
              </a:lnSpc>
              <a:spcBef>
                <a:spcPts val="740"/>
              </a:spcBef>
            </a:pPr>
            <a:r>
              <a:rPr sz="2850" dirty="0">
                <a:solidFill>
                  <a:srgbClr val="FFFFFF"/>
                </a:solidFill>
              </a:rPr>
              <a:t>And</a:t>
            </a:r>
            <a:r>
              <a:rPr sz="2850" spc="-45" dirty="0">
                <a:solidFill>
                  <a:srgbClr val="FFFFFF"/>
                </a:solidFill>
              </a:rPr>
              <a:t> </a:t>
            </a:r>
            <a:r>
              <a:rPr sz="2850" spc="-90" dirty="0">
                <a:solidFill>
                  <a:srgbClr val="FFFFFF"/>
                </a:solidFill>
              </a:rPr>
              <a:t>lessons</a:t>
            </a:r>
            <a:r>
              <a:rPr sz="2850" spc="-40" dirty="0">
                <a:solidFill>
                  <a:srgbClr val="FFFFFF"/>
                </a:solidFill>
              </a:rPr>
              <a:t> </a:t>
            </a:r>
            <a:r>
              <a:rPr sz="2850" spc="-55" dirty="0">
                <a:solidFill>
                  <a:srgbClr val="FFFFFF"/>
                </a:solidFill>
              </a:rPr>
              <a:t>learned </a:t>
            </a:r>
            <a:r>
              <a:rPr sz="2850" spc="-20" dirty="0">
                <a:solidFill>
                  <a:srgbClr val="FFFFFF"/>
                </a:solidFill>
              </a:rPr>
              <a:t>from</a:t>
            </a:r>
            <a:r>
              <a:rPr sz="2850" spc="-125" dirty="0">
                <a:solidFill>
                  <a:srgbClr val="FFFFFF"/>
                </a:solidFill>
              </a:rPr>
              <a:t> </a:t>
            </a:r>
            <a:r>
              <a:rPr sz="2850" spc="-55" dirty="0">
                <a:solidFill>
                  <a:srgbClr val="FFFFFF"/>
                </a:solidFill>
              </a:rPr>
              <a:t>my</a:t>
            </a:r>
            <a:r>
              <a:rPr sz="2850" spc="-120" dirty="0">
                <a:solidFill>
                  <a:srgbClr val="FFFFFF"/>
                </a:solidFill>
              </a:rPr>
              <a:t> </a:t>
            </a:r>
            <a:r>
              <a:rPr sz="2850" spc="-30" dirty="0">
                <a:solidFill>
                  <a:srgbClr val="FFFFFF"/>
                </a:solidFill>
              </a:rPr>
              <a:t>own</a:t>
            </a:r>
            <a:r>
              <a:rPr sz="2850" spc="-140" dirty="0">
                <a:solidFill>
                  <a:srgbClr val="FFFFFF"/>
                </a:solidFill>
              </a:rPr>
              <a:t> </a:t>
            </a:r>
            <a:r>
              <a:rPr sz="2850" spc="-20" dirty="0">
                <a:solidFill>
                  <a:srgbClr val="FFFFFF"/>
                </a:solidFill>
              </a:rPr>
              <a:t>yard</a:t>
            </a:r>
            <a:endParaRPr sz="2850"/>
          </a:p>
        </p:txBody>
      </p:sp>
      <p:sp>
        <p:nvSpPr>
          <p:cNvPr id="6" name="object 6"/>
          <p:cNvSpPr txBox="1"/>
          <p:nvPr/>
        </p:nvSpPr>
        <p:spPr>
          <a:xfrm>
            <a:off x="1101177" y="340430"/>
            <a:ext cx="2382520" cy="6007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353695">
              <a:lnSpc>
                <a:spcPts val="2250"/>
              </a:lnSpc>
              <a:spcBef>
                <a:spcPts val="200"/>
              </a:spcBef>
            </a:pPr>
            <a:r>
              <a:rPr sz="1900" spc="-10" dirty="0">
                <a:solidFill>
                  <a:srgbClr val="F9F9F9"/>
                </a:solidFill>
                <a:latin typeface="Arial"/>
                <a:cs typeface="Arial"/>
              </a:rPr>
              <a:t>Melissa</a:t>
            </a:r>
            <a:r>
              <a:rPr sz="1900" spc="-70" dirty="0">
                <a:solidFill>
                  <a:srgbClr val="F9F9F9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9F9F9"/>
                </a:solidFill>
                <a:latin typeface="Arial"/>
                <a:cs typeface="Arial"/>
              </a:rPr>
              <a:t>Apland Bee</a:t>
            </a:r>
            <a:r>
              <a:rPr sz="1900" spc="-110" dirty="0">
                <a:solidFill>
                  <a:srgbClr val="F9F9F9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9F9F9"/>
                </a:solidFill>
                <a:latin typeface="Arial"/>
                <a:cs typeface="Arial"/>
              </a:rPr>
              <a:t>Balm</a:t>
            </a:r>
            <a:r>
              <a:rPr sz="1900" spc="-110" dirty="0">
                <a:solidFill>
                  <a:srgbClr val="F9F9F9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9F9F9"/>
                </a:solidFill>
                <a:latin typeface="Arial"/>
                <a:cs typeface="Arial"/>
              </a:rPr>
              <a:t>Wildscapes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75480" y="266081"/>
            <a:ext cx="114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66975"/>
            <a:ext cx="557403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spc="100" dirty="0">
                <a:solidFill>
                  <a:srgbClr val="426345"/>
                </a:solidFill>
                <a:latin typeface="Georgia"/>
                <a:cs typeface="Georgia"/>
              </a:rPr>
              <a:t>A</a:t>
            </a:r>
            <a:r>
              <a:rPr sz="2500" spc="-1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species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4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that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was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present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before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European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settlement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u="heavy" spc="-70" dirty="0">
                <a:solidFill>
                  <a:srgbClr val="183C40"/>
                </a:solidFill>
                <a:uFill>
                  <a:solidFill>
                    <a:srgbClr val="183C40"/>
                  </a:solidFill>
                </a:uFill>
                <a:latin typeface="Georgia"/>
                <a:cs typeface="Georgia"/>
                <a:hlinkClick r:id="rId2"/>
              </a:rPr>
              <a:t>Prairiemoon.com</a:t>
            </a:r>
            <a:r>
              <a:rPr sz="2500" spc="-6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source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for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range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maps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215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What</a:t>
            </a:r>
            <a:r>
              <a:rPr spc="-100" dirty="0"/>
              <a:t> </a:t>
            </a:r>
            <a:r>
              <a:rPr spc="65" dirty="0"/>
              <a:t>is</a:t>
            </a:r>
            <a:r>
              <a:rPr spc="-95" dirty="0"/>
              <a:t> </a:t>
            </a:r>
            <a:r>
              <a:rPr dirty="0"/>
              <a:t>a</a:t>
            </a:r>
            <a:r>
              <a:rPr spc="-95" dirty="0"/>
              <a:t> </a:t>
            </a:r>
            <a:r>
              <a:rPr spc="70" dirty="0"/>
              <a:t>native</a:t>
            </a:r>
            <a:r>
              <a:rPr spc="-95" dirty="0"/>
              <a:t> </a:t>
            </a:r>
            <a:r>
              <a:rPr spc="-10" dirty="0"/>
              <a:t>plant?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2634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38562" y="446962"/>
            <a:ext cx="8342630" cy="4383405"/>
            <a:chOff x="438562" y="446962"/>
            <a:chExt cx="8342630" cy="4383405"/>
          </a:xfrm>
        </p:grpSpPr>
        <p:sp>
          <p:nvSpPr>
            <p:cNvPr id="4" name="object 4"/>
            <p:cNvSpPr/>
            <p:nvPr/>
          </p:nvSpPr>
          <p:spPr>
            <a:xfrm>
              <a:off x="443324" y="451724"/>
              <a:ext cx="8333105" cy="4373880"/>
            </a:xfrm>
            <a:custGeom>
              <a:avLst/>
              <a:gdLst/>
              <a:ahLst/>
              <a:cxnLst/>
              <a:rect l="l" t="t" r="r" b="b"/>
              <a:pathLst>
                <a:path w="8333105" h="4373880">
                  <a:moveTo>
                    <a:pt x="7604184" y="4373399"/>
                  </a:moveTo>
                  <a:lnTo>
                    <a:pt x="728914" y="4373399"/>
                  </a:lnTo>
                  <a:lnTo>
                    <a:pt x="680988" y="4371849"/>
                  </a:lnTo>
                  <a:lnTo>
                    <a:pt x="633889" y="4367262"/>
                  </a:lnTo>
                  <a:lnTo>
                    <a:pt x="587714" y="4359734"/>
                  </a:lnTo>
                  <a:lnTo>
                    <a:pt x="542560" y="4349361"/>
                  </a:lnTo>
                  <a:lnTo>
                    <a:pt x="498521" y="4336239"/>
                  </a:lnTo>
                  <a:lnTo>
                    <a:pt x="455694" y="4320465"/>
                  </a:lnTo>
                  <a:lnTo>
                    <a:pt x="414175" y="4302134"/>
                  </a:lnTo>
                  <a:lnTo>
                    <a:pt x="374060" y="4281342"/>
                  </a:lnTo>
                  <a:lnTo>
                    <a:pt x="335445" y="4258186"/>
                  </a:lnTo>
                  <a:lnTo>
                    <a:pt x="298427" y="4232761"/>
                  </a:lnTo>
                  <a:lnTo>
                    <a:pt x="263100" y="4205164"/>
                  </a:lnTo>
                  <a:lnTo>
                    <a:pt x="229562" y="4175491"/>
                  </a:lnTo>
                  <a:lnTo>
                    <a:pt x="197908" y="4143837"/>
                  </a:lnTo>
                  <a:lnTo>
                    <a:pt x="168235" y="4110299"/>
                  </a:lnTo>
                  <a:lnTo>
                    <a:pt x="140638" y="4074972"/>
                  </a:lnTo>
                  <a:lnTo>
                    <a:pt x="115213" y="4037954"/>
                  </a:lnTo>
                  <a:lnTo>
                    <a:pt x="92057" y="3999339"/>
                  </a:lnTo>
                  <a:lnTo>
                    <a:pt x="71265" y="3959224"/>
                  </a:lnTo>
                  <a:lnTo>
                    <a:pt x="52934" y="3917705"/>
                  </a:lnTo>
                  <a:lnTo>
                    <a:pt x="37160" y="3874878"/>
                  </a:lnTo>
                  <a:lnTo>
                    <a:pt x="24038" y="3830839"/>
                  </a:lnTo>
                  <a:lnTo>
                    <a:pt x="13665" y="3785685"/>
                  </a:lnTo>
                  <a:lnTo>
                    <a:pt x="6137" y="3739510"/>
                  </a:lnTo>
                  <a:lnTo>
                    <a:pt x="1550" y="3692411"/>
                  </a:lnTo>
                  <a:lnTo>
                    <a:pt x="0" y="3644485"/>
                  </a:lnTo>
                  <a:lnTo>
                    <a:pt x="0" y="728914"/>
                  </a:lnTo>
                  <a:lnTo>
                    <a:pt x="1550" y="680988"/>
                  </a:lnTo>
                  <a:lnTo>
                    <a:pt x="6137" y="633889"/>
                  </a:lnTo>
                  <a:lnTo>
                    <a:pt x="13665" y="587714"/>
                  </a:lnTo>
                  <a:lnTo>
                    <a:pt x="24038" y="542560"/>
                  </a:lnTo>
                  <a:lnTo>
                    <a:pt x="37160" y="498521"/>
                  </a:lnTo>
                  <a:lnTo>
                    <a:pt x="52934" y="455694"/>
                  </a:lnTo>
                  <a:lnTo>
                    <a:pt x="71265" y="414175"/>
                  </a:lnTo>
                  <a:lnTo>
                    <a:pt x="92057" y="374060"/>
                  </a:lnTo>
                  <a:lnTo>
                    <a:pt x="115213" y="335445"/>
                  </a:lnTo>
                  <a:lnTo>
                    <a:pt x="140638" y="298427"/>
                  </a:lnTo>
                  <a:lnTo>
                    <a:pt x="168235" y="263100"/>
                  </a:lnTo>
                  <a:lnTo>
                    <a:pt x="197908" y="229562"/>
                  </a:lnTo>
                  <a:lnTo>
                    <a:pt x="229562" y="197908"/>
                  </a:lnTo>
                  <a:lnTo>
                    <a:pt x="263100" y="168235"/>
                  </a:lnTo>
                  <a:lnTo>
                    <a:pt x="298427" y="140638"/>
                  </a:lnTo>
                  <a:lnTo>
                    <a:pt x="335445" y="115213"/>
                  </a:lnTo>
                  <a:lnTo>
                    <a:pt x="374060" y="92057"/>
                  </a:lnTo>
                  <a:lnTo>
                    <a:pt x="414175" y="71265"/>
                  </a:lnTo>
                  <a:lnTo>
                    <a:pt x="455694" y="52934"/>
                  </a:lnTo>
                  <a:lnTo>
                    <a:pt x="498521" y="37160"/>
                  </a:lnTo>
                  <a:lnTo>
                    <a:pt x="542560" y="24038"/>
                  </a:lnTo>
                  <a:lnTo>
                    <a:pt x="587714" y="13665"/>
                  </a:lnTo>
                  <a:lnTo>
                    <a:pt x="633889" y="6137"/>
                  </a:lnTo>
                  <a:lnTo>
                    <a:pt x="680988" y="1550"/>
                  </a:lnTo>
                  <a:lnTo>
                    <a:pt x="728914" y="0"/>
                  </a:lnTo>
                  <a:lnTo>
                    <a:pt x="7604184" y="0"/>
                  </a:lnTo>
                  <a:lnTo>
                    <a:pt x="7652326" y="1590"/>
                  </a:lnTo>
                  <a:lnTo>
                    <a:pt x="7699996" y="6321"/>
                  </a:lnTo>
                  <a:lnTo>
                    <a:pt x="7747053" y="14135"/>
                  </a:lnTo>
                  <a:lnTo>
                    <a:pt x="7793355" y="24973"/>
                  </a:lnTo>
                  <a:lnTo>
                    <a:pt x="7838761" y="38775"/>
                  </a:lnTo>
                  <a:lnTo>
                    <a:pt x="7883128" y="55485"/>
                  </a:lnTo>
                  <a:lnTo>
                    <a:pt x="7926316" y="75042"/>
                  </a:lnTo>
                  <a:lnTo>
                    <a:pt x="7968183" y="97389"/>
                  </a:lnTo>
                  <a:lnTo>
                    <a:pt x="8008587" y="122466"/>
                  </a:lnTo>
                  <a:lnTo>
                    <a:pt x="8047387" y="150215"/>
                  </a:lnTo>
                  <a:lnTo>
                    <a:pt x="8084440" y="180577"/>
                  </a:lnTo>
                  <a:lnTo>
                    <a:pt x="8119606" y="213494"/>
                  </a:lnTo>
                  <a:lnTo>
                    <a:pt x="8152522" y="248659"/>
                  </a:lnTo>
                  <a:lnTo>
                    <a:pt x="8182885" y="285713"/>
                  </a:lnTo>
                  <a:lnTo>
                    <a:pt x="8210633" y="324512"/>
                  </a:lnTo>
                  <a:lnTo>
                    <a:pt x="8235711" y="364916"/>
                  </a:lnTo>
                  <a:lnTo>
                    <a:pt x="8258057" y="406783"/>
                  </a:lnTo>
                  <a:lnTo>
                    <a:pt x="8277614" y="449971"/>
                  </a:lnTo>
                  <a:lnTo>
                    <a:pt x="8294324" y="494338"/>
                  </a:lnTo>
                  <a:lnTo>
                    <a:pt x="8308127" y="539744"/>
                  </a:lnTo>
                  <a:lnTo>
                    <a:pt x="8318964" y="586046"/>
                  </a:lnTo>
                  <a:lnTo>
                    <a:pt x="8326778" y="633103"/>
                  </a:lnTo>
                  <a:lnTo>
                    <a:pt x="8331509" y="680773"/>
                  </a:lnTo>
                  <a:lnTo>
                    <a:pt x="8333099" y="728914"/>
                  </a:lnTo>
                  <a:lnTo>
                    <a:pt x="8333099" y="3644485"/>
                  </a:lnTo>
                  <a:lnTo>
                    <a:pt x="8331549" y="3692411"/>
                  </a:lnTo>
                  <a:lnTo>
                    <a:pt x="8326962" y="3739510"/>
                  </a:lnTo>
                  <a:lnTo>
                    <a:pt x="8319434" y="3785685"/>
                  </a:lnTo>
                  <a:lnTo>
                    <a:pt x="8309061" y="3830839"/>
                  </a:lnTo>
                  <a:lnTo>
                    <a:pt x="8295939" y="3874878"/>
                  </a:lnTo>
                  <a:lnTo>
                    <a:pt x="8280165" y="3917705"/>
                  </a:lnTo>
                  <a:lnTo>
                    <a:pt x="8261834" y="3959224"/>
                  </a:lnTo>
                  <a:lnTo>
                    <a:pt x="8241042" y="3999339"/>
                  </a:lnTo>
                  <a:lnTo>
                    <a:pt x="8217886" y="4037954"/>
                  </a:lnTo>
                  <a:lnTo>
                    <a:pt x="8192461" y="4074972"/>
                  </a:lnTo>
                  <a:lnTo>
                    <a:pt x="8164864" y="4110299"/>
                  </a:lnTo>
                  <a:lnTo>
                    <a:pt x="8135191" y="4143837"/>
                  </a:lnTo>
                  <a:lnTo>
                    <a:pt x="8103537" y="4175491"/>
                  </a:lnTo>
                  <a:lnTo>
                    <a:pt x="8069999" y="4205164"/>
                  </a:lnTo>
                  <a:lnTo>
                    <a:pt x="8034672" y="4232761"/>
                  </a:lnTo>
                  <a:lnTo>
                    <a:pt x="7997654" y="4258186"/>
                  </a:lnTo>
                  <a:lnTo>
                    <a:pt x="7959039" y="4281342"/>
                  </a:lnTo>
                  <a:lnTo>
                    <a:pt x="7918924" y="4302134"/>
                  </a:lnTo>
                  <a:lnTo>
                    <a:pt x="7877405" y="4320465"/>
                  </a:lnTo>
                  <a:lnTo>
                    <a:pt x="7834578" y="4336239"/>
                  </a:lnTo>
                  <a:lnTo>
                    <a:pt x="7790539" y="4349361"/>
                  </a:lnTo>
                  <a:lnTo>
                    <a:pt x="7745384" y="4359734"/>
                  </a:lnTo>
                  <a:lnTo>
                    <a:pt x="7699209" y="4367262"/>
                  </a:lnTo>
                  <a:lnTo>
                    <a:pt x="7652111" y="4371849"/>
                  </a:lnTo>
                  <a:lnTo>
                    <a:pt x="7604184" y="4373399"/>
                  </a:lnTo>
                  <a:close/>
                </a:path>
              </a:pathLst>
            </a:custGeom>
            <a:solidFill>
              <a:srgbClr val="B0D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3324" y="451724"/>
              <a:ext cx="8333105" cy="4373880"/>
            </a:xfrm>
            <a:custGeom>
              <a:avLst/>
              <a:gdLst/>
              <a:ahLst/>
              <a:cxnLst/>
              <a:rect l="l" t="t" r="r" b="b"/>
              <a:pathLst>
                <a:path w="8333105" h="4373880">
                  <a:moveTo>
                    <a:pt x="0" y="728914"/>
                  </a:moveTo>
                  <a:lnTo>
                    <a:pt x="1550" y="680988"/>
                  </a:lnTo>
                  <a:lnTo>
                    <a:pt x="6137" y="633889"/>
                  </a:lnTo>
                  <a:lnTo>
                    <a:pt x="13665" y="587714"/>
                  </a:lnTo>
                  <a:lnTo>
                    <a:pt x="24038" y="542560"/>
                  </a:lnTo>
                  <a:lnTo>
                    <a:pt x="37160" y="498521"/>
                  </a:lnTo>
                  <a:lnTo>
                    <a:pt x="52934" y="455694"/>
                  </a:lnTo>
                  <a:lnTo>
                    <a:pt x="71265" y="414175"/>
                  </a:lnTo>
                  <a:lnTo>
                    <a:pt x="92057" y="374060"/>
                  </a:lnTo>
                  <a:lnTo>
                    <a:pt x="115213" y="335445"/>
                  </a:lnTo>
                  <a:lnTo>
                    <a:pt x="140638" y="298427"/>
                  </a:lnTo>
                  <a:lnTo>
                    <a:pt x="168235" y="263100"/>
                  </a:lnTo>
                  <a:lnTo>
                    <a:pt x="197908" y="229562"/>
                  </a:lnTo>
                  <a:lnTo>
                    <a:pt x="229562" y="197908"/>
                  </a:lnTo>
                  <a:lnTo>
                    <a:pt x="263100" y="168235"/>
                  </a:lnTo>
                  <a:lnTo>
                    <a:pt x="298427" y="140638"/>
                  </a:lnTo>
                  <a:lnTo>
                    <a:pt x="335445" y="115213"/>
                  </a:lnTo>
                  <a:lnTo>
                    <a:pt x="374060" y="92057"/>
                  </a:lnTo>
                  <a:lnTo>
                    <a:pt x="414175" y="71265"/>
                  </a:lnTo>
                  <a:lnTo>
                    <a:pt x="455694" y="52934"/>
                  </a:lnTo>
                  <a:lnTo>
                    <a:pt x="498521" y="37160"/>
                  </a:lnTo>
                  <a:lnTo>
                    <a:pt x="542560" y="24038"/>
                  </a:lnTo>
                  <a:lnTo>
                    <a:pt x="587714" y="13665"/>
                  </a:lnTo>
                  <a:lnTo>
                    <a:pt x="633889" y="6137"/>
                  </a:lnTo>
                  <a:lnTo>
                    <a:pt x="680988" y="1550"/>
                  </a:lnTo>
                  <a:lnTo>
                    <a:pt x="728914" y="0"/>
                  </a:lnTo>
                  <a:lnTo>
                    <a:pt x="7604184" y="0"/>
                  </a:lnTo>
                  <a:lnTo>
                    <a:pt x="7652326" y="1590"/>
                  </a:lnTo>
                  <a:lnTo>
                    <a:pt x="7699996" y="6321"/>
                  </a:lnTo>
                  <a:lnTo>
                    <a:pt x="7747053" y="14135"/>
                  </a:lnTo>
                  <a:lnTo>
                    <a:pt x="7793355" y="24973"/>
                  </a:lnTo>
                  <a:lnTo>
                    <a:pt x="7838761" y="38775"/>
                  </a:lnTo>
                  <a:lnTo>
                    <a:pt x="7883128" y="55485"/>
                  </a:lnTo>
                  <a:lnTo>
                    <a:pt x="7926316" y="75042"/>
                  </a:lnTo>
                  <a:lnTo>
                    <a:pt x="7968183" y="97389"/>
                  </a:lnTo>
                  <a:lnTo>
                    <a:pt x="8008587" y="122466"/>
                  </a:lnTo>
                  <a:lnTo>
                    <a:pt x="8047387" y="150215"/>
                  </a:lnTo>
                  <a:lnTo>
                    <a:pt x="8084440" y="180577"/>
                  </a:lnTo>
                  <a:lnTo>
                    <a:pt x="8119606" y="213494"/>
                  </a:lnTo>
                  <a:lnTo>
                    <a:pt x="8152522" y="248659"/>
                  </a:lnTo>
                  <a:lnTo>
                    <a:pt x="8182885" y="285713"/>
                  </a:lnTo>
                  <a:lnTo>
                    <a:pt x="8210633" y="324512"/>
                  </a:lnTo>
                  <a:lnTo>
                    <a:pt x="8235711" y="364916"/>
                  </a:lnTo>
                  <a:lnTo>
                    <a:pt x="8258057" y="406783"/>
                  </a:lnTo>
                  <a:lnTo>
                    <a:pt x="8277614" y="449971"/>
                  </a:lnTo>
                  <a:lnTo>
                    <a:pt x="8294324" y="494338"/>
                  </a:lnTo>
                  <a:lnTo>
                    <a:pt x="8308127" y="539744"/>
                  </a:lnTo>
                  <a:lnTo>
                    <a:pt x="8318964" y="586046"/>
                  </a:lnTo>
                  <a:lnTo>
                    <a:pt x="8326778" y="633103"/>
                  </a:lnTo>
                  <a:lnTo>
                    <a:pt x="8331509" y="680773"/>
                  </a:lnTo>
                  <a:lnTo>
                    <a:pt x="8333099" y="728914"/>
                  </a:lnTo>
                  <a:lnTo>
                    <a:pt x="8333099" y="3644485"/>
                  </a:lnTo>
                  <a:lnTo>
                    <a:pt x="8331549" y="3692411"/>
                  </a:lnTo>
                  <a:lnTo>
                    <a:pt x="8326962" y="3739510"/>
                  </a:lnTo>
                  <a:lnTo>
                    <a:pt x="8319434" y="3785685"/>
                  </a:lnTo>
                  <a:lnTo>
                    <a:pt x="8309061" y="3830839"/>
                  </a:lnTo>
                  <a:lnTo>
                    <a:pt x="8295939" y="3874878"/>
                  </a:lnTo>
                  <a:lnTo>
                    <a:pt x="8280165" y="3917705"/>
                  </a:lnTo>
                  <a:lnTo>
                    <a:pt x="8261834" y="3959224"/>
                  </a:lnTo>
                  <a:lnTo>
                    <a:pt x="8241042" y="3999339"/>
                  </a:lnTo>
                  <a:lnTo>
                    <a:pt x="8217886" y="4037954"/>
                  </a:lnTo>
                  <a:lnTo>
                    <a:pt x="8192461" y="4074972"/>
                  </a:lnTo>
                  <a:lnTo>
                    <a:pt x="8164864" y="4110299"/>
                  </a:lnTo>
                  <a:lnTo>
                    <a:pt x="8135191" y="4143837"/>
                  </a:lnTo>
                  <a:lnTo>
                    <a:pt x="8103537" y="4175491"/>
                  </a:lnTo>
                  <a:lnTo>
                    <a:pt x="8069999" y="4205164"/>
                  </a:lnTo>
                  <a:lnTo>
                    <a:pt x="8034672" y="4232761"/>
                  </a:lnTo>
                  <a:lnTo>
                    <a:pt x="7997654" y="4258186"/>
                  </a:lnTo>
                  <a:lnTo>
                    <a:pt x="7959039" y="4281342"/>
                  </a:lnTo>
                  <a:lnTo>
                    <a:pt x="7918924" y="4302134"/>
                  </a:lnTo>
                  <a:lnTo>
                    <a:pt x="7877405" y="4320465"/>
                  </a:lnTo>
                  <a:lnTo>
                    <a:pt x="7834578" y="4336239"/>
                  </a:lnTo>
                  <a:lnTo>
                    <a:pt x="7790539" y="4349361"/>
                  </a:lnTo>
                  <a:lnTo>
                    <a:pt x="7745384" y="4359734"/>
                  </a:lnTo>
                  <a:lnTo>
                    <a:pt x="7699209" y="4367262"/>
                  </a:lnTo>
                  <a:lnTo>
                    <a:pt x="7652111" y="4371849"/>
                  </a:lnTo>
                  <a:lnTo>
                    <a:pt x="7604184" y="4373399"/>
                  </a:lnTo>
                  <a:lnTo>
                    <a:pt x="728914" y="4373399"/>
                  </a:lnTo>
                  <a:lnTo>
                    <a:pt x="680988" y="4371849"/>
                  </a:lnTo>
                  <a:lnTo>
                    <a:pt x="633889" y="4367262"/>
                  </a:lnTo>
                  <a:lnTo>
                    <a:pt x="587714" y="4359734"/>
                  </a:lnTo>
                  <a:lnTo>
                    <a:pt x="542560" y="4349361"/>
                  </a:lnTo>
                  <a:lnTo>
                    <a:pt x="498521" y="4336239"/>
                  </a:lnTo>
                  <a:lnTo>
                    <a:pt x="455694" y="4320465"/>
                  </a:lnTo>
                  <a:lnTo>
                    <a:pt x="414175" y="4302134"/>
                  </a:lnTo>
                  <a:lnTo>
                    <a:pt x="374060" y="4281342"/>
                  </a:lnTo>
                  <a:lnTo>
                    <a:pt x="335445" y="4258186"/>
                  </a:lnTo>
                  <a:lnTo>
                    <a:pt x="298427" y="4232761"/>
                  </a:lnTo>
                  <a:lnTo>
                    <a:pt x="263100" y="4205164"/>
                  </a:lnTo>
                  <a:lnTo>
                    <a:pt x="229562" y="4175491"/>
                  </a:lnTo>
                  <a:lnTo>
                    <a:pt x="197908" y="4143837"/>
                  </a:lnTo>
                  <a:lnTo>
                    <a:pt x="168235" y="4110299"/>
                  </a:lnTo>
                  <a:lnTo>
                    <a:pt x="140638" y="4074972"/>
                  </a:lnTo>
                  <a:lnTo>
                    <a:pt x="115213" y="4037954"/>
                  </a:lnTo>
                  <a:lnTo>
                    <a:pt x="92057" y="3999339"/>
                  </a:lnTo>
                  <a:lnTo>
                    <a:pt x="71265" y="3959224"/>
                  </a:lnTo>
                  <a:lnTo>
                    <a:pt x="52934" y="3917705"/>
                  </a:lnTo>
                  <a:lnTo>
                    <a:pt x="37160" y="3874878"/>
                  </a:lnTo>
                  <a:lnTo>
                    <a:pt x="24038" y="3830839"/>
                  </a:lnTo>
                  <a:lnTo>
                    <a:pt x="13665" y="3785685"/>
                  </a:lnTo>
                  <a:lnTo>
                    <a:pt x="6137" y="3739510"/>
                  </a:lnTo>
                  <a:lnTo>
                    <a:pt x="1550" y="3692411"/>
                  </a:lnTo>
                  <a:lnTo>
                    <a:pt x="0" y="3644485"/>
                  </a:lnTo>
                  <a:lnTo>
                    <a:pt x="0" y="728914"/>
                  </a:lnTo>
                  <a:close/>
                </a:path>
              </a:pathLst>
            </a:custGeom>
            <a:ln w="9524">
              <a:solidFill>
                <a:srgbClr val="2049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708532" y="266081"/>
            <a:ext cx="812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50" dirty="0">
                <a:solidFill>
                  <a:srgbClr val="F9F9F9"/>
                </a:solidFill>
                <a:latin typeface="Arial"/>
                <a:cs typeface="Arial"/>
              </a:rPr>
              <a:t>11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700" y="1419525"/>
            <a:ext cx="740092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Even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35" dirty="0">
                <a:solidFill>
                  <a:srgbClr val="426345"/>
                </a:solidFill>
                <a:latin typeface="Georgia"/>
                <a:cs typeface="Georgia"/>
              </a:rPr>
              <a:t>a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‘native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sale’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may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include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non-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native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plants Be</a:t>
            </a:r>
            <a:r>
              <a:rPr sz="2500" spc="-14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extra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careful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at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any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large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nursery!</a:t>
            </a:r>
            <a:endParaRPr sz="2500">
              <a:latin typeface="Georgia"/>
              <a:cs typeface="Georgia"/>
            </a:endParaRPr>
          </a:p>
          <a:p>
            <a:pPr marL="12700" marR="1253490">
              <a:lnSpc>
                <a:spcPct val="150000"/>
              </a:lnSpc>
            </a:pP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Trust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latin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names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only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-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NOT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common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 names 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From</a:t>
            </a:r>
            <a:r>
              <a:rPr sz="2500" spc="-1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seed</a:t>
            </a:r>
            <a:r>
              <a:rPr sz="2500" spc="-1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-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“wildﬂower”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40" dirty="0">
                <a:solidFill>
                  <a:srgbClr val="426345"/>
                </a:solidFill>
                <a:latin typeface="Georgia"/>
                <a:cs typeface="Georgia"/>
              </a:rPr>
              <a:t>=</a:t>
            </a:r>
            <a:r>
              <a:rPr sz="2500" spc="-1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NOT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NATIVE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Lessons</a:t>
            </a:r>
            <a:r>
              <a:rPr spc="-65" dirty="0"/>
              <a:t> </a:t>
            </a:r>
            <a:r>
              <a:rPr dirty="0"/>
              <a:t>Learned:</a:t>
            </a:r>
            <a:r>
              <a:rPr spc="-60" dirty="0"/>
              <a:t> </a:t>
            </a:r>
            <a:r>
              <a:rPr dirty="0"/>
              <a:t>Check</a:t>
            </a:r>
            <a:r>
              <a:rPr spc="-75" dirty="0"/>
              <a:t> </a:t>
            </a:r>
            <a:r>
              <a:rPr spc="75" dirty="0"/>
              <a:t>that</a:t>
            </a:r>
            <a:r>
              <a:rPr spc="-60" dirty="0"/>
              <a:t> </a:t>
            </a:r>
            <a:r>
              <a:rPr spc="-20" dirty="0"/>
              <a:t>it’s</a:t>
            </a:r>
            <a:r>
              <a:rPr spc="-60" dirty="0"/>
              <a:t> </a:t>
            </a:r>
            <a:r>
              <a:rPr spc="-10" dirty="0"/>
              <a:t>native!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5076" y="266081"/>
            <a:ext cx="104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12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100" y="607725"/>
            <a:ext cx="3141389" cy="41722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1774" y="607725"/>
            <a:ext cx="4071924" cy="41722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411625" y="4846879"/>
            <a:ext cx="2065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Source:</a:t>
            </a:r>
            <a:r>
              <a:rPr sz="1200" spc="2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Prairie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Moon</a:t>
            </a:r>
            <a:r>
              <a:rPr sz="1200" spc="2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Nursery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3743" y="266081"/>
            <a:ext cx="1060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5" dirty="0">
                <a:solidFill>
                  <a:srgbClr val="F9F9F9"/>
                </a:solidFill>
                <a:latin typeface="Arial"/>
                <a:cs typeface="Arial"/>
              </a:rPr>
              <a:t>13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250" y="1069800"/>
            <a:ext cx="7467600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">
              <a:lnSpc>
                <a:spcPct val="150000"/>
              </a:lnSpc>
              <a:spcBef>
                <a:spcPts val="100"/>
              </a:spcBef>
            </a:pPr>
            <a:r>
              <a:rPr sz="2500" spc="100" dirty="0">
                <a:solidFill>
                  <a:srgbClr val="426345"/>
                </a:solidFill>
                <a:latin typeface="Georgia"/>
                <a:cs typeface="Georgia"/>
              </a:rPr>
              <a:t>A</a:t>
            </a:r>
            <a:r>
              <a:rPr sz="2500" spc="-1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cultivar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is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a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selection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4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a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plant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species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that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changes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a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characteristic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4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the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50000"/>
              </a:lnSpc>
            </a:pP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Changes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ﬂower,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foliage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color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likely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reduce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insect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use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Changes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ﬂower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period,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bloom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density,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overall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stature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340" dirty="0">
                <a:solidFill>
                  <a:srgbClr val="426345"/>
                </a:solidFill>
                <a:latin typeface="Georgia"/>
                <a:cs typeface="Georgia"/>
              </a:rPr>
              <a:t>=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likely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less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eﬀects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on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insects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May</a:t>
            </a:r>
            <a:r>
              <a:rPr sz="2500" spc="-14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be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cultivar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non-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native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species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3790185" y="696984"/>
            <a:ext cx="1591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Cultivars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2321" y="266081"/>
            <a:ext cx="10731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14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b="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b="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b="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b="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675" y="596949"/>
            <a:ext cx="3300373" cy="43833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76200" y="839375"/>
            <a:ext cx="397827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spc="-75" dirty="0">
                <a:solidFill>
                  <a:srgbClr val="183C40"/>
                </a:solidFill>
                <a:latin typeface="Georgia"/>
                <a:cs typeface="Georgia"/>
              </a:rPr>
              <a:t>Purchased</a:t>
            </a:r>
            <a:r>
              <a:rPr sz="2500" spc="-2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20" dirty="0">
                <a:solidFill>
                  <a:srgbClr val="183C40"/>
                </a:solidFill>
                <a:latin typeface="Georgia"/>
                <a:cs typeface="Georgia"/>
              </a:rPr>
              <a:t>as</a:t>
            </a:r>
            <a:r>
              <a:rPr sz="2500" spc="-2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35" dirty="0">
                <a:solidFill>
                  <a:srgbClr val="183C40"/>
                </a:solidFill>
                <a:latin typeface="Georgia"/>
                <a:cs typeface="Georgia"/>
              </a:rPr>
              <a:t>a</a:t>
            </a:r>
            <a:r>
              <a:rPr sz="2500" spc="-9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183C40"/>
                </a:solidFill>
                <a:latin typeface="Georgia"/>
                <a:cs typeface="Georgia"/>
              </a:rPr>
              <a:t>“Jacob’s </a:t>
            </a:r>
            <a:r>
              <a:rPr sz="2500" spc="-55" dirty="0">
                <a:solidFill>
                  <a:srgbClr val="183C40"/>
                </a:solidFill>
                <a:latin typeface="Georgia"/>
                <a:cs typeface="Georgia"/>
              </a:rPr>
              <a:t>Ladder”</a:t>
            </a:r>
            <a:r>
              <a:rPr sz="2500" spc="-10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183C40"/>
                </a:solidFill>
                <a:latin typeface="Georgia"/>
                <a:cs typeface="Georgia"/>
              </a:rPr>
              <a:t>cultivar</a:t>
            </a:r>
            <a:r>
              <a:rPr sz="2500" spc="-10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183C40"/>
                </a:solidFill>
                <a:latin typeface="Georgia"/>
                <a:cs typeface="Georgia"/>
              </a:rPr>
              <a:t>-</a:t>
            </a:r>
            <a:r>
              <a:rPr sz="2500" spc="-11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183C40"/>
                </a:solidFill>
                <a:latin typeface="Georgia"/>
                <a:cs typeface="Georgia"/>
              </a:rPr>
              <a:t>but</a:t>
            </a:r>
            <a:r>
              <a:rPr sz="2500" spc="-6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183C40"/>
                </a:solidFill>
                <a:latin typeface="Georgia"/>
                <a:cs typeface="Georgia"/>
              </a:rPr>
              <a:t>this</a:t>
            </a:r>
            <a:r>
              <a:rPr sz="2500" spc="-6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183C40"/>
                </a:solidFill>
                <a:latin typeface="Georgia"/>
                <a:cs typeface="Georgia"/>
              </a:rPr>
              <a:t>is</a:t>
            </a:r>
            <a:r>
              <a:rPr sz="2500" spc="-6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183C40"/>
                </a:solidFill>
                <a:latin typeface="Georgia"/>
                <a:cs typeface="Georgia"/>
              </a:rPr>
              <a:t>a cultivar</a:t>
            </a:r>
            <a:r>
              <a:rPr sz="2500" spc="-9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183C40"/>
                </a:solidFill>
                <a:latin typeface="Georgia"/>
                <a:cs typeface="Georgia"/>
              </a:rPr>
              <a:t>of</a:t>
            </a:r>
            <a:r>
              <a:rPr sz="2500" spc="6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183C40"/>
                </a:solidFill>
                <a:latin typeface="Georgia"/>
                <a:cs typeface="Georgia"/>
              </a:rPr>
              <a:t>Polemonium </a:t>
            </a:r>
            <a:r>
              <a:rPr sz="2500" spc="-95" dirty="0">
                <a:solidFill>
                  <a:srgbClr val="183C40"/>
                </a:solidFill>
                <a:latin typeface="Georgia"/>
                <a:cs typeface="Georgia"/>
              </a:rPr>
              <a:t>caeruleum,</a:t>
            </a:r>
            <a:r>
              <a:rPr sz="2500" spc="-10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183C40"/>
                </a:solidFill>
                <a:latin typeface="Georgia"/>
                <a:cs typeface="Georgia"/>
              </a:rPr>
              <a:t>not</a:t>
            </a:r>
            <a:r>
              <a:rPr sz="2500" spc="-13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183C40"/>
                </a:solidFill>
                <a:latin typeface="Georgia"/>
                <a:cs typeface="Georgia"/>
              </a:rPr>
              <a:t>the</a:t>
            </a:r>
            <a:r>
              <a:rPr sz="2500" spc="-8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183C40"/>
                </a:solidFill>
                <a:latin typeface="Georgia"/>
                <a:cs typeface="Georgia"/>
              </a:rPr>
              <a:t>native </a:t>
            </a:r>
            <a:r>
              <a:rPr sz="2500" spc="-70" dirty="0">
                <a:solidFill>
                  <a:srgbClr val="183C40"/>
                </a:solidFill>
                <a:latin typeface="Georgia"/>
                <a:cs typeface="Georgia"/>
              </a:rPr>
              <a:t>Polemonium</a:t>
            </a:r>
            <a:r>
              <a:rPr sz="2500" spc="-6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183C40"/>
                </a:solidFill>
                <a:latin typeface="Georgia"/>
                <a:cs typeface="Georgia"/>
              </a:rPr>
              <a:t>reptans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 marR="639445">
              <a:lnSpc>
                <a:spcPct val="100000"/>
              </a:lnSpc>
              <a:spcBef>
                <a:spcPts val="5"/>
              </a:spcBef>
            </a:pPr>
            <a:r>
              <a:rPr sz="2500" spc="-95" dirty="0">
                <a:solidFill>
                  <a:srgbClr val="183C40"/>
                </a:solidFill>
                <a:latin typeface="Georgia"/>
                <a:cs typeface="Georgia"/>
              </a:rPr>
              <a:t>Yes</a:t>
            </a:r>
            <a:r>
              <a:rPr sz="2500" spc="-5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183C40"/>
                </a:solidFill>
                <a:latin typeface="Georgia"/>
                <a:cs typeface="Georgia"/>
              </a:rPr>
              <a:t>it</a:t>
            </a:r>
            <a:r>
              <a:rPr sz="2500" spc="-10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183C40"/>
                </a:solidFill>
                <a:latin typeface="Georgia"/>
                <a:cs typeface="Georgia"/>
              </a:rPr>
              <a:t>is</a:t>
            </a:r>
            <a:r>
              <a:rPr sz="2500" spc="-6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183C40"/>
                </a:solidFill>
                <a:latin typeface="Georgia"/>
                <a:cs typeface="Georgia"/>
              </a:rPr>
              <a:t>gorgeous,</a:t>
            </a:r>
            <a:r>
              <a:rPr sz="2500" spc="-10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183C40"/>
                </a:solidFill>
                <a:latin typeface="Georgia"/>
                <a:cs typeface="Georgia"/>
              </a:rPr>
              <a:t>do</a:t>
            </a:r>
            <a:r>
              <a:rPr sz="2500" spc="-11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183C40"/>
                </a:solidFill>
                <a:latin typeface="Georgia"/>
                <a:cs typeface="Georgia"/>
              </a:rPr>
              <a:t>you </a:t>
            </a:r>
            <a:r>
              <a:rPr sz="2500" spc="-40" dirty="0">
                <a:solidFill>
                  <a:srgbClr val="183C40"/>
                </a:solidFill>
                <a:latin typeface="Georgia"/>
                <a:cs typeface="Georgia"/>
              </a:rPr>
              <a:t>want</a:t>
            </a:r>
            <a:r>
              <a:rPr sz="2500" spc="-90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183C40"/>
                </a:solidFill>
                <a:latin typeface="Georgia"/>
                <a:cs typeface="Georgia"/>
              </a:rPr>
              <a:t>it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2055" y="266081"/>
            <a:ext cx="107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45" dirty="0">
                <a:solidFill>
                  <a:srgbClr val="F9F9F9"/>
                </a:solidFill>
                <a:latin typeface="Arial"/>
                <a:cs typeface="Arial"/>
              </a:rPr>
              <a:t>15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3875" y="1444175"/>
            <a:ext cx="771461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8945">
              <a:lnSpc>
                <a:spcPct val="100000"/>
              </a:lnSpc>
              <a:spcBef>
                <a:spcPts val="100"/>
              </a:spcBef>
            </a:pP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Traditional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advice: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75" dirty="0">
                <a:solidFill>
                  <a:srgbClr val="426345"/>
                </a:solidFill>
                <a:latin typeface="Georgia"/>
                <a:cs typeface="Georgia"/>
              </a:rPr>
              <a:t>6+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hours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sun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40" dirty="0">
                <a:solidFill>
                  <a:srgbClr val="426345"/>
                </a:solidFill>
                <a:latin typeface="Georgia"/>
                <a:cs typeface="Georgia"/>
              </a:rPr>
              <a:t>=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full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sun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4-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6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hours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40" dirty="0">
                <a:solidFill>
                  <a:srgbClr val="426345"/>
                </a:solidFill>
                <a:latin typeface="Georgia"/>
                <a:cs typeface="Georgia"/>
              </a:rPr>
              <a:t>=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part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sun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Under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4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hours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40" dirty="0">
                <a:solidFill>
                  <a:srgbClr val="426345"/>
                </a:solidFill>
                <a:latin typeface="Georgia"/>
                <a:cs typeface="Georgia"/>
              </a:rPr>
              <a:t>=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shade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Heliophily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ratings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from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North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Carolina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Botanical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Garden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  <a:hlinkClick r:id="rId2"/>
              </a:rPr>
              <a:t>https://fsus.ncbg.unc.edu/main.php?pg=index.php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Also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consider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soil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moisture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Matching</a:t>
            </a:r>
            <a:r>
              <a:rPr spc="-90" dirty="0"/>
              <a:t> </a:t>
            </a:r>
            <a:r>
              <a:rPr spc="60" dirty="0"/>
              <a:t>Plants</a:t>
            </a:r>
            <a:r>
              <a:rPr spc="-90" dirty="0"/>
              <a:t> </a:t>
            </a:r>
            <a:r>
              <a:rPr spc="120" dirty="0"/>
              <a:t>to</a:t>
            </a:r>
            <a:r>
              <a:rPr spc="-170" dirty="0"/>
              <a:t> </a:t>
            </a:r>
            <a:r>
              <a:rPr spc="-60" dirty="0"/>
              <a:t>Your</a:t>
            </a:r>
            <a:r>
              <a:rPr spc="-150" dirty="0"/>
              <a:t> </a:t>
            </a:r>
            <a:r>
              <a:rPr spc="70" dirty="0"/>
              <a:t>Site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0456" y="266081"/>
            <a:ext cx="1092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40" dirty="0">
                <a:solidFill>
                  <a:srgbClr val="F9F9F9"/>
                </a:solidFill>
                <a:latin typeface="Arial"/>
                <a:cs typeface="Arial"/>
              </a:rPr>
              <a:t>16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5005">
              <a:lnSpc>
                <a:spcPct val="150000"/>
              </a:lnSpc>
              <a:spcBef>
                <a:spcPts val="100"/>
              </a:spcBef>
            </a:pPr>
            <a:r>
              <a:rPr spc="-75" dirty="0"/>
              <a:t>Include</a:t>
            </a:r>
            <a:r>
              <a:rPr spc="-5" dirty="0"/>
              <a:t> </a:t>
            </a:r>
            <a:r>
              <a:rPr spc="-75" dirty="0"/>
              <a:t>trees, </a:t>
            </a:r>
            <a:r>
              <a:rPr spc="-90" dirty="0"/>
              <a:t>shrubs,</a:t>
            </a:r>
            <a:r>
              <a:rPr spc="-65" dirty="0"/>
              <a:t> </a:t>
            </a:r>
            <a:r>
              <a:rPr spc="-75" dirty="0"/>
              <a:t>ﬂowers</a:t>
            </a:r>
            <a:r>
              <a:rPr spc="-9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spc="-65" dirty="0"/>
              <a:t>grasses </a:t>
            </a:r>
            <a:r>
              <a:rPr spc="-60" dirty="0"/>
              <a:t>Background</a:t>
            </a:r>
            <a:r>
              <a:rPr spc="-50" dirty="0"/>
              <a:t> </a:t>
            </a:r>
            <a:r>
              <a:rPr dirty="0"/>
              <a:t>of</a:t>
            </a:r>
            <a:r>
              <a:rPr spc="55" dirty="0"/>
              <a:t> </a:t>
            </a:r>
            <a:r>
              <a:rPr spc="-40" dirty="0"/>
              <a:t>grasses/sedges</a:t>
            </a:r>
          </a:p>
          <a:p>
            <a:pPr marL="12700" marR="5080">
              <a:lnSpc>
                <a:spcPct val="150000"/>
              </a:lnSpc>
            </a:pPr>
            <a:r>
              <a:rPr spc="-55" dirty="0"/>
              <a:t>Shorter</a:t>
            </a:r>
            <a:r>
              <a:rPr spc="-95" dirty="0"/>
              <a:t> </a:t>
            </a:r>
            <a:r>
              <a:rPr spc="-65" dirty="0"/>
              <a:t>overall</a:t>
            </a:r>
            <a:r>
              <a:rPr spc="-80" dirty="0"/>
              <a:t> </a:t>
            </a:r>
            <a:r>
              <a:rPr spc="-55" dirty="0"/>
              <a:t>height</a:t>
            </a:r>
            <a:r>
              <a:rPr spc="-95" dirty="0"/>
              <a:t> </a:t>
            </a:r>
            <a:r>
              <a:rPr spc="-10" dirty="0"/>
              <a:t>will</a:t>
            </a:r>
            <a:r>
              <a:rPr spc="-55" dirty="0"/>
              <a:t> </a:t>
            </a:r>
            <a:r>
              <a:rPr spc="-20" dirty="0"/>
              <a:t>look</a:t>
            </a:r>
            <a:r>
              <a:rPr spc="-55" dirty="0"/>
              <a:t> </a:t>
            </a:r>
            <a:r>
              <a:rPr spc="-75" dirty="0"/>
              <a:t>more</a:t>
            </a:r>
            <a:r>
              <a:rPr spc="-55" dirty="0"/>
              <a:t> </a:t>
            </a:r>
            <a:r>
              <a:rPr spc="-30" dirty="0"/>
              <a:t>organized </a:t>
            </a:r>
            <a:r>
              <a:rPr spc="-25" dirty="0"/>
              <a:t>Spring</a:t>
            </a:r>
            <a:r>
              <a:rPr spc="-100" dirty="0"/>
              <a:t> </a:t>
            </a:r>
            <a:r>
              <a:rPr spc="-45" dirty="0"/>
              <a:t>through</a:t>
            </a:r>
            <a:r>
              <a:rPr spc="-100" dirty="0"/>
              <a:t> </a:t>
            </a:r>
            <a:r>
              <a:rPr spc="-30" dirty="0"/>
              <a:t>fall</a:t>
            </a:r>
            <a:r>
              <a:rPr spc="-100" dirty="0"/>
              <a:t> </a:t>
            </a:r>
            <a:r>
              <a:rPr spc="-10" dirty="0"/>
              <a:t>blooms</a:t>
            </a: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pc="-75" dirty="0"/>
              <a:t>Include </a:t>
            </a:r>
            <a:r>
              <a:rPr spc="-35" dirty="0"/>
              <a:t>one</a:t>
            </a:r>
            <a:r>
              <a:rPr spc="-65" dirty="0"/>
              <a:t> </a:t>
            </a:r>
            <a:r>
              <a:rPr spc="-100" dirty="0"/>
              <a:t>aster, </a:t>
            </a:r>
            <a:r>
              <a:rPr spc="-10" dirty="0"/>
              <a:t>goldenrod</a:t>
            </a: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How</a:t>
            </a:r>
            <a:r>
              <a:rPr spc="-35" dirty="0"/>
              <a:t> </a:t>
            </a:r>
            <a:r>
              <a:rPr spc="120" dirty="0"/>
              <a:t>to</a:t>
            </a:r>
            <a:r>
              <a:rPr spc="40" dirty="0"/>
              <a:t> </a:t>
            </a:r>
            <a:r>
              <a:rPr dirty="0"/>
              <a:t>Structure</a:t>
            </a:r>
            <a:r>
              <a:rPr spc="40" dirty="0"/>
              <a:t> </a:t>
            </a:r>
            <a:r>
              <a:rPr spc="45" dirty="0"/>
              <a:t>Planting?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8807" y="266081"/>
            <a:ext cx="100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65" dirty="0">
                <a:solidFill>
                  <a:srgbClr val="F9F9F9"/>
                </a:solidFill>
                <a:latin typeface="Arial"/>
                <a:cs typeface="Arial"/>
              </a:rPr>
              <a:t>17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pc="-20" dirty="0"/>
              <a:t>Pre</a:t>
            </a:r>
            <a:r>
              <a:rPr spc="-130" dirty="0"/>
              <a:t> </a:t>
            </a:r>
            <a:r>
              <a:rPr spc="-90" dirty="0"/>
              <a:t>made</a:t>
            </a:r>
            <a:r>
              <a:rPr spc="-60" dirty="0"/>
              <a:t> </a:t>
            </a:r>
            <a:r>
              <a:rPr spc="-20" dirty="0"/>
              <a:t>kits</a:t>
            </a:r>
            <a:r>
              <a:rPr spc="-90" dirty="0"/>
              <a:t> </a:t>
            </a:r>
            <a:r>
              <a:rPr spc="-80" dirty="0"/>
              <a:t>are</a:t>
            </a:r>
            <a:r>
              <a:rPr spc="-70" dirty="0"/>
              <a:t> </a:t>
            </a:r>
            <a:r>
              <a:rPr spc="-130" dirty="0"/>
              <a:t>a</a:t>
            </a:r>
            <a:r>
              <a:rPr spc="-35" dirty="0"/>
              <a:t> </a:t>
            </a:r>
            <a:r>
              <a:rPr spc="-65" dirty="0"/>
              <a:t>great</a:t>
            </a:r>
            <a:r>
              <a:rPr spc="-75" dirty="0"/>
              <a:t> </a:t>
            </a:r>
            <a:r>
              <a:rPr spc="-55" dirty="0"/>
              <a:t>place</a:t>
            </a:r>
            <a:r>
              <a:rPr spc="-80" dirty="0"/>
              <a:t> </a:t>
            </a:r>
            <a:r>
              <a:rPr dirty="0"/>
              <a:t>to</a:t>
            </a:r>
            <a:r>
              <a:rPr spc="-75" dirty="0"/>
              <a:t> </a:t>
            </a:r>
            <a:r>
              <a:rPr spc="-10" dirty="0"/>
              <a:t>start!</a:t>
            </a: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pc="-50" dirty="0"/>
              <a:t>Prairie</a:t>
            </a:r>
            <a:r>
              <a:rPr spc="-95" dirty="0"/>
              <a:t> </a:t>
            </a:r>
            <a:r>
              <a:rPr spc="-75" dirty="0"/>
              <a:t>Moon’s</a:t>
            </a:r>
            <a:r>
              <a:rPr spc="-85" dirty="0"/>
              <a:t> </a:t>
            </a:r>
            <a:r>
              <a:rPr spc="-50" dirty="0"/>
              <a:t>website</a:t>
            </a:r>
            <a:r>
              <a:rPr spc="-55" dirty="0"/>
              <a:t> </a:t>
            </a:r>
            <a:r>
              <a:rPr spc="-130" dirty="0"/>
              <a:t>a</a:t>
            </a:r>
            <a:r>
              <a:rPr spc="-35" dirty="0"/>
              <a:t> </a:t>
            </a:r>
            <a:r>
              <a:rPr spc="-65" dirty="0"/>
              <a:t>great</a:t>
            </a:r>
            <a:r>
              <a:rPr spc="-50" dirty="0"/>
              <a:t> </a:t>
            </a:r>
            <a:r>
              <a:rPr spc="-10" dirty="0"/>
              <a:t>resource</a:t>
            </a:r>
          </a:p>
          <a:p>
            <a:pPr marL="12700" marR="5080">
              <a:lnSpc>
                <a:spcPct val="150000"/>
              </a:lnSpc>
            </a:pPr>
            <a:r>
              <a:rPr spc="-40" dirty="0"/>
              <a:t>“Native</a:t>
            </a:r>
            <a:r>
              <a:rPr spc="-110" dirty="0"/>
              <a:t> </a:t>
            </a:r>
            <a:r>
              <a:rPr spc="-55" dirty="0"/>
              <a:t>Plants</a:t>
            </a:r>
            <a:r>
              <a:rPr spc="-65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spc="-20" dirty="0"/>
              <a:t>the</a:t>
            </a:r>
            <a:r>
              <a:rPr spc="-65" dirty="0"/>
              <a:t> </a:t>
            </a:r>
            <a:r>
              <a:rPr spc="-30" dirty="0"/>
              <a:t>Midwest”</a:t>
            </a:r>
            <a:r>
              <a:rPr spc="-120" dirty="0"/>
              <a:t> </a:t>
            </a:r>
            <a:r>
              <a:rPr spc="-10" dirty="0"/>
              <a:t>by</a:t>
            </a:r>
            <a:r>
              <a:rPr spc="-175" dirty="0"/>
              <a:t> </a:t>
            </a:r>
            <a:r>
              <a:rPr spc="-10" dirty="0"/>
              <a:t>Alan</a:t>
            </a:r>
            <a:r>
              <a:rPr spc="-70" dirty="0"/>
              <a:t> </a:t>
            </a:r>
            <a:r>
              <a:rPr spc="-55" dirty="0"/>
              <a:t>Branhagen </a:t>
            </a:r>
            <a:r>
              <a:rPr spc="-60" dirty="0"/>
              <a:t>Local,</a:t>
            </a:r>
            <a:r>
              <a:rPr spc="-100" dirty="0"/>
              <a:t> </a:t>
            </a:r>
            <a:r>
              <a:rPr spc="-65" dirty="0"/>
              <a:t>specialized</a:t>
            </a:r>
            <a:r>
              <a:rPr spc="-80" dirty="0"/>
              <a:t> </a:t>
            </a:r>
            <a:r>
              <a:rPr spc="-70" dirty="0"/>
              <a:t>nurseries</a:t>
            </a:r>
            <a:r>
              <a:rPr spc="-60" dirty="0"/>
              <a:t> </a:t>
            </a:r>
            <a:r>
              <a:rPr spc="-65" dirty="0"/>
              <a:t>can</a:t>
            </a:r>
            <a:r>
              <a:rPr spc="-55" dirty="0"/>
              <a:t> </a:t>
            </a:r>
            <a:r>
              <a:rPr spc="-10" dirty="0"/>
              <a:t>provide recommendations</a:t>
            </a: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How</a:t>
            </a:r>
            <a:r>
              <a:rPr spc="-150" dirty="0"/>
              <a:t> </a:t>
            </a:r>
            <a:r>
              <a:rPr spc="120" dirty="0"/>
              <a:t>to</a:t>
            </a:r>
            <a:r>
              <a:rPr spc="-90" dirty="0"/>
              <a:t> </a:t>
            </a:r>
            <a:r>
              <a:rPr spc="70" dirty="0"/>
              <a:t>Choose</a:t>
            </a:r>
            <a:r>
              <a:rPr spc="-90" dirty="0"/>
              <a:t> </a:t>
            </a:r>
            <a:r>
              <a:rPr spc="65" dirty="0"/>
              <a:t>Native</a:t>
            </a:r>
            <a:r>
              <a:rPr spc="-90" dirty="0"/>
              <a:t> </a:t>
            </a:r>
            <a:r>
              <a:rPr spc="50" dirty="0"/>
              <a:t>Plants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2232" y="266081"/>
            <a:ext cx="10731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18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074" y="1069800"/>
            <a:ext cx="7752715" cy="3263900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b="1" spc="-20" dirty="0">
                <a:solidFill>
                  <a:srgbClr val="426345"/>
                </a:solidFill>
                <a:latin typeface="Times New Roman"/>
                <a:cs typeface="Times New Roman"/>
              </a:rPr>
              <a:t>You</a:t>
            </a:r>
            <a:r>
              <a:rPr sz="2500" b="1" spc="-135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90" dirty="0">
                <a:solidFill>
                  <a:srgbClr val="426345"/>
                </a:solidFill>
                <a:latin typeface="Times New Roman"/>
                <a:cs typeface="Times New Roman"/>
              </a:rPr>
              <a:t>will</a:t>
            </a:r>
            <a:r>
              <a:rPr sz="2500" b="1" spc="-8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85" dirty="0">
                <a:solidFill>
                  <a:srgbClr val="426345"/>
                </a:solidFill>
                <a:latin typeface="Times New Roman"/>
                <a:cs typeface="Times New Roman"/>
              </a:rPr>
              <a:t>be</a:t>
            </a:r>
            <a:r>
              <a:rPr sz="2500" b="1" spc="-8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100" dirty="0">
                <a:solidFill>
                  <a:srgbClr val="426345"/>
                </a:solidFill>
                <a:latin typeface="Times New Roman"/>
                <a:cs typeface="Times New Roman"/>
              </a:rPr>
              <a:t>best</a:t>
            </a:r>
            <a:r>
              <a:rPr sz="2500" b="1" spc="-8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75" dirty="0">
                <a:solidFill>
                  <a:srgbClr val="426345"/>
                </a:solidFill>
                <a:latin typeface="Times New Roman"/>
                <a:cs typeface="Times New Roman"/>
              </a:rPr>
              <a:t>served</a:t>
            </a:r>
            <a:r>
              <a:rPr sz="2500" b="1" spc="-8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85" dirty="0">
                <a:solidFill>
                  <a:srgbClr val="426345"/>
                </a:solidFill>
                <a:latin typeface="Times New Roman"/>
                <a:cs typeface="Times New Roman"/>
              </a:rPr>
              <a:t>by</a:t>
            </a:r>
            <a:r>
              <a:rPr sz="2500" b="1" spc="-14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426345"/>
                </a:solidFill>
                <a:latin typeface="Times New Roman"/>
                <a:cs typeface="Times New Roman"/>
              </a:rPr>
              <a:t>a</a:t>
            </a:r>
            <a:r>
              <a:rPr sz="2500" b="1" spc="-8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80" dirty="0">
                <a:solidFill>
                  <a:srgbClr val="426345"/>
                </a:solidFill>
                <a:latin typeface="Times New Roman"/>
                <a:cs typeface="Times New Roman"/>
              </a:rPr>
              <a:t>specialist</a:t>
            </a:r>
            <a:r>
              <a:rPr sz="2500" b="1" spc="-80" dirty="0">
                <a:solidFill>
                  <a:srgbClr val="426345"/>
                </a:solidFill>
                <a:latin typeface="Times New Roman"/>
                <a:cs typeface="Times New Roman"/>
              </a:rPr>
              <a:t> </a:t>
            </a:r>
            <a:r>
              <a:rPr sz="2500" b="1" spc="45" dirty="0">
                <a:solidFill>
                  <a:srgbClr val="426345"/>
                </a:solidFill>
                <a:latin typeface="Times New Roman"/>
                <a:cs typeface="Times New Roman"/>
              </a:rPr>
              <a:t>grower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WI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DNR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maintains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list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native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growers</a:t>
            </a: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1500"/>
              </a:spcBef>
            </a:pPr>
            <a:r>
              <a:rPr sz="2500" u="heavy" spc="-95" dirty="0">
                <a:solidFill>
                  <a:srgbClr val="183C40"/>
                </a:solidFill>
                <a:uFill>
                  <a:solidFill>
                    <a:srgbClr val="183C40"/>
                  </a:solidFill>
                </a:uFill>
                <a:latin typeface="Georgia"/>
                <a:cs typeface="Georgia"/>
                <a:hlinkClick r:id="rId2"/>
              </a:rPr>
              <a:t>https://dnr.wisconsin.gov/topic/endangeredresources/nati</a:t>
            </a:r>
            <a:r>
              <a:rPr sz="2500" spc="-95" dirty="0">
                <a:solidFill>
                  <a:srgbClr val="183C40"/>
                </a:solidFill>
                <a:latin typeface="Georgia"/>
                <a:cs typeface="Georgia"/>
              </a:rPr>
              <a:t> </a:t>
            </a:r>
            <a:r>
              <a:rPr sz="2500" u="heavy" spc="-10" dirty="0">
                <a:solidFill>
                  <a:srgbClr val="183C40"/>
                </a:solidFill>
                <a:uFill>
                  <a:solidFill>
                    <a:srgbClr val="183C40"/>
                  </a:solidFill>
                </a:uFill>
                <a:latin typeface="Georgia"/>
                <a:cs typeface="Georgia"/>
                <a:hlinkClick r:id="rId2"/>
              </a:rPr>
              <a:t>veplants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Agrecol</a:t>
            </a:r>
            <a:r>
              <a:rPr sz="2500" spc="-1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Edgerton</a:t>
            </a:r>
            <a:endParaRPr sz="2500">
              <a:latin typeface="Georgia"/>
              <a:cs typeface="Georgia"/>
            </a:endParaRPr>
          </a:p>
          <a:p>
            <a:pPr marL="12700" marR="3382010">
              <a:lnSpc>
                <a:spcPct val="100000"/>
              </a:lnSpc>
            </a:pPr>
            <a:r>
              <a:rPr sz="2500" spc="-120" dirty="0">
                <a:solidFill>
                  <a:srgbClr val="426345"/>
                </a:solidFill>
                <a:latin typeface="Georgia"/>
                <a:cs typeface="Georgia"/>
              </a:rPr>
              <a:t>Johnson’s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Nursery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Milwaukee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Bare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Root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orders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290439" y="696984"/>
            <a:ext cx="4656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Where</a:t>
            </a:r>
            <a:r>
              <a:rPr spc="-95" dirty="0"/>
              <a:t> </a:t>
            </a:r>
            <a:r>
              <a:rPr spc="120" dirty="0"/>
              <a:t>to</a:t>
            </a:r>
            <a:r>
              <a:rPr spc="-85" dirty="0"/>
              <a:t> </a:t>
            </a:r>
            <a:r>
              <a:rPr spc="75" dirty="0"/>
              <a:t>get</a:t>
            </a:r>
            <a:r>
              <a:rPr spc="-90" dirty="0"/>
              <a:t> </a:t>
            </a:r>
            <a:r>
              <a:rPr spc="70" dirty="0"/>
              <a:t>native</a:t>
            </a:r>
            <a:r>
              <a:rPr spc="-85" dirty="0"/>
              <a:t> </a:t>
            </a:r>
            <a:r>
              <a:rPr spc="-10" dirty="0"/>
              <a:t>plants?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0456" y="266081"/>
            <a:ext cx="1092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40" dirty="0">
                <a:solidFill>
                  <a:srgbClr val="F9F9F9"/>
                </a:solidFill>
                <a:latin typeface="Arial"/>
                <a:cs typeface="Arial"/>
              </a:rPr>
              <a:t>19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349949"/>
            <a:ext cx="5422900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690">
              <a:lnSpc>
                <a:spcPct val="150000"/>
              </a:lnSpc>
              <a:spcBef>
                <a:spcPts val="100"/>
              </a:spcBef>
            </a:pP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lots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2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plants!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One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per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square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foot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Spread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grasses/sedges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throughout</a:t>
            </a: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50000"/>
              </a:lnSpc>
            </a:pP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Tall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back/middle,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short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front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Choose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35" dirty="0">
                <a:solidFill>
                  <a:srgbClr val="426345"/>
                </a:solidFill>
                <a:latin typeface="Georgia"/>
                <a:cs typeface="Georgia"/>
              </a:rPr>
              <a:t>a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‘palette’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species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and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in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clumps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3/5/7/9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015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How</a:t>
            </a:r>
            <a:r>
              <a:rPr spc="-70" dirty="0"/>
              <a:t> </a:t>
            </a:r>
            <a:r>
              <a:rPr spc="120" dirty="0"/>
              <a:t>to</a:t>
            </a:r>
            <a:r>
              <a:rPr dirty="0"/>
              <a:t> organize</a:t>
            </a:r>
            <a:r>
              <a:rPr spc="5" dirty="0"/>
              <a:t> </a:t>
            </a:r>
            <a:r>
              <a:rPr spc="65" dirty="0"/>
              <a:t>planting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2797" y="266081"/>
            <a:ext cx="768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697288" y="275509"/>
            <a:ext cx="1749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About</a:t>
            </a:r>
            <a:r>
              <a:rPr spc="-75" dirty="0"/>
              <a:t> </a:t>
            </a:r>
            <a:r>
              <a:rPr spc="110" dirty="0"/>
              <a:t>Me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24" y="1105972"/>
            <a:ext cx="4733357" cy="3082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6047" y="1105973"/>
            <a:ext cx="4163097" cy="3082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2912" y="266081"/>
            <a:ext cx="1365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394000" y="1540449"/>
            <a:ext cx="16827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-45" dirty="0">
                <a:solidFill>
                  <a:srgbClr val="426345"/>
                </a:solidFill>
                <a:latin typeface="Georgia"/>
                <a:cs typeface="Georgia"/>
              </a:rPr>
              <a:t>Picture</a:t>
            </a:r>
            <a:r>
              <a:rPr sz="2500" b="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b="0" spc="-50" dirty="0">
                <a:solidFill>
                  <a:srgbClr val="426345"/>
                </a:solidFill>
                <a:latin typeface="Georgia"/>
                <a:cs typeface="Georgia"/>
              </a:rPr>
              <a:t>slide</a:t>
            </a:r>
            <a:endParaRPr sz="25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350" y="0"/>
            <a:ext cx="6831308" cy="51391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5076" y="266081"/>
            <a:ext cx="104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1087" y="455324"/>
            <a:ext cx="6161822" cy="46394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1619" y="266081"/>
            <a:ext cx="1282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22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701" y="451725"/>
            <a:ext cx="8724587" cy="45614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0286" y="266081"/>
            <a:ext cx="12953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23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100" y="466086"/>
            <a:ext cx="8856274" cy="45643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0376" y="266081"/>
            <a:ext cx="12953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24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9875" y="228296"/>
            <a:ext cx="4284238" cy="46868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D9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58598" y="266081"/>
            <a:ext cx="1314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468" y="557725"/>
            <a:ext cx="5881251" cy="4410950"/>
          </a:xfrm>
          <a:prstGeom prst="rect">
            <a:avLst/>
          </a:prstGeom>
        </p:spPr>
      </p:pic>
      <p:sp>
        <p:nvSpPr>
          <p:cNvPr id="6" name="object 6" descr="$PPTXTitle"/>
          <p:cNvSpPr txBox="1"/>
          <p:nvPr/>
        </p:nvSpPr>
        <p:spPr>
          <a:xfrm>
            <a:off x="180900" y="1015915"/>
            <a:ext cx="12769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2000" spc="2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83C40"/>
                </a:solidFill>
                <a:latin typeface="Arial"/>
                <a:cs typeface="Arial"/>
              </a:rPr>
              <a:t>2022: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183C40"/>
                </a:solidFill>
                <a:latin typeface="Arial"/>
                <a:cs typeface="Arial"/>
              </a:rPr>
              <a:t>Planted</a:t>
            </a:r>
            <a:r>
              <a:rPr sz="2000" spc="14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183C40"/>
                </a:solidFill>
                <a:latin typeface="Arial"/>
                <a:cs typeface="Arial"/>
              </a:rPr>
              <a:t>24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900" y="1625515"/>
            <a:ext cx="11290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83C40"/>
                </a:solidFill>
                <a:latin typeface="Arial"/>
                <a:cs typeface="Arial"/>
              </a:rPr>
              <a:t>sedges,</a:t>
            </a:r>
            <a:r>
              <a:rPr sz="2000" spc="-9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183C40"/>
                </a:solidFill>
                <a:latin typeface="Arial"/>
                <a:cs typeface="Arial"/>
              </a:rPr>
              <a:t>3 </a:t>
            </a:r>
            <a:r>
              <a:rPr sz="2000" spc="-10" dirty="0">
                <a:solidFill>
                  <a:srgbClr val="183C40"/>
                </a:solidFill>
                <a:latin typeface="Arial"/>
                <a:cs typeface="Arial"/>
              </a:rPr>
              <a:t>species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6999" y="266081"/>
            <a:ext cx="1327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26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1225" y="1024978"/>
            <a:ext cx="923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August</a:t>
            </a:r>
            <a:r>
              <a:rPr sz="1200" spc="114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7875" y="684150"/>
            <a:ext cx="6724172" cy="433922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6862" y="266081"/>
            <a:ext cx="12318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27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47097"/>
            <a:ext cx="72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2724" y="516550"/>
            <a:ext cx="5702323" cy="44924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0287" y="266081"/>
            <a:ext cx="12953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28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1037678"/>
            <a:ext cx="715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July</a:t>
            </a:r>
            <a:r>
              <a:rPr sz="1200" spc="7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3475" y="541175"/>
            <a:ext cx="6142726" cy="45654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888" y="266081"/>
            <a:ext cx="1320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29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457" y="215412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86828"/>
            <a:ext cx="715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July</a:t>
            </a:r>
            <a:r>
              <a:rPr sz="1200" spc="7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0075" y="529675"/>
            <a:ext cx="5687601" cy="44863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8575" y="768300"/>
            <a:ext cx="5749299" cy="43287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292" y="2878495"/>
            <a:ext cx="2181665" cy="2265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11464" y="266081"/>
            <a:ext cx="781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3697288" y="275509"/>
            <a:ext cx="1749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About</a:t>
            </a:r>
            <a:r>
              <a:rPr spc="-75" dirty="0"/>
              <a:t> </a:t>
            </a:r>
            <a:r>
              <a:rPr spc="110" dirty="0"/>
              <a:t>Me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116" y="555934"/>
            <a:ext cx="3020006" cy="2265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0691" y="266081"/>
            <a:ext cx="1390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solidFill>
                  <a:srgbClr val="F9F9F9"/>
                </a:solidFill>
                <a:latin typeface="Arial"/>
                <a:cs typeface="Arial"/>
              </a:rPr>
              <a:t>30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79404"/>
            <a:ext cx="9283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August</a:t>
            </a:r>
            <a:r>
              <a:rPr sz="1200" spc="114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4522" y="451724"/>
            <a:ext cx="6201902" cy="4669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5254" y="266081"/>
            <a:ext cx="1047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31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40450"/>
            <a:ext cx="6445250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8615">
              <a:lnSpc>
                <a:spcPct val="100000"/>
              </a:lnSpc>
              <a:spcBef>
                <a:spcPts val="100"/>
              </a:spcBef>
            </a:pP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Materials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easy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and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cheap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or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free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source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Cuts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down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on</a:t>
            </a:r>
            <a:r>
              <a:rPr sz="2500" spc="-1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weed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pressure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disturbed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site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Not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adding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chemicals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soil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More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labor/time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intensive</a:t>
            </a: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Prevents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plants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from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reseeding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ﬁrst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few</a:t>
            </a:r>
            <a:r>
              <a:rPr sz="2500" spc="-1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years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Have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pre-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grown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plants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046503" y="745122"/>
            <a:ext cx="5146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Site</a:t>
            </a:r>
            <a:r>
              <a:rPr spc="-90" dirty="0"/>
              <a:t> </a:t>
            </a:r>
            <a:r>
              <a:rPr dirty="0"/>
              <a:t>Prep:</a:t>
            </a:r>
            <a:r>
              <a:rPr spc="-90" dirty="0"/>
              <a:t> </a:t>
            </a:r>
            <a:r>
              <a:rPr dirty="0"/>
              <a:t>Cardboard</a:t>
            </a:r>
            <a:r>
              <a:rPr spc="-90" dirty="0"/>
              <a:t> </a:t>
            </a:r>
            <a:r>
              <a:rPr spc="-275" dirty="0"/>
              <a:t>&amp;</a:t>
            </a:r>
            <a:r>
              <a:rPr spc="-190" dirty="0"/>
              <a:t> </a:t>
            </a:r>
            <a:r>
              <a:rPr spc="70" dirty="0"/>
              <a:t>Mulch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0286" y="266081"/>
            <a:ext cx="12953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32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1100" y="541174"/>
            <a:ext cx="5116151" cy="45199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4999" y="974578"/>
            <a:ext cx="72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8954" y="266081"/>
            <a:ext cx="130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33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375" y="946029"/>
            <a:ext cx="1218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September</a:t>
            </a:r>
            <a:r>
              <a:rPr sz="1200" spc="21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0450" y="217721"/>
            <a:ext cx="4163099" cy="49257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532" y="266081"/>
            <a:ext cx="1320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34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375" y="956429"/>
            <a:ext cx="72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450" y="217725"/>
            <a:ext cx="4746800" cy="48353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266" y="266081"/>
            <a:ext cx="1327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35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48828"/>
            <a:ext cx="770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June</a:t>
            </a:r>
            <a:r>
              <a:rPr sz="1200" spc="3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2812" y="504078"/>
            <a:ext cx="6887874" cy="453107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5667" y="266081"/>
            <a:ext cx="1339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36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96903"/>
            <a:ext cx="715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July</a:t>
            </a:r>
            <a:r>
              <a:rPr sz="1200" spc="7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425" y="217724"/>
            <a:ext cx="5047050" cy="487764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5529" y="266081"/>
            <a:ext cx="1244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37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99854"/>
            <a:ext cx="9251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August</a:t>
            </a:r>
            <a:r>
              <a:rPr sz="1200" spc="114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449" y="588224"/>
            <a:ext cx="4671774" cy="438212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443" y="266081"/>
            <a:ext cx="1320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38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625" y="963303"/>
            <a:ext cx="729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8276" y="139049"/>
            <a:ext cx="4917923" cy="486539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8244" y="266081"/>
            <a:ext cx="1314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39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72504"/>
            <a:ext cx="77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June</a:t>
            </a:r>
            <a:r>
              <a:rPr sz="1200" spc="3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1250" y="217725"/>
            <a:ext cx="4915402" cy="49257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0042" y="266081"/>
            <a:ext cx="793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8774" y="455325"/>
            <a:ext cx="6083742" cy="45627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49269" y="266081"/>
            <a:ext cx="1403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5" dirty="0">
                <a:solidFill>
                  <a:srgbClr val="F9F9F9"/>
                </a:solidFill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74879"/>
            <a:ext cx="1221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September</a:t>
            </a:r>
            <a:r>
              <a:rPr sz="1200" spc="21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3500" y="570337"/>
            <a:ext cx="6241448" cy="446912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2321" y="266081"/>
            <a:ext cx="10731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41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2200" y="517471"/>
            <a:ext cx="6831303" cy="44877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4999" y="976653"/>
            <a:ext cx="1218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September</a:t>
            </a:r>
            <a:r>
              <a:rPr sz="1200" spc="21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8865" y="266081"/>
            <a:ext cx="1308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42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34579"/>
            <a:ext cx="1022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183C40"/>
                </a:solidFill>
                <a:latin typeface="Arial"/>
                <a:cs typeface="Arial"/>
              </a:rPr>
              <a:t>October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675" y="528455"/>
            <a:ext cx="6800998" cy="443114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532" y="266081"/>
            <a:ext cx="1320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43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2250" y="321325"/>
            <a:ext cx="6202147" cy="466977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6111" y="266081"/>
            <a:ext cx="1333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44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91778"/>
            <a:ext cx="726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3924" y="510600"/>
            <a:ext cx="6982752" cy="453577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5844" y="266081"/>
            <a:ext cx="1339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45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3" y="990353"/>
            <a:ext cx="715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July</a:t>
            </a:r>
            <a:r>
              <a:rPr sz="1200" spc="7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4487" y="565019"/>
            <a:ext cx="7371325" cy="440667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4245" y="266081"/>
            <a:ext cx="1352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46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33079"/>
            <a:ext cx="9251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August</a:t>
            </a:r>
            <a:r>
              <a:rPr sz="1200" spc="114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183C4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2225" y="451732"/>
            <a:ext cx="6556497" cy="452549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2596" y="266081"/>
            <a:ext cx="1270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47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83379"/>
            <a:ext cx="759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April</a:t>
            </a:r>
            <a:r>
              <a:rPr sz="1200" spc="12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1912" y="451714"/>
            <a:ext cx="7124663" cy="453577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6022" y="266081"/>
            <a:ext cx="1339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48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68278"/>
            <a:ext cx="729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975" y="455334"/>
            <a:ext cx="7317800" cy="45910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4245" y="266081"/>
            <a:ext cx="1352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49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1010103"/>
            <a:ext cx="77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June</a:t>
            </a:r>
            <a:r>
              <a:rPr sz="1200" spc="3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400" y="555381"/>
            <a:ext cx="4839501" cy="45393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09776" y="266081"/>
            <a:ext cx="800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1025" y="455325"/>
            <a:ext cx="3398101" cy="45131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999" y="520225"/>
            <a:ext cx="3300373" cy="43833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49003" y="266081"/>
            <a:ext cx="1409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5" dirty="0">
                <a:solidFill>
                  <a:srgbClr val="F9F9F9"/>
                </a:solidFill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999" y="978052"/>
            <a:ext cx="718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July</a:t>
            </a:r>
            <a:r>
              <a:rPr sz="1200" spc="7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6800" y="476101"/>
            <a:ext cx="6064199" cy="461197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2055" y="266081"/>
            <a:ext cx="107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45" dirty="0">
                <a:solidFill>
                  <a:srgbClr val="F9F9F9"/>
                </a:solidFill>
                <a:latin typeface="Arial"/>
                <a:cs typeface="Arial"/>
              </a:rPr>
              <a:t>51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12" y="1133028"/>
            <a:ext cx="1221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183C40"/>
                </a:solidFill>
                <a:latin typeface="Arial"/>
                <a:cs typeface="Arial"/>
              </a:rPr>
              <a:t>September</a:t>
            </a:r>
            <a:r>
              <a:rPr sz="1200" spc="21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183C4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4187" y="455315"/>
            <a:ext cx="7634482" cy="453577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0110" y="266081"/>
            <a:ext cx="12953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500" y="1011678"/>
            <a:ext cx="1496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September</a:t>
            </a:r>
            <a:r>
              <a:rPr sz="1200" spc="15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183C40"/>
                </a:solidFill>
                <a:latin typeface="Arial"/>
                <a:cs typeface="Arial"/>
              </a:rPr>
              <a:t>2025…</a:t>
            </a:r>
            <a:r>
              <a:rPr sz="1200" spc="15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lang="en-US" sz="1200" spc="55" dirty="0">
                <a:solidFill>
                  <a:srgbClr val="183C40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next</a:t>
            </a:r>
            <a:r>
              <a:rPr sz="1200" spc="114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adventure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8775" y="595550"/>
            <a:ext cx="5821757" cy="438337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7266" y="266081"/>
            <a:ext cx="1327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53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40450"/>
            <a:ext cx="671639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Easy,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cheap,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quick,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eﬀective</a:t>
            </a:r>
            <a:endParaRPr sz="2500">
              <a:latin typeface="Georgia"/>
              <a:cs typeface="Georgia"/>
            </a:endParaRPr>
          </a:p>
          <a:p>
            <a:pPr marL="12700" marR="1308735">
              <a:lnSpc>
                <a:spcPct val="100000"/>
              </a:lnSpc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Can</a:t>
            </a:r>
            <a:r>
              <a:rPr sz="2500" spc="-1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seed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killed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grass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or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plant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plugs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May</a:t>
            </a:r>
            <a:r>
              <a:rPr sz="2500" spc="-1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only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need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one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or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two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applications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Recommend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looking</a:t>
            </a:r>
            <a:r>
              <a:rPr sz="2500" spc="-1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for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a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product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with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one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active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ingredient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so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that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you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can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understand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risks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Concerns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over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environmental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toxicity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891465" y="745122"/>
            <a:ext cx="3454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Site</a:t>
            </a:r>
            <a:r>
              <a:rPr spc="-90" dirty="0"/>
              <a:t> </a:t>
            </a:r>
            <a:r>
              <a:rPr dirty="0"/>
              <a:t>Prep:</a:t>
            </a:r>
            <a:r>
              <a:rPr spc="-90" dirty="0"/>
              <a:t> </a:t>
            </a:r>
            <a:r>
              <a:rPr spc="40" dirty="0"/>
              <a:t>Herbicide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5844" y="266081"/>
            <a:ext cx="1339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54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40450"/>
            <a:ext cx="708025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“Wildﬂower”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is</a:t>
            </a:r>
            <a:r>
              <a:rPr sz="2500" spc="-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NOT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native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 marR="786765">
              <a:lnSpc>
                <a:spcPct val="100000"/>
              </a:lnSpc>
              <a:spcBef>
                <a:spcPts val="5"/>
              </a:spcBef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May</a:t>
            </a:r>
            <a:r>
              <a:rPr sz="2500" spc="-1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be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hard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ﬁnd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native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seed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mix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that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meets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aesthetic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criteria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Slower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1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establish,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but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may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still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get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ﬁrst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year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ﬂowers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391023" y="745122"/>
            <a:ext cx="44551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Growing</a:t>
            </a:r>
            <a:r>
              <a:rPr spc="-90" dirty="0"/>
              <a:t> </a:t>
            </a:r>
            <a:r>
              <a:rPr spc="55" dirty="0"/>
              <a:t>from</a:t>
            </a:r>
            <a:r>
              <a:rPr spc="-90" dirty="0"/>
              <a:t> </a:t>
            </a:r>
            <a:r>
              <a:rPr spc="85" dirty="0"/>
              <a:t>Seed</a:t>
            </a:r>
            <a:r>
              <a:rPr spc="-85" dirty="0"/>
              <a:t> </a:t>
            </a:r>
            <a:r>
              <a:rPr spc="70" dirty="0"/>
              <a:t>Mixes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5577" y="266081"/>
            <a:ext cx="1339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55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8775" y="549232"/>
            <a:ext cx="5821757" cy="438337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3978" y="266081"/>
            <a:ext cx="1358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40450"/>
            <a:ext cx="680402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Prepares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site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quickly</a:t>
            </a:r>
            <a:endParaRPr sz="2500">
              <a:latin typeface="Georgia"/>
              <a:cs typeface="Georgia"/>
            </a:endParaRPr>
          </a:p>
          <a:p>
            <a:pPr marL="12700" marR="1840230">
              <a:lnSpc>
                <a:spcPct val="100000"/>
              </a:lnSpc>
            </a:pPr>
            <a:r>
              <a:rPr sz="2500" spc="-145" dirty="0">
                <a:solidFill>
                  <a:srgbClr val="426345"/>
                </a:solidFill>
                <a:latin typeface="Georgia"/>
                <a:cs typeface="Georgia"/>
              </a:rPr>
              <a:t>I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found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manual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sod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cutter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easy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use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Can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seed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exposed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soil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chemicals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added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soil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 marR="3284220">
              <a:lnSpc>
                <a:spcPct val="100000"/>
              </a:lnSpc>
              <a:spcBef>
                <a:spcPts val="5"/>
              </a:spcBef>
            </a:pP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Removes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organic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material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Have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dispose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of</a:t>
            </a:r>
            <a:r>
              <a:rPr sz="2500" spc="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cut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sod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Exposes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seed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bank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&amp;</a:t>
            </a:r>
            <a:r>
              <a:rPr sz="2500" spc="-14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doesn’t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remove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all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grass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roots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804502" y="745122"/>
            <a:ext cx="36290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Site</a:t>
            </a:r>
            <a:r>
              <a:rPr spc="-90" dirty="0"/>
              <a:t> </a:t>
            </a:r>
            <a:r>
              <a:rPr dirty="0"/>
              <a:t>Prep:</a:t>
            </a:r>
            <a:r>
              <a:rPr spc="-90" dirty="0"/>
              <a:t> </a:t>
            </a:r>
            <a:r>
              <a:rPr spc="90" dirty="0"/>
              <a:t>Sod</a:t>
            </a:r>
            <a:r>
              <a:rPr spc="-85" dirty="0"/>
              <a:t> </a:t>
            </a:r>
            <a:r>
              <a:rPr spc="40" dirty="0"/>
              <a:t>Cutter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3841" y="266081"/>
            <a:ext cx="1257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57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40450"/>
            <a:ext cx="576072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Not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labor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intensive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Can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seed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exposed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soil</a:t>
            </a: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No</a:t>
            </a:r>
            <a:r>
              <a:rPr sz="2500" spc="-1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chemicals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added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35" dirty="0">
                <a:solidFill>
                  <a:srgbClr val="426345"/>
                </a:solidFill>
                <a:latin typeface="Georgia"/>
                <a:cs typeface="Georgia"/>
              </a:rPr>
              <a:t>soil…</a:t>
            </a:r>
            <a:r>
              <a:rPr sz="2500" spc="-10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Maybe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Takes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an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entire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growing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season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prep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site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Concerns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about</a:t>
            </a: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microplastics</a:t>
            </a:r>
            <a:endParaRPr sz="2500">
              <a:latin typeface="Georgia"/>
              <a:cs typeface="Georgia"/>
            </a:endParaRPr>
          </a:p>
          <a:p>
            <a:pPr marL="12700" marR="1047750">
              <a:lnSpc>
                <a:spcPct val="100000"/>
              </a:lnSpc>
            </a:pP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May</a:t>
            </a:r>
            <a:r>
              <a:rPr sz="2500" spc="-15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not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work</a:t>
            </a:r>
            <a:r>
              <a:rPr sz="2500" spc="-114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25" dirty="0">
                <a:solidFill>
                  <a:srgbClr val="426345"/>
                </a:solidFill>
                <a:latin typeface="Georgia"/>
                <a:cs typeface="Georgia"/>
              </a:rPr>
              <a:t>as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30" dirty="0">
                <a:solidFill>
                  <a:srgbClr val="426345"/>
                </a:solidFill>
                <a:latin typeface="Georgia"/>
                <a:cs typeface="Georgia"/>
              </a:rPr>
              <a:t>well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shady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sites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Kills</a:t>
            </a:r>
            <a:r>
              <a:rPr sz="2500" spc="-12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soil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life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372163" y="745122"/>
            <a:ext cx="44926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Site</a:t>
            </a:r>
            <a:r>
              <a:rPr spc="-90" dirty="0"/>
              <a:t> </a:t>
            </a:r>
            <a:r>
              <a:rPr dirty="0"/>
              <a:t>Prep:</a:t>
            </a:r>
            <a:r>
              <a:rPr spc="-90" dirty="0"/>
              <a:t> </a:t>
            </a:r>
            <a:r>
              <a:rPr spc="60" dirty="0"/>
              <a:t>Plastic</a:t>
            </a:r>
            <a:r>
              <a:rPr spc="-90" dirty="0"/>
              <a:t> </a:t>
            </a:r>
            <a:r>
              <a:rPr spc="80" dirty="0"/>
              <a:t>Sheeting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5755" y="266081"/>
            <a:ext cx="1339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F9F9F9"/>
                </a:solidFill>
                <a:latin typeface="Arial"/>
                <a:cs typeface="Arial"/>
              </a:rPr>
              <a:t>58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12727" y="1540450"/>
            <a:ext cx="450469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  <a:hlinkClick r:id="rId2"/>
              </a:rPr>
              <a:t>www.BeeBalmWildscapes.com</a:t>
            </a:r>
            <a:endParaRPr sz="2500">
              <a:latin typeface="Georgia"/>
              <a:cs typeface="Georgia"/>
            </a:endParaRPr>
          </a:p>
          <a:p>
            <a:pPr marL="12700" marR="5080" algn="ctr">
              <a:lnSpc>
                <a:spcPct val="200000"/>
              </a:lnSpc>
            </a:pP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  <a:hlinkClick r:id="rId3"/>
              </a:rPr>
              <a:t>contact@beebalmwildscapes.com</a:t>
            </a:r>
            <a:r>
              <a:rPr sz="2500" spc="-7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608-</a:t>
            </a:r>
            <a:r>
              <a:rPr sz="2500" spc="-50" dirty="0">
                <a:solidFill>
                  <a:srgbClr val="426345"/>
                </a:solidFill>
                <a:latin typeface="Georgia"/>
                <a:cs typeface="Georgia"/>
              </a:rPr>
              <a:t>960-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8358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3926451" y="745122"/>
            <a:ext cx="13855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Contact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08176" y="266081"/>
            <a:ext cx="812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9F9F9"/>
                </a:solidFill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b="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b="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b="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b="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06" y="818050"/>
            <a:ext cx="4485200" cy="3525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777" y="818050"/>
            <a:ext cx="4387449" cy="35258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98075" y="4499454"/>
            <a:ext cx="3054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Euclea</a:t>
            </a:r>
            <a:r>
              <a:rPr sz="1200" spc="-1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delphinii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Photo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taken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83C40"/>
                </a:solidFill>
                <a:latin typeface="Arial"/>
                <a:cs typeface="Arial"/>
              </a:rPr>
              <a:t>by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Brody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183C40"/>
                </a:solidFill>
                <a:latin typeface="Arial"/>
                <a:cs typeface="Arial"/>
              </a:rPr>
              <a:t>J,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accessed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via</a:t>
            </a:r>
            <a:r>
              <a:rPr sz="1200" spc="7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Flickr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6000" y="4471704"/>
            <a:ext cx="34277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Eacles</a:t>
            </a:r>
            <a:r>
              <a:rPr sz="1200" spc="-55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imperialis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Photo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taken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83C40"/>
                </a:solidFill>
                <a:latin typeface="Arial"/>
                <a:cs typeface="Arial"/>
              </a:rPr>
              <a:t>by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Colin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Gillette,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accessed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3C40"/>
                </a:solidFill>
                <a:latin typeface="Arial"/>
                <a:cs typeface="Arial"/>
              </a:rPr>
              <a:t>via</a:t>
            </a:r>
            <a:r>
              <a:rPr sz="1200" spc="90" dirty="0">
                <a:solidFill>
                  <a:srgbClr val="183C4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3C40"/>
                </a:solidFill>
                <a:latin typeface="Arial"/>
                <a:cs typeface="Arial"/>
              </a:rPr>
              <a:t>Flickr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6529" y="266081"/>
            <a:ext cx="730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20663"/>
            <a:ext cx="8839201" cy="36650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09954" y="266081"/>
            <a:ext cx="800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solidFill>
                  <a:srgbClr val="F9F9F9"/>
                </a:solidFill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6125" y="532800"/>
            <a:ext cx="5821757" cy="43833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08176" y="266081"/>
            <a:ext cx="812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9F9F9"/>
                </a:solidFill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75" y="217208"/>
            <a:ext cx="1661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Bee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26345"/>
                </a:solidFill>
                <a:latin typeface="Arial"/>
                <a:cs typeface="Arial"/>
              </a:rPr>
              <a:t>Balm</a:t>
            </a:r>
            <a:r>
              <a:rPr sz="1300" spc="-70" dirty="0">
                <a:solidFill>
                  <a:srgbClr val="426345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26345"/>
                </a:solidFill>
                <a:latin typeface="Arial"/>
                <a:cs typeface="Arial"/>
              </a:rPr>
              <a:t>Wildscapes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4000" y="1566975"/>
            <a:ext cx="6014085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Adds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0" dirty="0">
                <a:solidFill>
                  <a:srgbClr val="426345"/>
                </a:solidFill>
                <a:latin typeface="Georgia"/>
                <a:cs typeface="Georgia"/>
              </a:rPr>
              <a:t>life</a:t>
            </a:r>
            <a:r>
              <a:rPr sz="2500" spc="-13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10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an</a:t>
            </a:r>
            <a:r>
              <a:rPr sz="2500" spc="-9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often</a:t>
            </a:r>
            <a:r>
              <a:rPr sz="2500" spc="-11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empty</a:t>
            </a:r>
            <a:r>
              <a:rPr sz="2500" spc="-12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space!</a:t>
            </a:r>
            <a:endParaRPr sz="2500">
              <a:latin typeface="Georgia"/>
              <a:cs typeface="Georgia"/>
            </a:endParaRPr>
          </a:p>
          <a:p>
            <a:pPr marL="12700" marR="164465">
              <a:lnSpc>
                <a:spcPct val="200000"/>
              </a:lnSpc>
            </a:pP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Flowers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earlier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in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season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 than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prairie </a:t>
            </a:r>
            <a:r>
              <a:rPr sz="2500" spc="-25" dirty="0">
                <a:solidFill>
                  <a:srgbClr val="426345"/>
                </a:solidFill>
                <a:latin typeface="Georgia"/>
                <a:cs typeface="Georgia"/>
              </a:rPr>
              <a:t>plants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Less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weed</a:t>
            </a:r>
            <a:r>
              <a:rPr sz="2500" spc="-6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426345"/>
                </a:solidFill>
                <a:latin typeface="Georgia"/>
                <a:cs typeface="Georgia"/>
              </a:rPr>
              <a:t>competition</a:t>
            </a:r>
            <a:endParaRPr sz="2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5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80" dirty="0">
                <a:solidFill>
                  <a:srgbClr val="426345"/>
                </a:solidFill>
                <a:latin typeface="Georgia"/>
                <a:cs typeface="Georgia"/>
              </a:rPr>
              <a:t>Fewer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55" dirty="0">
                <a:solidFill>
                  <a:srgbClr val="426345"/>
                </a:solidFill>
                <a:latin typeface="Georgia"/>
                <a:cs typeface="Georgia"/>
              </a:rPr>
              <a:t>plants</a:t>
            </a:r>
            <a:r>
              <a:rPr sz="2500" spc="-7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426345"/>
                </a:solidFill>
                <a:latin typeface="Georgia"/>
                <a:cs typeface="Georgia"/>
              </a:rPr>
              <a:t>to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65" dirty="0">
                <a:solidFill>
                  <a:srgbClr val="426345"/>
                </a:solidFill>
                <a:latin typeface="Georgia"/>
                <a:cs typeface="Georgia"/>
              </a:rPr>
              <a:t>choose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5" dirty="0">
                <a:solidFill>
                  <a:srgbClr val="426345"/>
                </a:solidFill>
                <a:latin typeface="Georgia"/>
                <a:cs typeface="Georgia"/>
              </a:rPr>
              <a:t>from </a:t>
            </a:r>
            <a:r>
              <a:rPr sz="2500" spc="-340" dirty="0">
                <a:solidFill>
                  <a:srgbClr val="426345"/>
                </a:solidFill>
                <a:latin typeface="Georgia"/>
                <a:cs typeface="Georgia"/>
              </a:rPr>
              <a:t>=</a:t>
            </a:r>
            <a:r>
              <a:rPr sz="2500" spc="-35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85" dirty="0">
                <a:solidFill>
                  <a:srgbClr val="426345"/>
                </a:solidFill>
                <a:latin typeface="Georgia"/>
                <a:cs typeface="Georgia"/>
              </a:rPr>
              <a:t>easier</a:t>
            </a:r>
            <a:r>
              <a:rPr sz="2500" spc="-90" dirty="0">
                <a:solidFill>
                  <a:srgbClr val="426345"/>
                </a:solidFill>
                <a:latin typeface="Georgia"/>
                <a:cs typeface="Georgia"/>
              </a:rPr>
              <a:t> </a:t>
            </a:r>
            <a:r>
              <a:rPr sz="2500" spc="-40" dirty="0">
                <a:solidFill>
                  <a:srgbClr val="426345"/>
                </a:solidFill>
                <a:latin typeface="Georgia"/>
                <a:cs typeface="Georgia"/>
              </a:rPr>
              <a:t>choices!</a:t>
            </a:r>
            <a:endParaRPr sz="2500">
              <a:latin typeface="Georgia"/>
              <a:cs typeface="Georgi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2875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Shade</a:t>
            </a:r>
            <a:r>
              <a:rPr spc="-50" dirty="0"/>
              <a:t> </a:t>
            </a:r>
            <a:r>
              <a:rPr dirty="0"/>
              <a:t>Garden</a:t>
            </a:r>
            <a:r>
              <a:rPr spc="-50" dirty="0"/>
              <a:t> </a:t>
            </a:r>
            <a:r>
              <a:rPr spc="60" dirty="0"/>
              <a:t>Positives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4193</TotalTime>
  <Words>952</Words>
  <Application>Microsoft Macintosh PowerPoint</Application>
  <PresentationFormat>On-screen Show (16:9)</PresentationFormat>
  <Paragraphs>230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Georgia</vt:lpstr>
      <vt:lpstr>Times New Roman</vt:lpstr>
      <vt:lpstr>Office Theme</vt:lpstr>
      <vt:lpstr>Native Plants for Shady Spaces</vt:lpstr>
      <vt:lpstr>About Me</vt:lpstr>
      <vt:lpstr>About Me</vt:lpstr>
      <vt:lpstr>PowerPoint Presentation</vt:lpstr>
      <vt:lpstr>PowerPoint Presentation</vt:lpstr>
      <vt:lpstr>Bee Balm Wildscapes</vt:lpstr>
      <vt:lpstr>PowerPoint Presentation</vt:lpstr>
      <vt:lpstr>PowerPoint Presentation</vt:lpstr>
      <vt:lpstr>Shade Garden Positives</vt:lpstr>
      <vt:lpstr>What is a native plant?</vt:lpstr>
      <vt:lpstr>Lessons Learned: Check that it’s native!</vt:lpstr>
      <vt:lpstr>PowerPoint Presentation</vt:lpstr>
      <vt:lpstr>Cultivars</vt:lpstr>
      <vt:lpstr>Bee Balm Wildscapes</vt:lpstr>
      <vt:lpstr>Matching Plants to Your Site</vt:lpstr>
      <vt:lpstr>How to Structure Planting?</vt:lpstr>
      <vt:lpstr>How to Choose Native Plants</vt:lpstr>
      <vt:lpstr>Where to get native plants?</vt:lpstr>
      <vt:lpstr>How to organize planting</vt:lpstr>
      <vt:lpstr>Picture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Prep: Cardboard &amp; Mulch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Prep: Herbicide</vt:lpstr>
      <vt:lpstr>Growing from Seed Mixes</vt:lpstr>
      <vt:lpstr>PowerPoint Presentation</vt:lpstr>
      <vt:lpstr>Site Prep: Sod Cutter</vt:lpstr>
      <vt:lpstr>Site Prep: Plastic Sheeting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Plant Gardens for Shady Spaces</dc:title>
  <cp:lastModifiedBy>Veronica Plum</cp:lastModifiedBy>
  <cp:revision>1</cp:revision>
  <dcterms:created xsi:type="dcterms:W3CDTF">2026-03-13T17:06:05Z</dcterms:created>
  <dcterms:modified xsi:type="dcterms:W3CDTF">2026-03-16T15:00:02Z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2026-03-13T00:00:00Z</vt:filetime>
  </property>
  <property fmtid="{D5CDD505-2E9C-101B-9397-08002B2CF9AE}" pid="3" name="Creator">
    <vt:lpwstr>Google</vt:lpwstr>
  </property>
  <property fmtid="{D5CDD505-2E9C-101B-9397-08002B2CF9AE}" pid="4" name="LastSaved">
    <vt:filetime>2026-03-13T00:00:00Z</vt:filetime>
  </property>
</Properties>
</file>