
<file path=[Content_Types].xml><?xml version="1.0" encoding="utf-8"?>
<Types xmlns="http://schemas.openxmlformats.org/package/2006/content-types">
  <Default Extension="fntdata" ContentType="application/x-fontdata"/>
  <Default Extension="jpeg" ContentType="image/jpeg"/>
  <Default Extension="jpg" ContentType="image/jpeg"/>
  <Default Extension="MOV" ContentType="video/quicktime"/>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 id="2147483901" r:id="rId2"/>
  </p:sldMasterIdLst>
  <p:notesMasterIdLst>
    <p:notesMasterId r:id="rId46"/>
  </p:notesMasterIdLst>
  <p:sldIdLst>
    <p:sldId id="280" r:id="rId3"/>
    <p:sldId id="279" r:id="rId4"/>
    <p:sldId id="267" r:id="rId5"/>
    <p:sldId id="283" r:id="rId6"/>
    <p:sldId id="284" r:id="rId7"/>
    <p:sldId id="285" r:id="rId8"/>
    <p:sldId id="264" r:id="rId9"/>
    <p:sldId id="287" r:id="rId10"/>
    <p:sldId id="290" r:id="rId11"/>
    <p:sldId id="265" r:id="rId12"/>
    <p:sldId id="266" r:id="rId13"/>
    <p:sldId id="286" r:id="rId14"/>
    <p:sldId id="288" r:id="rId15"/>
    <p:sldId id="268" r:id="rId16"/>
    <p:sldId id="316" r:id="rId17"/>
    <p:sldId id="315" r:id="rId18"/>
    <p:sldId id="289" r:id="rId19"/>
    <p:sldId id="309" r:id="rId20"/>
    <p:sldId id="269" r:id="rId21"/>
    <p:sldId id="310" r:id="rId22"/>
    <p:sldId id="271" r:id="rId23"/>
    <p:sldId id="270" r:id="rId24"/>
    <p:sldId id="317" r:id="rId25"/>
    <p:sldId id="314" r:id="rId26"/>
    <p:sldId id="292" r:id="rId27"/>
    <p:sldId id="295" r:id="rId28"/>
    <p:sldId id="294" r:id="rId29"/>
    <p:sldId id="293" r:id="rId30"/>
    <p:sldId id="296" r:id="rId31"/>
    <p:sldId id="298" r:id="rId32"/>
    <p:sldId id="299" r:id="rId33"/>
    <p:sldId id="312" r:id="rId34"/>
    <p:sldId id="318" r:id="rId35"/>
    <p:sldId id="300" r:id="rId36"/>
    <p:sldId id="301" r:id="rId37"/>
    <p:sldId id="291" r:id="rId38"/>
    <p:sldId id="302" r:id="rId39"/>
    <p:sldId id="307" r:id="rId40"/>
    <p:sldId id="303" r:id="rId41"/>
    <p:sldId id="319" r:id="rId42"/>
    <p:sldId id="275" r:id="rId43"/>
    <p:sldId id="306" r:id="rId44"/>
    <p:sldId id="304" r:id="rId45"/>
  </p:sldIdLst>
  <p:sldSz cx="12192000" cy="6858000"/>
  <p:notesSz cx="6858000" cy="9144000"/>
  <p:embeddedFontLst>
    <p:embeddedFont>
      <p:font typeface="Segoe UI" panose="020B0502040204020203" pitchFamily="34" charset="0"/>
      <p:regular r:id="rId47"/>
      <p:bold r:id="rId48"/>
      <p:italic r:id="rId49"/>
      <p:boldItalic r:id="rId5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3294B"/>
    <a:srgbClr val="FF552E"/>
    <a:srgbClr val="009FD4"/>
    <a:srgbClr val="D2EBF5"/>
    <a:srgbClr val="1E387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206" autoAdjust="0"/>
    <p:restoredTop sz="80751" autoAdjust="0"/>
  </p:normalViewPr>
  <p:slideViewPr>
    <p:cSldViewPr snapToGrid="0">
      <p:cViewPr varScale="1">
        <p:scale>
          <a:sx n="89" d="100"/>
          <a:sy n="89" d="100"/>
        </p:scale>
        <p:origin x="1650" y="90"/>
      </p:cViewPr>
      <p:guideLst/>
    </p:cSldViewPr>
  </p:slideViewPr>
  <p:outlineViewPr>
    <p:cViewPr>
      <p:scale>
        <a:sx n="33" d="100"/>
        <a:sy n="33" d="100"/>
      </p:scale>
      <p:origin x="0" y="0"/>
    </p:cViewPr>
  </p:outlineViewPr>
  <p:notesTextViewPr>
    <p:cViewPr>
      <p:scale>
        <a:sx n="3" d="2"/>
        <a:sy n="3" d="2"/>
      </p:scale>
      <p:origin x="0" y="0"/>
    </p:cViewPr>
  </p:notesTextViewPr>
  <p:notesViewPr>
    <p:cSldViewPr snapToGrid="0">
      <p:cViewPr varScale="1">
        <p:scale>
          <a:sx n="52" d="100"/>
          <a:sy n="52" d="100"/>
        </p:scale>
        <p:origin x="2862" y="84"/>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font" Target="fonts/font1.fntdata"/><Relationship Id="rId50" Type="http://schemas.openxmlformats.org/officeDocument/2006/relationships/font" Target="fonts/font4.fntdata"/><Relationship Id="rId55" Type="http://schemas.microsoft.com/office/2016/11/relationships/changesInfo" Target="changesInfos/changesInfo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heme" Target="theme/theme1.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font" Target="fonts/font2.fntdata"/><Relationship Id="rId8" Type="http://schemas.openxmlformats.org/officeDocument/2006/relationships/slide" Target="slides/slide6.xml"/><Relationship Id="rId51" Type="http://schemas.openxmlformats.org/officeDocument/2006/relationships/presProps" Target="pres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notesMaster" Target="notesMasters/notesMaster1.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font" Target="fonts/font3.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ebach, Jamie" userId="f210299d-61c4-4fa2-ac25-62662d9283d1" providerId="ADAL" clId="{39CF4BF1-E051-47CB-8A21-A529C2589627}"/>
    <pc:docChg chg="custSel addSld delSld modSld">
      <pc:chgData name="Viebach, Jamie" userId="f210299d-61c4-4fa2-ac25-62662d9283d1" providerId="ADAL" clId="{39CF4BF1-E051-47CB-8A21-A529C2589627}" dt="2025-12-12T22:00:36.952" v="3369" actId="20577"/>
      <pc:docMkLst>
        <pc:docMk/>
      </pc:docMkLst>
      <pc:sldChg chg="modNotesTx">
        <pc:chgData name="Viebach, Jamie" userId="f210299d-61c4-4fa2-ac25-62662d9283d1" providerId="ADAL" clId="{39CF4BF1-E051-47CB-8A21-A529C2589627}" dt="2025-12-12T21:23:40.118" v="143" actId="20577"/>
        <pc:sldMkLst>
          <pc:docMk/>
          <pc:sldMk cId="3505175413" sldId="267"/>
        </pc:sldMkLst>
      </pc:sldChg>
      <pc:sldChg chg="modNotesTx">
        <pc:chgData name="Viebach, Jamie" userId="f210299d-61c4-4fa2-ac25-62662d9283d1" providerId="ADAL" clId="{39CF4BF1-E051-47CB-8A21-A529C2589627}" dt="2025-12-12T21:34:25.865" v="762" actId="20577"/>
        <pc:sldMkLst>
          <pc:docMk/>
          <pc:sldMk cId="2855131431" sldId="269"/>
        </pc:sldMkLst>
      </pc:sldChg>
      <pc:sldChg chg="modNotesTx">
        <pc:chgData name="Viebach, Jamie" userId="f210299d-61c4-4fa2-ac25-62662d9283d1" providerId="ADAL" clId="{39CF4BF1-E051-47CB-8A21-A529C2589627}" dt="2025-12-12T21:25:22.982" v="435" actId="20577"/>
        <pc:sldMkLst>
          <pc:docMk/>
          <pc:sldMk cId="1924421404" sldId="284"/>
        </pc:sldMkLst>
      </pc:sldChg>
      <pc:sldChg chg="del">
        <pc:chgData name="Viebach, Jamie" userId="f210299d-61c4-4fa2-ac25-62662d9283d1" providerId="ADAL" clId="{39CF4BF1-E051-47CB-8A21-A529C2589627}" dt="2025-12-12T21:22:25.321" v="0" actId="2696"/>
        <pc:sldMkLst>
          <pc:docMk/>
          <pc:sldMk cId="3043344134" sldId="308"/>
        </pc:sldMkLst>
      </pc:sldChg>
      <pc:sldChg chg="modSp new mod modNotesTx">
        <pc:chgData name="Viebach, Jamie" userId="f210299d-61c4-4fa2-ac25-62662d9283d1" providerId="ADAL" clId="{39CF4BF1-E051-47CB-8A21-A529C2589627}" dt="2025-12-12T21:50:56.651" v="1940" actId="20577"/>
        <pc:sldMkLst>
          <pc:docMk/>
          <pc:sldMk cId="965142739" sldId="315"/>
        </pc:sldMkLst>
        <pc:spChg chg="mod">
          <ac:chgData name="Viebach, Jamie" userId="f210299d-61c4-4fa2-ac25-62662d9283d1" providerId="ADAL" clId="{39CF4BF1-E051-47CB-8A21-A529C2589627}" dt="2025-12-12T21:43:53.748" v="1189" actId="20577"/>
          <ac:spMkLst>
            <pc:docMk/>
            <pc:sldMk cId="965142739" sldId="315"/>
            <ac:spMk id="2" creationId="{238042CD-F7F2-7DA7-95D2-0B5DC74121C9}"/>
          </ac:spMkLst>
        </pc:spChg>
        <pc:spChg chg="mod">
          <ac:chgData name="Viebach, Jamie" userId="f210299d-61c4-4fa2-ac25-62662d9283d1" providerId="ADAL" clId="{39CF4BF1-E051-47CB-8A21-A529C2589627}" dt="2025-12-12T21:49:37.959" v="1543" actId="20577"/>
          <ac:spMkLst>
            <pc:docMk/>
            <pc:sldMk cId="965142739" sldId="315"/>
            <ac:spMk id="3" creationId="{A8F8B8D0-3E4E-4119-2555-3B303D4CBC98}"/>
          </ac:spMkLst>
        </pc:spChg>
      </pc:sldChg>
      <pc:sldChg chg="addSp delSp modSp new mod modClrScheme chgLayout modNotesTx">
        <pc:chgData name="Viebach, Jamie" userId="f210299d-61c4-4fa2-ac25-62662d9283d1" providerId="ADAL" clId="{39CF4BF1-E051-47CB-8A21-A529C2589627}" dt="2025-12-12T22:00:36.952" v="3369" actId="20577"/>
        <pc:sldMkLst>
          <pc:docMk/>
          <pc:sldMk cId="193217673" sldId="316"/>
        </pc:sldMkLst>
        <pc:spChg chg="del mod ord">
          <ac:chgData name="Viebach, Jamie" userId="f210299d-61c4-4fa2-ac25-62662d9283d1" providerId="ADAL" clId="{39CF4BF1-E051-47CB-8A21-A529C2589627}" dt="2025-12-12T21:51:13.259" v="1942" actId="700"/>
          <ac:spMkLst>
            <pc:docMk/>
            <pc:sldMk cId="193217673" sldId="316"/>
            <ac:spMk id="2" creationId="{63683B7D-B60F-DB39-E90A-FC3DC1EB2B13}"/>
          </ac:spMkLst>
        </pc:spChg>
        <pc:spChg chg="del mod ord">
          <ac:chgData name="Viebach, Jamie" userId="f210299d-61c4-4fa2-ac25-62662d9283d1" providerId="ADAL" clId="{39CF4BF1-E051-47CB-8A21-A529C2589627}" dt="2025-12-12T21:51:13.259" v="1942" actId="700"/>
          <ac:spMkLst>
            <pc:docMk/>
            <pc:sldMk cId="193217673" sldId="316"/>
            <ac:spMk id="3" creationId="{92ED6549-9CBB-0220-0780-C9132A604020}"/>
          </ac:spMkLst>
        </pc:spChg>
        <pc:spChg chg="add mod ord">
          <ac:chgData name="Viebach, Jamie" userId="f210299d-61c4-4fa2-ac25-62662d9283d1" providerId="ADAL" clId="{39CF4BF1-E051-47CB-8A21-A529C2589627}" dt="2025-12-12T21:51:28.406" v="1959" actId="20577"/>
          <ac:spMkLst>
            <pc:docMk/>
            <pc:sldMk cId="193217673" sldId="316"/>
            <ac:spMk id="4" creationId="{3D6A5013-266C-4DBE-378B-B3A1D2C97380}"/>
          </ac:spMkLst>
        </pc:spChg>
        <pc:spChg chg="add mod ord">
          <ac:chgData name="Viebach, Jamie" userId="f210299d-61c4-4fa2-ac25-62662d9283d1" providerId="ADAL" clId="{39CF4BF1-E051-47CB-8A21-A529C2589627}" dt="2025-12-12T21:52:32.413" v="2134" actId="20577"/>
          <ac:spMkLst>
            <pc:docMk/>
            <pc:sldMk cId="193217673" sldId="316"/>
            <ac:spMk id="5" creationId="{9157427F-384D-443B-2164-6C1734CE0B9B}"/>
          </ac:spMkLst>
        </pc:spChg>
        <pc:spChg chg="add mod ord">
          <ac:chgData name="Viebach, Jamie" userId="f210299d-61c4-4fa2-ac25-62662d9283d1" providerId="ADAL" clId="{39CF4BF1-E051-47CB-8A21-A529C2589627}" dt="2025-12-12T21:51:13.259" v="1942" actId="700"/>
          <ac:spMkLst>
            <pc:docMk/>
            <pc:sldMk cId="193217673" sldId="316"/>
            <ac:spMk id="6" creationId="{0ABDD5E6-481C-E8FD-897E-9A4FFE7FFD31}"/>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ctr">
              <a:defRPr sz="1862" b="0" i="0" u="none" strike="noStrike" kern="1200" spc="0" baseline="0">
                <a:solidFill>
                  <a:schemeClr val="tx1">
                    <a:lumMod val="65000"/>
                    <a:lumOff val="35000"/>
                  </a:schemeClr>
                </a:solidFill>
                <a:latin typeface="+mn-lt"/>
                <a:ea typeface="+mn-ea"/>
                <a:cs typeface="+mn-cs"/>
              </a:defRPr>
            </a:pPr>
            <a:r>
              <a:rPr lang="en-US" sz="3200" dirty="0">
                <a:latin typeface="+mj-lt"/>
              </a:rPr>
              <a:t>Sales</a:t>
            </a:r>
          </a:p>
        </c:rich>
      </c:tx>
      <c:layout>
        <c:manualLayout>
          <c:xMode val="edge"/>
          <c:yMode val="edge"/>
          <c:x val="0.40132068262760279"/>
          <c:y val="0.45894322003719384"/>
        </c:manualLayout>
      </c:layout>
      <c:overlay val="0"/>
      <c:spPr>
        <a:noFill/>
        <a:ln>
          <a:noFill/>
        </a:ln>
        <a:effectLst/>
      </c:spPr>
      <c:txPr>
        <a:bodyPr rot="0" spcFirstLastPara="1" vertOverflow="ellipsis" vert="horz" wrap="square" anchor="ctr" anchorCtr="1"/>
        <a:lstStyle/>
        <a:p>
          <a:pPr algn="ct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5677277764588918"/>
          <c:y val="9.0582993708700973E-2"/>
          <c:w val="0.59309818464883834"/>
          <c:h val="0.81494464448225379"/>
        </c:manualLayout>
      </c:layout>
      <c:doughnutChart>
        <c:varyColors val="1"/>
        <c:ser>
          <c:idx val="0"/>
          <c:order val="0"/>
          <c:tx>
            <c:strRef>
              <c:f>Sheet1!$B$1</c:f>
              <c:strCache>
                <c:ptCount val="1"/>
                <c:pt idx="0">
                  <c:v>Sales</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9E13-4ACC-B1BD-655514C7005E}"/>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9E13-4ACC-B1BD-655514C7005E}"/>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9E13-4ACC-B1BD-655514C7005E}"/>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9E13-4ACC-B1BD-655514C7005E}"/>
              </c:ext>
            </c:extLst>
          </c:dPt>
          <c:cat>
            <c:strRef>
              <c:f>Sheet1!$A$2:$A$5</c:f>
              <c:strCache>
                <c:ptCount val="4"/>
                <c:pt idx="0">
                  <c:v>1st Qtr</c:v>
                </c:pt>
                <c:pt idx="1">
                  <c:v>2nd Qtr</c:v>
                </c:pt>
                <c:pt idx="2">
                  <c:v>3rd Qtr</c:v>
                </c:pt>
                <c:pt idx="3">
                  <c:v>4th Qtr</c:v>
                </c:pt>
              </c:strCache>
            </c:strRef>
          </c:cat>
          <c:val>
            <c:numRef>
              <c:f>Sheet1!$B$2:$B$5</c:f>
              <c:numCache>
                <c:formatCode>General</c:formatCode>
                <c:ptCount val="4"/>
                <c:pt idx="0">
                  <c:v>8.1999999999999993</c:v>
                </c:pt>
                <c:pt idx="1">
                  <c:v>3.2</c:v>
                </c:pt>
                <c:pt idx="2">
                  <c:v>1.4</c:v>
                </c:pt>
                <c:pt idx="3">
                  <c:v>1.2</c:v>
                </c:pt>
              </c:numCache>
            </c:numRef>
          </c:val>
          <c:extLst>
            <c:ext xmlns:c16="http://schemas.microsoft.com/office/drawing/2014/chart" uri="{C3380CC4-5D6E-409C-BE32-E72D297353CC}">
              <c16:uniqueId val="{00000008-9E13-4ACC-B1BD-655514C7005E}"/>
            </c:ext>
          </c:extLst>
        </c:ser>
        <c:dLbls>
          <c:showLegendKey val="0"/>
          <c:showVal val="0"/>
          <c:showCatName val="0"/>
          <c:showSerName val="0"/>
          <c:showPercent val="0"/>
          <c:showBubbleSize val="0"/>
          <c:showLeaderLines val="1"/>
        </c:dLbls>
        <c:firstSliceAng val="0"/>
        <c:holeSize val="75"/>
      </c:doughnutChart>
      <c:spPr>
        <a:noFill/>
        <a:ln>
          <a:noFill/>
        </a:ln>
        <a:effectLst/>
      </c:spPr>
    </c:plotArea>
    <c:legend>
      <c:legendPos val="r"/>
      <c:layout>
        <c:manualLayout>
          <c:xMode val="edge"/>
          <c:yMode val="edge"/>
          <c:x val="0.76339674006006508"/>
          <c:y val="9.5198195702924066E-2"/>
          <c:w val="0.17369989832485386"/>
          <c:h val="0.41533636687373876"/>
        </c:manualLayout>
      </c:layout>
      <c:overlay val="0"/>
      <c:spPr>
        <a:noFill/>
        <a:ln>
          <a:noFill/>
        </a:ln>
        <a:effectLst/>
      </c:spPr>
      <c:txPr>
        <a:bodyPr rot="0" spcFirstLastPara="1" vertOverflow="ellipsis" vert="horz" wrap="square" anchor="ctr" anchorCtr="1"/>
        <a:lstStyle/>
        <a:p>
          <a:pPr>
            <a:defRPr sz="16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9D6682-713D-4AB8-93D0-4219BD66791C}" type="datetimeFigureOut">
              <a:rPr lang="en-US" smtClean="0"/>
              <a:t>1/21/2026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EA38DC-9696-408E-8986-F74A3209AB34}" type="slidenum">
              <a:rPr lang="en-US" smtClean="0"/>
              <a:t>‹#›</a:t>
            </a:fld>
            <a:endParaRPr lang="en-US"/>
          </a:p>
        </p:txBody>
      </p:sp>
    </p:spTree>
    <p:extLst>
      <p:ext uri="{BB962C8B-B14F-4D97-AF65-F5344CB8AC3E}">
        <p14:creationId xmlns:p14="http://schemas.microsoft.com/office/powerpoint/2010/main" val="8580390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AEA38DC-9696-408E-8986-F74A3209AB34}" type="slidenum">
              <a:rPr lang="en-US" smtClean="0"/>
              <a:t>1</a:t>
            </a:fld>
            <a:endParaRPr lang="en-US"/>
          </a:p>
        </p:txBody>
      </p:sp>
    </p:spTree>
    <p:extLst>
      <p:ext uri="{BB962C8B-B14F-4D97-AF65-F5344CB8AC3E}">
        <p14:creationId xmlns:p14="http://schemas.microsoft.com/office/powerpoint/2010/main" val="27348512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AEA38DC-9696-408E-8986-F74A3209AB34}" type="slidenum">
              <a:rPr lang="en-US" smtClean="0"/>
              <a:t>2</a:t>
            </a:fld>
            <a:endParaRPr lang="en-US"/>
          </a:p>
        </p:txBody>
      </p:sp>
    </p:spTree>
    <p:extLst>
      <p:ext uri="{BB962C8B-B14F-4D97-AF65-F5344CB8AC3E}">
        <p14:creationId xmlns:p14="http://schemas.microsoft.com/office/powerpoint/2010/main" val="31730657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spcAft>
                <a:spcPts val="600"/>
              </a:spcAft>
            </a:pPr>
            <a:r>
              <a:rPr lang="en-US" dirty="0"/>
              <a:t>We all want to have a beautiful garden to show off to our neighbors, and to relax in and enjoy. </a:t>
            </a:r>
            <a:r>
              <a:rPr lang="en-US" altLang="en-US" dirty="0">
                <a:solidFill>
                  <a:schemeClr val="tx1"/>
                </a:solidFill>
              </a:rPr>
              <a:t>Functions from both a use and maintenance standpoint. Reduces maintenance efforts and costs.</a:t>
            </a:r>
          </a:p>
          <a:p>
            <a:pPr lvl="0">
              <a:spcAft>
                <a:spcPts val="600"/>
              </a:spcAft>
            </a:pPr>
            <a:r>
              <a:rPr lang="en-US" altLang="en-US" dirty="0">
                <a:solidFill>
                  <a:schemeClr val="tx1"/>
                </a:solidFill>
              </a:rPr>
              <a:t>Reduces the need for fertilizers, pesticides, equipment, water, etc.</a:t>
            </a:r>
            <a:endParaRPr lang="en-US" dirty="0"/>
          </a:p>
        </p:txBody>
      </p:sp>
      <p:sp>
        <p:nvSpPr>
          <p:cNvPr id="4" name="Slide Number Placeholder 3"/>
          <p:cNvSpPr>
            <a:spLocks noGrp="1"/>
          </p:cNvSpPr>
          <p:nvPr>
            <p:ph type="sldNum" sz="quarter" idx="5"/>
          </p:nvPr>
        </p:nvSpPr>
        <p:spPr/>
        <p:txBody>
          <a:bodyPr/>
          <a:lstStyle/>
          <a:p>
            <a:fld id="{6AEA38DC-9696-408E-8986-F74A3209AB34}" type="slidenum">
              <a:rPr lang="en-US" smtClean="0"/>
              <a:t>3</a:t>
            </a:fld>
            <a:endParaRPr lang="en-US"/>
          </a:p>
        </p:txBody>
      </p:sp>
    </p:spTree>
    <p:extLst>
      <p:ext uri="{BB962C8B-B14F-4D97-AF65-F5344CB8AC3E}">
        <p14:creationId xmlns:p14="http://schemas.microsoft.com/office/powerpoint/2010/main" val="8237783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Maybe you have an energetic dog who gets the zoomies every now and then, or who is more “bull in a </a:t>
            </a:r>
            <a:r>
              <a:rPr lang="en-US" dirty="0" err="1"/>
              <a:t>china</a:t>
            </a:r>
            <a:r>
              <a:rPr lang="en-US" dirty="0"/>
              <a:t> shop” than calm lapdog.  You want to make sure your pots don’t get knocked over or plants rearranged to make room for hole to hide a prized treat.</a:t>
            </a:r>
          </a:p>
        </p:txBody>
      </p:sp>
      <p:sp>
        <p:nvSpPr>
          <p:cNvPr id="4" name="Slide Number Placeholder 3"/>
          <p:cNvSpPr>
            <a:spLocks noGrp="1"/>
          </p:cNvSpPr>
          <p:nvPr>
            <p:ph type="sldNum" sz="quarter" idx="5"/>
          </p:nvPr>
        </p:nvSpPr>
        <p:spPr/>
        <p:txBody>
          <a:bodyPr/>
          <a:lstStyle/>
          <a:p>
            <a:fld id="{6AEA38DC-9696-408E-8986-F74A3209AB34}" type="slidenum">
              <a:rPr lang="en-US" smtClean="0"/>
              <a:t>5</a:t>
            </a:fld>
            <a:endParaRPr lang="en-US"/>
          </a:p>
        </p:txBody>
      </p:sp>
    </p:spTree>
    <p:extLst>
      <p:ext uri="{BB962C8B-B14F-4D97-AF65-F5344CB8AC3E}">
        <p14:creationId xmlns:p14="http://schemas.microsoft.com/office/powerpoint/2010/main" val="12625104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all things your pet wants from the space. (click)  Though, sometimes they may want to rearrange the furniture.</a:t>
            </a:r>
          </a:p>
        </p:txBody>
      </p:sp>
      <p:sp>
        <p:nvSpPr>
          <p:cNvPr id="4" name="Slide Number Placeholder 3"/>
          <p:cNvSpPr>
            <a:spLocks noGrp="1"/>
          </p:cNvSpPr>
          <p:nvPr>
            <p:ph type="sldNum" sz="quarter" idx="5"/>
          </p:nvPr>
        </p:nvSpPr>
        <p:spPr/>
        <p:txBody>
          <a:bodyPr/>
          <a:lstStyle/>
          <a:p>
            <a:fld id="{6AEA38DC-9696-408E-8986-F74A3209AB34}" type="slidenum">
              <a:rPr lang="en-US" smtClean="0"/>
              <a:t>6</a:t>
            </a:fld>
            <a:endParaRPr lang="en-US"/>
          </a:p>
        </p:txBody>
      </p:sp>
    </p:spTree>
    <p:extLst>
      <p:ext uri="{BB962C8B-B14F-4D97-AF65-F5344CB8AC3E}">
        <p14:creationId xmlns:p14="http://schemas.microsoft.com/office/powerpoint/2010/main" val="17351116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of the biggest conflicts with dogs and lawns are the dreaded burn spots.  Female dogs are the primary culprits of lawn damage since they will urinate anywhere on a lawn and usually all at once. This results into a large volume of urine confined to a small patch of grass. Ammonia overload at the center of the patch causes grass burn.  Studies have shown that tall fescue (Festuca spp.) and perennial ryegrass (Lolium </a:t>
            </a:r>
            <a:r>
              <a:rPr lang="en-US" dirty="0" err="1"/>
              <a:t>perrene</a:t>
            </a:r>
            <a:r>
              <a:rPr lang="en-US" dirty="0"/>
              <a:t>) were the most resistant to urine effects. In fact, the urine routinely produced a fertilizer effect on these grasses at diluted concentrations. Kentucky bluegrass (Poa pratensis) and bermudagrass (</a:t>
            </a:r>
            <a:r>
              <a:rPr lang="en-US" dirty="0" err="1"/>
              <a:t>Cynodon</a:t>
            </a:r>
            <a:r>
              <a:rPr lang="en-US" dirty="0"/>
              <a:t> spp.) were very sensitive to any urine concentration and severe burns resulted, persisting greater than 30 days after initial exposure to even four fluid ounces of dilute urine. Even on the most urine-resistant grass tested (tall fescue), urine concentration was a bigger problem than urine volume. It’s an issue of “The dose makes the poison.”  Concentrated urine with volumes as little as one fluid ounce caused lawn burn even on tall fescue. Watering the spot after urination will accomplish the dilution with no ill effects on the dog. Water volumes three times that of the concentrated urine can result in a fertilizer effect rather than a burn effect if applied within eight hours of elimination. When dilution exceeds 12 hours, lawn burns develop.   </a:t>
            </a:r>
            <a:r>
              <a:rPr lang="en-US" i="1" dirty="0"/>
              <a:t>Source: Dr. Steve Thompson, DVM, Purdue University.</a:t>
            </a:r>
            <a:br>
              <a:rPr lang="en-US" i="1" dirty="0"/>
            </a:br>
            <a:endParaRPr lang="en-US" dirty="0"/>
          </a:p>
          <a:p>
            <a:pPr marL="0" marR="0" indent="0" algn="l" defTabSz="914400" rtl="0" eaLnBrk="0" fontAlgn="base" latinLnBrk="0" hangingPunct="0">
              <a:lnSpc>
                <a:spcPct val="100000"/>
              </a:lnSpc>
              <a:spcBef>
                <a:spcPct val="30000"/>
              </a:spcBef>
              <a:spcAft>
                <a:spcPct val="0"/>
              </a:spcAft>
              <a:buClrTx/>
              <a:buSzTx/>
              <a:buFontTx/>
              <a:buNone/>
              <a:tabLst/>
              <a:defRPr/>
            </a:pPr>
            <a:r>
              <a:rPr lang="en-US" altLang="en-US" dirty="0"/>
              <a:t>Avoid synthetic </a:t>
            </a:r>
            <a:r>
              <a:rPr lang="en-US" altLang="en-US" baseline="0" dirty="0"/>
              <a:t>chemicals </a:t>
            </a:r>
            <a:r>
              <a:rPr lang="en-US" altLang="en-US" dirty="0"/>
              <a:t>and fertilizers whenever possible.  Even if your dog doesn’t eat plants, he can be affected by walking/laying in treated areas.  Use</a:t>
            </a:r>
            <a:r>
              <a:rPr lang="en-US" altLang="en-US" baseline="0" dirty="0"/>
              <a:t> “best practices” and manual weeding if necessary for safety’s sake.</a:t>
            </a:r>
            <a:endParaRPr lang="en-US" altLang="en-US" dirty="0"/>
          </a:p>
          <a:p>
            <a:pPr marL="0" marR="0" indent="0" algn="l" defTabSz="914400" rtl="0" eaLnBrk="0" fontAlgn="base" latinLnBrk="0" hangingPunct="0">
              <a:lnSpc>
                <a:spcPct val="100000"/>
              </a:lnSpc>
              <a:spcBef>
                <a:spcPct val="30000"/>
              </a:spcBef>
              <a:spcAft>
                <a:spcPct val="0"/>
              </a:spcAft>
              <a:buClrTx/>
              <a:buSzTx/>
              <a:buFontTx/>
              <a:buNone/>
              <a:tabLst/>
              <a:defRPr/>
            </a:pPr>
            <a:endParaRPr lang="en-US" altLang="en-US" dirty="0"/>
          </a:p>
          <a:p>
            <a:r>
              <a:rPr lang="en-US" sz="1200" b="0" i="0" kern="1200" dirty="0">
                <a:solidFill>
                  <a:schemeClr val="tx1"/>
                </a:solidFill>
                <a:effectLst/>
                <a:latin typeface="+mn-lt"/>
                <a:ea typeface="+mn-ea"/>
                <a:cs typeface="+mn-cs"/>
              </a:rPr>
              <a:t>If your lawn requires frequent pesticide use, especially herbicides, may have an underlying problem that is causing the repeated invasions of pests such as weeds. Correcting the problem leads to a healthier lawn that can resist weed invasions.</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Good soil conditions are important for healthy lawns. Many lawns are growing on soils high in clay, compacted, and poorly drained. Aerating and topdressing with organic matter will improve these conditions. Repeated aeration may be necessary to adequately reduce soil compaction and increase the levels of soil oxygen.  Another option is starting over and amending clay soils with organic matter.</a:t>
            </a:r>
          </a:p>
          <a:p>
            <a:r>
              <a:rPr lang="en-US" sz="1200" b="0" i="0" kern="1200" dirty="0">
                <a:solidFill>
                  <a:schemeClr val="tx1"/>
                </a:solidFill>
                <a:effectLst/>
                <a:latin typeface="+mn-lt"/>
                <a:ea typeface="+mn-ea"/>
                <a:cs typeface="+mn-cs"/>
              </a:rPr>
              <a:t>Thoroughly preparing soils before seeding or sodding is critical. Organic products can also introduce more of the already naturally occurring soil organisms and work symbiotically with the grass plant, each giving the other what they need for better growth. A soil test is recommended to be sure other factors like pH and levels of nutrition are adequate for grass growth.  It is far easier to amend the soil prior to sodding or seeding than to think you will be come back later and fix it.</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Make sure the proper grass species is used on the site. Full sun and sun/shade environments call for different grasses. In addition, consider the standard of quality desired and the intended use of the site. Each has a role in what grass to select. Kentucky bluegrass is the primary species for northern Illinois lawns in full sun; in some cases mixed with perennial ryegrass and/or fine fescues.</a:t>
            </a:r>
          </a:p>
          <a:p>
            <a:r>
              <a:rPr lang="en-US" sz="1200" b="0" i="0" kern="1200" dirty="0">
                <a:solidFill>
                  <a:schemeClr val="tx1"/>
                </a:solidFill>
                <a:effectLst/>
                <a:latin typeface="+mn-lt"/>
                <a:ea typeface="+mn-ea"/>
                <a:cs typeface="+mn-cs"/>
              </a:rPr>
              <a:t>For shade areas, shade-tolerant Kentucky bluegrass cultivars are commonly mixed with fine fescues, yet these shady grasses do not stand up to activity very well even though there are Kentucky bluegrass cultivars in the mix.</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Cultural practices also play a big role in the health of the lawn and need for pesticides. Proper watering includes irrigating as lawns need it and getting moisture down into the root zone. Proper fertilizing includes supplying adequate nutrients and proper soil </a:t>
            </a:r>
            <a:r>
              <a:rPr lang="en-US" sz="1200" b="0" i="0" kern="1200" dirty="0" err="1">
                <a:solidFill>
                  <a:schemeClr val="tx1"/>
                </a:solidFill>
                <a:effectLst/>
                <a:latin typeface="+mn-lt"/>
                <a:ea typeface="+mn-ea"/>
                <a:cs typeface="+mn-cs"/>
              </a:rPr>
              <a:t>pH.</a:t>
            </a:r>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In particular, avoid excess or lack of nitrogen when using synthetic fertilizers, fertilize during cooler weather (especially early and late fall), and use controlled-release nitrogen fertilizers to avoid the swings in food availability. Don't apply high rates of nitrogen in spring.</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Proper mowing has a major impact on lawn health. Many lawns are mowed too short, allowing weeds to invade and other problems to appear. Mow between 2½ and 3 inches and mow often enough so no more than one-third of the leaf blade is removed in any one cutting.</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Manage lawn stress factors such as thatch, shade, and soil compaction. Core aerating on a regular basis is an excellent practice to consider, especially for sodded lawns over clay soils. Spring and fall are good times to aerate.</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Occasionally, problems will still come up that require special management. Start by identifying the problem, then look at control options; cultural organic and chemical. When the situation warrants (even when using organic management practices), some weeds for example will need to be controlled chemically or mechanically prior to lawn establishment. When using pesticides read, understand, and follow all label directions.        </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Source:  http://extension.illinois.edu/lawntalk/other/lawn_care_with_minimum_chemical_use.cfm</a:t>
            </a:r>
          </a:p>
          <a:p>
            <a:endParaRPr lang="en-US" dirty="0"/>
          </a:p>
        </p:txBody>
      </p:sp>
      <p:sp>
        <p:nvSpPr>
          <p:cNvPr id="4" name="Slide Number Placeholder 3"/>
          <p:cNvSpPr>
            <a:spLocks noGrp="1"/>
          </p:cNvSpPr>
          <p:nvPr>
            <p:ph type="sldNum" sz="quarter" idx="5"/>
          </p:nvPr>
        </p:nvSpPr>
        <p:spPr/>
        <p:txBody>
          <a:bodyPr/>
          <a:lstStyle/>
          <a:p>
            <a:fld id="{6AEA38DC-9696-408E-8986-F74A3209AB34}" type="slidenum">
              <a:rPr lang="en-US" smtClean="0"/>
              <a:t>7</a:t>
            </a:fld>
            <a:endParaRPr lang="en-US"/>
          </a:p>
        </p:txBody>
      </p:sp>
    </p:spTree>
    <p:extLst>
      <p:ext uri="{BB962C8B-B14F-4D97-AF65-F5344CB8AC3E}">
        <p14:creationId xmlns:p14="http://schemas.microsoft.com/office/powerpoint/2010/main" val="14695794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7D26B4-1CBC-44FA-1963-CB39D54C45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8190E7-454C-928A-9B56-8E399D3B71A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465E409-53C2-E4AA-B208-4D4F49EA3F0B}"/>
              </a:ext>
            </a:extLst>
          </p:cNvPr>
          <p:cNvSpPr>
            <a:spLocks noGrp="1"/>
          </p:cNvSpPr>
          <p:nvPr>
            <p:ph type="body" idx="1"/>
          </p:nvPr>
        </p:nvSpPr>
        <p:spPr/>
        <p:txBody>
          <a:bodyPr/>
          <a:lstStyle/>
          <a:p>
            <a:r>
              <a:rPr lang="en-US" altLang="en-US" dirty="0"/>
              <a:t>Create a specific “bathroom area”, like a mulched area or artificial turf, depending on what your dog prefers.</a:t>
            </a:r>
          </a:p>
          <a:p>
            <a:r>
              <a:rPr lang="en-US" altLang="en-US" dirty="0"/>
              <a:t>Consider the location – you don’t want it next to the patio where you sit, but it should be convenient for the dog to reach when there’s lots of snow on the ground.</a:t>
            </a:r>
          </a:p>
          <a:p>
            <a:endParaRPr lang="en-US" altLang="en-US" dirty="0"/>
          </a:p>
          <a:p>
            <a:r>
              <a:rPr lang="en-US" altLang="en-US" dirty="0"/>
              <a:t>Make sure cleanup will be easy for you.</a:t>
            </a:r>
          </a:p>
          <a:p>
            <a:endParaRPr lang="en-US" altLang="en-US" dirty="0"/>
          </a:p>
          <a:p>
            <a:r>
              <a:rPr lang="en-US" altLang="en-US" baseline="0" dirty="0"/>
              <a:t>You may be able to train your dog by repeatedly taking them there on a leash or spraying the area with </a:t>
            </a:r>
            <a:r>
              <a:rPr lang="en-US" sz="1200" b="0" i="0" kern="1200" dirty="0">
                <a:solidFill>
                  <a:schemeClr val="tx1"/>
                </a:solidFill>
                <a:effectLst/>
                <a:latin typeface="+mn-lt"/>
                <a:ea typeface="+mn-ea"/>
                <a:cs typeface="+mn-cs"/>
              </a:rPr>
              <a:t>pheromone-scented products</a:t>
            </a:r>
            <a:r>
              <a:rPr lang="en-US" sz="1200" b="0" i="0" kern="1200" baseline="0" dirty="0">
                <a:solidFill>
                  <a:schemeClr val="tx1"/>
                </a:solidFill>
                <a:effectLst/>
                <a:latin typeface="+mn-lt"/>
                <a:ea typeface="+mn-ea"/>
                <a:cs typeface="+mn-cs"/>
              </a:rPr>
              <a:t> available at pet supply stores.  Different dogs prefer different surfaces.  Some dogs prefer grass or mulch.  Some will use pavement.  You can even try artificial turf.  Not all mulches are safe for dogs.  Mulch will be discussed next.</a:t>
            </a:r>
          </a:p>
          <a:p>
            <a:endParaRPr lang="en-US" altLang="en-US" dirty="0"/>
          </a:p>
          <a:p>
            <a:endParaRPr lang="en-US" dirty="0"/>
          </a:p>
        </p:txBody>
      </p:sp>
      <p:sp>
        <p:nvSpPr>
          <p:cNvPr id="4" name="Slide Number Placeholder 3">
            <a:extLst>
              <a:ext uri="{FF2B5EF4-FFF2-40B4-BE49-F238E27FC236}">
                <a16:creationId xmlns:a16="http://schemas.microsoft.com/office/drawing/2014/main" id="{8DD71A32-7404-7E3B-FE3A-6ACA1582FC61}"/>
              </a:ext>
            </a:extLst>
          </p:cNvPr>
          <p:cNvSpPr>
            <a:spLocks noGrp="1"/>
          </p:cNvSpPr>
          <p:nvPr>
            <p:ph type="sldNum" sz="quarter" idx="5"/>
          </p:nvPr>
        </p:nvSpPr>
        <p:spPr/>
        <p:txBody>
          <a:bodyPr/>
          <a:lstStyle/>
          <a:p>
            <a:fld id="{6AEA38DC-9696-408E-8986-F74A3209AB34}" type="slidenum">
              <a:rPr lang="en-US" smtClean="0"/>
              <a:t>8</a:t>
            </a:fld>
            <a:endParaRPr lang="en-US"/>
          </a:p>
        </p:txBody>
      </p:sp>
    </p:spTree>
    <p:extLst>
      <p:ext uri="{BB962C8B-B14F-4D97-AF65-F5344CB8AC3E}">
        <p14:creationId xmlns:p14="http://schemas.microsoft.com/office/powerpoint/2010/main" val="29458710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Watch for sharp edges on stones</a:t>
            </a:r>
          </a:p>
          <a:p>
            <a:r>
              <a:rPr lang="en-US" dirty="0"/>
              <a:t>Use fences and pathways to help establish boundaries</a:t>
            </a:r>
          </a:p>
        </p:txBody>
      </p:sp>
      <p:sp>
        <p:nvSpPr>
          <p:cNvPr id="4" name="Slide Number Placeholder 3"/>
          <p:cNvSpPr>
            <a:spLocks noGrp="1"/>
          </p:cNvSpPr>
          <p:nvPr>
            <p:ph type="sldNum" sz="quarter" idx="5"/>
          </p:nvPr>
        </p:nvSpPr>
        <p:spPr/>
        <p:txBody>
          <a:bodyPr/>
          <a:lstStyle/>
          <a:p>
            <a:fld id="{6AEA38DC-9696-408E-8986-F74A3209AB34}" type="slidenum">
              <a:rPr lang="en-US" smtClean="0"/>
              <a:t>9</a:t>
            </a:fld>
            <a:endParaRPr lang="en-US"/>
          </a:p>
        </p:txBody>
      </p:sp>
    </p:spTree>
    <p:extLst>
      <p:ext uri="{BB962C8B-B14F-4D97-AF65-F5344CB8AC3E}">
        <p14:creationId xmlns:p14="http://schemas.microsoft.com/office/powerpoint/2010/main" val="6184483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Are there fence zoning restrictions where you live?  Height?  Type?</a:t>
            </a:r>
            <a:r>
              <a:rPr lang="en-US" altLang="en-US" baseline="0" dirty="0"/>
              <a:t>  Some communities prohibit chain link fences.  Black or green fences blend better in the landscape.</a:t>
            </a:r>
          </a:p>
          <a:p>
            <a:endParaRPr lang="en-US" altLang="en-US" dirty="0"/>
          </a:p>
          <a:p>
            <a:r>
              <a:rPr lang="en-US" altLang="en-US" baseline="0" dirty="0"/>
              <a:t>Invisible fencing may keep dog out of selected garden areas.  It will not keep other animals out and may not always keep your dog in.  Invisible fences are not recommended for the perimeter of your yard.  Some breeders and rescue organizations will not allow you to adopt a dog unless he will be in a fenced area.</a:t>
            </a:r>
          </a:p>
          <a:p>
            <a:endParaRPr lang="en-US" altLang="en-US" baseline="0" dirty="0"/>
          </a:p>
          <a:p>
            <a:r>
              <a:rPr lang="en-US" altLang="en-US" baseline="0" dirty="0"/>
              <a:t>A high solid fence will not quiet a barky dog.    W</a:t>
            </a:r>
            <a:r>
              <a:rPr lang="en-US" altLang="en-US" baseline="0" dirty="0">
                <a:solidFill>
                  <a:srgbClr val="FF0000"/>
                </a:solidFill>
                <a:latin typeface="AR CENA" panose="02000000000000000000" pitchFamily="2" charset="0"/>
              </a:rPr>
              <a:t>e installed a 6-foot fence so our dogs couldn’t see people walking along the road – it did NOT help.  They’re still able to smell/hear the people and they still bark.</a:t>
            </a:r>
          </a:p>
          <a:p>
            <a:endParaRPr lang="en-US" altLang="en-US" baseline="0" dirty="0">
              <a:solidFill>
                <a:srgbClr val="FF0000"/>
              </a:solidFill>
              <a:latin typeface="AR CENA" panose="02000000000000000000" pitchFamily="2" charset="0"/>
            </a:endParaRPr>
          </a:p>
          <a:p>
            <a:r>
              <a:rPr lang="en-US" altLang="en-US" dirty="0"/>
              <a:t>Does your dog jump fences?  Tunnel under them? (Use plant barrier </a:t>
            </a:r>
            <a:r>
              <a:rPr lang="en-US" altLang="en-US" baseline="0" dirty="0"/>
              <a:t>or a stone base along fence perimeter.)  </a:t>
            </a:r>
            <a:r>
              <a:rPr lang="en-US" altLang="en-US" dirty="0"/>
              <a:t>Is he a climber?  Is your dog small</a:t>
            </a:r>
            <a:r>
              <a:rPr lang="en-US" altLang="en-US" baseline="0" dirty="0"/>
              <a:t> enough to get between the “bars”?  Is he small enough that he needs to be protected from threats from above (hawks, owls, etc.)?  If yes, consider a dog run.</a:t>
            </a:r>
            <a:endParaRPr lang="en-US" altLang="en-US" dirty="0"/>
          </a:p>
          <a:p>
            <a:endParaRPr lang="en-US" dirty="0"/>
          </a:p>
        </p:txBody>
      </p:sp>
      <p:sp>
        <p:nvSpPr>
          <p:cNvPr id="4" name="Slide Number Placeholder 3"/>
          <p:cNvSpPr>
            <a:spLocks noGrp="1"/>
          </p:cNvSpPr>
          <p:nvPr>
            <p:ph type="sldNum" sz="quarter" idx="5"/>
          </p:nvPr>
        </p:nvSpPr>
        <p:spPr/>
        <p:txBody>
          <a:bodyPr/>
          <a:lstStyle/>
          <a:p>
            <a:fld id="{6AEA38DC-9696-408E-8986-F74A3209AB34}" type="slidenum">
              <a:rPr lang="en-US" smtClean="0"/>
              <a:t>10</a:t>
            </a:fld>
            <a:endParaRPr lang="en-US"/>
          </a:p>
        </p:txBody>
      </p:sp>
    </p:spTree>
    <p:extLst>
      <p:ext uri="{BB962C8B-B14F-4D97-AF65-F5344CB8AC3E}">
        <p14:creationId xmlns:p14="http://schemas.microsoft.com/office/powerpoint/2010/main" val="27511919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Make sure your</a:t>
            </a:r>
            <a:r>
              <a:rPr lang="en-US" altLang="en-US" baseline="0" dirty="0"/>
              <a:t> dog always has access to clean water, especially on hot days.</a:t>
            </a:r>
          </a:p>
          <a:p>
            <a:endParaRPr lang="en-US" altLang="en-US" baseline="0" dirty="0"/>
          </a:p>
          <a:p>
            <a:r>
              <a:rPr lang="en-US" altLang="en-US" dirty="0"/>
              <a:t>If planning a pond make sure your dog can easily climb out if he should fall in.  </a:t>
            </a:r>
          </a:p>
          <a:p>
            <a:endParaRPr lang="en-US" altLang="en-US" dirty="0"/>
          </a:p>
          <a:p>
            <a:r>
              <a:rPr lang="en-US" altLang="en-US" dirty="0"/>
              <a:t>Decide whether you even want him to be able to climb in if he’d be likely to track the wet into the house.</a:t>
            </a:r>
          </a:p>
          <a:p>
            <a:endParaRPr lang="en-US" altLang="en-US" dirty="0"/>
          </a:p>
          <a:p>
            <a:r>
              <a:rPr lang="en-US" altLang="en-US" dirty="0"/>
              <a:t>(click) Be mindful of cyanobacteria blooms.  These occur usually in warmer weather when blue-green algae reproduce quickly, which is referred to as a “bloom”.  It resembles blue or green paint spilled in the water or might have a blue or green crust at the shoreline.  It can also be a thick, puffy foam on the water’s surface.  Basically, water looking like it’s not supposed to.  Note that this is different from regular algae or duckweed that often occurs in ponds in the summer when water stagnates. Those are generally harmless.    </a:t>
            </a:r>
          </a:p>
          <a:p>
            <a:endParaRPr lang="en-US" dirty="0"/>
          </a:p>
        </p:txBody>
      </p:sp>
      <p:sp>
        <p:nvSpPr>
          <p:cNvPr id="4" name="Slide Number Placeholder 3"/>
          <p:cNvSpPr>
            <a:spLocks noGrp="1"/>
          </p:cNvSpPr>
          <p:nvPr>
            <p:ph type="sldNum" sz="quarter" idx="5"/>
          </p:nvPr>
        </p:nvSpPr>
        <p:spPr/>
        <p:txBody>
          <a:bodyPr/>
          <a:lstStyle/>
          <a:p>
            <a:fld id="{6AEA38DC-9696-408E-8986-F74A3209AB34}" type="slidenum">
              <a:rPr lang="en-US" smtClean="0"/>
              <a:t>11</a:t>
            </a:fld>
            <a:endParaRPr lang="en-US"/>
          </a:p>
        </p:txBody>
      </p:sp>
    </p:spTree>
    <p:extLst>
      <p:ext uri="{BB962C8B-B14F-4D97-AF65-F5344CB8AC3E}">
        <p14:creationId xmlns:p14="http://schemas.microsoft.com/office/powerpoint/2010/main" val="5336924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4298F7-5B21-80A3-ECB3-F2D6CC0FB4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770930-575D-5683-6A38-136833559E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710847-9FF5-9FB2-F754-56ADC2BEC3D0}"/>
              </a:ext>
            </a:extLst>
          </p:cNvPr>
          <p:cNvSpPr>
            <a:spLocks noGrp="1"/>
          </p:cNvSpPr>
          <p:nvPr>
            <p:ph type="body" idx="1"/>
          </p:nvPr>
        </p:nvSpPr>
        <p:spPr/>
        <p:txBody>
          <a:bodyPr/>
          <a:lstStyle/>
          <a:p>
            <a:r>
              <a:rPr lang="en-US" altLang="en-US" dirty="0"/>
              <a:t>Will your dog be outside in inclement weather?  Is he the type to lay under a tree or would he prefer something softer to lay on?  If you provide a doghouse, make sure it’s in the shade, or create shade with a canopy, as in the photo on the right.</a:t>
            </a:r>
          </a:p>
          <a:p>
            <a:endParaRPr lang="en-US" altLang="en-US" dirty="0"/>
          </a:p>
          <a:p>
            <a:endParaRPr lang="en-US" dirty="0"/>
          </a:p>
        </p:txBody>
      </p:sp>
      <p:sp>
        <p:nvSpPr>
          <p:cNvPr id="4" name="Slide Number Placeholder 3">
            <a:extLst>
              <a:ext uri="{FF2B5EF4-FFF2-40B4-BE49-F238E27FC236}">
                <a16:creationId xmlns:a16="http://schemas.microsoft.com/office/drawing/2014/main" id="{C450C380-92B6-9C40-FC1D-DB6732A383E1}"/>
              </a:ext>
            </a:extLst>
          </p:cNvPr>
          <p:cNvSpPr>
            <a:spLocks noGrp="1"/>
          </p:cNvSpPr>
          <p:nvPr>
            <p:ph type="sldNum" sz="quarter" idx="5"/>
          </p:nvPr>
        </p:nvSpPr>
        <p:spPr/>
        <p:txBody>
          <a:bodyPr/>
          <a:lstStyle/>
          <a:p>
            <a:fld id="{6AEA38DC-9696-408E-8986-F74A3209AB34}" type="slidenum">
              <a:rPr lang="en-US" smtClean="0"/>
              <a:t>12</a:t>
            </a:fld>
            <a:endParaRPr lang="en-US"/>
          </a:p>
        </p:txBody>
      </p:sp>
    </p:spTree>
    <p:extLst>
      <p:ext uri="{BB962C8B-B14F-4D97-AF65-F5344CB8AC3E}">
        <p14:creationId xmlns:p14="http://schemas.microsoft.com/office/powerpoint/2010/main" val="31568208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68272F-DCCD-B658-EADD-065EC6FDF7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B7D993-B66F-E998-CC5F-F6B8C847AF3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51117FC-AC25-7357-96DB-77E4BC200F0F}"/>
              </a:ext>
            </a:extLst>
          </p:cNvPr>
          <p:cNvSpPr>
            <a:spLocks noGrp="1"/>
          </p:cNvSpPr>
          <p:nvPr>
            <p:ph type="body" idx="1"/>
          </p:nvPr>
        </p:nvSpPr>
        <p:spPr/>
        <p:txBody>
          <a:bodyPr/>
          <a:lstStyle/>
          <a:p>
            <a:r>
              <a:rPr lang="en-US" sz="1200" b="0" i="0" kern="1200" baseline="0" dirty="0">
                <a:solidFill>
                  <a:schemeClr val="tx1"/>
                </a:solidFill>
                <a:effectLst/>
                <a:latin typeface="+mn-lt"/>
                <a:ea typeface="+mn-ea"/>
                <a:cs typeface="+mn-cs"/>
              </a:rPr>
              <a:t>Mulch made from cocoa shells is high in theobromine, which is toxic to dogs (just like how chocolate isn’t good for them). </a:t>
            </a:r>
            <a:r>
              <a:rPr lang="en-US" dirty="0"/>
              <a:t>Cocoa mulch also may contain pesticide residue and mycotoxin-producing mold which can be very dangerous for pets.</a:t>
            </a:r>
            <a:r>
              <a:rPr lang="en-US" sz="1200" b="0" i="0" kern="1200" baseline="0" dirty="0">
                <a:solidFill>
                  <a:schemeClr val="tx1"/>
                </a:solidFill>
                <a:effectLst/>
                <a:latin typeface="+mn-lt"/>
                <a:ea typeface="+mn-ea"/>
                <a:cs typeface="+mn-cs"/>
              </a:rPr>
              <a:t>  Pine needle mulch is also considered harmful if swallowed.  If your dog is a chewer, avoid mulch with large chunks as they can cause obstructions.  Stick to untreated wood mulch (sometimes called arborist chips).  Rocks as mulch is never a good idea (causes soil compaction and lots of other issues) but it’s especially bad if you have a dog that eats them.  Cedar and cypress mulch are good and digestible, if your dog eats it.</a:t>
            </a:r>
          </a:p>
          <a:p>
            <a:endParaRPr lang="en-US" altLang="en-US" dirty="0"/>
          </a:p>
          <a:p>
            <a:endParaRPr lang="en-US" dirty="0"/>
          </a:p>
        </p:txBody>
      </p:sp>
      <p:sp>
        <p:nvSpPr>
          <p:cNvPr id="4" name="Slide Number Placeholder 3">
            <a:extLst>
              <a:ext uri="{FF2B5EF4-FFF2-40B4-BE49-F238E27FC236}">
                <a16:creationId xmlns:a16="http://schemas.microsoft.com/office/drawing/2014/main" id="{AB40B403-C9F4-11C9-AAE1-9C575E506175}"/>
              </a:ext>
            </a:extLst>
          </p:cNvPr>
          <p:cNvSpPr>
            <a:spLocks noGrp="1"/>
          </p:cNvSpPr>
          <p:nvPr>
            <p:ph type="sldNum" sz="quarter" idx="5"/>
          </p:nvPr>
        </p:nvSpPr>
        <p:spPr/>
        <p:txBody>
          <a:bodyPr/>
          <a:lstStyle/>
          <a:p>
            <a:fld id="{6AEA38DC-9696-408E-8986-F74A3209AB34}" type="slidenum">
              <a:rPr lang="en-US" smtClean="0"/>
              <a:t>13</a:t>
            </a:fld>
            <a:endParaRPr lang="en-US"/>
          </a:p>
        </p:txBody>
      </p:sp>
    </p:spTree>
    <p:extLst>
      <p:ext uri="{BB962C8B-B14F-4D97-AF65-F5344CB8AC3E}">
        <p14:creationId xmlns:p14="http://schemas.microsoft.com/office/powerpoint/2010/main" val="14955236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t>How much room does he need to run? Bigger dogs usually need more room, but it depends on their personalities.  While many people are looking to eliminate lawns, sometimes they do serve a purpose.  Make sure your plan includes space for your dog to enjoy.  Some dogs need room to run around, some may want to explore.  Dense landscaping can often lead to wildlife, which can make an exciting space for your dog to explore.</a:t>
            </a:r>
          </a:p>
          <a:p>
            <a:endParaRPr lang="en-US" dirty="0"/>
          </a:p>
        </p:txBody>
      </p:sp>
      <p:sp>
        <p:nvSpPr>
          <p:cNvPr id="4" name="Slide Number Placeholder 3"/>
          <p:cNvSpPr>
            <a:spLocks noGrp="1"/>
          </p:cNvSpPr>
          <p:nvPr>
            <p:ph type="sldNum" sz="quarter" idx="5"/>
          </p:nvPr>
        </p:nvSpPr>
        <p:spPr/>
        <p:txBody>
          <a:bodyPr/>
          <a:lstStyle/>
          <a:p>
            <a:fld id="{6AEA38DC-9696-408E-8986-F74A3209AB34}" type="slidenum">
              <a:rPr lang="en-US" smtClean="0"/>
              <a:t>14</a:t>
            </a:fld>
            <a:endParaRPr lang="en-US"/>
          </a:p>
        </p:txBody>
      </p:sp>
    </p:spTree>
    <p:extLst>
      <p:ext uri="{BB962C8B-B14F-4D97-AF65-F5344CB8AC3E}">
        <p14:creationId xmlns:p14="http://schemas.microsoft.com/office/powerpoint/2010/main" val="42199962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Suggestions will change depending on what type of turtle or tortoise you have.  You’ll want to try to recreate your shelled-friend’s natural habitat as best you can and this will change depending on whether you have a forest-dwelling or desert-based turtle.  For example, an adult sulcata isn’t going to be as agile at climbing at a fence as a slider, but will be a better digger.  So research is warranted, but here are some general guidelines. Fencing should be buried 1-2’ deep to prevent burrowing and also at least 2’ high to prevent climbing.  Every year, there are tons of lost tortoises on the neighborhood pages and everyone is shocked.  But turtles and tortoises are great diggers.  They can easily make their way under a fence if it’s not deep enough.  Some are also able to climb.  So, making sure they can’t get out is important.  You’ll also want a solid fence.  Much like children, nothing is as tempting to a tortoise as seeing an area they can’t reach.  A solid fence they can’t see through will help reduce their stress.  You also want to make sure they’re protected from predators like raccoons.  Raccoons are determined and turtles make an easy snack.  You may want to consider a top to your enclosure, as well.  If your enclosure is for tortoises, make sure they have access to a shallow water feature that they can easily get in and out of.  You’ll also want to make sure that can be cleaned easily, since they will regularly track substrate into it.  For turtles, even though they spend most of their time in water, they’ll want to get out sometimes, so they’ll also need easy access in and out, plus logs or rocks to bask on, preferably south-facing.  You may also need to amend the soil with sand to make digging easier and provide more drainage.  If they’re decimating plants, a wire basket can be put over the top of the plants.  This will let the plant grow and the turtle nibble without being able to completely demolish the plants.  Speaking of plants, research should be done on the specific plants to include.  Onions and milkweed are also bad for turtles, but they can eat aloe in moderation. Asters are also good.  Alfalfa is a no, for turtles, though.</a:t>
            </a:r>
          </a:p>
        </p:txBody>
      </p:sp>
      <p:sp>
        <p:nvSpPr>
          <p:cNvPr id="4" name="Slide Number Placeholder 3"/>
          <p:cNvSpPr>
            <a:spLocks noGrp="1"/>
          </p:cNvSpPr>
          <p:nvPr>
            <p:ph type="sldNum" sz="quarter" idx="5"/>
          </p:nvPr>
        </p:nvSpPr>
        <p:spPr/>
        <p:txBody>
          <a:bodyPr/>
          <a:lstStyle/>
          <a:p>
            <a:fld id="{6AEA38DC-9696-408E-8986-F74A3209AB34}" type="slidenum">
              <a:rPr lang="en-US" smtClean="0"/>
              <a:t>15</a:t>
            </a:fld>
            <a:endParaRPr lang="en-US"/>
          </a:p>
        </p:txBody>
      </p:sp>
    </p:spTree>
    <p:extLst>
      <p:ext uri="{BB962C8B-B14F-4D97-AF65-F5344CB8AC3E}">
        <p14:creationId xmlns:p14="http://schemas.microsoft.com/office/powerpoint/2010/main" val="21644369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Domestic cats kill 1.3-4 billion birds in the US annually, according to an article in Nature Communications.  They also kill many other small animals, including mammals and reptiles. Additionally, outdoor cats only have a life expectancy of 2-3 years, compared to 12-15 years for indoor cats.  The reduced mortality is due to things like poisoning, vehicle strikes, and predators like coyotes. Programs exist to help transition outdoor cats to indoors (Ohio State’s College of Vet Med Indoor Pet Initiative) and there are other steps you can take like creating a “</a:t>
            </a:r>
            <a:r>
              <a:rPr lang="en-US" dirty="0" err="1"/>
              <a:t>catio</a:t>
            </a:r>
            <a:r>
              <a:rPr lang="en-US" dirty="0"/>
              <a:t>”, an enclosed space where kitty can be outside, but not get into things.  You can also train your cat to walk on a leash.  Having an assortment of toys for the cat can keep them from getting bored.  And having cat friendly houseplants like </a:t>
            </a:r>
            <a:r>
              <a:rPr lang="en-US" dirty="0" err="1"/>
              <a:t>spiderplants</a:t>
            </a:r>
            <a:r>
              <a:rPr lang="en-US" dirty="0"/>
              <a:t> and </a:t>
            </a:r>
            <a:r>
              <a:rPr lang="en-US" dirty="0" err="1"/>
              <a:t>catgrass</a:t>
            </a:r>
            <a:r>
              <a:rPr lang="en-US" dirty="0"/>
              <a:t> can also help entertain them.  Of course, if your cat spends any time outdoors, you’ll want them to be fixed to help prevent unwanted litters.</a:t>
            </a:r>
          </a:p>
        </p:txBody>
      </p:sp>
      <p:sp>
        <p:nvSpPr>
          <p:cNvPr id="4" name="Slide Number Placeholder 3"/>
          <p:cNvSpPr>
            <a:spLocks noGrp="1"/>
          </p:cNvSpPr>
          <p:nvPr>
            <p:ph type="sldNum" sz="quarter" idx="5"/>
          </p:nvPr>
        </p:nvSpPr>
        <p:spPr/>
        <p:txBody>
          <a:bodyPr/>
          <a:lstStyle/>
          <a:p>
            <a:fld id="{6AEA38DC-9696-408E-8986-F74A3209AB34}" type="slidenum">
              <a:rPr lang="en-US" smtClean="0"/>
              <a:t>16</a:t>
            </a:fld>
            <a:endParaRPr lang="en-US"/>
          </a:p>
        </p:txBody>
      </p:sp>
    </p:spTree>
    <p:extLst>
      <p:ext uri="{BB962C8B-B14F-4D97-AF65-F5344CB8AC3E}">
        <p14:creationId xmlns:p14="http://schemas.microsoft.com/office/powerpoint/2010/main" val="27478084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8A08D5-6EDC-0B8A-CDB0-6A28C1CA54D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E98600-22CD-BFA4-1B36-9C725832F3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D1E0513-AE7D-F472-F1CB-CCCC7C6A7F14}"/>
              </a:ext>
            </a:extLst>
          </p:cNvPr>
          <p:cNvSpPr>
            <a:spLocks noGrp="1"/>
          </p:cNvSpPr>
          <p:nvPr>
            <p:ph type="body" idx="1"/>
          </p:nvPr>
        </p:nvSpPr>
        <p:spPr/>
        <p:txBody>
          <a:bodyPr/>
          <a:lstStyle/>
          <a:p>
            <a:r>
              <a:rPr lang="en-US" dirty="0"/>
              <a:t>Using herbicides and insecticides are a common part of home landscaping, but knowing what is being applied to your landscaping is even more important if you have a pet.  Chemicals can be absorbed through a dog’s pads, which can sometimes be fatal.  The risk can be reduced if pesticides are allowed to dry completely before allowing your dog to walk on them.  A good rule of thumb is allowing 24 hours to make sure the area is completely dry before your dog enters that area.  Of course, reducing or eliminating chemical use is another way to keep our furry friends safe.  Pet-safe alternatives could include fertilizing with worm castings or fish fertilizer, mechanical removal (pulling), and controlling things like aphids with horticultural oils (read the label first!)  If your pet does come into contact with pesticides, contact your vet for guidance.  </a:t>
            </a:r>
          </a:p>
          <a:p>
            <a:endParaRPr lang="en-US" dirty="0"/>
          </a:p>
          <a:p>
            <a:r>
              <a:rPr lang="en-US" dirty="0"/>
              <a:t>Always store garden chemicals in properly in sealed containers with the label intact.  Read the labels before use to understand the restrictions like how long before re-entering a treated area and when to properly apply them.  </a:t>
            </a:r>
          </a:p>
          <a:p>
            <a:endParaRPr lang="en-US" dirty="0"/>
          </a:p>
          <a:p>
            <a:r>
              <a:rPr lang="en-US" dirty="0"/>
              <a:t>Rodenticides (poisons for rodents like mice and rats) are extremely toxic to dogs and should not be used.  Once a mouse or rat has eaten the poison, it does not die right away.  It can be lethargic and confused for several hours, which could give dogs or cats a chance to get them.  Many pets and wild animals like coyotes and owls are sickened and/or die every year from ingesting poisoned rodents.</a:t>
            </a:r>
          </a:p>
        </p:txBody>
      </p:sp>
      <p:sp>
        <p:nvSpPr>
          <p:cNvPr id="4" name="Slide Number Placeholder 3">
            <a:extLst>
              <a:ext uri="{FF2B5EF4-FFF2-40B4-BE49-F238E27FC236}">
                <a16:creationId xmlns:a16="http://schemas.microsoft.com/office/drawing/2014/main" id="{A60D97E8-09A2-B397-E2E9-8DF7153F2078}"/>
              </a:ext>
            </a:extLst>
          </p:cNvPr>
          <p:cNvSpPr>
            <a:spLocks noGrp="1"/>
          </p:cNvSpPr>
          <p:nvPr>
            <p:ph type="sldNum" sz="quarter" idx="5"/>
          </p:nvPr>
        </p:nvSpPr>
        <p:spPr/>
        <p:txBody>
          <a:bodyPr/>
          <a:lstStyle/>
          <a:p>
            <a:fld id="{6AEA38DC-9696-408E-8986-F74A3209AB34}" type="slidenum">
              <a:rPr lang="en-US" smtClean="0"/>
              <a:t>17</a:t>
            </a:fld>
            <a:endParaRPr lang="en-US"/>
          </a:p>
        </p:txBody>
      </p:sp>
    </p:spTree>
    <p:extLst>
      <p:ext uri="{BB962C8B-B14F-4D97-AF65-F5344CB8AC3E}">
        <p14:creationId xmlns:p14="http://schemas.microsoft.com/office/powerpoint/2010/main" val="11808600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Most deicers contain some form of chloride (sodium chloride, potassium chloride, magnesium chloride, etc.) and sometimes other chemicals, as well.  These can cause burns on the pads of the dog’s feet, especially if granules get stuck between their toes.  It can also cause toxicity if they lick their feet after walking on it. Signs of salt toxicity: thirst, vomiting, lethargy, convulsions, kidney damage.  If you are concerned, you should contact your vet for advice.  To help prevent this, wash your dog’s feet and belly when you come back inside.  You can also get booties for your dog to prevent contact and keep their feet warm or use a paw wax which acts as a barrier.  Keep walks short and watch for limping or dryness and cracking of the pads.  When clearing your own sidewalk, shovel as much snow and ice off as possible first, then use salt sparingly.  Sweep up leftover deicer after the ice melts away.  This will also protect your plants from excess salt entering the soil.  And talk to your neighbors, if possible.  Using pet safe products benefits not only you, but everyone else who walks their dogs in your neighborhood, as well.  Even the “pet safe” salts should not be consumed by the dog, so while it is non-toxic, it can still cause drooling and vomiting if ingested.  Antifreeze, or ethylene glycol is highly toxic, but tastes sweet, so it’s a definite no.  Every year, dogs (and sometimes kids) are poisoned by consuming antifreeze.</a:t>
            </a:r>
          </a:p>
        </p:txBody>
      </p:sp>
      <p:sp>
        <p:nvSpPr>
          <p:cNvPr id="4" name="Slide Number Placeholder 3"/>
          <p:cNvSpPr>
            <a:spLocks noGrp="1"/>
          </p:cNvSpPr>
          <p:nvPr>
            <p:ph type="sldNum" sz="quarter" idx="5"/>
          </p:nvPr>
        </p:nvSpPr>
        <p:spPr/>
        <p:txBody>
          <a:bodyPr/>
          <a:lstStyle/>
          <a:p>
            <a:fld id="{6AEA38DC-9696-408E-8986-F74A3209AB34}" type="slidenum">
              <a:rPr lang="en-US" smtClean="0"/>
              <a:t>18</a:t>
            </a:fld>
            <a:endParaRPr lang="en-US"/>
          </a:p>
        </p:txBody>
      </p:sp>
    </p:spTree>
    <p:extLst>
      <p:ext uri="{BB962C8B-B14F-4D97-AF65-F5344CB8AC3E}">
        <p14:creationId xmlns:p14="http://schemas.microsoft.com/office/powerpoint/2010/main" val="296899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Make sure any compost bins are sealed or fenced as rotting vegetation can cause tummy upset.  Frequently check your pet for ticks and remove debris that might harbor ticks.  It should be noted that some plants, like barberry, are known to be a favorite of ticks.  So, in addition to the thorns and the fact that they’re considered invasive, they’re a bad choice all around.  Mosquitoes breed in standing water, so if you have bird baths, change the water frequently (at least once a week).  Also watch for buckets, wheelbarrows, and other containers that incidentally catch rainwater and become breeding grounds. Doug Tallamy’s “Bucket of Doom” is a good option to help reduce mosquito populations.  Use chicken wire or other kind of top to prevent pets drinking out of it (or keep it away from places pets roam), but the active ingredient (</a:t>
            </a:r>
            <a:r>
              <a:rPr lang="en-US" dirty="0" err="1"/>
              <a:t>Bti</a:t>
            </a:r>
            <a:r>
              <a:rPr lang="en-US" dirty="0"/>
              <a:t>) is generally not toxic to pets.</a:t>
            </a:r>
          </a:p>
        </p:txBody>
      </p:sp>
      <p:sp>
        <p:nvSpPr>
          <p:cNvPr id="4" name="Slide Number Placeholder 3"/>
          <p:cNvSpPr>
            <a:spLocks noGrp="1"/>
          </p:cNvSpPr>
          <p:nvPr>
            <p:ph type="sldNum" sz="quarter" idx="5"/>
          </p:nvPr>
        </p:nvSpPr>
        <p:spPr/>
        <p:txBody>
          <a:bodyPr/>
          <a:lstStyle/>
          <a:p>
            <a:fld id="{6AEA38DC-9696-408E-8986-F74A3209AB34}" type="slidenum">
              <a:rPr lang="en-US" smtClean="0"/>
              <a:t>19</a:t>
            </a:fld>
            <a:endParaRPr lang="en-US"/>
          </a:p>
        </p:txBody>
      </p:sp>
    </p:spTree>
    <p:extLst>
      <p:ext uri="{BB962C8B-B14F-4D97-AF65-F5344CB8AC3E}">
        <p14:creationId xmlns:p14="http://schemas.microsoft.com/office/powerpoint/2010/main" val="23021328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Green beans are a great treat for dogs, either raw or cooked, as long as they’re not prepared with other ingredients like salt.  Carrots are also a treat many dogs like.  Even the tops are safe for them to eat.  Cranberries, blueberries, raspberries, and strawberries are all safe in small quantities.  Herbs like rosemary, basil, and thyme all contain healthy antioxidants, as well as vitamins and minerals.  Curly leaf parsley is ok, but can be a diuretic, so make sure it’s only eaten sparingly. Spring parsley can be toxic, so avoid that.  Tomatoes are ok, though high in acid, however tomato plants can be toxic.  Dandelions are also fine, just make sure they haven’t been treated with any pesticides.  Anything in the allium genus (garlic, onions, chives) can be toxic, so it best to avoid planting those where your dog might get to them.  While cooked asparagus can be ok for dogs to eat, when raw, the high fiber content maybe difficult for some dogs to digest and the seeds can be poisonous to humans and dogs if ingested.</a:t>
            </a:r>
          </a:p>
        </p:txBody>
      </p:sp>
      <p:sp>
        <p:nvSpPr>
          <p:cNvPr id="4" name="Slide Number Placeholder 3"/>
          <p:cNvSpPr>
            <a:spLocks noGrp="1"/>
          </p:cNvSpPr>
          <p:nvPr>
            <p:ph type="sldNum" sz="quarter" idx="5"/>
          </p:nvPr>
        </p:nvSpPr>
        <p:spPr/>
        <p:txBody>
          <a:bodyPr/>
          <a:lstStyle/>
          <a:p>
            <a:fld id="{6AEA38DC-9696-408E-8986-F74A3209AB34}" type="slidenum">
              <a:rPr lang="en-US" smtClean="0"/>
              <a:t>20</a:t>
            </a:fld>
            <a:endParaRPr lang="en-US"/>
          </a:p>
        </p:txBody>
      </p:sp>
    </p:spTree>
    <p:extLst>
      <p:ext uri="{BB962C8B-B14F-4D97-AF65-F5344CB8AC3E}">
        <p14:creationId xmlns:p14="http://schemas.microsoft.com/office/powerpoint/2010/main" val="42137426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 parts are poisonous and can cause everything from vomiting and diarrhea to seizures and coma.  U of I has a mushroom specialist, Andy Miller.  </a:t>
            </a:r>
            <a:r>
              <a:rPr lang="en-US"/>
              <a:t>Questions/photos </a:t>
            </a:r>
            <a:r>
              <a:rPr lang="en-US" dirty="0"/>
              <a:t>can be emailed to him.</a:t>
            </a:r>
          </a:p>
        </p:txBody>
      </p:sp>
      <p:sp>
        <p:nvSpPr>
          <p:cNvPr id="4" name="Slide Number Placeholder 3"/>
          <p:cNvSpPr>
            <a:spLocks noGrp="1"/>
          </p:cNvSpPr>
          <p:nvPr>
            <p:ph type="sldNum" sz="quarter" idx="5"/>
          </p:nvPr>
        </p:nvSpPr>
        <p:spPr/>
        <p:txBody>
          <a:bodyPr/>
          <a:lstStyle/>
          <a:p>
            <a:fld id="{6AEA38DC-9696-408E-8986-F74A3209AB34}" type="slidenum">
              <a:rPr lang="en-US" smtClean="0"/>
              <a:t>21</a:t>
            </a:fld>
            <a:endParaRPr lang="en-US"/>
          </a:p>
        </p:txBody>
      </p:sp>
    </p:spTree>
    <p:extLst>
      <p:ext uri="{BB962C8B-B14F-4D97-AF65-F5344CB8AC3E}">
        <p14:creationId xmlns:p14="http://schemas.microsoft.com/office/powerpoint/2010/main" val="17232414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200" dirty="0">
                <a:solidFill>
                  <a:srgbClr val="002666"/>
                </a:solidFill>
                <a:latin typeface="geneva"/>
              </a:rPr>
              <a:t>There are different levels of toxicity to these plants.  Some may just cause a little tummy upset (i.e. elderberry), while others are far more serious (lily of the valley, castor bean).  If you suspect your pet has ingested any of the following plants, call your veterinarian </a:t>
            </a:r>
            <a:r>
              <a:rPr lang="en-US" altLang="en-US" sz="1200" u="sng" dirty="0">
                <a:solidFill>
                  <a:srgbClr val="002666"/>
                </a:solidFill>
                <a:latin typeface="geneva"/>
              </a:rPr>
              <a:t>immediately</a:t>
            </a:r>
            <a:r>
              <a:rPr lang="en-US" altLang="en-US" sz="1200" dirty="0">
                <a:solidFill>
                  <a:srgbClr val="002666"/>
                </a:solidFill>
                <a:latin typeface="geneva"/>
              </a:rPr>
              <a:t>.  </a:t>
            </a:r>
            <a:r>
              <a:rPr lang="en-US" altLang="en-US" sz="1200" i="1" dirty="0">
                <a:solidFill>
                  <a:srgbClr val="002666"/>
                </a:solidFill>
                <a:latin typeface="geneva"/>
              </a:rPr>
              <a:t>Do not wait to see if symptoms appear</a:t>
            </a:r>
            <a:r>
              <a:rPr lang="en-US" altLang="en-US" sz="1200" dirty="0">
                <a:solidFill>
                  <a:srgbClr val="002666"/>
                </a:solidFill>
                <a:latin typeface="geneva"/>
              </a:rPr>
              <a:t>, because in some poisoning cases, by the time symptoms appear it is too late to save the animal.   All that said, most toxic plants taste really bad.  Most animals will avoid chewing milkweed, for instance because it just doesn’t taste good.  Still, it’s better safe than sorry. This is only a selection of toxic plants, however, so before adding anything new, make sure you have properly identified the plants in your yard and do some research on your new addition.  Anything in the allium family is out (ornamental varieties, included) due to the presence of propyl disulfide.  Solanine is present in all members of the solanum family, such as tomatoes, potatoes, eggplants, etc.  If your dog is prone to eating things, you’ll want to do even more careful research, as things considered “non-toxic” can cause problems if eaten in large quantities.  The ASPCA has a very thorough list of plants and whether they’re toxic to dogs, cats, and even horses (next slide).</a:t>
            </a:r>
            <a:endParaRPr lang="en-US" altLang="en-US" sz="1200" dirty="0"/>
          </a:p>
          <a:p>
            <a:endParaRPr lang="en-US" dirty="0"/>
          </a:p>
        </p:txBody>
      </p:sp>
      <p:sp>
        <p:nvSpPr>
          <p:cNvPr id="4" name="Slide Number Placeholder 3"/>
          <p:cNvSpPr>
            <a:spLocks noGrp="1"/>
          </p:cNvSpPr>
          <p:nvPr>
            <p:ph type="sldNum" sz="quarter" idx="5"/>
          </p:nvPr>
        </p:nvSpPr>
        <p:spPr/>
        <p:txBody>
          <a:bodyPr/>
          <a:lstStyle/>
          <a:p>
            <a:fld id="{6AEA38DC-9696-408E-8986-F74A3209AB34}" type="slidenum">
              <a:rPr lang="en-US" smtClean="0"/>
              <a:t>22</a:t>
            </a:fld>
            <a:endParaRPr lang="en-US"/>
          </a:p>
        </p:txBody>
      </p:sp>
    </p:spTree>
    <p:extLst>
      <p:ext uri="{BB962C8B-B14F-4D97-AF65-F5344CB8AC3E}">
        <p14:creationId xmlns:p14="http://schemas.microsoft.com/office/powerpoint/2010/main" val="127613599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 there is a fee to use this service</a:t>
            </a:r>
          </a:p>
        </p:txBody>
      </p:sp>
      <p:sp>
        <p:nvSpPr>
          <p:cNvPr id="4" name="Slide Number Placeholder 3"/>
          <p:cNvSpPr>
            <a:spLocks noGrp="1"/>
          </p:cNvSpPr>
          <p:nvPr>
            <p:ph type="sldNum" sz="quarter" idx="5"/>
          </p:nvPr>
        </p:nvSpPr>
        <p:spPr/>
        <p:txBody>
          <a:bodyPr/>
          <a:lstStyle/>
          <a:p>
            <a:fld id="{6AEA38DC-9696-408E-8986-F74A3209AB34}" type="slidenum">
              <a:rPr lang="en-US" smtClean="0"/>
              <a:t>23</a:t>
            </a:fld>
            <a:endParaRPr lang="en-US"/>
          </a:p>
        </p:txBody>
      </p:sp>
    </p:spTree>
    <p:extLst>
      <p:ext uri="{BB962C8B-B14F-4D97-AF65-F5344CB8AC3E}">
        <p14:creationId xmlns:p14="http://schemas.microsoft.com/office/powerpoint/2010/main" val="280277784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dirty="0"/>
              <a:t>A large plant group which has great variety in flower type from the cockscomb type to the feather type to the wheat type. All good for a sunny, dry border.</a:t>
            </a:r>
          </a:p>
          <a:p>
            <a:pPr>
              <a:defRPr/>
            </a:pPr>
            <a:r>
              <a:rPr lang="en-US" dirty="0"/>
              <a:t>Three types: </a:t>
            </a:r>
            <a:r>
              <a:rPr lang="en-US" u="none" dirty="0"/>
              <a:t>plume,  crested or cockscomb, wheat type.  Cockscomb can look like a brain or coral and may need to be staked due to the heavy flowerhead.  Use fertilizer with higher phosphorus to promote blooming.  Deadhead to promote new flowers.  Good for cut flower displays.  To dry, hang upside down for 2 weeks.</a:t>
            </a:r>
          </a:p>
        </p:txBody>
      </p:sp>
      <p:sp>
        <p:nvSpPr>
          <p:cNvPr id="4" name="Slide Number Placeholder 3"/>
          <p:cNvSpPr>
            <a:spLocks noGrp="1"/>
          </p:cNvSpPr>
          <p:nvPr>
            <p:ph type="sldNum" sz="quarter" idx="5"/>
          </p:nvPr>
        </p:nvSpPr>
        <p:spPr/>
        <p:txBody>
          <a:bodyPr/>
          <a:lstStyle/>
          <a:p>
            <a:fld id="{6AEA38DC-9696-408E-8986-F74A3209AB34}" type="slidenum">
              <a:rPr lang="en-US" smtClean="0"/>
              <a:t>25</a:t>
            </a:fld>
            <a:endParaRPr lang="en-US"/>
          </a:p>
        </p:txBody>
      </p:sp>
    </p:spTree>
    <p:extLst>
      <p:ext uri="{BB962C8B-B14F-4D97-AF65-F5344CB8AC3E}">
        <p14:creationId xmlns:p14="http://schemas.microsoft.com/office/powerpoint/2010/main" val="19720431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Snapdragons can work well as a cut flower, with the right cultivar.  Tons of cultivars exist now in a variety of colors and heights.  Look for taller cultivars if you’d like to use them in cut flower arrangements.  Otherwise, shorter ones are a great addition to window boxes, porch pots, or just in the ground.  (They can be overwintered if you bring the pot inside!)  They edible (by humans), too, so feel free to stick one in your salad.</a:t>
            </a:r>
          </a:p>
        </p:txBody>
      </p:sp>
      <p:sp>
        <p:nvSpPr>
          <p:cNvPr id="4" name="Slide Number Placeholder 3"/>
          <p:cNvSpPr>
            <a:spLocks noGrp="1"/>
          </p:cNvSpPr>
          <p:nvPr>
            <p:ph type="sldNum" sz="quarter" idx="5"/>
          </p:nvPr>
        </p:nvSpPr>
        <p:spPr/>
        <p:txBody>
          <a:bodyPr/>
          <a:lstStyle/>
          <a:p>
            <a:fld id="{6AEA38DC-9696-408E-8986-F74A3209AB34}" type="slidenum">
              <a:rPr lang="en-US" smtClean="0"/>
              <a:t>26</a:t>
            </a:fld>
            <a:endParaRPr lang="en-US"/>
          </a:p>
        </p:txBody>
      </p:sp>
    </p:spTree>
    <p:extLst>
      <p:ext uri="{BB962C8B-B14F-4D97-AF65-F5344CB8AC3E}">
        <p14:creationId xmlns:p14="http://schemas.microsoft.com/office/powerpoint/2010/main" val="161711404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May need staking to prevent wind damage. Pinch main stem early in the season to produce bushier, shorter plants less likely to need staking.  Plant somewhat far apart for good airflow, as they can be prone to rusts.  Can do ok in part shade but may be floppy.  They’ll be fine in less-than-perfect soil, but if soils aren’t great, amend with organic matter or fish emulsion.  Deadhead to prevent spreading.  Grow readily from seed—can be sown indoors in late spring, or summer outside.  Seeds can be overwintered in a cold frame or greenhouse.</a:t>
            </a:r>
          </a:p>
          <a:p>
            <a:endParaRPr lang="en-US" altLang="en-US" dirty="0"/>
          </a:p>
          <a:p>
            <a:endParaRPr lang="en-US" dirty="0"/>
          </a:p>
        </p:txBody>
      </p:sp>
      <p:sp>
        <p:nvSpPr>
          <p:cNvPr id="4" name="Slide Number Placeholder 3"/>
          <p:cNvSpPr>
            <a:spLocks noGrp="1"/>
          </p:cNvSpPr>
          <p:nvPr>
            <p:ph type="sldNum" sz="quarter" idx="5"/>
          </p:nvPr>
        </p:nvSpPr>
        <p:spPr/>
        <p:txBody>
          <a:bodyPr/>
          <a:lstStyle/>
          <a:p>
            <a:fld id="{6AEA38DC-9696-408E-8986-F74A3209AB34}" type="slidenum">
              <a:rPr lang="en-US" smtClean="0"/>
              <a:t>27</a:t>
            </a:fld>
            <a:endParaRPr lang="en-US"/>
          </a:p>
        </p:txBody>
      </p:sp>
    </p:spTree>
    <p:extLst>
      <p:ext uri="{BB962C8B-B14F-4D97-AF65-F5344CB8AC3E}">
        <p14:creationId xmlns:p14="http://schemas.microsoft.com/office/powerpoint/2010/main" val="195414771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three types of marigolds.  French are shorter with single or double flowers.  African marigolds can grow up to 4’ tall and have large double flowers.  Signet are the smallest at 6” or less in size and grow in a low mound.  (Signet look nothing like its French and African friends—barely recognizable as a marigold!)  Plant in full sun and moderate moisture.  </a:t>
            </a:r>
          </a:p>
        </p:txBody>
      </p:sp>
      <p:sp>
        <p:nvSpPr>
          <p:cNvPr id="4" name="Slide Number Placeholder 3"/>
          <p:cNvSpPr>
            <a:spLocks noGrp="1"/>
          </p:cNvSpPr>
          <p:nvPr>
            <p:ph type="sldNum" sz="quarter" idx="5"/>
          </p:nvPr>
        </p:nvSpPr>
        <p:spPr/>
        <p:txBody>
          <a:bodyPr/>
          <a:lstStyle/>
          <a:p>
            <a:fld id="{6AEA38DC-9696-408E-8986-F74A3209AB34}" type="slidenum">
              <a:rPr lang="en-US" smtClean="0"/>
              <a:t>28</a:t>
            </a:fld>
            <a:endParaRPr lang="en-US"/>
          </a:p>
        </p:txBody>
      </p:sp>
    </p:spTree>
    <p:extLst>
      <p:ext uri="{BB962C8B-B14F-4D97-AF65-F5344CB8AC3E}">
        <p14:creationId xmlns:p14="http://schemas.microsoft.com/office/powerpoint/2010/main" val="337604502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Easy to grow annual, has distinctive leaves that resemble lily pads and bright flowers</a:t>
            </a:r>
          </a:p>
          <a:p>
            <a:r>
              <a:rPr lang="en-US" dirty="0"/>
              <a:t>Depending on the variety, they either form a low mound or trail up to 3’.  Great for hanging baskets or window boxes.  I read that Monet had them along the pathway that led to his front door in Giverny, France.</a:t>
            </a:r>
          </a:p>
          <a:p>
            <a:r>
              <a:rPr lang="en-US" dirty="0"/>
              <a:t>They may need periodic trimming to prevent crowding of other plants.  Fertilizing will encourage leave growth over flowering, so don’t fertilize unless soil is particularly poor.</a:t>
            </a:r>
          </a:p>
          <a:p>
            <a:r>
              <a:rPr lang="en-US" dirty="0"/>
              <a:t>Flowers and young leaves are edible with a slight peppery flavor.  Good for salads.</a:t>
            </a:r>
          </a:p>
          <a:p>
            <a:endParaRPr lang="en-US" dirty="0"/>
          </a:p>
          <a:p>
            <a:endParaRPr lang="en-US" dirty="0"/>
          </a:p>
        </p:txBody>
      </p:sp>
      <p:sp>
        <p:nvSpPr>
          <p:cNvPr id="4" name="Slide Number Placeholder 3"/>
          <p:cNvSpPr>
            <a:spLocks noGrp="1"/>
          </p:cNvSpPr>
          <p:nvPr>
            <p:ph type="sldNum" sz="quarter" idx="5"/>
          </p:nvPr>
        </p:nvSpPr>
        <p:spPr/>
        <p:txBody>
          <a:bodyPr/>
          <a:lstStyle/>
          <a:p>
            <a:fld id="{6AEA38DC-9696-408E-8986-F74A3209AB34}" type="slidenum">
              <a:rPr lang="en-US" smtClean="0"/>
              <a:t>29</a:t>
            </a:fld>
            <a:endParaRPr lang="en-US"/>
          </a:p>
        </p:txBody>
      </p:sp>
    </p:spTree>
    <p:extLst>
      <p:ext uri="{BB962C8B-B14F-4D97-AF65-F5344CB8AC3E}">
        <p14:creationId xmlns:p14="http://schemas.microsoft.com/office/powerpoint/2010/main" val="70152819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dirty="0"/>
              <a:t>Blooms May - October</a:t>
            </a:r>
          </a:p>
          <a:p>
            <a:pPr>
              <a:defRPr/>
            </a:pPr>
            <a:endParaRPr lang="en-US" dirty="0"/>
          </a:p>
          <a:p>
            <a:pPr>
              <a:defRPr/>
            </a:pPr>
            <a:r>
              <a:rPr lang="en-US" dirty="0"/>
              <a:t>A dependable annual available in a wide color range, and plant habit from ground cover trailing plants to tall plants with flowers of various sizes.</a:t>
            </a:r>
          </a:p>
          <a:p>
            <a:pPr>
              <a:defRPr/>
            </a:pPr>
            <a:r>
              <a:rPr lang="en-US" dirty="0"/>
              <a:t>Wide choice of color and plant habit for every garden purpose. Occasional pinching late in the season helps to keep plants compact and blooming well. Tends not to bloom well in very heavy soils.</a:t>
            </a:r>
          </a:p>
          <a:p>
            <a:endParaRPr lang="en-US" dirty="0"/>
          </a:p>
        </p:txBody>
      </p:sp>
      <p:sp>
        <p:nvSpPr>
          <p:cNvPr id="4" name="Slide Number Placeholder 3"/>
          <p:cNvSpPr>
            <a:spLocks noGrp="1"/>
          </p:cNvSpPr>
          <p:nvPr>
            <p:ph type="sldNum" sz="quarter" idx="5"/>
          </p:nvPr>
        </p:nvSpPr>
        <p:spPr/>
        <p:txBody>
          <a:bodyPr/>
          <a:lstStyle/>
          <a:p>
            <a:fld id="{6AEA38DC-9696-408E-8986-F74A3209AB34}" type="slidenum">
              <a:rPr lang="en-US" smtClean="0"/>
              <a:t>30</a:t>
            </a:fld>
            <a:endParaRPr lang="en-US"/>
          </a:p>
        </p:txBody>
      </p:sp>
    </p:spTree>
    <p:extLst>
      <p:ext uri="{BB962C8B-B14F-4D97-AF65-F5344CB8AC3E}">
        <p14:creationId xmlns:p14="http://schemas.microsoft.com/office/powerpoint/2010/main" val="349268020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dirty="0"/>
              <a:t>Do not confuse with the smaller leaved species of begonia, as those can be toxic to dogs and cats, though the most toxic parts are underground.  Rex begonias are not toxic.  </a:t>
            </a:r>
          </a:p>
          <a:p>
            <a:pPr>
              <a:defRPr/>
            </a:pPr>
            <a:endParaRPr lang="en-US" dirty="0"/>
          </a:p>
          <a:p>
            <a:pPr>
              <a:defRPr/>
            </a:pPr>
            <a:r>
              <a:rPr lang="en-US" dirty="0"/>
              <a:t>Perennial in zones 10-12, making them annuals here.  Often sold as houseplants.</a:t>
            </a:r>
          </a:p>
          <a:p>
            <a:pPr>
              <a:defRPr/>
            </a:pPr>
            <a:endParaRPr lang="en-US" dirty="0"/>
          </a:p>
          <a:p>
            <a:pPr>
              <a:defRPr/>
            </a:pPr>
            <a:r>
              <a:rPr lang="en-US" dirty="0"/>
              <a:t>Flowers are single, small, relatively inconspicuous—you don’t get these for the flowers.  Tons of cultivars available with interesting leaf patterns.  Patterns are best when in bright, but indirect light.  They are also tolerant of juglone, so if you have walnut trees, they’ll grow there.</a:t>
            </a:r>
          </a:p>
          <a:p>
            <a:pPr>
              <a:defRPr/>
            </a:pPr>
            <a:endParaRPr lang="en-US" dirty="0"/>
          </a:p>
          <a:p>
            <a:pPr>
              <a:defRPr/>
            </a:pPr>
            <a:r>
              <a:rPr lang="en-US" dirty="0"/>
              <a:t>Pests and Problems: leaf spots, root rots, powdery mildew, stem rot, nematodes, mealybugs, thrips, whiteflies</a:t>
            </a:r>
          </a:p>
          <a:p>
            <a:pPr>
              <a:defRPr/>
            </a:pPr>
            <a:endParaRPr lang="en-US" dirty="0"/>
          </a:p>
          <a:p>
            <a:pPr>
              <a:defRPr/>
            </a:pPr>
            <a:r>
              <a:rPr lang="en-US" dirty="0"/>
              <a:t>Avoid water on leaves causing leaf spotting.</a:t>
            </a:r>
          </a:p>
          <a:p>
            <a:pPr>
              <a:defRPr/>
            </a:pPr>
            <a:endParaRPr lang="en-US" dirty="0"/>
          </a:p>
        </p:txBody>
      </p:sp>
      <p:sp>
        <p:nvSpPr>
          <p:cNvPr id="4" name="Slide Number Placeholder 3"/>
          <p:cNvSpPr>
            <a:spLocks noGrp="1"/>
          </p:cNvSpPr>
          <p:nvPr>
            <p:ph type="sldNum" sz="quarter" idx="5"/>
          </p:nvPr>
        </p:nvSpPr>
        <p:spPr/>
        <p:txBody>
          <a:bodyPr/>
          <a:lstStyle/>
          <a:p>
            <a:fld id="{6AEA38DC-9696-408E-8986-F74A3209AB34}" type="slidenum">
              <a:rPr lang="en-US" smtClean="0"/>
              <a:t>31</a:t>
            </a:fld>
            <a:endParaRPr lang="en-US"/>
          </a:p>
        </p:txBody>
      </p:sp>
    </p:spTree>
    <p:extLst>
      <p:ext uri="{BB962C8B-B14F-4D97-AF65-F5344CB8AC3E}">
        <p14:creationId xmlns:p14="http://schemas.microsoft.com/office/powerpoint/2010/main" val="275857786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1D577E-DA91-B5C0-2DAD-6E5A5F999A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0EDD41-1560-5D26-87DA-184CE38EF7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49AF809-4377-B272-C331-E6459DF91A9C}"/>
              </a:ext>
            </a:extLst>
          </p:cNvPr>
          <p:cNvSpPr>
            <a:spLocks noGrp="1"/>
          </p:cNvSpPr>
          <p:nvPr>
            <p:ph type="body" idx="1"/>
          </p:nvPr>
        </p:nvSpPr>
        <p:spPr/>
        <p:txBody>
          <a:bodyPr/>
          <a:lstStyle/>
          <a:p>
            <a:r>
              <a:rPr lang="en-US" dirty="0"/>
              <a:t>North American native, some species are native to our prairies, some native further west.  Planted by early native Americans and evidence of them has been found dating back over 5000 years.  Protect young seedlings, as they may be munched by rabbits and deer.  Staking plants as they get taller can help them stay upright.  After the flower is spent, free birdseed!  There are many different species, choose for size and color. </a:t>
            </a:r>
          </a:p>
        </p:txBody>
      </p:sp>
      <p:sp>
        <p:nvSpPr>
          <p:cNvPr id="4" name="Slide Number Placeholder 3">
            <a:extLst>
              <a:ext uri="{FF2B5EF4-FFF2-40B4-BE49-F238E27FC236}">
                <a16:creationId xmlns:a16="http://schemas.microsoft.com/office/drawing/2014/main" id="{1881AA43-784A-DFF3-09DE-8725EB370553}"/>
              </a:ext>
            </a:extLst>
          </p:cNvPr>
          <p:cNvSpPr>
            <a:spLocks noGrp="1"/>
          </p:cNvSpPr>
          <p:nvPr>
            <p:ph type="sldNum" sz="quarter" idx="5"/>
          </p:nvPr>
        </p:nvSpPr>
        <p:spPr/>
        <p:txBody>
          <a:bodyPr/>
          <a:lstStyle/>
          <a:p>
            <a:fld id="{6AEA38DC-9696-408E-8986-F74A3209AB34}" type="slidenum">
              <a:rPr lang="en-US" smtClean="0"/>
              <a:t>33</a:t>
            </a:fld>
            <a:endParaRPr lang="en-US"/>
          </a:p>
        </p:txBody>
      </p:sp>
    </p:spTree>
    <p:extLst>
      <p:ext uri="{BB962C8B-B14F-4D97-AF65-F5344CB8AC3E}">
        <p14:creationId xmlns:p14="http://schemas.microsoft.com/office/powerpoint/2010/main" val="236265177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Very ornamental bunchgrass that forms dense mounds.  Great winter interest.  Does not like wet or heavy clay soils.  Is known to be deer-resistant and drought tolerant.  Bumblebee queens will overwinter at the base.</a:t>
            </a:r>
          </a:p>
        </p:txBody>
      </p:sp>
      <p:sp>
        <p:nvSpPr>
          <p:cNvPr id="4" name="Slide Number Placeholder 3"/>
          <p:cNvSpPr>
            <a:spLocks noGrp="1"/>
          </p:cNvSpPr>
          <p:nvPr>
            <p:ph type="sldNum" sz="quarter" idx="5"/>
          </p:nvPr>
        </p:nvSpPr>
        <p:spPr/>
        <p:txBody>
          <a:bodyPr/>
          <a:lstStyle/>
          <a:p>
            <a:fld id="{6AEA38DC-9696-408E-8986-F74A3209AB34}" type="slidenum">
              <a:rPr lang="en-US" smtClean="0"/>
              <a:t>34</a:t>
            </a:fld>
            <a:endParaRPr lang="en-US"/>
          </a:p>
        </p:txBody>
      </p:sp>
    </p:spTree>
    <p:extLst>
      <p:ext uri="{BB962C8B-B14F-4D97-AF65-F5344CB8AC3E}">
        <p14:creationId xmlns:p14="http://schemas.microsoft.com/office/powerpoint/2010/main" val="19324014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Also called “Coral bells”, two species are native to North America (Woodland alumroot (</a:t>
            </a:r>
            <a:r>
              <a:rPr lang="en-US" altLang="en-US" i="1" dirty="0"/>
              <a:t>Heuchera americana </a:t>
            </a:r>
            <a:r>
              <a:rPr lang="en-US" altLang="en-US" i="1" dirty="0" err="1"/>
              <a:t>hirsuticaulis</a:t>
            </a:r>
            <a:r>
              <a:rPr lang="en-US" altLang="en-US" i="1" dirty="0"/>
              <a:t>)</a:t>
            </a:r>
            <a:r>
              <a:rPr lang="en-US" altLang="en-US" dirty="0"/>
              <a:t>, Prairie alumroot (</a:t>
            </a:r>
            <a:r>
              <a:rPr lang="en-US" sz="1800" i="1" dirty="0">
                <a:effectLst/>
                <a:latin typeface="Segoe UI" panose="020B0502040204020203" pitchFamily="34" charset="0"/>
              </a:rPr>
              <a:t>Heuchera </a:t>
            </a:r>
            <a:r>
              <a:rPr lang="en-US" sz="1800" i="1" dirty="0" err="1">
                <a:effectLst/>
                <a:latin typeface="Segoe UI" panose="020B0502040204020203" pitchFamily="34" charset="0"/>
              </a:rPr>
              <a:t>richardsonii</a:t>
            </a:r>
            <a:r>
              <a:rPr lang="en-US" sz="1800" dirty="0">
                <a:effectLst/>
                <a:latin typeface="Segoe UI" panose="020B0502040204020203" pitchFamily="34" charset="0"/>
              </a:rPr>
              <a:t>)</a:t>
            </a:r>
            <a:r>
              <a:rPr lang="en-US" altLang="en-US" dirty="0"/>
              <a:t>. Grow from thick roots in a rosette. Leaves are palmately lobed on long arching petioles. Flowers are small, and borne on long stems in clusters held well above the leaves. Sizes range from about six to twelve inches in height to around twelve to twenty-four inches in width.</a:t>
            </a:r>
          </a:p>
          <a:p>
            <a:endParaRPr lang="en-US" altLang="en-US" dirty="0"/>
          </a:p>
          <a:p>
            <a:r>
              <a:rPr lang="en-US" altLang="en-US" dirty="0"/>
              <a:t>While coral bells do flower, and their shape and color is the source of their name, most people grow them for their diverse foliage color and shape. </a:t>
            </a:r>
          </a:p>
          <a:p>
            <a:endParaRPr lang="en-US" altLang="en-US" dirty="0"/>
          </a:p>
          <a:p>
            <a:r>
              <a:rPr lang="en-US" altLang="en-US" dirty="0"/>
              <a:t>Different species of coral bells have been found in a wide range of habitats, many very harsh. Some are found growing wild in the dry arid climate of Arizona, others can be found tolerating salt spray on the California coast. </a:t>
            </a:r>
          </a:p>
          <a:p>
            <a:endParaRPr lang="en-US" altLang="en-US" dirty="0"/>
          </a:p>
          <a:p>
            <a:r>
              <a:rPr lang="en-US" altLang="en-US" dirty="0"/>
              <a:t>The other common name for Heuchera besides coral bells is alumroot. This name comes from the plant's bitter taste. This bitterness is due to high levels of tannins produced in the plant.</a:t>
            </a:r>
          </a:p>
          <a:p>
            <a:endParaRPr lang="en-US" altLang="en-US" dirty="0"/>
          </a:p>
          <a:p>
            <a:r>
              <a:rPr lang="en-US" altLang="en-US" dirty="0"/>
              <a:t>A great feature of coral bells is that they are semi-evergreen. The plants maintain their colorful foliage well into the winter. </a:t>
            </a:r>
          </a:p>
          <a:p>
            <a:endParaRPr lang="en-US" dirty="0"/>
          </a:p>
        </p:txBody>
      </p:sp>
      <p:sp>
        <p:nvSpPr>
          <p:cNvPr id="4" name="Slide Number Placeholder 3"/>
          <p:cNvSpPr>
            <a:spLocks noGrp="1"/>
          </p:cNvSpPr>
          <p:nvPr>
            <p:ph type="sldNum" sz="quarter" idx="5"/>
          </p:nvPr>
        </p:nvSpPr>
        <p:spPr/>
        <p:txBody>
          <a:bodyPr/>
          <a:lstStyle/>
          <a:p>
            <a:fld id="{6AEA38DC-9696-408E-8986-F74A3209AB34}" type="slidenum">
              <a:rPr lang="en-US" smtClean="0"/>
              <a:t>35</a:t>
            </a:fld>
            <a:endParaRPr lang="en-US"/>
          </a:p>
        </p:txBody>
      </p:sp>
    </p:spTree>
    <p:extLst>
      <p:ext uri="{BB962C8B-B14F-4D97-AF65-F5344CB8AC3E}">
        <p14:creationId xmlns:p14="http://schemas.microsoft.com/office/powerpoint/2010/main" val="68672691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Some people consider it weedy, but this tough little plant has heart-shaped leaves and a gorgeous flower that ranges in color from deep purple to white and is not only non-toxic, it’s edible—candied violets, anyone?  Young leaves can also be eaten like lettuce.  In my yard, it’s a favorite of deer, meaning they leave my other stuff alone.  Despite being prolific once it gets going, it can be difficult to start from seed.  In the wild, ants often carry away the seeds where they eat the protein coating, discarding the seeds where they grow prolifically.  This process is called “Myrmecochory” (</a:t>
            </a:r>
            <a:r>
              <a:rPr lang="en-US" dirty="0" err="1"/>
              <a:t>mer</a:t>
            </a:r>
            <a:r>
              <a:rPr lang="en-US" dirty="0"/>
              <a:t>-</a:t>
            </a:r>
            <a:r>
              <a:rPr lang="en-US" dirty="0" err="1"/>
              <a:t>muh</a:t>
            </a:r>
            <a:r>
              <a:rPr lang="en-US" dirty="0"/>
              <a:t>-co-cory), from the Greek words for “ants” and “dancing”.  Anyway, it’s a great native groundcover that isn’t picky and will grow easily in a lot of different places.</a:t>
            </a:r>
          </a:p>
        </p:txBody>
      </p:sp>
      <p:sp>
        <p:nvSpPr>
          <p:cNvPr id="4" name="Slide Number Placeholder 3"/>
          <p:cNvSpPr>
            <a:spLocks noGrp="1"/>
          </p:cNvSpPr>
          <p:nvPr>
            <p:ph type="sldNum" sz="quarter" idx="5"/>
          </p:nvPr>
        </p:nvSpPr>
        <p:spPr/>
        <p:txBody>
          <a:bodyPr/>
          <a:lstStyle/>
          <a:p>
            <a:fld id="{6AEA38DC-9696-408E-8986-F74A3209AB34}" type="slidenum">
              <a:rPr lang="en-US" smtClean="0"/>
              <a:t>36</a:t>
            </a:fld>
            <a:endParaRPr lang="en-US"/>
          </a:p>
        </p:txBody>
      </p:sp>
    </p:spTree>
    <p:extLst>
      <p:ext uri="{BB962C8B-B14F-4D97-AF65-F5344CB8AC3E}">
        <p14:creationId xmlns:p14="http://schemas.microsoft.com/office/powerpoint/2010/main" val="121021837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FD41A5-E028-FF09-C912-EAAD9B8389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88AA19-278A-BC22-2ADD-454C96D7A0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D01A75-A2E3-7199-B0F2-73768377BE10}"/>
              </a:ext>
            </a:extLst>
          </p:cNvPr>
          <p:cNvSpPr>
            <a:spLocks noGrp="1"/>
          </p:cNvSpPr>
          <p:nvPr>
            <p:ph type="body" idx="1"/>
          </p:nvPr>
        </p:nvSpPr>
        <p:spPr/>
        <p:txBody>
          <a:bodyPr/>
          <a:lstStyle/>
          <a:p>
            <a:pPr>
              <a:defRPr/>
            </a:pPr>
            <a:r>
              <a:rPr lang="en-US" dirty="0"/>
              <a:t>Easy to grow and long-lived. Avoid fertilization which leads to tall leggy plants that fall over. Reported to be deer resistant. Seed heads attract birds.  </a:t>
            </a:r>
            <a:r>
              <a:rPr lang="en-US" dirty="0" err="1"/>
              <a:t>Nectaring</a:t>
            </a:r>
            <a:r>
              <a:rPr lang="en-US" dirty="0"/>
              <a:t> plant for loads of butterflies, bees, and even hummingbirds.  It also tends to be salt-resistant, making it a great choice along driveways, roadways, and sidewalks.  It will readily reseed, but doesn’t get crazy.  You’ll hear a lot about aster yellows when it comes to these and while they are one of the plants affected by it, more often misshapen flowers are caused by a mite.  They are also prone to fasciation, which is a bit of genetic weirdness that leads to elongated centers</a:t>
            </a:r>
          </a:p>
          <a:p>
            <a:endParaRPr lang="en-US" dirty="0"/>
          </a:p>
        </p:txBody>
      </p:sp>
      <p:sp>
        <p:nvSpPr>
          <p:cNvPr id="4" name="Slide Number Placeholder 3">
            <a:extLst>
              <a:ext uri="{FF2B5EF4-FFF2-40B4-BE49-F238E27FC236}">
                <a16:creationId xmlns:a16="http://schemas.microsoft.com/office/drawing/2014/main" id="{1C2626C7-EACB-EC3F-C876-EB849A486532}"/>
              </a:ext>
            </a:extLst>
          </p:cNvPr>
          <p:cNvSpPr>
            <a:spLocks noGrp="1"/>
          </p:cNvSpPr>
          <p:nvPr>
            <p:ph type="sldNum" sz="quarter" idx="5"/>
          </p:nvPr>
        </p:nvSpPr>
        <p:spPr/>
        <p:txBody>
          <a:bodyPr/>
          <a:lstStyle/>
          <a:p>
            <a:fld id="{6AEA38DC-9696-408E-8986-F74A3209AB34}" type="slidenum">
              <a:rPr lang="en-US" smtClean="0"/>
              <a:t>37</a:t>
            </a:fld>
            <a:endParaRPr lang="en-US"/>
          </a:p>
        </p:txBody>
      </p:sp>
    </p:spTree>
    <p:extLst>
      <p:ext uri="{BB962C8B-B14F-4D97-AF65-F5344CB8AC3E}">
        <p14:creationId xmlns:p14="http://schemas.microsoft.com/office/powerpoint/2010/main" val="232231235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FFCA78-E79E-0C1E-FB54-5353AEDAB2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DD090B2-0E7E-3F51-4B98-33023233DB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408040D-FDA5-5717-93E9-EB45A0475F30}"/>
              </a:ext>
            </a:extLst>
          </p:cNvPr>
          <p:cNvSpPr>
            <a:spLocks noGrp="1"/>
          </p:cNvSpPr>
          <p:nvPr>
            <p:ph type="body" idx="1"/>
          </p:nvPr>
        </p:nvSpPr>
        <p:spPr/>
        <p:txBody>
          <a:bodyPr/>
          <a:lstStyle/>
          <a:p>
            <a:pPr>
              <a:defRPr/>
            </a:pPr>
            <a:r>
              <a:rPr lang="en-US" dirty="0"/>
              <a:t>Great plant around ponds and wetlands.  Flowers are white or pink, often with a darker reddish “throat”, dinner plate-sized (8” diameter), making this a very impressive plant.  Flowers are visited by hummingbirds, orioles, and tons of pollinators.  It’s a host plant for moth and butterfly species, including the checkered skipper.  Mallow is also safe for turtles!</a:t>
            </a:r>
          </a:p>
        </p:txBody>
      </p:sp>
      <p:sp>
        <p:nvSpPr>
          <p:cNvPr id="4" name="Slide Number Placeholder 3">
            <a:extLst>
              <a:ext uri="{FF2B5EF4-FFF2-40B4-BE49-F238E27FC236}">
                <a16:creationId xmlns:a16="http://schemas.microsoft.com/office/drawing/2014/main" id="{7ABF15FD-6E38-C00A-AC59-0FAEA3843341}"/>
              </a:ext>
            </a:extLst>
          </p:cNvPr>
          <p:cNvSpPr>
            <a:spLocks noGrp="1"/>
          </p:cNvSpPr>
          <p:nvPr>
            <p:ph type="sldNum" sz="quarter" idx="5"/>
          </p:nvPr>
        </p:nvSpPr>
        <p:spPr/>
        <p:txBody>
          <a:bodyPr/>
          <a:lstStyle/>
          <a:p>
            <a:fld id="{6AEA38DC-9696-408E-8986-F74A3209AB34}" type="slidenum">
              <a:rPr lang="en-US" smtClean="0"/>
              <a:t>38</a:t>
            </a:fld>
            <a:endParaRPr lang="en-US"/>
          </a:p>
        </p:txBody>
      </p:sp>
    </p:spTree>
    <p:extLst>
      <p:ext uri="{BB962C8B-B14F-4D97-AF65-F5344CB8AC3E}">
        <p14:creationId xmlns:p14="http://schemas.microsoft.com/office/powerpoint/2010/main" val="274350380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EABAED-468A-90C3-B70F-A2034B764A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F0664E-A25D-AEE0-426E-D9F4E8B59F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810C17E-AC86-54C7-1120-35032BEA9EA5}"/>
              </a:ext>
            </a:extLst>
          </p:cNvPr>
          <p:cNvSpPr>
            <a:spLocks noGrp="1"/>
          </p:cNvSpPr>
          <p:nvPr>
            <p:ph type="body" idx="1"/>
          </p:nvPr>
        </p:nvSpPr>
        <p:spPr/>
        <p:txBody>
          <a:bodyPr/>
          <a:lstStyle/>
          <a:p>
            <a:r>
              <a:rPr lang="en-US" dirty="0"/>
              <a:t>Another great native choice that doesn’t need fertilizing!  There are many species of coreopsis that will fit a variety of landscape types.  Some like it dry, others not as much.  Some like sandy soil, while others can handle heavier clay.  Just don’t fertilize and don’t overwater (or water them at all) and they’ll be fine.    All the species I have experience with bloom for a long time in bright, showy mounds.  Research has shown that coreopsis is attractive to the natural predators of some of more prolific pests, like aphids.  So, if you have trouble with aphids, maybe plant some coreopsis to attract the minute </a:t>
            </a:r>
            <a:r>
              <a:rPr lang="en-US"/>
              <a:t>pirate bug.</a:t>
            </a:r>
            <a:endParaRPr lang="en-US" dirty="0"/>
          </a:p>
        </p:txBody>
      </p:sp>
      <p:sp>
        <p:nvSpPr>
          <p:cNvPr id="4" name="Slide Number Placeholder 3">
            <a:extLst>
              <a:ext uri="{FF2B5EF4-FFF2-40B4-BE49-F238E27FC236}">
                <a16:creationId xmlns:a16="http://schemas.microsoft.com/office/drawing/2014/main" id="{572CA805-BBF8-2118-9265-621E3289404D}"/>
              </a:ext>
            </a:extLst>
          </p:cNvPr>
          <p:cNvSpPr>
            <a:spLocks noGrp="1"/>
          </p:cNvSpPr>
          <p:nvPr>
            <p:ph type="sldNum" sz="quarter" idx="5"/>
          </p:nvPr>
        </p:nvSpPr>
        <p:spPr/>
        <p:txBody>
          <a:bodyPr/>
          <a:lstStyle/>
          <a:p>
            <a:fld id="{6AEA38DC-9696-408E-8986-F74A3209AB34}" type="slidenum">
              <a:rPr lang="en-US" smtClean="0"/>
              <a:t>39</a:t>
            </a:fld>
            <a:endParaRPr lang="en-US"/>
          </a:p>
        </p:txBody>
      </p:sp>
    </p:spTree>
    <p:extLst>
      <p:ext uri="{BB962C8B-B14F-4D97-AF65-F5344CB8AC3E}">
        <p14:creationId xmlns:p14="http://schemas.microsoft.com/office/powerpoint/2010/main" val="101883374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ASPCA has a huge list of plants that are toxic to dogs and cats.  If you are looking for info about a particular plant and whether it’s ok around your pets, I’d check that list first.  If you click on the individual plant name, it gives you a photo, the compounds that are toxic, and even the clinical signs to look for that would indicate exposure.</a:t>
            </a:r>
          </a:p>
        </p:txBody>
      </p:sp>
      <p:sp>
        <p:nvSpPr>
          <p:cNvPr id="4" name="Slide Number Placeholder 3"/>
          <p:cNvSpPr>
            <a:spLocks noGrp="1"/>
          </p:cNvSpPr>
          <p:nvPr>
            <p:ph type="sldNum" sz="quarter" idx="5"/>
          </p:nvPr>
        </p:nvSpPr>
        <p:spPr/>
        <p:txBody>
          <a:bodyPr/>
          <a:lstStyle/>
          <a:p>
            <a:fld id="{6AEA38DC-9696-408E-8986-F74A3209AB34}" type="slidenum">
              <a:rPr lang="en-US" smtClean="0"/>
              <a:t>41</a:t>
            </a:fld>
            <a:endParaRPr lang="en-US"/>
          </a:p>
        </p:txBody>
      </p:sp>
    </p:spTree>
    <p:extLst>
      <p:ext uri="{BB962C8B-B14F-4D97-AF65-F5344CB8AC3E}">
        <p14:creationId xmlns:p14="http://schemas.microsoft.com/office/powerpoint/2010/main" val="33605912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Hold Screen">
    <p:spTree>
      <p:nvGrpSpPr>
        <p:cNvPr id="1" name=""/>
        <p:cNvGrpSpPr/>
        <p:nvPr/>
      </p:nvGrpSpPr>
      <p:grpSpPr>
        <a:xfrm>
          <a:off x="0" y="0"/>
          <a:ext cx="0" cy="0"/>
          <a:chOff x="0" y="0"/>
          <a:chExt cx="0" cy="0"/>
        </a:xfrm>
      </p:grpSpPr>
      <p:pic>
        <p:nvPicPr>
          <p:cNvPr id="4" name="Picture 3" descr="A garden path with flowers and plants&#10;&#10;Description automatically generated">
            <a:extLst>
              <a:ext uri="{FF2B5EF4-FFF2-40B4-BE49-F238E27FC236}">
                <a16:creationId xmlns:a16="http://schemas.microsoft.com/office/drawing/2014/main" id="{284E4933-480E-18BA-7BF1-7476A3EE788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2175449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AAF04D1-E6C7-750B-0E0E-B2E9E073846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670551"/>
            <a:ext cx="12192000" cy="1187449"/>
          </a:xfrm>
          <a:prstGeom prst="rect">
            <a:avLst/>
          </a:prstGeom>
        </p:spPr>
      </p:pic>
      <p:sp>
        <p:nvSpPr>
          <p:cNvPr id="2" name="Picture Placeholder 3">
            <a:extLst>
              <a:ext uri="{FF2B5EF4-FFF2-40B4-BE49-F238E27FC236}">
                <a16:creationId xmlns:a16="http://schemas.microsoft.com/office/drawing/2014/main" id="{59229CAF-95B8-6EE7-DA5B-475D15991769}"/>
              </a:ext>
            </a:extLst>
          </p:cNvPr>
          <p:cNvSpPr>
            <a:spLocks noGrp="1"/>
          </p:cNvSpPr>
          <p:nvPr>
            <p:ph type="pic" sz="quarter" idx="11"/>
          </p:nvPr>
        </p:nvSpPr>
        <p:spPr>
          <a:xfrm>
            <a:off x="6569650" y="832881"/>
            <a:ext cx="5214220" cy="5098547"/>
          </a:xfrm>
          <a:prstGeom prst="ellipse">
            <a:avLst/>
          </a:prstGeom>
          <a:solidFill>
            <a:schemeClr val="bg1">
              <a:lumMod val="75000"/>
            </a:schemeClr>
          </a:solidFill>
        </p:spPr>
        <p:txBody>
          <a:bodyPr anchor="ctr"/>
          <a:lstStyle>
            <a:lvl1pPr algn="ctr">
              <a:buNone/>
              <a:defRPr/>
            </a:lvl1pPr>
          </a:lstStyle>
          <a:p>
            <a:endParaRPr lang="en-US" dirty="0"/>
          </a:p>
        </p:txBody>
      </p:sp>
      <p:sp>
        <p:nvSpPr>
          <p:cNvPr id="3" name="Title 1">
            <a:extLst>
              <a:ext uri="{FF2B5EF4-FFF2-40B4-BE49-F238E27FC236}">
                <a16:creationId xmlns:a16="http://schemas.microsoft.com/office/drawing/2014/main" id="{B196D1A9-B9B1-535C-473B-40B9DBF482D7}"/>
              </a:ext>
            </a:extLst>
          </p:cNvPr>
          <p:cNvSpPr>
            <a:spLocks noGrp="1"/>
          </p:cNvSpPr>
          <p:nvPr>
            <p:ph type="ctrTitle"/>
          </p:nvPr>
        </p:nvSpPr>
        <p:spPr>
          <a:xfrm>
            <a:off x="408130" y="2320261"/>
            <a:ext cx="5516420" cy="2387600"/>
          </a:xfrm>
        </p:spPr>
        <p:txBody>
          <a:bodyPr lIns="0" tIns="0" rIns="0" bIns="0" anchor="b"/>
          <a:lstStyle>
            <a:lvl1pPr algn="l">
              <a:defRPr sz="6000"/>
            </a:lvl1pPr>
          </a:lstStyle>
          <a:p>
            <a:r>
              <a:rPr lang="en-US" dirty="0"/>
              <a:t>Click to edit Master title style</a:t>
            </a:r>
          </a:p>
        </p:txBody>
      </p:sp>
      <p:sp>
        <p:nvSpPr>
          <p:cNvPr id="5" name="Subtitle 2">
            <a:extLst>
              <a:ext uri="{FF2B5EF4-FFF2-40B4-BE49-F238E27FC236}">
                <a16:creationId xmlns:a16="http://schemas.microsoft.com/office/drawing/2014/main" id="{348E9DAE-9065-FAD8-CCE6-50E0C5FC0A53}"/>
              </a:ext>
            </a:extLst>
          </p:cNvPr>
          <p:cNvSpPr>
            <a:spLocks noGrp="1"/>
          </p:cNvSpPr>
          <p:nvPr>
            <p:ph type="subTitle" idx="1"/>
          </p:nvPr>
        </p:nvSpPr>
        <p:spPr>
          <a:xfrm>
            <a:off x="463550" y="4714874"/>
            <a:ext cx="4933950" cy="942975"/>
          </a:xfrm>
        </p:spPr>
        <p:txBody>
          <a:bodyPr lIns="0" tIns="0" rIns="0" bIns="0"/>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Tree>
    <p:extLst>
      <p:ext uri="{BB962C8B-B14F-4D97-AF65-F5344CB8AC3E}">
        <p14:creationId xmlns:p14="http://schemas.microsoft.com/office/powerpoint/2010/main" val="17303743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Alterna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F82EA-C306-42F3-BADD-49FEBE69DE3F}"/>
              </a:ext>
            </a:extLst>
          </p:cNvPr>
          <p:cNvSpPr>
            <a:spLocks noGrp="1"/>
          </p:cNvSpPr>
          <p:nvPr>
            <p:ph type="title"/>
          </p:nvPr>
        </p:nvSpPr>
        <p:spPr>
          <a:xfrm>
            <a:off x="831850" y="1709738"/>
            <a:ext cx="58801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0D5764A-0196-48FB-99A4-AC0B24518BA8}"/>
              </a:ext>
            </a:extLst>
          </p:cNvPr>
          <p:cNvSpPr>
            <a:spLocks noGrp="1"/>
          </p:cNvSpPr>
          <p:nvPr>
            <p:ph type="body" idx="1"/>
          </p:nvPr>
        </p:nvSpPr>
        <p:spPr>
          <a:xfrm>
            <a:off x="831850" y="4589463"/>
            <a:ext cx="5880100" cy="1500187"/>
          </a:xfrm>
        </p:spPr>
        <p:txBody>
          <a:bodyPr/>
          <a:lstStyle>
            <a:lvl1pPr marL="0" indent="0">
              <a:buNone/>
              <a:defRPr sz="2400">
                <a:solidFill>
                  <a:srgbClr val="13294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7" name="Picture Placeholder 2">
            <a:extLst>
              <a:ext uri="{FF2B5EF4-FFF2-40B4-BE49-F238E27FC236}">
                <a16:creationId xmlns:a16="http://schemas.microsoft.com/office/drawing/2014/main" id="{0507453B-475C-41F5-A9EB-FE5A26A71464}"/>
              </a:ext>
            </a:extLst>
          </p:cNvPr>
          <p:cNvSpPr>
            <a:spLocks noGrp="1"/>
          </p:cNvSpPr>
          <p:nvPr>
            <p:ph type="pic" idx="10"/>
          </p:nvPr>
        </p:nvSpPr>
        <p:spPr>
          <a:xfrm>
            <a:off x="7372350" y="660401"/>
            <a:ext cx="4166507" cy="5537198"/>
          </a:xfrm>
          <a:solidFill>
            <a:schemeClr val="bg1">
              <a:lumMod val="75000"/>
            </a:schemeClr>
          </a:solidFill>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Tree>
    <p:extLst>
      <p:ext uri="{BB962C8B-B14F-4D97-AF65-F5344CB8AC3E}">
        <p14:creationId xmlns:p14="http://schemas.microsoft.com/office/powerpoint/2010/main" val="22095924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Impactful Quote">
    <p:spTree>
      <p:nvGrpSpPr>
        <p:cNvPr id="1" name=""/>
        <p:cNvGrpSpPr/>
        <p:nvPr/>
      </p:nvGrpSpPr>
      <p:grpSpPr>
        <a:xfrm>
          <a:off x="0" y="0"/>
          <a:ext cx="0" cy="0"/>
          <a:chOff x="0" y="0"/>
          <a:chExt cx="0" cy="0"/>
        </a:xfrm>
      </p:grpSpPr>
      <p:sp>
        <p:nvSpPr>
          <p:cNvPr id="7" name="Picture Placeholder 2">
            <a:extLst>
              <a:ext uri="{FF2B5EF4-FFF2-40B4-BE49-F238E27FC236}">
                <a16:creationId xmlns:a16="http://schemas.microsoft.com/office/drawing/2014/main" id="{0507453B-475C-41F5-A9EB-FE5A26A71464}"/>
              </a:ext>
            </a:extLst>
          </p:cNvPr>
          <p:cNvSpPr>
            <a:spLocks noGrp="1"/>
          </p:cNvSpPr>
          <p:nvPr>
            <p:ph type="pic" idx="10"/>
          </p:nvPr>
        </p:nvSpPr>
        <p:spPr>
          <a:xfrm>
            <a:off x="7372350" y="0"/>
            <a:ext cx="4819650" cy="6857999"/>
          </a:xfrm>
          <a:solidFill>
            <a:schemeClr val="bg1">
              <a:lumMod val="75000"/>
            </a:schemeClr>
          </a:solidFill>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itle 1">
            <a:extLst>
              <a:ext uri="{FF2B5EF4-FFF2-40B4-BE49-F238E27FC236}">
                <a16:creationId xmlns:a16="http://schemas.microsoft.com/office/drawing/2014/main" id="{ACFF47A3-D57E-11D4-2E2C-F06C0BA75BB3}"/>
              </a:ext>
            </a:extLst>
          </p:cNvPr>
          <p:cNvSpPr>
            <a:spLocks noGrp="1"/>
          </p:cNvSpPr>
          <p:nvPr>
            <p:ph type="ctrTitle"/>
          </p:nvPr>
        </p:nvSpPr>
        <p:spPr>
          <a:xfrm>
            <a:off x="408130" y="2320261"/>
            <a:ext cx="5516420" cy="2387600"/>
          </a:xfrm>
        </p:spPr>
        <p:txBody>
          <a:bodyPr lIns="0" tIns="0" rIns="0" bIns="0" anchor="b"/>
          <a:lstStyle>
            <a:lvl1pPr algn="l">
              <a:defRPr sz="6000"/>
            </a:lvl1pPr>
          </a:lstStyle>
          <a:p>
            <a:r>
              <a:rPr lang="en-US" dirty="0"/>
              <a:t>Click to edit Master title style</a:t>
            </a:r>
          </a:p>
        </p:txBody>
      </p:sp>
      <p:sp>
        <p:nvSpPr>
          <p:cNvPr id="5" name="Subtitle 2">
            <a:extLst>
              <a:ext uri="{FF2B5EF4-FFF2-40B4-BE49-F238E27FC236}">
                <a16:creationId xmlns:a16="http://schemas.microsoft.com/office/drawing/2014/main" id="{005DCC18-894A-28F6-B953-FA9E17C19DFD}"/>
              </a:ext>
            </a:extLst>
          </p:cNvPr>
          <p:cNvSpPr>
            <a:spLocks noGrp="1"/>
          </p:cNvSpPr>
          <p:nvPr>
            <p:ph type="subTitle" idx="1"/>
          </p:nvPr>
        </p:nvSpPr>
        <p:spPr>
          <a:xfrm>
            <a:off x="463550" y="4714874"/>
            <a:ext cx="4933950" cy="942975"/>
          </a:xfrm>
        </p:spPr>
        <p:txBody>
          <a:bodyPr lIns="0" tIns="0" rIns="0" bIns="0"/>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Tree>
    <p:extLst>
      <p:ext uri="{BB962C8B-B14F-4D97-AF65-F5344CB8AC3E}">
        <p14:creationId xmlns:p14="http://schemas.microsoft.com/office/powerpoint/2010/main" val="36094959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941E6-BB19-47D7-B07A-0059E994CA88}"/>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DBBBA0C-9AE6-40B1-9769-3DBFB98D9686}"/>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885870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E25CC-04EA-48AC-B5C0-B12FE711E9E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9FAD0F7-4D26-45B3-8A56-36B13A35050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A958A3A-C08F-424C-84A8-18494DD3714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41756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BAAB3A6-5C61-4902-8C28-28CE6EB96745}"/>
              </a:ext>
            </a:extLst>
          </p:cNvPr>
          <p:cNvSpPr>
            <a:spLocks noGrp="1"/>
          </p:cNvSpPr>
          <p:nvPr>
            <p:ph type="body" idx="1"/>
          </p:nvPr>
        </p:nvSpPr>
        <p:spPr>
          <a:xfrm>
            <a:off x="839788" y="1681163"/>
            <a:ext cx="5157787" cy="823912"/>
          </a:xfrm>
        </p:spPr>
        <p:txBody>
          <a:bodyPr anchor="ct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72FE1450-0494-4997-9690-EC95399AED8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052FEBE-F4F7-4523-AEBE-5A16612E3A59}"/>
              </a:ext>
            </a:extLst>
          </p:cNvPr>
          <p:cNvSpPr>
            <a:spLocks noGrp="1"/>
          </p:cNvSpPr>
          <p:nvPr>
            <p:ph type="body" sz="quarter" idx="3"/>
          </p:nvPr>
        </p:nvSpPr>
        <p:spPr>
          <a:xfrm>
            <a:off x="6172200" y="1681163"/>
            <a:ext cx="5183188" cy="823912"/>
          </a:xfrm>
        </p:spPr>
        <p:txBody>
          <a:bodyPr anchor="ct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0F369D7B-9C2C-4D59-8A8D-63AFA01A0C5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itle 1">
            <a:extLst>
              <a:ext uri="{FF2B5EF4-FFF2-40B4-BE49-F238E27FC236}">
                <a16:creationId xmlns:a16="http://schemas.microsoft.com/office/drawing/2014/main" id="{F3EE5CE6-134B-42E3-B073-0B020A7F7BE7}"/>
              </a:ext>
            </a:extLst>
          </p:cNvPr>
          <p:cNvSpPr>
            <a:spLocks noGrp="1"/>
          </p:cNvSpPr>
          <p:nvPr>
            <p:ph type="title"/>
          </p:nvPr>
        </p:nvSpPr>
        <p:spPr>
          <a:xfrm>
            <a:off x="838200" y="365125"/>
            <a:ext cx="7600950" cy="1325563"/>
          </a:xfrm>
        </p:spPr>
        <p:txBody>
          <a:bodyPr/>
          <a:lstStyle/>
          <a:p>
            <a:r>
              <a:rPr lang="en-US" dirty="0"/>
              <a:t>Click to edit Master title style</a:t>
            </a:r>
          </a:p>
        </p:txBody>
      </p:sp>
    </p:spTree>
    <p:extLst>
      <p:ext uri="{BB962C8B-B14F-4D97-AF65-F5344CB8AC3E}">
        <p14:creationId xmlns:p14="http://schemas.microsoft.com/office/powerpoint/2010/main" val="30845617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Giant Picture Short Phrase">
    <p:spTree>
      <p:nvGrpSpPr>
        <p:cNvPr id="1" name=""/>
        <p:cNvGrpSpPr/>
        <p:nvPr/>
      </p:nvGrpSpPr>
      <p:grpSpPr>
        <a:xfrm>
          <a:off x="0" y="0"/>
          <a:ext cx="0" cy="0"/>
          <a:chOff x="0" y="0"/>
          <a:chExt cx="0" cy="0"/>
        </a:xfrm>
      </p:grpSpPr>
      <p:sp>
        <p:nvSpPr>
          <p:cNvPr id="7" name="Picture Placeholder 2">
            <a:extLst>
              <a:ext uri="{FF2B5EF4-FFF2-40B4-BE49-F238E27FC236}">
                <a16:creationId xmlns:a16="http://schemas.microsoft.com/office/drawing/2014/main" id="{0507453B-475C-41F5-A9EB-FE5A26A71464}"/>
              </a:ext>
            </a:extLst>
          </p:cNvPr>
          <p:cNvSpPr>
            <a:spLocks noGrp="1"/>
          </p:cNvSpPr>
          <p:nvPr>
            <p:ph type="pic" idx="10" hasCustomPrompt="1"/>
          </p:nvPr>
        </p:nvSpPr>
        <p:spPr>
          <a:xfrm>
            <a:off x="0" y="1"/>
            <a:ext cx="12192000" cy="6857999"/>
          </a:xfrm>
          <a:solidFill>
            <a:schemeClr val="bg1">
              <a:lumMod val="75000"/>
            </a:schemeClr>
          </a:solidFill>
        </p:spPr>
        <p:txBody>
          <a:bodyPr anchor="ctr"/>
          <a:lstStyle>
            <a:lvl1pPr marL="0" indent="0" algn="l">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full-page photo</a:t>
            </a:r>
          </a:p>
        </p:txBody>
      </p:sp>
    </p:spTree>
    <p:extLst>
      <p:ext uri="{BB962C8B-B14F-4D97-AF65-F5344CB8AC3E}">
        <p14:creationId xmlns:p14="http://schemas.microsoft.com/office/powerpoint/2010/main" val="26123116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68179D1-DB8A-480B-8B9D-F7897E1C6E0E}"/>
              </a:ext>
            </a:extLst>
          </p:cNvPr>
          <p:cNvSpPr>
            <a:spLocks noGrp="1"/>
          </p:cNvSpPr>
          <p:nvPr>
            <p:ph type="pic" idx="1"/>
          </p:nvPr>
        </p:nvSpPr>
        <p:spPr>
          <a:xfrm>
            <a:off x="5183188" y="0"/>
            <a:ext cx="7008812" cy="6857999"/>
          </a:xfrm>
          <a:solidFill>
            <a:schemeClr val="bg1">
              <a:lumMod val="75000"/>
            </a:schemeClr>
          </a:solidFill>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8" name="Title 1">
            <a:extLst>
              <a:ext uri="{FF2B5EF4-FFF2-40B4-BE49-F238E27FC236}">
                <a16:creationId xmlns:a16="http://schemas.microsoft.com/office/drawing/2014/main" id="{DCF05216-C33B-4DE6-8657-E7C1DB325C42}"/>
              </a:ext>
            </a:extLst>
          </p:cNvPr>
          <p:cNvSpPr>
            <a:spLocks noGrp="1"/>
          </p:cNvSpPr>
          <p:nvPr>
            <p:ph type="title"/>
          </p:nvPr>
        </p:nvSpPr>
        <p:spPr>
          <a:xfrm>
            <a:off x="839788" y="2355056"/>
            <a:ext cx="3932237" cy="1600200"/>
          </a:xfrm>
        </p:spPr>
        <p:txBody>
          <a:bodyPr anchor="b"/>
          <a:lstStyle>
            <a:lvl1pPr>
              <a:defRPr sz="3200"/>
            </a:lvl1pPr>
          </a:lstStyle>
          <a:p>
            <a:r>
              <a:rPr lang="en-US" dirty="0"/>
              <a:t>Click to edit Master title style</a:t>
            </a:r>
          </a:p>
        </p:txBody>
      </p:sp>
      <p:sp>
        <p:nvSpPr>
          <p:cNvPr id="9" name="Text Placeholder 3">
            <a:extLst>
              <a:ext uri="{FF2B5EF4-FFF2-40B4-BE49-F238E27FC236}">
                <a16:creationId xmlns:a16="http://schemas.microsoft.com/office/drawing/2014/main" id="{92BD4AF0-22A5-4A75-9F32-0996778C5E1B}"/>
              </a:ext>
            </a:extLst>
          </p:cNvPr>
          <p:cNvSpPr>
            <a:spLocks noGrp="1"/>
          </p:cNvSpPr>
          <p:nvPr>
            <p:ph type="body" sz="half" idx="2"/>
          </p:nvPr>
        </p:nvSpPr>
        <p:spPr>
          <a:xfrm>
            <a:off x="839788" y="3955256"/>
            <a:ext cx="3932237" cy="1600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Tree>
    <p:extLst>
      <p:ext uri="{BB962C8B-B14F-4D97-AF65-F5344CB8AC3E}">
        <p14:creationId xmlns:p14="http://schemas.microsoft.com/office/powerpoint/2010/main" val="29597205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Emphasi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4C247-70F1-47DC-B798-940383306646}"/>
              </a:ext>
            </a:extLst>
          </p:cNvPr>
          <p:cNvSpPr>
            <a:spLocks noGrp="1"/>
          </p:cNvSpPr>
          <p:nvPr>
            <p:ph type="title"/>
          </p:nvPr>
        </p:nvSpPr>
        <p:spPr>
          <a:xfrm>
            <a:off x="838200" y="3686175"/>
            <a:ext cx="10515600" cy="1325563"/>
          </a:xfrm>
        </p:spPr>
        <p:txBody>
          <a:bodyPr anchor="t"/>
          <a:lstStyle>
            <a:lvl1pPr algn="ctr">
              <a:defRPr/>
            </a:lvl1pPr>
          </a:lstStyle>
          <a:p>
            <a:r>
              <a:rPr lang="en-US"/>
              <a:t>Click to edit Master title style</a:t>
            </a:r>
          </a:p>
        </p:txBody>
      </p:sp>
      <p:sp>
        <p:nvSpPr>
          <p:cNvPr id="6" name="Picture Placeholder 2">
            <a:extLst>
              <a:ext uri="{FF2B5EF4-FFF2-40B4-BE49-F238E27FC236}">
                <a16:creationId xmlns:a16="http://schemas.microsoft.com/office/drawing/2014/main" id="{FF3904D3-908F-43B6-A02A-9A73B14003BE}"/>
              </a:ext>
            </a:extLst>
          </p:cNvPr>
          <p:cNvSpPr>
            <a:spLocks noGrp="1"/>
          </p:cNvSpPr>
          <p:nvPr>
            <p:ph type="pic" idx="10"/>
          </p:nvPr>
        </p:nvSpPr>
        <p:spPr>
          <a:xfrm>
            <a:off x="0" y="0"/>
            <a:ext cx="12192000" cy="3321051"/>
          </a:xfrm>
          <a:solidFill>
            <a:schemeClr val="bg1">
              <a:lumMod val="75000"/>
            </a:schemeClr>
          </a:solidFill>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Tree>
    <p:extLst>
      <p:ext uri="{BB962C8B-B14F-4D97-AF65-F5344CB8AC3E}">
        <p14:creationId xmlns:p14="http://schemas.microsoft.com/office/powerpoint/2010/main" val="39934517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Points">
    <p:spTree>
      <p:nvGrpSpPr>
        <p:cNvPr id="1" name=""/>
        <p:cNvGrpSpPr/>
        <p:nvPr/>
      </p:nvGrpSpPr>
      <p:grpSpPr>
        <a:xfrm>
          <a:off x="0" y="0"/>
          <a:ext cx="0" cy="0"/>
          <a:chOff x="0" y="0"/>
          <a:chExt cx="0" cy="0"/>
        </a:xfrm>
      </p:grpSpPr>
      <p:sp>
        <p:nvSpPr>
          <p:cNvPr id="8" name="Text Placeholder 2">
            <a:extLst>
              <a:ext uri="{FF2B5EF4-FFF2-40B4-BE49-F238E27FC236}">
                <a16:creationId xmlns:a16="http://schemas.microsoft.com/office/drawing/2014/main" id="{0C7A8028-9EF7-49B8-8D5C-F9F959A9E1AA}"/>
              </a:ext>
            </a:extLst>
          </p:cNvPr>
          <p:cNvSpPr>
            <a:spLocks noGrp="1"/>
          </p:cNvSpPr>
          <p:nvPr>
            <p:ph type="body" idx="1"/>
          </p:nvPr>
        </p:nvSpPr>
        <p:spPr>
          <a:xfrm>
            <a:off x="2705474" y="1042148"/>
            <a:ext cx="5154332" cy="1425387"/>
          </a:xfrm>
        </p:spPr>
        <p:txBody>
          <a:bodyPr anchor="ctr"/>
          <a:lstStyle>
            <a:lvl1pPr marL="0" indent="0">
              <a:buNone/>
              <a:defRPr sz="2400">
                <a:solidFill>
                  <a:srgbClr val="13294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9" name="Picture Placeholder 3">
            <a:extLst>
              <a:ext uri="{FF2B5EF4-FFF2-40B4-BE49-F238E27FC236}">
                <a16:creationId xmlns:a16="http://schemas.microsoft.com/office/drawing/2014/main" id="{6E5005FD-B384-4FC8-A24A-6AFC6F21515E}"/>
              </a:ext>
            </a:extLst>
          </p:cNvPr>
          <p:cNvSpPr>
            <a:spLocks noGrp="1"/>
          </p:cNvSpPr>
          <p:nvPr>
            <p:ph type="pic" sz="quarter" idx="10"/>
          </p:nvPr>
        </p:nvSpPr>
        <p:spPr>
          <a:xfrm>
            <a:off x="951058" y="1042147"/>
            <a:ext cx="1457726" cy="1425388"/>
          </a:xfrm>
          <a:prstGeom prst="ellipse">
            <a:avLst/>
          </a:prstGeom>
          <a:solidFill>
            <a:schemeClr val="bg1">
              <a:lumMod val="75000"/>
            </a:schemeClr>
          </a:solidFill>
        </p:spPr>
        <p:txBody>
          <a:bodyPr anchor="ctr"/>
          <a:lstStyle>
            <a:lvl1pPr algn="ctr">
              <a:buNone/>
              <a:defRPr sz="1800"/>
            </a:lvl1pPr>
          </a:lstStyle>
          <a:p>
            <a:endParaRPr lang="en-US" dirty="0"/>
          </a:p>
        </p:txBody>
      </p:sp>
      <p:sp>
        <p:nvSpPr>
          <p:cNvPr id="14" name="Text Placeholder 2">
            <a:extLst>
              <a:ext uri="{FF2B5EF4-FFF2-40B4-BE49-F238E27FC236}">
                <a16:creationId xmlns:a16="http://schemas.microsoft.com/office/drawing/2014/main" id="{5CF3CE9F-5E61-4BFB-91C3-9692C6E13226}"/>
              </a:ext>
            </a:extLst>
          </p:cNvPr>
          <p:cNvSpPr>
            <a:spLocks noGrp="1"/>
          </p:cNvSpPr>
          <p:nvPr>
            <p:ph type="body" idx="11"/>
          </p:nvPr>
        </p:nvSpPr>
        <p:spPr>
          <a:xfrm>
            <a:off x="2705474" y="2780180"/>
            <a:ext cx="5154332" cy="1425387"/>
          </a:xfrm>
        </p:spPr>
        <p:txBody>
          <a:bodyPr anchor="ctr"/>
          <a:lstStyle>
            <a:lvl1pPr marL="0" indent="0">
              <a:buNone/>
              <a:defRPr sz="2400">
                <a:solidFill>
                  <a:srgbClr val="13294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15" name="Picture Placeholder 3">
            <a:extLst>
              <a:ext uri="{FF2B5EF4-FFF2-40B4-BE49-F238E27FC236}">
                <a16:creationId xmlns:a16="http://schemas.microsoft.com/office/drawing/2014/main" id="{B497367C-DC7C-4323-AD28-6D58D171476A}"/>
              </a:ext>
            </a:extLst>
          </p:cNvPr>
          <p:cNvSpPr>
            <a:spLocks noGrp="1"/>
          </p:cNvSpPr>
          <p:nvPr>
            <p:ph type="pic" sz="quarter" idx="12"/>
          </p:nvPr>
        </p:nvSpPr>
        <p:spPr>
          <a:xfrm>
            <a:off x="951058" y="2780179"/>
            <a:ext cx="1457726" cy="1425388"/>
          </a:xfrm>
          <a:prstGeom prst="ellipse">
            <a:avLst/>
          </a:prstGeom>
          <a:solidFill>
            <a:schemeClr val="bg1">
              <a:lumMod val="75000"/>
            </a:schemeClr>
          </a:solidFill>
        </p:spPr>
        <p:txBody>
          <a:bodyPr anchor="ctr"/>
          <a:lstStyle>
            <a:lvl1pPr algn="ctr">
              <a:buNone/>
              <a:defRPr sz="1800"/>
            </a:lvl1pPr>
          </a:lstStyle>
          <a:p>
            <a:endParaRPr lang="en-US" dirty="0"/>
          </a:p>
        </p:txBody>
      </p:sp>
      <p:sp>
        <p:nvSpPr>
          <p:cNvPr id="16" name="Text Placeholder 2">
            <a:extLst>
              <a:ext uri="{FF2B5EF4-FFF2-40B4-BE49-F238E27FC236}">
                <a16:creationId xmlns:a16="http://schemas.microsoft.com/office/drawing/2014/main" id="{97104741-FD4F-43F0-9BEE-4ADC46194C66}"/>
              </a:ext>
            </a:extLst>
          </p:cNvPr>
          <p:cNvSpPr>
            <a:spLocks noGrp="1"/>
          </p:cNvSpPr>
          <p:nvPr>
            <p:ph type="body" idx="13"/>
          </p:nvPr>
        </p:nvSpPr>
        <p:spPr>
          <a:xfrm>
            <a:off x="2705474" y="4518212"/>
            <a:ext cx="5154332" cy="1425387"/>
          </a:xfrm>
        </p:spPr>
        <p:txBody>
          <a:bodyPr anchor="ctr"/>
          <a:lstStyle>
            <a:lvl1pPr marL="0" indent="0">
              <a:buNone/>
              <a:defRPr sz="2400">
                <a:solidFill>
                  <a:srgbClr val="13294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17" name="Picture Placeholder 3">
            <a:extLst>
              <a:ext uri="{FF2B5EF4-FFF2-40B4-BE49-F238E27FC236}">
                <a16:creationId xmlns:a16="http://schemas.microsoft.com/office/drawing/2014/main" id="{93EE99BC-B66D-4F2E-A6E3-D652509179C2}"/>
              </a:ext>
            </a:extLst>
          </p:cNvPr>
          <p:cNvSpPr>
            <a:spLocks noGrp="1"/>
          </p:cNvSpPr>
          <p:nvPr>
            <p:ph type="pic" sz="quarter" idx="14"/>
          </p:nvPr>
        </p:nvSpPr>
        <p:spPr>
          <a:xfrm>
            <a:off x="951058" y="4518211"/>
            <a:ext cx="1457726" cy="1425388"/>
          </a:xfrm>
          <a:prstGeom prst="ellipse">
            <a:avLst/>
          </a:prstGeom>
          <a:solidFill>
            <a:schemeClr val="bg1">
              <a:lumMod val="75000"/>
            </a:schemeClr>
          </a:solidFill>
        </p:spPr>
        <p:txBody>
          <a:bodyPr anchor="ctr"/>
          <a:lstStyle>
            <a:lvl1pPr algn="ctr">
              <a:buNone/>
              <a:defRPr sz="1800"/>
            </a:lvl1pPr>
          </a:lstStyle>
          <a:p>
            <a:endParaRPr lang="en-US" dirty="0"/>
          </a:p>
        </p:txBody>
      </p:sp>
      <p:sp>
        <p:nvSpPr>
          <p:cNvPr id="18" name="Picture Placeholder 2">
            <a:extLst>
              <a:ext uri="{FF2B5EF4-FFF2-40B4-BE49-F238E27FC236}">
                <a16:creationId xmlns:a16="http://schemas.microsoft.com/office/drawing/2014/main" id="{A23ED98C-A8A0-44DA-9950-77797173E4A4}"/>
              </a:ext>
            </a:extLst>
          </p:cNvPr>
          <p:cNvSpPr>
            <a:spLocks noGrp="1"/>
          </p:cNvSpPr>
          <p:nvPr>
            <p:ph type="pic" idx="15"/>
          </p:nvPr>
        </p:nvSpPr>
        <p:spPr>
          <a:xfrm>
            <a:off x="8585200" y="0"/>
            <a:ext cx="3606800" cy="6857999"/>
          </a:xfrm>
          <a:solidFill>
            <a:schemeClr val="bg1">
              <a:lumMod val="75000"/>
            </a:schemeClr>
          </a:solidFill>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Tree>
    <p:extLst>
      <p:ext uri="{BB962C8B-B14F-4D97-AF65-F5344CB8AC3E}">
        <p14:creationId xmlns:p14="http://schemas.microsoft.com/office/powerpoint/2010/main" val="11425552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ie Chart">
    <p:spTree>
      <p:nvGrpSpPr>
        <p:cNvPr id="1" name=""/>
        <p:cNvGrpSpPr/>
        <p:nvPr/>
      </p:nvGrpSpPr>
      <p:grpSpPr>
        <a:xfrm>
          <a:off x="0" y="0"/>
          <a:ext cx="0" cy="0"/>
          <a:chOff x="0" y="0"/>
          <a:chExt cx="0" cy="0"/>
        </a:xfrm>
      </p:grpSpPr>
      <p:sp>
        <p:nvSpPr>
          <p:cNvPr id="18" name="Picture Placeholder 2">
            <a:extLst>
              <a:ext uri="{FF2B5EF4-FFF2-40B4-BE49-F238E27FC236}">
                <a16:creationId xmlns:a16="http://schemas.microsoft.com/office/drawing/2014/main" id="{A23ED98C-A8A0-44DA-9950-77797173E4A4}"/>
              </a:ext>
            </a:extLst>
          </p:cNvPr>
          <p:cNvSpPr>
            <a:spLocks noGrp="1"/>
          </p:cNvSpPr>
          <p:nvPr>
            <p:ph type="pic" idx="15"/>
          </p:nvPr>
        </p:nvSpPr>
        <p:spPr>
          <a:xfrm>
            <a:off x="9083488" y="0"/>
            <a:ext cx="3108512" cy="6857999"/>
          </a:xfrm>
          <a:solidFill>
            <a:schemeClr val="bg1">
              <a:lumMod val="75000"/>
            </a:schemeClr>
          </a:solidFill>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graphicFrame>
        <p:nvGraphicFramePr>
          <p:cNvPr id="2" name="Chart 1">
            <a:extLst>
              <a:ext uri="{FF2B5EF4-FFF2-40B4-BE49-F238E27FC236}">
                <a16:creationId xmlns:a16="http://schemas.microsoft.com/office/drawing/2014/main" id="{DA29254D-D85B-4C9D-849A-073E1D338C45}"/>
              </a:ext>
            </a:extLst>
          </p:cNvPr>
          <p:cNvGraphicFramePr/>
          <p:nvPr userDrawn="1">
            <p:extLst>
              <p:ext uri="{D42A27DB-BD31-4B8C-83A1-F6EECF244321}">
                <p14:modId xmlns:p14="http://schemas.microsoft.com/office/powerpoint/2010/main" val="3608029065"/>
              </p:ext>
            </p:extLst>
          </p:nvPr>
        </p:nvGraphicFramePr>
        <p:xfrm>
          <a:off x="183028" y="342900"/>
          <a:ext cx="8431201" cy="631825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3617561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9185541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674B3-F2D2-4A3F-837F-09E400CC88C4}"/>
              </a:ext>
            </a:extLst>
          </p:cNvPr>
          <p:cNvSpPr>
            <a:spLocks noGrp="1"/>
          </p:cNvSpPr>
          <p:nvPr>
            <p:ph type="title"/>
          </p:nvPr>
        </p:nvSpPr>
        <p:spPr>
          <a:xfrm>
            <a:off x="839788" y="2355056"/>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449DC65-D983-4187-B3ED-B487A3C1F1C2}"/>
              </a:ext>
            </a:extLst>
          </p:cNvPr>
          <p:cNvSpPr>
            <a:spLocks noGrp="1"/>
          </p:cNvSpPr>
          <p:nvPr>
            <p:ph idx="1"/>
          </p:nvPr>
        </p:nvSpPr>
        <p:spPr>
          <a:xfrm>
            <a:off x="5183188" y="1530350"/>
            <a:ext cx="6172200" cy="43307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40E040-7494-4DA0-9007-D1E9262DB65D}"/>
              </a:ext>
            </a:extLst>
          </p:cNvPr>
          <p:cNvSpPr>
            <a:spLocks noGrp="1"/>
          </p:cNvSpPr>
          <p:nvPr>
            <p:ph type="body" sz="half" idx="2"/>
          </p:nvPr>
        </p:nvSpPr>
        <p:spPr>
          <a:xfrm>
            <a:off x="839788" y="3955256"/>
            <a:ext cx="3932237" cy="1600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Tree>
    <p:extLst>
      <p:ext uri="{BB962C8B-B14F-4D97-AF65-F5344CB8AC3E}">
        <p14:creationId xmlns:p14="http://schemas.microsoft.com/office/powerpoint/2010/main" val="6954489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Last Pag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Content Placeholder 8">
            <a:extLst>
              <a:ext uri="{FF2B5EF4-FFF2-40B4-BE49-F238E27FC236}">
                <a16:creationId xmlns:a16="http://schemas.microsoft.com/office/drawing/2014/main" id="{55FEBC0F-ACEF-499B-9020-DA32E1004745}"/>
              </a:ext>
            </a:extLst>
          </p:cNvPr>
          <p:cNvSpPr txBox="1">
            <a:spLocks/>
          </p:cNvSpPr>
          <p:nvPr userDrawn="1"/>
        </p:nvSpPr>
        <p:spPr>
          <a:xfrm>
            <a:off x="507683" y="5748977"/>
            <a:ext cx="7586450" cy="497572"/>
          </a:xfrm>
          <a:prstGeom prst="rect">
            <a:avLst/>
          </a:prstGeom>
        </p:spPr>
        <p:txBody>
          <a:bodyPr vert="horz" wrap="square" lIns="0" tIns="0" rIns="0" bIns="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Open Sans" panose="020B0606030504020204" pitchFamily="34" charset="0"/>
                <a:ea typeface="Open Sans" panose="020B0606030504020204" pitchFamily="34" charset="0"/>
                <a:cs typeface="Open Sans" panose="020B0606030504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Open Sans" panose="020B0606030504020204" pitchFamily="34" charset="0"/>
                <a:ea typeface="Open Sans" panose="020B0606030504020204" pitchFamily="34" charset="0"/>
                <a:cs typeface="Open Sans" panose="020B0606030504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Open Sans" panose="020B0606030504020204" pitchFamily="34" charset="0"/>
                <a:ea typeface="Open Sans" panose="020B0606030504020204" pitchFamily="34" charset="0"/>
                <a:cs typeface="Open Sans" panose="020B0606030504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Open Sans" panose="020B0606030504020204" pitchFamily="34" charset="0"/>
                <a:ea typeface="Open Sans" panose="020B0606030504020204" pitchFamily="34" charset="0"/>
                <a:cs typeface="Open Sans" panose="020B0606030504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Open Sans" panose="020B0606030504020204" pitchFamily="34" charset="0"/>
                <a:ea typeface="Open Sans" panose="020B0606030504020204" pitchFamily="34" charset="0"/>
                <a:cs typeface="Open Sans" panose="020B0606030504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sz="800" dirty="0">
                <a:solidFill>
                  <a:srgbClr val="FFFFFE"/>
                </a:solidFill>
                <a:latin typeface="Calibri" panose="020F0502020204030204" pitchFamily="34" charset="0"/>
                <a:cs typeface="Calibri" panose="020F0502020204030204" pitchFamily="34" charset="0"/>
              </a:rPr>
              <a:t>University of Illinois, U.S. Department of Agriculture, Local Extension Councils Cooperating. University of Illinois Extension provides equal opportunities in programs and employment. If you experience any problems accessing or receiving the information in this course, or have feedback on the design, please email extension@illinois.edu for assistance.</a:t>
            </a:r>
          </a:p>
          <a:p>
            <a:pPr marL="0" indent="0">
              <a:lnSpc>
                <a:spcPct val="100000"/>
              </a:lnSpc>
              <a:buNone/>
            </a:pPr>
            <a:r>
              <a:rPr lang="en-US" sz="800" dirty="0">
                <a:solidFill>
                  <a:srgbClr val="FFFFFE"/>
                </a:solidFill>
                <a:latin typeface="Calibri" panose="020F0502020204030204" pitchFamily="34" charset="0"/>
                <a:cs typeface="Calibri" panose="020F0502020204030204" pitchFamily="34" charset="0"/>
              </a:rPr>
              <a:t>© Copyright </a:t>
            </a:r>
            <a:fld id="{F333D38F-77D9-F840-A82C-67B753F624C4}" type="datetimeyyyy">
              <a:rPr lang="en-US" sz="800" smtClean="0">
                <a:solidFill>
                  <a:srgbClr val="FFFFFE"/>
                </a:solidFill>
                <a:latin typeface="Calibri" panose="020F0502020204030204" pitchFamily="34" charset="0"/>
                <a:cs typeface="Calibri" panose="020F0502020204030204" pitchFamily="34" charset="0"/>
              </a:rPr>
              <a:t>2026</a:t>
            </a:fld>
            <a:r>
              <a:rPr lang="en-US" sz="800" dirty="0">
                <a:solidFill>
                  <a:srgbClr val="FFFFFE"/>
                </a:solidFill>
                <a:latin typeface="Calibri" panose="020F0502020204030204" pitchFamily="34" charset="0"/>
                <a:cs typeface="Calibri" panose="020F0502020204030204" pitchFamily="34" charset="0"/>
              </a:rPr>
              <a:t> University of Illinois Board of Trustees</a:t>
            </a:r>
            <a:endParaRPr lang="en-US" sz="800" dirty="0">
              <a:latin typeface="Calibri" panose="020F0502020204030204" pitchFamily="34" charset="0"/>
              <a:cs typeface="Calibri" panose="020F0502020204030204" pitchFamily="34" charset="0"/>
            </a:endParaRPr>
          </a:p>
        </p:txBody>
      </p:sp>
      <p:sp>
        <p:nvSpPr>
          <p:cNvPr id="12" name="Text Placeholder 3">
            <a:extLst>
              <a:ext uri="{FF2B5EF4-FFF2-40B4-BE49-F238E27FC236}">
                <a16:creationId xmlns:a16="http://schemas.microsoft.com/office/drawing/2014/main" id="{4F071A62-4FB5-4403-9C28-5A6710730F31}"/>
              </a:ext>
            </a:extLst>
          </p:cNvPr>
          <p:cNvSpPr>
            <a:spLocks noGrp="1"/>
          </p:cNvSpPr>
          <p:nvPr>
            <p:ph type="body" sz="half" idx="2" hasCustomPrompt="1"/>
          </p:nvPr>
        </p:nvSpPr>
        <p:spPr>
          <a:xfrm>
            <a:off x="507683" y="5027458"/>
            <a:ext cx="6248717" cy="721519"/>
          </a:xfrm>
        </p:spPr>
        <p:txBody>
          <a:bodyPr/>
          <a:lstStyle>
            <a:lvl1pPr marL="0" inden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Presenter Title</a:t>
            </a:r>
            <a:br>
              <a:rPr lang="en-US" dirty="0"/>
            </a:br>
            <a:r>
              <a:rPr lang="en-US" dirty="0"/>
              <a:t>Presenter Email</a:t>
            </a:r>
          </a:p>
        </p:txBody>
      </p:sp>
      <p:sp>
        <p:nvSpPr>
          <p:cNvPr id="7" name="Text Placeholder 3">
            <a:extLst>
              <a:ext uri="{FF2B5EF4-FFF2-40B4-BE49-F238E27FC236}">
                <a16:creationId xmlns:a16="http://schemas.microsoft.com/office/drawing/2014/main" id="{1699AE01-E4A9-0E43-9579-F1BB6A1408CC}"/>
              </a:ext>
            </a:extLst>
          </p:cNvPr>
          <p:cNvSpPr>
            <a:spLocks noGrp="1"/>
          </p:cNvSpPr>
          <p:nvPr>
            <p:ph type="body" sz="half" idx="10" hasCustomPrompt="1"/>
          </p:nvPr>
        </p:nvSpPr>
        <p:spPr>
          <a:xfrm>
            <a:off x="507683" y="4305939"/>
            <a:ext cx="6248717" cy="721519"/>
          </a:xfrm>
        </p:spPr>
        <p:txBody>
          <a:bodyPr anchor="b" anchorCtr="0">
            <a:normAutofit/>
          </a:bodyPr>
          <a:lstStyle>
            <a:lvl1pPr marL="0" indent="0">
              <a:buNone/>
              <a:defRPr sz="3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Presenter Name</a:t>
            </a:r>
          </a:p>
        </p:txBody>
      </p:sp>
      <p:pic>
        <p:nvPicPr>
          <p:cNvPr id="8" name="Picture 7" descr="Graphical user interface, text, application&#10;&#10;Description automatically generated">
            <a:extLst>
              <a:ext uri="{FF2B5EF4-FFF2-40B4-BE49-F238E27FC236}">
                <a16:creationId xmlns:a16="http://schemas.microsoft.com/office/drawing/2014/main" id="{1E61BAEF-6856-6490-07A0-57A16A7C599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8991880" y="5490964"/>
            <a:ext cx="2903076" cy="1061310"/>
          </a:xfrm>
          <a:prstGeom prst="rect">
            <a:avLst/>
          </a:prstGeom>
        </p:spPr>
      </p:pic>
    </p:spTree>
    <p:extLst>
      <p:ext uri="{BB962C8B-B14F-4D97-AF65-F5344CB8AC3E}">
        <p14:creationId xmlns:p14="http://schemas.microsoft.com/office/powerpoint/2010/main" val="22531856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Last Page Alternate">
    <p:bg>
      <p:bgPr>
        <a:solidFill>
          <a:schemeClr val="bg1"/>
        </a:solidFill>
        <a:effectLst/>
      </p:bgPr>
    </p:bg>
    <p:spTree>
      <p:nvGrpSpPr>
        <p:cNvPr id="1" name=""/>
        <p:cNvGrpSpPr/>
        <p:nvPr/>
      </p:nvGrpSpPr>
      <p:grpSpPr>
        <a:xfrm>
          <a:off x="0" y="0"/>
          <a:ext cx="0" cy="0"/>
          <a:chOff x="0" y="0"/>
          <a:chExt cx="0" cy="0"/>
        </a:xfrm>
      </p:grpSpPr>
      <p:pic>
        <p:nvPicPr>
          <p:cNvPr id="6" name="Picture 5" descr="A stone path with flowers and plants&#10;&#10;Description automatically generated">
            <a:extLst>
              <a:ext uri="{FF2B5EF4-FFF2-40B4-BE49-F238E27FC236}">
                <a16:creationId xmlns:a16="http://schemas.microsoft.com/office/drawing/2014/main" id="{F9F46034-303F-683B-F1C7-88C761F340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Content Placeholder 8">
            <a:extLst>
              <a:ext uri="{FF2B5EF4-FFF2-40B4-BE49-F238E27FC236}">
                <a16:creationId xmlns:a16="http://schemas.microsoft.com/office/drawing/2014/main" id="{55FEBC0F-ACEF-499B-9020-DA32E1004745}"/>
              </a:ext>
            </a:extLst>
          </p:cNvPr>
          <p:cNvSpPr txBox="1">
            <a:spLocks/>
          </p:cNvSpPr>
          <p:nvPr userDrawn="1"/>
        </p:nvSpPr>
        <p:spPr>
          <a:xfrm>
            <a:off x="507683" y="5748977"/>
            <a:ext cx="7586450" cy="497572"/>
          </a:xfrm>
          <a:prstGeom prst="rect">
            <a:avLst/>
          </a:prstGeom>
        </p:spPr>
        <p:txBody>
          <a:bodyPr vert="horz" wrap="square" lIns="0" tIns="0" rIns="0" bIns="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Open Sans" panose="020B0606030504020204" pitchFamily="34" charset="0"/>
                <a:ea typeface="Open Sans" panose="020B0606030504020204" pitchFamily="34" charset="0"/>
                <a:cs typeface="Open Sans" panose="020B0606030504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Open Sans" panose="020B0606030504020204" pitchFamily="34" charset="0"/>
                <a:ea typeface="Open Sans" panose="020B0606030504020204" pitchFamily="34" charset="0"/>
                <a:cs typeface="Open Sans" panose="020B0606030504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Open Sans" panose="020B0606030504020204" pitchFamily="34" charset="0"/>
                <a:ea typeface="Open Sans" panose="020B0606030504020204" pitchFamily="34" charset="0"/>
                <a:cs typeface="Open Sans" panose="020B0606030504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Open Sans" panose="020B0606030504020204" pitchFamily="34" charset="0"/>
                <a:ea typeface="Open Sans" panose="020B0606030504020204" pitchFamily="34" charset="0"/>
                <a:cs typeface="Open Sans" panose="020B0606030504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Open Sans" panose="020B0606030504020204" pitchFamily="34" charset="0"/>
                <a:ea typeface="Open Sans" panose="020B0606030504020204" pitchFamily="34" charset="0"/>
                <a:cs typeface="Open Sans" panose="020B0606030504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sz="800" dirty="0">
                <a:solidFill>
                  <a:srgbClr val="FFFFFE"/>
                </a:solidFill>
                <a:latin typeface="Calibri" panose="020F0502020204030204" pitchFamily="34" charset="0"/>
                <a:cs typeface="Calibri" panose="020F0502020204030204" pitchFamily="34" charset="0"/>
              </a:rPr>
              <a:t>University of Illinois, U.S. Department of Agriculture, Local Extension Councils Cooperating. University of Illinois Extension provides equal opportunities in programs and employment. If you experience any problems accessing or receiving the information in this course, or have feedback on the design, please email extension@illinois.edu for assistance.</a:t>
            </a:r>
          </a:p>
          <a:p>
            <a:pPr marL="0" indent="0">
              <a:lnSpc>
                <a:spcPct val="100000"/>
              </a:lnSpc>
              <a:buNone/>
            </a:pPr>
            <a:r>
              <a:rPr lang="en-US" sz="800" dirty="0">
                <a:solidFill>
                  <a:srgbClr val="FFFFFE"/>
                </a:solidFill>
                <a:latin typeface="Calibri" panose="020F0502020204030204" pitchFamily="34" charset="0"/>
                <a:cs typeface="Calibri" panose="020F0502020204030204" pitchFamily="34" charset="0"/>
              </a:rPr>
              <a:t>© Copyright </a:t>
            </a:r>
            <a:fld id="{F990B229-D862-304E-83B4-D258D713E532}" type="datetimeyyyy">
              <a:rPr lang="en-US" sz="800" smtClean="0">
                <a:solidFill>
                  <a:srgbClr val="FFFFFE"/>
                </a:solidFill>
                <a:latin typeface="Calibri" panose="020F0502020204030204" pitchFamily="34" charset="0"/>
                <a:cs typeface="Calibri" panose="020F0502020204030204" pitchFamily="34" charset="0"/>
              </a:rPr>
              <a:t>2026</a:t>
            </a:fld>
            <a:r>
              <a:rPr lang="en-US" sz="800" dirty="0">
                <a:solidFill>
                  <a:srgbClr val="FFFFFE"/>
                </a:solidFill>
                <a:latin typeface="Calibri" panose="020F0502020204030204" pitchFamily="34" charset="0"/>
                <a:cs typeface="Calibri" panose="020F0502020204030204" pitchFamily="34" charset="0"/>
              </a:rPr>
              <a:t> University of Illinois Board of Trustees</a:t>
            </a:r>
            <a:endParaRPr lang="en-US" sz="800" dirty="0">
              <a:latin typeface="Calibri" panose="020F0502020204030204" pitchFamily="34" charset="0"/>
              <a:cs typeface="Calibri" panose="020F0502020204030204" pitchFamily="34" charset="0"/>
            </a:endParaRPr>
          </a:p>
        </p:txBody>
      </p:sp>
      <p:sp>
        <p:nvSpPr>
          <p:cNvPr id="12" name="Text Placeholder 3">
            <a:extLst>
              <a:ext uri="{FF2B5EF4-FFF2-40B4-BE49-F238E27FC236}">
                <a16:creationId xmlns:a16="http://schemas.microsoft.com/office/drawing/2014/main" id="{4F071A62-4FB5-4403-9C28-5A6710730F31}"/>
              </a:ext>
            </a:extLst>
          </p:cNvPr>
          <p:cNvSpPr>
            <a:spLocks noGrp="1"/>
          </p:cNvSpPr>
          <p:nvPr>
            <p:ph type="body" sz="half" idx="2" hasCustomPrompt="1"/>
          </p:nvPr>
        </p:nvSpPr>
        <p:spPr>
          <a:xfrm>
            <a:off x="507683" y="5027458"/>
            <a:ext cx="6248717" cy="721519"/>
          </a:xfrm>
        </p:spPr>
        <p:txBody>
          <a:bodyPr/>
          <a:lstStyle>
            <a:lvl1pPr marL="0" inden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Presenter Title</a:t>
            </a:r>
            <a:br>
              <a:rPr lang="en-US" dirty="0"/>
            </a:br>
            <a:r>
              <a:rPr lang="en-US" dirty="0"/>
              <a:t>Presenter Email</a:t>
            </a:r>
          </a:p>
        </p:txBody>
      </p:sp>
      <p:sp>
        <p:nvSpPr>
          <p:cNvPr id="7" name="Text Placeholder 3">
            <a:extLst>
              <a:ext uri="{FF2B5EF4-FFF2-40B4-BE49-F238E27FC236}">
                <a16:creationId xmlns:a16="http://schemas.microsoft.com/office/drawing/2014/main" id="{1699AE01-E4A9-0E43-9579-F1BB6A1408CC}"/>
              </a:ext>
            </a:extLst>
          </p:cNvPr>
          <p:cNvSpPr>
            <a:spLocks noGrp="1"/>
          </p:cNvSpPr>
          <p:nvPr>
            <p:ph type="body" sz="half" idx="10" hasCustomPrompt="1"/>
          </p:nvPr>
        </p:nvSpPr>
        <p:spPr>
          <a:xfrm>
            <a:off x="507683" y="4305939"/>
            <a:ext cx="6248717" cy="721519"/>
          </a:xfrm>
        </p:spPr>
        <p:txBody>
          <a:bodyPr anchor="b" anchorCtr="0">
            <a:normAutofit/>
          </a:bodyPr>
          <a:lstStyle>
            <a:lvl1pPr marL="0" indent="0">
              <a:buNone/>
              <a:defRPr sz="3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Presenter Name</a:t>
            </a:r>
          </a:p>
        </p:txBody>
      </p:sp>
      <p:pic>
        <p:nvPicPr>
          <p:cNvPr id="3" name="Picture 2" descr="Graphical user interface, text, application&#10;&#10;Description automatically generated">
            <a:extLst>
              <a:ext uri="{FF2B5EF4-FFF2-40B4-BE49-F238E27FC236}">
                <a16:creationId xmlns:a16="http://schemas.microsoft.com/office/drawing/2014/main" id="{243FD4EA-A285-8F60-465C-2775B7475AF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8991880" y="5490964"/>
            <a:ext cx="2903076" cy="1061310"/>
          </a:xfrm>
          <a:prstGeom prst="rect">
            <a:avLst/>
          </a:prstGeom>
        </p:spPr>
      </p:pic>
    </p:spTree>
    <p:extLst>
      <p:ext uri="{BB962C8B-B14F-4D97-AF65-F5344CB8AC3E}">
        <p14:creationId xmlns:p14="http://schemas.microsoft.com/office/powerpoint/2010/main" val="32793791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Back Pag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Content Placeholder 8">
            <a:extLst>
              <a:ext uri="{FF2B5EF4-FFF2-40B4-BE49-F238E27FC236}">
                <a16:creationId xmlns:a16="http://schemas.microsoft.com/office/drawing/2014/main" id="{0A89F921-F771-8639-0057-E1C1BA9488BB}"/>
              </a:ext>
            </a:extLst>
          </p:cNvPr>
          <p:cNvSpPr txBox="1">
            <a:spLocks/>
          </p:cNvSpPr>
          <p:nvPr userDrawn="1"/>
        </p:nvSpPr>
        <p:spPr>
          <a:xfrm>
            <a:off x="508002" y="5748341"/>
            <a:ext cx="5856817" cy="284693"/>
          </a:xfrm>
          <a:prstGeom prst="rect">
            <a:avLst/>
          </a:prstGeom>
        </p:spPr>
        <p:txBody>
          <a:bodyPr wrap="square" lIns="0" tIns="0" rIns="0" bIns="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Open Sans" panose="020B0606030504020204" pitchFamily="34" charset="0"/>
                <a:ea typeface="Open Sans" panose="020B0606030504020204" pitchFamily="34" charset="0"/>
                <a:cs typeface="Open Sans" panose="020B0606030504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Open Sans" panose="020B0606030504020204" pitchFamily="34" charset="0"/>
                <a:ea typeface="Open Sans" panose="020B0606030504020204" pitchFamily="34" charset="0"/>
                <a:cs typeface="Open Sans" panose="020B0606030504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Open Sans" panose="020B0606030504020204" pitchFamily="34" charset="0"/>
                <a:ea typeface="Open Sans" panose="020B0606030504020204" pitchFamily="34" charset="0"/>
                <a:cs typeface="Open Sans" panose="020B0606030504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Open Sans" panose="020B0606030504020204" pitchFamily="34" charset="0"/>
                <a:ea typeface="Open Sans" panose="020B0606030504020204" pitchFamily="34" charset="0"/>
                <a:cs typeface="Open Sans" panose="020B0606030504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Open Sans" panose="020B0606030504020204" pitchFamily="34" charset="0"/>
                <a:ea typeface="Open Sans" panose="020B0606030504020204" pitchFamily="34" charset="0"/>
                <a:cs typeface="Open Sans" panose="020B0606030504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defTabSz="514350" fontAlgn="auto">
              <a:lnSpc>
                <a:spcPct val="100000"/>
              </a:lnSpc>
              <a:spcBef>
                <a:spcPts val="563"/>
              </a:spcBef>
              <a:spcAft>
                <a:spcPts val="0"/>
              </a:spcAft>
              <a:buFont typeface="Arial" panose="020B0604020202020204" pitchFamily="34" charset="0"/>
              <a:buNone/>
              <a:defRPr/>
            </a:pPr>
            <a:r>
              <a:rPr lang="en-US" sz="450" dirty="0">
                <a:solidFill>
                  <a:srgbClr val="FFFFFE"/>
                </a:solidFill>
                <a:latin typeface="+mn-lt"/>
              </a:rPr>
              <a:t>University of Illinois, U.S. Department of Agriculture, Local Extension Councils Cooperating. University of Illinois Extension provides equal opportunities in programs and employment. If you experience any problems accessing or receiving the information in this course, or have feedback on the design, please email extension@illinois.edu for assistance.</a:t>
            </a:r>
          </a:p>
          <a:p>
            <a:pPr marL="0" indent="0" defTabSz="514350" fontAlgn="auto">
              <a:lnSpc>
                <a:spcPct val="100000"/>
              </a:lnSpc>
              <a:spcBef>
                <a:spcPts val="563"/>
              </a:spcBef>
              <a:spcAft>
                <a:spcPts val="0"/>
              </a:spcAft>
              <a:buFont typeface="Arial" panose="020B0604020202020204" pitchFamily="34" charset="0"/>
              <a:buNone/>
              <a:defRPr/>
            </a:pPr>
            <a:r>
              <a:rPr lang="en-US" sz="450" dirty="0">
                <a:solidFill>
                  <a:srgbClr val="FFFFFE"/>
                </a:solidFill>
                <a:latin typeface="+mn-lt"/>
              </a:rPr>
              <a:t>© Copyright 2024 University of Illinois Board of Trustees</a:t>
            </a:r>
            <a:endParaRPr lang="en-US" sz="450" dirty="0">
              <a:solidFill>
                <a:prstClr val="white"/>
              </a:solidFill>
              <a:latin typeface="+mn-lt"/>
            </a:endParaRPr>
          </a:p>
        </p:txBody>
      </p:sp>
      <p:pic>
        <p:nvPicPr>
          <p:cNvPr id="3" name="Picture 7" descr="Graphical user interface, text, application&#10;&#10;Description automatically generated">
            <a:extLst>
              <a:ext uri="{FF2B5EF4-FFF2-40B4-BE49-F238E27FC236}">
                <a16:creationId xmlns:a16="http://schemas.microsoft.com/office/drawing/2014/main" id="{63B4F8DF-B546-77AA-7E73-3A05DEE6D46E}"/>
              </a:ext>
            </a:extLst>
          </p:cNvPr>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8593667" y="5508628"/>
            <a:ext cx="3276600" cy="1198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2299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8A47AC7-2531-40A7-9989-BF3AAC382CCF}"/>
              </a:ext>
            </a:extLst>
          </p:cNvPr>
          <p:cNvSpPr>
            <a:spLocks noGrp="1"/>
          </p:cNvSpPr>
          <p:nvPr>
            <p:ph type="title"/>
          </p:nvPr>
        </p:nvSpPr>
        <p:spPr>
          <a:xfrm>
            <a:off x="838199" y="365125"/>
            <a:ext cx="10515599" cy="1325563"/>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9F93606E-DE1C-44E9-A5A7-9DBEE18B59C0}"/>
              </a:ext>
            </a:extLst>
          </p:cNvPr>
          <p:cNvSpPr>
            <a:spLocks noGrp="1"/>
          </p:cNvSpPr>
          <p:nvPr>
            <p:ph type="body" idx="1"/>
          </p:nvPr>
        </p:nvSpPr>
        <p:spPr>
          <a:xfrm>
            <a:off x="838200" y="1825625"/>
            <a:ext cx="10515600" cy="4351338"/>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665970647"/>
      </p:ext>
    </p:extLst>
  </p:cSld>
  <p:clrMap bg1="lt1" tx1="dk1" bg2="lt2" tx2="dk2" accent1="accent1" accent2="accent2" accent3="accent3" accent4="accent4" accent5="accent5" accent6="accent6" hlink="hlink" folHlink="folHlink"/>
  <p:sldLayoutIdLst>
    <p:sldLayoutId id="2147483665" r:id="rId1"/>
    <p:sldLayoutId id="2147483659" r:id="rId2"/>
    <p:sldLayoutId id="2147483651" r:id="rId3"/>
    <p:sldLayoutId id="2147483663" r:id="rId4"/>
    <p:sldLayoutId id="2147483650" r:id="rId5"/>
    <p:sldLayoutId id="2147483652" r:id="rId6"/>
    <p:sldLayoutId id="2147483653" r:id="rId7"/>
    <p:sldLayoutId id="2147483662" r:id="rId8"/>
    <p:sldLayoutId id="2147483657" r:id="rId9"/>
    <p:sldLayoutId id="2147483654" r:id="rId10"/>
    <p:sldLayoutId id="2147483660" r:id="rId11"/>
    <p:sldLayoutId id="2147483661" r:id="rId12"/>
    <p:sldLayoutId id="2147483655" r:id="rId13"/>
    <p:sldLayoutId id="2147483656" r:id="rId14"/>
    <p:sldLayoutId id="2147483658" r:id="rId15"/>
    <p:sldLayoutId id="2147483664" r:id="rId16"/>
  </p:sldLayoutIdLst>
  <p:txStyles>
    <p:titleStyle>
      <a:lvl1pPr algn="l" defTabSz="914400" rtl="0" eaLnBrk="1" latinLnBrk="0" hangingPunct="1">
        <a:lnSpc>
          <a:spcPct val="70000"/>
        </a:lnSpc>
        <a:spcBef>
          <a:spcPct val="0"/>
        </a:spcBef>
        <a:buNone/>
        <a:defRPr sz="4400" kern="1200">
          <a:solidFill>
            <a:srgbClr val="13294B"/>
          </a:solidFill>
          <a:latin typeface="Calibri" panose="020F0502020204030204" pitchFamily="34" charset="0"/>
          <a:ea typeface="+mj-ea"/>
          <a:cs typeface="Calibri" panose="020F050202020403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13294B"/>
          </a:solidFill>
          <a:latin typeface="Calibri" panose="020F0502020204030204" pitchFamily="34" charset="0"/>
          <a:ea typeface="+mn-ea"/>
          <a:cs typeface="Calibri" panose="020F050202020403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13294B"/>
          </a:solidFill>
          <a:latin typeface="Calibri" panose="020F0502020204030204" pitchFamily="34" charset="0"/>
          <a:ea typeface="+mn-ea"/>
          <a:cs typeface="Calibri" panose="020F050202020403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13294B"/>
          </a:solidFill>
          <a:latin typeface="Calibri" panose="020F0502020204030204" pitchFamily="34" charset="0"/>
          <a:ea typeface="+mn-ea"/>
          <a:cs typeface="Calibri" panose="020F050202020403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13294B"/>
          </a:solidFill>
          <a:latin typeface="Calibri" panose="020F0502020204030204" pitchFamily="34" charset="0"/>
          <a:ea typeface="+mn-ea"/>
          <a:cs typeface="Calibri" panose="020F050202020403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3294B"/>
          </a:solidFill>
          <a:latin typeface="Calibri" panose="020F0502020204030204" pitchFamily="34" charset="0"/>
          <a:ea typeface="+mn-ea"/>
          <a:cs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EF5FFA5-2908-7100-9D6C-D69F896A42FC}"/>
              </a:ext>
            </a:extLst>
          </p:cNvPr>
          <p:cNvSpPr/>
          <p:nvPr/>
        </p:nvSpPr>
        <p:spPr>
          <a:xfrm>
            <a:off x="0"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2596F512-B74E-87F9-E58E-8D0AB0580F25}"/>
              </a:ext>
            </a:extLst>
          </p:cNvPr>
          <p:cNvSpPr/>
          <p:nvPr/>
        </p:nvSpPr>
        <p:spPr>
          <a:xfrm>
            <a:off x="0" y="6334128"/>
            <a:ext cx="12192000" cy="6667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7AE87722-06F4-6310-B7A7-52FDB8EEF5E1}"/>
              </a:ext>
            </a:extLst>
          </p:cNvPr>
          <p:cNvSpPr>
            <a:spLocks noGrp="1"/>
          </p:cNvSpPr>
          <p:nvPr>
            <p:ph type="title"/>
          </p:nvPr>
        </p:nvSpPr>
        <p:spPr>
          <a:xfrm>
            <a:off x="1096433" y="287341"/>
            <a:ext cx="10058400" cy="144938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1029" name="Text Placeholder 2">
            <a:extLst>
              <a:ext uri="{FF2B5EF4-FFF2-40B4-BE49-F238E27FC236}">
                <a16:creationId xmlns:a16="http://schemas.microsoft.com/office/drawing/2014/main" id="{81CE9268-A34F-55C8-F333-1BFF4D7D9142}"/>
              </a:ext>
            </a:extLst>
          </p:cNvPr>
          <p:cNvSpPr>
            <a:spLocks noGrp="1" noChangeArrowheads="1"/>
          </p:cNvSpPr>
          <p:nvPr>
            <p:ph type="body" idx="1"/>
          </p:nvPr>
        </p:nvSpPr>
        <p:spPr bwMode="auto">
          <a:xfrm>
            <a:off x="1096433" y="1846266"/>
            <a:ext cx="10058400" cy="402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45720" rIns="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7B77C8FF-E6B6-A49F-0E4D-B88EDAA60B5D}"/>
              </a:ext>
            </a:extLst>
          </p:cNvPr>
          <p:cNvSpPr>
            <a:spLocks noGrp="1"/>
          </p:cNvSpPr>
          <p:nvPr>
            <p:ph type="dt" sz="half" idx="2"/>
          </p:nvPr>
        </p:nvSpPr>
        <p:spPr>
          <a:xfrm>
            <a:off x="1096433" y="6459541"/>
            <a:ext cx="2472267" cy="365125"/>
          </a:xfrm>
          <a:prstGeom prst="rect">
            <a:avLst/>
          </a:prstGeom>
        </p:spPr>
        <p:txBody>
          <a:bodyPr vert="horz" lIns="91440" tIns="45720" rIns="91440" bIns="45720" rtlCol="0" anchor="ctr"/>
          <a:lstStyle>
            <a:lvl1pPr algn="l" eaLnBrk="1" fontAlgn="auto" hangingPunct="1">
              <a:spcBef>
                <a:spcPts val="0"/>
              </a:spcBef>
              <a:spcAft>
                <a:spcPts val="0"/>
              </a:spcAft>
              <a:defRPr sz="675">
                <a:solidFill>
                  <a:srgbClr val="FFFFFF"/>
                </a:solidFill>
                <a:latin typeface="+mn-lt"/>
              </a:defRPr>
            </a:lvl1pPr>
          </a:lstStyle>
          <a:p>
            <a:pPr>
              <a:defRPr/>
            </a:pPr>
            <a:endParaRPr lang="en-US"/>
          </a:p>
        </p:txBody>
      </p:sp>
      <p:sp>
        <p:nvSpPr>
          <p:cNvPr id="5" name="Footer Placeholder 4">
            <a:extLst>
              <a:ext uri="{FF2B5EF4-FFF2-40B4-BE49-F238E27FC236}">
                <a16:creationId xmlns:a16="http://schemas.microsoft.com/office/drawing/2014/main" id="{ACA93465-60BE-E175-A57B-6DDEFD79253F}"/>
              </a:ext>
            </a:extLst>
          </p:cNvPr>
          <p:cNvSpPr>
            <a:spLocks noGrp="1"/>
          </p:cNvSpPr>
          <p:nvPr>
            <p:ph type="ftr" sz="quarter" idx="3"/>
          </p:nvPr>
        </p:nvSpPr>
        <p:spPr>
          <a:xfrm>
            <a:off x="3687235" y="6459541"/>
            <a:ext cx="4821767" cy="365125"/>
          </a:xfrm>
          <a:prstGeom prst="rect">
            <a:avLst/>
          </a:prstGeom>
        </p:spPr>
        <p:txBody>
          <a:bodyPr vert="horz" lIns="91440" tIns="45720" rIns="91440" bIns="45720" rtlCol="0" anchor="ctr"/>
          <a:lstStyle>
            <a:lvl1pPr algn="ctr" eaLnBrk="1" fontAlgn="auto" hangingPunct="1">
              <a:spcBef>
                <a:spcPts val="0"/>
              </a:spcBef>
              <a:spcAft>
                <a:spcPts val="0"/>
              </a:spcAft>
              <a:defRPr sz="675" cap="all" baseline="0">
                <a:solidFill>
                  <a:srgbClr val="FFFFFF"/>
                </a:solidFill>
                <a:latin typeface="+mn-lt"/>
              </a:defRPr>
            </a:lvl1pPr>
          </a:lstStyle>
          <a:p>
            <a:pPr>
              <a:defRPr/>
            </a:pPr>
            <a:endParaRPr lang="en-US"/>
          </a:p>
        </p:txBody>
      </p:sp>
      <p:sp>
        <p:nvSpPr>
          <p:cNvPr id="6" name="Slide Number Placeholder 5">
            <a:extLst>
              <a:ext uri="{FF2B5EF4-FFF2-40B4-BE49-F238E27FC236}">
                <a16:creationId xmlns:a16="http://schemas.microsoft.com/office/drawing/2014/main" id="{6F5C7F5D-EC0E-F3B3-4B25-93A2455D2AA3}"/>
              </a:ext>
            </a:extLst>
          </p:cNvPr>
          <p:cNvSpPr>
            <a:spLocks noGrp="1"/>
          </p:cNvSpPr>
          <p:nvPr>
            <p:ph type="sldNum" sz="quarter" idx="4"/>
          </p:nvPr>
        </p:nvSpPr>
        <p:spPr>
          <a:xfrm>
            <a:off x="9899652" y="6459541"/>
            <a:ext cx="1312333" cy="365125"/>
          </a:xfrm>
          <a:prstGeom prst="rect">
            <a:avLst/>
          </a:prstGeom>
        </p:spPr>
        <p:txBody>
          <a:bodyPr vert="horz" lIns="91440" tIns="45720" rIns="91440" bIns="45720" rtlCol="0" anchor="ctr"/>
          <a:lstStyle>
            <a:lvl1pPr algn="r" eaLnBrk="1" fontAlgn="auto" hangingPunct="1">
              <a:spcBef>
                <a:spcPts val="0"/>
              </a:spcBef>
              <a:spcAft>
                <a:spcPts val="0"/>
              </a:spcAft>
              <a:defRPr sz="788">
                <a:solidFill>
                  <a:srgbClr val="FFFFFF"/>
                </a:solidFill>
                <a:latin typeface="+mn-lt"/>
              </a:defRPr>
            </a:lvl1pPr>
          </a:lstStyle>
          <a:p>
            <a:pPr>
              <a:defRPr/>
            </a:pPr>
            <a:fld id="{CAD3BEFC-E0A5-412E-900D-8361E149E6A1}" type="slidenum">
              <a:rPr lang="en-US" altLang="en-US"/>
              <a:pPr>
                <a:defRPr/>
              </a:pPr>
              <a:t>‹#›</a:t>
            </a:fld>
            <a:endParaRPr lang="en-US" altLang="en-US"/>
          </a:p>
        </p:txBody>
      </p:sp>
      <p:cxnSp>
        <p:nvCxnSpPr>
          <p:cNvPr id="10" name="Straight Connector 9">
            <a:extLst>
              <a:ext uri="{FF2B5EF4-FFF2-40B4-BE49-F238E27FC236}">
                <a16:creationId xmlns:a16="http://schemas.microsoft.com/office/drawing/2014/main" id="{A613034C-0BCE-FE4E-D92C-3D3372EA31F5}"/>
              </a:ext>
            </a:extLst>
          </p:cNvPr>
          <p:cNvCxnSpPr/>
          <p:nvPr/>
        </p:nvCxnSpPr>
        <p:spPr>
          <a:xfrm>
            <a:off x="1193800" y="1738313"/>
            <a:ext cx="9967384"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4028" r:id="rId1"/>
  </p:sldLayoutIdLst>
  <p:transition spd="med">
    <p:random/>
  </p:transition>
  <p:txStyles>
    <p:titleStyle>
      <a:lvl1pPr algn="l" rtl="0" eaLnBrk="1" fontAlgn="base" hangingPunct="1">
        <a:lnSpc>
          <a:spcPct val="85000"/>
        </a:lnSpc>
        <a:spcBef>
          <a:spcPct val="0"/>
        </a:spcBef>
        <a:spcAft>
          <a:spcPct val="0"/>
        </a:spcAft>
        <a:defRPr sz="4800" kern="1200" spc="-50">
          <a:solidFill>
            <a:srgbClr val="404040"/>
          </a:solidFill>
          <a:latin typeface="+mj-lt"/>
          <a:ea typeface="+mj-ea"/>
          <a:cs typeface="+mj-cs"/>
        </a:defRPr>
      </a:lvl1pPr>
      <a:lvl2pPr algn="l" rtl="0" eaLnBrk="1" fontAlgn="base" hangingPunct="1">
        <a:lnSpc>
          <a:spcPct val="85000"/>
        </a:lnSpc>
        <a:spcBef>
          <a:spcPct val="0"/>
        </a:spcBef>
        <a:spcAft>
          <a:spcPct val="0"/>
        </a:spcAft>
        <a:defRPr sz="4800">
          <a:solidFill>
            <a:srgbClr val="404040"/>
          </a:solidFill>
          <a:latin typeface="Calibri Light" panose="020F0302020204030204" pitchFamily="34" charset="0"/>
        </a:defRPr>
      </a:lvl2pPr>
      <a:lvl3pPr algn="l" rtl="0" eaLnBrk="1" fontAlgn="base" hangingPunct="1">
        <a:lnSpc>
          <a:spcPct val="85000"/>
        </a:lnSpc>
        <a:spcBef>
          <a:spcPct val="0"/>
        </a:spcBef>
        <a:spcAft>
          <a:spcPct val="0"/>
        </a:spcAft>
        <a:defRPr sz="4800">
          <a:solidFill>
            <a:srgbClr val="404040"/>
          </a:solidFill>
          <a:latin typeface="Calibri Light" panose="020F0302020204030204" pitchFamily="34" charset="0"/>
        </a:defRPr>
      </a:lvl3pPr>
      <a:lvl4pPr algn="l" rtl="0" eaLnBrk="1" fontAlgn="base" hangingPunct="1">
        <a:lnSpc>
          <a:spcPct val="85000"/>
        </a:lnSpc>
        <a:spcBef>
          <a:spcPct val="0"/>
        </a:spcBef>
        <a:spcAft>
          <a:spcPct val="0"/>
        </a:spcAft>
        <a:defRPr sz="4800">
          <a:solidFill>
            <a:srgbClr val="404040"/>
          </a:solidFill>
          <a:latin typeface="Calibri Light" panose="020F0302020204030204" pitchFamily="34" charset="0"/>
        </a:defRPr>
      </a:lvl4pPr>
      <a:lvl5pPr algn="l" rtl="0" eaLnBrk="1" fontAlgn="base" hangingPunct="1">
        <a:lnSpc>
          <a:spcPct val="85000"/>
        </a:lnSpc>
        <a:spcBef>
          <a:spcPct val="0"/>
        </a:spcBef>
        <a:spcAft>
          <a:spcPct val="0"/>
        </a:spcAft>
        <a:defRPr sz="4800">
          <a:solidFill>
            <a:srgbClr val="404040"/>
          </a:solidFill>
          <a:latin typeface="Calibri Light" panose="020F0302020204030204" pitchFamily="34" charset="0"/>
        </a:defRPr>
      </a:lvl5pPr>
      <a:lvl6pPr marL="457200" algn="l" rtl="0" eaLnBrk="1" fontAlgn="base" hangingPunct="1">
        <a:lnSpc>
          <a:spcPct val="85000"/>
        </a:lnSpc>
        <a:spcBef>
          <a:spcPct val="0"/>
        </a:spcBef>
        <a:spcAft>
          <a:spcPct val="0"/>
        </a:spcAft>
        <a:defRPr sz="4800">
          <a:solidFill>
            <a:srgbClr val="404040"/>
          </a:solidFill>
          <a:latin typeface="Calibri Light" panose="020F0302020204030204" pitchFamily="34" charset="0"/>
        </a:defRPr>
      </a:lvl6pPr>
      <a:lvl7pPr marL="914400" algn="l" rtl="0" eaLnBrk="1" fontAlgn="base" hangingPunct="1">
        <a:lnSpc>
          <a:spcPct val="85000"/>
        </a:lnSpc>
        <a:spcBef>
          <a:spcPct val="0"/>
        </a:spcBef>
        <a:spcAft>
          <a:spcPct val="0"/>
        </a:spcAft>
        <a:defRPr sz="4800">
          <a:solidFill>
            <a:srgbClr val="404040"/>
          </a:solidFill>
          <a:latin typeface="Calibri Light" panose="020F0302020204030204" pitchFamily="34" charset="0"/>
        </a:defRPr>
      </a:lvl7pPr>
      <a:lvl8pPr marL="1371600" algn="l" rtl="0" eaLnBrk="1" fontAlgn="base" hangingPunct="1">
        <a:lnSpc>
          <a:spcPct val="85000"/>
        </a:lnSpc>
        <a:spcBef>
          <a:spcPct val="0"/>
        </a:spcBef>
        <a:spcAft>
          <a:spcPct val="0"/>
        </a:spcAft>
        <a:defRPr sz="4800">
          <a:solidFill>
            <a:srgbClr val="404040"/>
          </a:solidFill>
          <a:latin typeface="Calibri Light" panose="020F0302020204030204" pitchFamily="34" charset="0"/>
        </a:defRPr>
      </a:lvl8pPr>
      <a:lvl9pPr marL="1828800" algn="l" rtl="0" eaLnBrk="1" fontAlgn="base" hangingPunct="1">
        <a:lnSpc>
          <a:spcPct val="85000"/>
        </a:lnSpc>
        <a:spcBef>
          <a:spcPct val="0"/>
        </a:spcBef>
        <a:spcAft>
          <a:spcPct val="0"/>
        </a:spcAft>
        <a:defRPr sz="4800">
          <a:solidFill>
            <a:srgbClr val="404040"/>
          </a:solidFill>
          <a:latin typeface="Calibri Light" panose="020F0302020204030204" pitchFamily="34" charset="0"/>
        </a:defRPr>
      </a:lvl9pPr>
    </p:titleStyle>
    <p:bodyStyle>
      <a:lvl1pPr marL="90488" indent="-90488" algn="l" rtl="0" eaLnBrk="1" fontAlgn="base"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rgbClr val="404040"/>
          </a:solidFill>
          <a:latin typeface="+mn-lt"/>
          <a:ea typeface="+mn-ea"/>
          <a:cs typeface="+mn-cs"/>
        </a:defRPr>
      </a:lvl1pPr>
      <a:lvl2pPr marL="382588" indent="-182563" algn="l" rtl="0" eaLnBrk="1" fontAlgn="base" hangingPunct="1">
        <a:lnSpc>
          <a:spcPct val="90000"/>
        </a:lnSpc>
        <a:spcBef>
          <a:spcPts val="200"/>
        </a:spcBef>
        <a:spcAft>
          <a:spcPts val="400"/>
        </a:spcAft>
        <a:buClr>
          <a:schemeClr val="accent1"/>
        </a:buClr>
        <a:buFont typeface="Calibri" panose="020F0502020204030204" pitchFamily="34" charset="0"/>
        <a:buChar char="◦"/>
        <a:defRPr kern="1200">
          <a:solidFill>
            <a:srgbClr val="404040"/>
          </a:solidFill>
          <a:latin typeface="+mn-lt"/>
          <a:ea typeface="+mn-ea"/>
          <a:cs typeface="+mn-cs"/>
        </a:defRPr>
      </a:lvl2pPr>
      <a:lvl3pPr marL="566738" indent="-182563" algn="l" rtl="0" eaLnBrk="1" fontAlgn="base" hangingPunct="1">
        <a:lnSpc>
          <a:spcPct val="90000"/>
        </a:lnSpc>
        <a:spcBef>
          <a:spcPts val="200"/>
        </a:spcBef>
        <a:spcAft>
          <a:spcPts val="400"/>
        </a:spcAft>
        <a:buClr>
          <a:schemeClr val="accent1"/>
        </a:buClr>
        <a:buFont typeface="Calibri" panose="020F0502020204030204" pitchFamily="34" charset="0"/>
        <a:buChar char="◦"/>
        <a:defRPr sz="1400" kern="1200">
          <a:solidFill>
            <a:srgbClr val="404040"/>
          </a:solidFill>
          <a:latin typeface="+mn-lt"/>
          <a:ea typeface="+mn-ea"/>
          <a:cs typeface="+mn-cs"/>
        </a:defRPr>
      </a:lvl3pPr>
      <a:lvl4pPr marL="749300" indent="-182563" algn="l" rtl="0" eaLnBrk="1" fontAlgn="base" hangingPunct="1">
        <a:lnSpc>
          <a:spcPct val="90000"/>
        </a:lnSpc>
        <a:spcBef>
          <a:spcPts val="200"/>
        </a:spcBef>
        <a:spcAft>
          <a:spcPts val="400"/>
        </a:spcAft>
        <a:buClr>
          <a:schemeClr val="accent1"/>
        </a:buClr>
        <a:buFont typeface="Calibri" panose="020F0502020204030204" pitchFamily="34" charset="0"/>
        <a:buChar char="◦"/>
        <a:defRPr sz="1400" kern="1200">
          <a:solidFill>
            <a:srgbClr val="404040"/>
          </a:solidFill>
          <a:latin typeface="+mn-lt"/>
          <a:ea typeface="+mn-ea"/>
          <a:cs typeface="+mn-cs"/>
        </a:defRPr>
      </a:lvl4pPr>
      <a:lvl5pPr marL="931863" indent="-182563" algn="l" rtl="0" eaLnBrk="1" fontAlgn="base" hangingPunct="1">
        <a:lnSpc>
          <a:spcPct val="90000"/>
        </a:lnSpc>
        <a:spcBef>
          <a:spcPts val="200"/>
        </a:spcBef>
        <a:spcAft>
          <a:spcPts val="400"/>
        </a:spcAft>
        <a:buClr>
          <a:schemeClr val="accent1"/>
        </a:buClr>
        <a:buFont typeface="Calibri" panose="020F0502020204030204" pitchFamily="34" charset="0"/>
        <a:buChar char="◦"/>
        <a:defRPr sz="1400" kern="1200">
          <a:solidFill>
            <a:srgbClr val="404040"/>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9.jpeg"/></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microsoft.com/office/2007/relationships/media" Target="../media/media1.MOV"/><Relationship Id="rId1" Type="http://schemas.openxmlformats.org/officeDocument/2006/relationships/video" Target="NULL" TargetMode="Externa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5.xml"/><Relationship Id="rId5" Type="http://schemas.openxmlformats.org/officeDocument/2006/relationships/image" Target="../media/image18.png"/><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5.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1.xml"/><Relationship Id="rId1" Type="http://schemas.openxmlformats.org/officeDocument/2006/relationships/slideLayout" Target="../slideLayouts/slideLayout5.xml"/><Relationship Id="rId4" Type="http://schemas.openxmlformats.org/officeDocument/2006/relationships/image" Target="../media/image27.png"/></Relationships>
</file>

<file path=ppt/slides/_rels/slide1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5.xml"/><Relationship Id="rId1" Type="http://schemas.openxmlformats.org/officeDocument/2006/relationships/slideLayout" Target="../slideLayouts/slideLayout6.xml"/><Relationship Id="rId5" Type="http://schemas.openxmlformats.org/officeDocument/2006/relationships/image" Target="../media/image33.jpeg"/><Relationship Id="rId4" Type="http://schemas.openxmlformats.org/officeDocument/2006/relationships/image" Target="../media/image32.jpeg"/></Relationships>
</file>

<file path=ppt/slides/_rels/slide1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21.xml"/><Relationship Id="rId1" Type="http://schemas.openxmlformats.org/officeDocument/2006/relationships/slideLayout" Target="../slideLayouts/slideLayout6.xml"/><Relationship Id="rId5" Type="http://schemas.openxmlformats.org/officeDocument/2006/relationships/image" Target="../media/image41.png"/><Relationship Id="rId4" Type="http://schemas.openxmlformats.org/officeDocument/2006/relationships/image" Target="../media/image40.jpeg"/></Relationships>
</file>

<file path=ppt/slides/_rels/slide2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2.xml"/><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3.xml"/><Relationship Id="rId1" Type="http://schemas.openxmlformats.org/officeDocument/2006/relationships/slideLayout" Target="../slideLayouts/slideLayout6.xml"/><Relationship Id="rId5" Type="http://schemas.openxmlformats.org/officeDocument/2006/relationships/image" Target="../media/image46.png"/><Relationship Id="rId4" Type="http://schemas.openxmlformats.org/officeDocument/2006/relationships/image" Target="../media/image45.png"/></Relationships>
</file>

<file path=ppt/slides/_rels/slide26.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6.xml"/><Relationship Id="rId1" Type="http://schemas.openxmlformats.org/officeDocument/2006/relationships/slideLayout" Target="../slideLayouts/slideLayout6.xml"/><Relationship Id="rId4" Type="http://schemas.openxmlformats.org/officeDocument/2006/relationships/image" Target="../media/image50.png"/></Relationships>
</file>

<file path=ppt/slides/_rels/slide29.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34.xml"/><Relationship Id="rId1" Type="http://schemas.openxmlformats.org/officeDocument/2006/relationships/slideLayout" Target="../slideLayouts/slideLayout6.xml"/><Relationship Id="rId4" Type="http://schemas.openxmlformats.org/officeDocument/2006/relationships/image" Target="../media/image60.jpg"/></Relationships>
</file>

<file path=ppt/slides/_rels/slide38.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36.xm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3" Type="http://schemas.openxmlformats.org/officeDocument/2006/relationships/image" Target="../media/image64.jpeg"/><Relationship Id="rId7" Type="http://schemas.openxmlformats.org/officeDocument/2006/relationships/hyperlink" Target="http://www.library.illinois.edu/vex/toxic" TargetMode="External"/><Relationship Id="rId2" Type="http://schemas.openxmlformats.org/officeDocument/2006/relationships/notesSlide" Target="../notesSlides/notesSlide37.xml"/><Relationship Id="rId1" Type="http://schemas.openxmlformats.org/officeDocument/2006/relationships/slideLayout" Target="../slideLayouts/slideLayout14.xml"/><Relationship Id="rId6" Type="http://schemas.openxmlformats.org/officeDocument/2006/relationships/hyperlink" Target="http://www.vetmed.ucdavis.edu/" TargetMode="External"/><Relationship Id="rId5" Type="http://schemas.openxmlformats.org/officeDocument/2006/relationships/hyperlink" Target="http://www.petpoisonhelpline.com/" TargetMode="External"/><Relationship Id="rId4" Type="http://schemas.openxmlformats.org/officeDocument/2006/relationships/hyperlink" Target="https://www.aspca.org/pet-care/aspca-poison-control/toxic-and-non-toxic-plants"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67.jpg"/><Relationship Id="rId2" Type="http://schemas.openxmlformats.org/officeDocument/2006/relationships/hyperlink" Target="mailto:jviebach@illinois.edu" TargetMode="External"/><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7296570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829C1FE8-8ABA-99FD-D92F-160F3E261780}"/>
              </a:ext>
            </a:extLst>
          </p:cNvPr>
          <p:cNvPicPr>
            <a:picLocks noGrp="1" noChangeAspect="1"/>
          </p:cNvPicPr>
          <p:nvPr>
            <p:ph type="pic" sz="quarter" idx="11"/>
          </p:nvPr>
        </p:nvPicPr>
        <p:blipFill>
          <a:blip r:embed="rId3"/>
          <a:srcRect l="10971" r="10971"/>
          <a:stretch>
            <a:fillRect/>
          </a:stretch>
        </p:blipFill>
        <p:spPr>
          <a:xfrm>
            <a:off x="7116023" y="1019006"/>
            <a:ext cx="4227969" cy="4134175"/>
          </a:xfrm>
          <a:prstGeom prst="rect">
            <a:avLst/>
          </a:prstGeom>
        </p:spPr>
      </p:pic>
      <p:sp>
        <p:nvSpPr>
          <p:cNvPr id="3" name="Title 2">
            <a:extLst>
              <a:ext uri="{FF2B5EF4-FFF2-40B4-BE49-F238E27FC236}">
                <a16:creationId xmlns:a16="http://schemas.microsoft.com/office/drawing/2014/main" id="{695417E2-0CDD-D6DA-B0E4-349E0113401C}"/>
              </a:ext>
            </a:extLst>
          </p:cNvPr>
          <p:cNvSpPr>
            <a:spLocks noGrp="1"/>
          </p:cNvSpPr>
          <p:nvPr>
            <p:ph type="ctrTitle"/>
          </p:nvPr>
        </p:nvSpPr>
        <p:spPr/>
        <p:txBody>
          <a:bodyPr/>
          <a:lstStyle/>
          <a:p>
            <a:r>
              <a:rPr lang="en-US" dirty="0"/>
              <a:t>Pet-Friendly Landscaping</a:t>
            </a:r>
          </a:p>
        </p:txBody>
      </p:sp>
      <p:sp>
        <p:nvSpPr>
          <p:cNvPr id="6" name="TextBox 5">
            <a:extLst>
              <a:ext uri="{FF2B5EF4-FFF2-40B4-BE49-F238E27FC236}">
                <a16:creationId xmlns:a16="http://schemas.microsoft.com/office/drawing/2014/main" id="{1E0DB0F5-71C0-5193-CB61-97AD2FAA3743}"/>
              </a:ext>
            </a:extLst>
          </p:cNvPr>
          <p:cNvSpPr txBox="1"/>
          <p:nvPr/>
        </p:nvSpPr>
        <p:spPr>
          <a:xfrm>
            <a:off x="7116023" y="5153181"/>
            <a:ext cx="2996698" cy="230832"/>
          </a:xfrm>
          <a:prstGeom prst="rect">
            <a:avLst/>
          </a:prstGeom>
          <a:noFill/>
        </p:spPr>
        <p:txBody>
          <a:bodyPr wrap="square" rtlCol="0">
            <a:spAutoFit/>
          </a:bodyPr>
          <a:lstStyle/>
          <a:p>
            <a:r>
              <a:rPr lang="en-US" sz="900" dirty="0"/>
              <a:t>Photo credit: Bonnie Prokop</a:t>
            </a:r>
          </a:p>
        </p:txBody>
      </p:sp>
    </p:spTree>
    <p:extLst>
      <p:ext uri="{BB962C8B-B14F-4D97-AF65-F5344CB8AC3E}">
        <p14:creationId xmlns:p14="http://schemas.microsoft.com/office/powerpoint/2010/main" val="22788466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386DE-720E-AAF9-4D07-3EB9ABCC0F41}"/>
              </a:ext>
            </a:extLst>
          </p:cNvPr>
          <p:cNvSpPr>
            <a:spLocks noGrp="1"/>
          </p:cNvSpPr>
          <p:nvPr>
            <p:ph type="title"/>
          </p:nvPr>
        </p:nvSpPr>
        <p:spPr/>
        <p:txBody>
          <a:bodyPr/>
          <a:lstStyle/>
          <a:p>
            <a:r>
              <a:rPr lang="en-US" dirty="0"/>
              <a:t>What you want</a:t>
            </a:r>
          </a:p>
        </p:txBody>
      </p:sp>
      <p:sp>
        <p:nvSpPr>
          <p:cNvPr id="3" name="Content Placeholder 2">
            <a:extLst>
              <a:ext uri="{FF2B5EF4-FFF2-40B4-BE49-F238E27FC236}">
                <a16:creationId xmlns:a16="http://schemas.microsoft.com/office/drawing/2014/main" id="{7BFADF1E-EE2B-F0EA-0135-22A4B658F88D}"/>
              </a:ext>
            </a:extLst>
          </p:cNvPr>
          <p:cNvSpPr>
            <a:spLocks noGrp="1"/>
          </p:cNvSpPr>
          <p:nvPr>
            <p:ph sz="half" idx="1"/>
          </p:nvPr>
        </p:nvSpPr>
        <p:spPr/>
        <p:txBody>
          <a:bodyPr/>
          <a:lstStyle/>
          <a:p>
            <a:r>
              <a:rPr lang="en-US" dirty="0"/>
              <a:t>An attractive and functional  garden</a:t>
            </a:r>
          </a:p>
        </p:txBody>
      </p:sp>
      <p:pic>
        <p:nvPicPr>
          <p:cNvPr id="5" name="Picture 4">
            <a:extLst>
              <a:ext uri="{FF2B5EF4-FFF2-40B4-BE49-F238E27FC236}">
                <a16:creationId xmlns:a16="http://schemas.microsoft.com/office/drawing/2014/main" id="{F5D466F2-CE61-046C-7B18-E619C46EFAE3}"/>
              </a:ext>
            </a:extLst>
          </p:cNvPr>
          <p:cNvPicPr>
            <a:picLocks noChangeAspect="1"/>
          </p:cNvPicPr>
          <p:nvPr/>
        </p:nvPicPr>
        <p:blipFill>
          <a:blip r:embed="rId3"/>
          <a:stretch>
            <a:fillRect/>
          </a:stretch>
        </p:blipFill>
        <p:spPr>
          <a:xfrm>
            <a:off x="6020522" y="365124"/>
            <a:ext cx="5637323" cy="5637323"/>
          </a:xfrm>
          <a:prstGeom prst="rect">
            <a:avLst/>
          </a:prstGeom>
        </p:spPr>
      </p:pic>
      <p:sp>
        <p:nvSpPr>
          <p:cNvPr id="6" name="TextBox 5">
            <a:extLst>
              <a:ext uri="{FF2B5EF4-FFF2-40B4-BE49-F238E27FC236}">
                <a16:creationId xmlns:a16="http://schemas.microsoft.com/office/drawing/2014/main" id="{8C709186-3284-CE7E-6CE8-B72562CDF616}"/>
              </a:ext>
            </a:extLst>
          </p:cNvPr>
          <p:cNvSpPr txBox="1"/>
          <p:nvPr/>
        </p:nvSpPr>
        <p:spPr>
          <a:xfrm>
            <a:off x="6019800" y="6002447"/>
            <a:ext cx="3509727" cy="230832"/>
          </a:xfrm>
          <a:prstGeom prst="rect">
            <a:avLst/>
          </a:prstGeom>
          <a:noFill/>
        </p:spPr>
        <p:txBody>
          <a:bodyPr wrap="square" rtlCol="0">
            <a:spAutoFit/>
          </a:bodyPr>
          <a:lstStyle/>
          <a:p>
            <a:r>
              <a:rPr lang="en-US" sz="900" dirty="0"/>
              <a:t>Image created with Gemini AI</a:t>
            </a:r>
          </a:p>
        </p:txBody>
      </p:sp>
      <p:pic>
        <p:nvPicPr>
          <p:cNvPr id="9" name="Picture 8" descr="A house with a garden&#10;&#10;Description automatically generated">
            <a:extLst>
              <a:ext uri="{FF2B5EF4-FFF2-40B4-BE49-F238E27FC236}">
                <a16:creationId xmlns:a16="http://schemas.microsoft.com/office/drawing/2014/main" id="{F44D3266-8F75-DF2B-F537-CB544D52EAB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2407" y="2806574"/>
            <a:ext cx="4493852" cy="3370389"/>
          </a:xfrm>
          <a:prstGeom prst="rect">
            <a:avLst/>
          </a:prstGeom>
        </p:spPr>
      </p:pic>
      <p:sp>
        <p:nvSpPr>
          <p:cNvPr id="10" name="TextBox 9">
            <a:extLst>
              <a:ext uri="{FF2B5EF4-FFF2-40B4-BE49-F238E27FC236}">
                <a16:creationId xmlns:a16="http://schemas.microsoft.com/office/drawing/2014/main" id="{48F62DE3-B41C-9F95-BAC4-B96B36EB6A68}"/>
              </a:ext>
            </a:extLst>
          </p:cNvPr>
          <p:cNvSpPr txBox="1"/>
          <p:nvPr/>
        </p:nvSpPr>
        <p:spPr>
          <a:xfrm>
            <a:off x="652407" y="6196484"/>
            <a:ext cx="3509727" cy="230832"/>
          </a:xfrm>
          <a:prstGeom prst="rect">
            <a:avLst/>
          </a:prstGeom>
          <a:noFill/>
        </p:spPr>
        <p:txBody>
          <a:bodyPr wrap="square" rtlCol="0">
            <a:spAutoFit/>
          </a:bodyPr>
          <a:lstStyle/>
          <a:p>
            <a:r>
              <a:rPr lang="en-US" sz="900" dirty="0"/>
              <a:t>Photo credit: Jamie Viebach</a:t>
            </a:r>
          </a:p>
        </p:txBody>
      </p:sp>
    </p:spTree>
    <p:extLst>
      <p:ext uri="{BB962C8B-B14F-4D97-AF65-F5344CB8AC3E}">
        <p14:creationId xmlns:p14="http://schemas.microsoft.com/office/powerpoint/2010/main" val="35051754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94D17140-356C-0D8F-832E-B873B0F755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54C8378-8CFC-BDBA-7E58-148B60A87A63}"/>
              </a:ext>
            </a:extLst>
          </p:cNvPr>
          <p:cNvSpPr>
            <a:spLocks noGrp="1"/>
          </p:cNvSpPr>
          <p:nvPr>
            <p:ph type="title"/>
          </p:nvPr>
        </p:nvSpPr>
        <p:spPr>
          <a:xfrm>
            <a:off x="659641" y="841926"/>
            <a:ext cx="6939580" cy="1325563"/>
          </a:xfrm>
        </p:spPr>
        <p:txBody>
          <a:bodyPr>
            <a:normAutofit fontScale="90000"/>
          </a:bodyPr>
          <a:lstStyle/>
          <a:p>
            <a:r>
              <a:rPr lang="en-US" dirty="0"/>
              <a:t>What you want: </a:t>
            </a:r>
            <a:br>
              <a:rPr lang="en-US" dirty="0"/>
            </a:br>
            <a:r>
              <a:rPr lang="en-US" dirty="0"/>
              <a:t>A garden that is easy to maintain</a:t>
            </a:r>
            <a:br>
              <a:rPr lang="en-US" dirty="0"/>
            </a:br>
            <a:endParaRPr lang="en-US" dirty="0"/>
          </a:p>
        </p:txBody>
      </p:sp>
      <p:sp>
        <p:nvSpPr>
          <p:cNvPr id="3" name="Content Placeholder 2">
            <a:extLst>
              <a:ext uri="{FF2B5EF4-FFF2-40B4-BE49-F238E27FC236}">
                <a16:creationId xmlns:a16="http://schemas.microsoft.com/office/drawing/2014/main" id="{90F75B99-5644-2F17-3AD3-5288F2508D60}"/>
              </a:ext>
            </a:extLst>
          </p:cNvPr>
          <p:cNvSpPr>
            <a:spLocks noGrp="1"/>
          </p:cNvSpPr>
          <p:nvPr>
            <p:ph sz="half" idx="1"/>
          </p:nvPr>
        </p:nvSpPr>
        <p:spPr>
          <a:xfrm>
            <a:off x="838199" y="2248294"/>
            <a:ext cx="6281598" cy="3298636"/>
          </a:xfrm>
        </p:spPr>
        <p:txBody>
          <a:bodyPr/>
          <a:lstStyle/>
          <a:p>
            <a:pPr lvl="1">
              <a:spcAft>
                <a:spcPts val="600"/>
              </a:spcAft>
            </a:pPr>
            <a:r>
              <a:rPr lang="en-US" altLang="en-US" dirty="0">
                <a:solidFill>
                  <a:schemeClr val="tx1"/>
                </a:solidFill>
              </a:rPr>
              <a:t>Functions from both a use and maintenance standpoint</a:t>
            </a:r>
          </a:p>
          <a:p>
            <a:pPr lvl="1">
              <a:spcAft>
                <a:spcPts val="600"/>
              </a:spcAft>
            </a:pPr>
            <a:r>
              <a:rPr lang="en-US" altLang="en-US" dirty="0">
                <a:solidFill>
                  <a:schemeClr val="tx1"/>
                </a:solidFill>
              </a:rPr>
              <a:t>Reduces maintenance efforts and costs </a:t>
            </a:r>
          </a:p>
          <a:p>
            <a:pPr lvl="1">
              <a:spcAft>
                <a:spcPts val="600"/>
              </a:spcAft>
            </a:pPr>
            <a:r>
              <a:rPr lang="en-US" altLang="en-US" dirty="0">
                <a:solidFill>
                  <a:schemeClr val="tx1"/>
                </a:solidFill>
              </a:rPr>
              <a:t>Reduces the need for fertilizers, pesticides, equipment, water, etc.</a:t>
            </a:r>
          </a:p>
          <a:p>
            <a:pPr lvl="1">
              <a:spcAft>
                <a:spcPts val="600"/>
              </a:spcAft>
            </a:pPr>
            <a:r>
              <a:rPr lang="en-US" altLang="en-US" dirty="0">
                <a:solidFill>
                  <a:schemeClr val="tx1"/>
                </a:solidFill>
              </a:rPr>
              <a:t>Uses perennials, ground covers, mulch</a:t>
            </a:r>
          </a:p>
          <a:p>
            <a:pPr marL="0" indent="0">
              <a:buNone/>
            </a:pPr>
            <a:endParaRPr lang="en-US" dirty="0"/>
          </a:p>
        </p:txBody>
      </p:sp>
      <p:pic>
        <p:nvPicPr>
          <p:cNvPr id="7" name="Picture 6">
            <a:extLst>
              <a:ext uri="{FF2B5EF4-FFF2-40B4-BE49-F238E27FC236}">
                <a16:creationId xmlns:a16="http://schemas.microsoft.com/office/drawing/2014/main" id="{D79E2304-F538-9067-06D9-9809B0414909}"/>
              </a:ext>
            </a:extLst>
          </p:cNvPr>
          <p:cNvPicPr>
            <a:picLocks noChangeAspect="1"/>
          </p:cNvPicPr>
          <p:nvPr/>
        </p:nvPicPr>
        <p:blipFill>
          <a:blip r:embed="rId2"/>
          <a:stretch>
            <a:fillRect/>
          </a:stretch>
        </p:blipFill>
        <p:spPr>
          <a:xfrm>
            <a:off x="8078645" y="292698"/>
            <a:ext cx="3879732" cy="5811838"/>
          </a:xfrm>
          <a:prstGeom prst="rect">
            <a:avLst/>
          </a:prstGeom>
        </p:spPr>
      </p:pic>
      <p:sp>
        <p:nvSpPr>
          <p:cNvPr id="8" name="Rectangle 1">
            <a:extLst>
              <a:ext uri="{FF2B5EF4-FFF2-40B4-BE49-F238E27FC236}">
                <a16:creationId xmlns:a16="http://schemas.microsoft.com/office/drawing/2014/main" id="{EE2404B2-B9D5-D8B4-9A52-BCC8A8FDC2C6}"/>
              </a:ext>
            </a:extLst>
          </p:cNvPr>
          <p:cNvSpPr>
            <a:spLocks noChangeArrowheads="1"/>
          </p:cNvSpPr>
          <p:nvPr/>
        </p:nvSpPr>
        <p:spPr bwMode="auto">
          <a:xfrm>
            <a:off x="7976103" y="6124183"/>
            <a:ext cx="2569934" cy="230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rPr>
              <a:t> Photo credit: Erda </a:t>
            </a:r>
            <a:r>
              <a:rPr kumimoji="0" lang="en-US" altLang="en-US" sz="900" b="0" i="0" u="none" strike="noStrike" cap="none" normalizeH="0" baseline="0" dirty="0" err="1">
                <a:ln>
                  <a:noFill/>
                </a:ln>
                <a:solidFill>
                  <a:schemeClr val="tx1"/>
                </a:solidFill>
                <a:effectLst/>
                <a:latin typeface="Arial" panose="020B0604020202020204" pitchFamily="34" charset="0"/>
              </a:rPr>
              <a:t>Estremera</a:t>
            </a:r>
            <a:r>
              <a:rPr kumimoji="0" lang="en-US" altLang="en-US" sz="900" b="0" i="0" u="none" strike="noStrike" cap="none" normalizeH="0" baseline="0" dirty="0">
                <a:ln>
                  <a:noFill/>
                </a:ln>
                <a:solidFill>
                  <a:schemeClr val="tx1"/>
                </a:solidFill>
                <a:effectLst/>
                <a:latin typeface="Arial" panose="020B0604020202020204" pitchFamily="34" charset="0"/>
              </a:rPr>
              <a:t> on </a:t>
            </a:r>
            <a:r>
              <a:rPr kumimoji="0" lang="en-US" altLang="en-US" sz="900" b="0" i="0" u="none" strike="noStrike" cap="none" normalizeH="0" baseline="0" dirty="0" err="1">
                <a:ln>
                  <a:noFill/>
                </a:ln>
                <a:solidFill>
                  <a:schemeClr val="tx1"/>
                </a:solidFill>
                <a:effectLst/>
                <a:latin typeface="Arial" panose="020B0604020202020204" pitchFamily="34" charset="0"/>
              </a:rPr>
              <a:t>Unsplash</a:t>
            </a:r>
            <a:r>
              <a:rPr kumimoji="0" lang="en-US" altLang="en-US" sz="900" b="0" i="0" u="none" strike="noStrike" cap="none" normalizeH="0" baseline="0" dirty="0">
                <a:ln>
                  <a:noFill/>
                </a:ln>
                <a:solidFill>
                  <a:schemeClr val="tx1"/>
                </a:solidFill>
                <a:effectLst/>
                <a:latin typeface="Arial" panose="020B0604020202020204" pitchFamily="34" charset="0"/>
              </a:rPr>
              <a:t>      </a:t>
            </a:r>
          </a:p>
        </p:txBody>
      </p:sp>
    </p:spTree>
    <p:extLst>
      <p:ext uri="{BB962C8B-B14F-4D97-AF65-F5344CB8AC3E}">
        <p14:creationId xmlns:p14="http://schemas.microsoft.com/office/powerpoint/2010/main" val="14256928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A5349B-5F33-D953-0D96-F0C3A26484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A6FF69-FB21-7081-B147-C4EAA3C5AC04}"/>
              </a:ext>
            </a:extLst>
          </p:cNvPr>
          <p:cNvSpPr>
            <a:spLocks noGrp="1"/>
          </p:cNvSpPr>
          <p:nvPr>
            <p:ph type="title"/>
          </p:nvPr>
        </p:nvSpPr>
        <p:spPr>
          <a:xfrm>
            <a:off x="429286" y="3036707"/>
            <a:ext cx="6433970" cy="1325563"/>
          </a:xfrm>
        </p:spPr>
        <p:txBody>
          <a:bodyPr>
            <a:normAutofit fontScale="90000"/>
          </a:bodyPr>
          <a:lstStyle/>
          <a:p>
            <a:r>
              <a:rPr lang="en-US" dirty="0"/>
              <a:t>What you want: </a:t>
            </a:r>
            <a:br>
              <a:rPr lang="en-US" dirty="0"/>
            </a:br>
            <a:r>
              <a:rPr lang="en-US" altLang="en-US" dirty="0">
                <a:solidFill>
                  <a:schemeClr val="tx1"/>
                </a:solidFill>
              </a:rPr>
              <a:t>Protection for plants and structures</a:t>
            </a:r>
            <a:br>
              <a:rPr lang="en-US" altLang="en-US" dirty="0">
                <a:solidFill>
                  <a:schemeClr val="tx1"/>
                </a:solidFill>
              </a:rPr>
            </a:br>
            <a:endParaRPr lang="en-US" dirty="0"/>
          </a:p>
        </p:txBody>
      </p:sp>
      <p:sp>
        <p:nvSpPr>
          <p:cNvPr id="3" name="Content Placeholder 2">
            <a:extLst>
              <a:ext uri="{FF2B5EF4-FFF2-40B4-BE49-F238E27FC236}">
                <a16:creationId xmlns:a16="http://schemas.microsoft.com/office/drawing/2014/main" id="{993A8FB9-3418-79B1-ECA6-9BCD898F241C}"/>
              </a:ext>
            </a:extLst>
          </p:cNvPr>
          <p:cNvSpPr>
            <a:spLocks noGrp="1"/>
          </p:cNvSpPr>
          <p:nvPr>
            <p:ph sz="half" idx="1"/>
          </p:nvPr>
        </p:nvSpPr>
        <p:spPr>
          <a:xfrm>
            <a:off x="765771" y="3428999"/>
            <a:ext cx="5779884" cy="1029060"/>
          </a:xfrm>
        </p:spPr>
        <p:txBody>
          <a:bodyPr/>
          <a:lstStyle/>
          <a:p>
            <a:pPr lvl="1"/>
            <a:endParaRPr lang="en-US" altLang="en-US" dirty="0">
              <a:solidFill>
                <a:schemeClr val="tx1"/>
              </a:solidFill>
            </a:endParaRPr>
          </a:p>
          <a:p>
            <a:pPr marL="0" indent="0">
              <a:buNone/>
            </a:pPr>
            <a:endParaRPr lang="en-US" dirty="0"/>
          </a:p>
        </p:txBody>
      </p:sp>
      <p:pic>
        <p:nvPicPr>
          <p:cNvPr id="5" name="Picture 4">
            <a:extLst>
              <a:ext uri="{FF2B5EF4-FFF2-40B4-BE49-F238E27FC236}">
                <a16:creationId xmlns:a16="http://schemas.microsoft.com/office/drawing/2014/main" id="{E3677C16-1697-017D-FFAD-A200D2BE3B25}"/>
              </a:ext>
            </a:extLst>
          </p:cNvPr>
          <p:cNvPicPr>
            <a:picLocks noChangeAspect="1"/>
          </p:cNvPicPr>
          <p:nvPr/>
        </p:nvPicPr>
        <p:blipFill rotWithShape="1">
          <a:blip r:embed="rId3"/>
          <a:srcRect t="9528" r="10720"/>
          <a:stretch/>
        </p:blipFill>
        <p:spPr>
          <a:xfrm>
            <a:off x="7070757" y="105187"/>
            <a:ext cx="4703274" cy="3191350"/>
          </a:xfrm>
          <a:prstGeom prst="rect">
            <a:avLst/>
          </a:prstGeom>
        </p:spPr>
      </p:pic>
      <p:pic>
        <p:nvPicPr>
          <p:cNvPr id="6" name="Picture 5">
            <a:extLst>
              <a:ext uri="{FF2B5EF4-FFF2-40B4-BE49-F238E27FC236}">
                <a16:creationId xmlns:a16="http://schemas.microsoft.com/office/drawing/2014/main" id="{7B73714A-6C22-3BD6-3299-A8883569C9C8}"/>
              </a:ext>
            </a:extLst>
          </p:cNvPr>
          <p:cNvPicPr>
            <a:picLocks noChangeAspect="1"/>
          </p:cNvPicPr>
          <p:nvPr/>
        </p:nvPicPr>
        <p:blipFill rotWithShape="1">
          <a:blip r:embed="rId4"/>
          <a:srcRect t="6405" b="-634"/>
          <a:stretch/>
        </p:blipFill>
        <p:spPr>
          <a:xfrm>
            <a:off x="7059440" y="3428999"/>
            <a:ext cx="4703274" cy="3323813"/>
          </a:xfrm>
          <a:prstGeom prst="rect">
            <a:avLst/>
          </a:prstGeom>
        </p:spPr>
      </p:pic>
      <p:sp>
        <p:nvSpPr>
          <p:cNvPr id="8" name="Rectangle 1">
            <a:extLst>
              <a:ext uri="{FF2B5EF4-FFF2-40B4-BE49-F238E27FC236}">
                <a16:creationId xmlns:a16="http://schemas.microsoft.com/office/drawing/2014/main" id="{035E8280-5207-5F91-1907-C85B46F7DC26}"/>
              </a:ext>
            </a:extLst>
          </p:cNvPr>
          <p:cNvSpPr>
            <a:spLocks noChangeArrowheads="1"/>
          </p:cNvSpPr>
          <p:nvPr/>
        </p:nvSpPr>
        <p:spPr bwMode="auto">
          <a:xfrm>
            <a:off x="7070757" y="3036707"/>
            <a:ext cx="2063385" cy="230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bg1"/>
                </a:solidFill>
                <a:effectLst/>
                <a:latin typeface="Arial" panose="020B0604020202020204" pitchFamily="34" charset="0"/>
              </a:rPr>
              <a:t> Photo credit: PB3131 on </a:t>
            </a:r>
            <a:r>
              <a:rPr kumimoji="0" lang="en-US" altLang="en-US" sz="900" b="0" i="0" u="none" strike="noStrike" cap="none" normalizeH="0" baseline="0" dirty="0" err="1">
                <a:ln>
                  <a:noFill/>
                </a:ln>
                <a:solidFill>
                  <a:schemeClr val="bg1"/>
                </a:solidFill>
                <a:effectLst/>
                <a:latin typeface="Arial" panose="020B0604020202020204" pitchFamily="34" charset="0"/>
              </a:rPr>
              <a:t>Openverse</a:t>
            </a:r>
            <a:endParaRPr kumimoji="0" lang="en-US" altLang="en-US" sz="900" b="0" i="0" u="none" strike="noStrike" cap="none" normalizeH="0" baseline="0" dirty="0">
              <a:ln>
                <a:noFill/>
              </a:ln>
              <a:solidFill>
                <a:schemeClr val="bg1"/>
              </a:solidFill>
              <a:effectLst/>
              <a:latin typeface="Arial" panose="020B0604020202020204" pitchFamily="34" charset="0"/>
            </a:endParaRPr>
          </a:p>
        </p:txBody>
      </p:sp>
      <p:sp>
        <p:nvSpPr>
          <p:cNvPr id="7" name="Rectangle 1">
            <a:extLst>
              <a:ext uri="{FF2B5EF4-FFF2-40B4-BE49-F238E27FC236}">
                <a16:creationId xmlns:a16="http://schemas.microsoft.com/office/drawing/2014/main" id="{2ECD4CB9-3AFF-71FE-C494-42DA9710F25B}"/>
              </a:ext>
            </a:extLst>
          </p:cNvPr>
          <p:cNvSpPr>
            <a:spLocks noChangeArrowheads="1"/>
          </p:cNvSpPr>
          <p:nvPr/>
        </p:nvSpPr>
        <p:spPr bwMode="auto">
          <a:xfrm>
            <a:off x="7070757" y="6492875"/>
            <a:ext cx="2223686" cy="230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bg1"/>
                </a:solidFill>
                <a:effectLst/>
                <a:latin typeface="Arial" panose="020B0604020202020204" pitchFamily="34" charset="0"/>
              </a:rPr>
              <a:t> Photo credit: Shankar S. on </a:t>
            </a:r>
            <a:r>
              <a:rPr kumimoji="0" lang="en-US" altLang="en-US" sz="900" b="0" i="0" u="none" strike="noStrike" cap="none" normalizeH="0" baseline="0" dirty="0" err="1">
                <a:ln>
                  <a:noFill/>
                </a:ln>
                <a:solidFill>
                  <a:schemeClr val="bg1"/>
                </a:solidFill>
                <a:effectLst/>
                <a:latin typeface="Arial" panose="020B0604020202020204" pitchFamily="34" charset="0"/>
              </a:rPr>
              <a:t>Openverse</a:t>
            </a:r>
            <a:endParaRPr kumimoji="0" lang="en-US" altLang="en-US" sz="900" b="0" i="0" u="none" strike="noStrike" cap="none" normalizeH="0" baseline="0" dirty="0">
              <a:ln>
                <a:noFill/>
              </a:ln>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19244214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E8063D-A24E-BCEC-ACC6-15D04FA852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46E300-E1E4-78D1-38AD-7A864D218090}"/>
              </a:ext>
            </a:extLst>
          </p:cNvPr>
          <p:cNvSpPr>
            <a:spLocks noGrp="1"/>
          </p:cNvSpPr>
          <p:nvPr>
            <p:ph type="title"/>
          </p:nvPr>
        </p:nvSpPr>
        <p:spPr/>
        <p:txBody>
          <a:bodyPr/>
          <a:lstStyle/>
          <a:p>
            <a:r>
              <a:rPr lang="en-US" dirty="0"/>
              <a:t>What your pet wants</a:t>
            </a:r>
          </a:p>
        </p:txBody>
      </p:sp>
      <p:sp>
        <p:nvSpPr>
          <p:cNvPr id="3" name="Content Placeholder 2">
            <a:extLst>
              <a:ext uri="{FF2B5EF4-FFF2-40B4-BE49-F238E27FC236}">
                <a16:creationId xmlns:a16="http://schemas.microsoft.com/office/drawing/2014/main" id="{10B253B5-F41E-C04D-91D2-BB3D19579F90}"/>
              </a:ext>
            </a:extLst>
          </p:cNvPr>
          <p:cNvSpPr>
            <a:spLocks noGrp="1"/>
          </p:cNvSpPr>
          <p:nvPr>
            <p:ph sz="half" idx="1"/>
          </p:nvPr>
        </p:nvSpPr>
        <p:spPr>
          <a:xfrm>
            <a:off x="1327086" y="2134353"/>
            <a:ext cx="3688534" cy="3323812"/>
          </a:xfrm>
        </p:spPr>
        <p:txBody>
          <a:bodyPr>
            <a:normAutofit/>
          </a:bodyPr>
          <a:lstStyle/>
          <a:p>
            <a:r>
              <a:rPr lang="en-US" altLang="en-US" dirty="0">
                <a:solidFill>
                  <a:schemeClr val="tx1"/>
                </a:solidFill>
              </a:rPr>
              <a:t>Safety</a:t>
            </a:r>
          </a:p>
          <a:p>
            <a:r>
              <a:rPr lang="en-US" altLang="en-US" dirty="0">
                <a:solidFill>
                  <a:schemeClr val="tx1"/>
                </a:solidFill>
              </a:rPr>
              <a:t>Water (to drink or play)</a:t>
            </a:r>
          </a:p>
          <a:p>
            <a:r>
              <a:rPr lang="en-US" altLang="en-US" dirty="0">
                <a:solidFill>
                  <a:schemeClr val="tx1"/>
                </a:solidFill>
              </a:rPr>
              <a:t>Shade/shelter</a:t>
            </a:r>
          </a:p>
          <a:p>
            <a:r>
              <a:rPr lang="en-US" altLang="en-US" dirty="0">
                <a:solidFill>
                  <a:schemeClr val="tx1"/>
                </a:solidFill>
              </a:rPr>
              <a:t>Bathroom spot</a:t>
            </a:r>
          </a:p>
          <a:p>
            <a:r>
              <a:rPr lang="en-US" altLang="en-US" dirty="0">
                <a:solidFill>
                  <a:schemeClr val="tx1"/>
                </a:solidFill>
              </a:rPr>
              <a:t>Play space</a:t>
            </a:r>
          </a:p>
          <a:p>
            <a:r>
              <a:rPr lang="en-US" altLang="en-US" dirty="0">
                <a:solidFill>
                  <a:schemeClr val="tx1"/>
                </a:solidFill>
              </a:rPr>
              <a:t>Space to dig</a:t>
            </a:r>
          </a:p>
          <a:p>
            <a:pPr lvl="1"/>
            <a:endParaRPr lang="en-US" altLang="en-US" dirty="0">
              <a:solidFill>
                <a:schemeClr val="tx1"/>
              </a:solidFill>
            </a:endParaRPr>
          </a:p>
          <a:p>
            <a:pPr marL="0" indent="0">
              <a:buNone/>
            </a:pPr>
            <a:endParaRPr lang="en-US" dirty="0"/>
          </a:p>
        </p:txBody>
      </p:sp>
      <p:pic>
        <p:nvPicPr>
          <p:cNvPr id="6" name="Picture 5">
            <a:extLst>
              <a:ext uri="{FF2B5EF4-FFF2-40B4-BE49-F238E27FC236}">
                <a16:creationId xmlns:a16="http://schemas.microsoft.com/office/drawing/2014/main" id="{10F80746-12DF-F592-B2AA-8FFF22B7BF36}"/>
              </a:ext>
            </a:extLst>
          </p:cNvPr>
          <p:cNvPicPr>
            <a:picLocks noChangeAspect="1"/>
          </p:cNvPicPr>
          <p:nvPr/>
        </p:nvPicPr>
        <p:blipFill rotWithShape="1">
          <a:blip r:embed="rId5">
            <a:extLst>
              <a:ext uri="{28A0092B-C50C-407E-A947-70E740481C1C}">
                <a14:useLocalDpi xmlns:a14="http://schemas.microsoft.com/office/drawing/2010/main" val="0"/>
              </a:ext>
            </a:extLst>
          </a:blip>
          <a:srcRect t="291" b="9334"/>
          <a:stretch/>
        </p:blipFill>
        <p:spPr>
          <a:xfrm>
            <a:off x="7278987" y="688063"/>
            <a:ext cx="4703274" cy="5667469"/>
          </a:xfrm>
          <a:prstGeom prst="rect">
            <a:avLst/>
          </a:prstGeom>
        </p:spPr>
      </p:pic>
      <p:sp>
        <p:nvSpPr>
          <p:cNvPr id="7" name="Rectangle 1">
            <a:extLst>
              <a:ext uri="{FF2B5EF4-FFF2-40B4-BE49-F238E27FC236}">
                <a16:creationId xmlns:a16="http://schemas.microsoft.com/office/drawing/2014/main" id="{E2808106-81B3-B198-5F16-43426CD03A9B}"/>
              </a:ext>
            </a:extLst>
          </p:cNvPr>
          <p:cNvSpPr>
            <a:spLocks noChangeArrowheads="1"/>
          </p:cNvSpPr>
          <p:nvPr/>
        </p:nvSpPr>
        <p:spPr bwMode="auto">
          <a:xfrm>
            <a:off x="7278987" y="6085499"/>
            <a:ext cx="2274982" cy="230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bg1"/>
                </a:solidFill>
                <a:effectLst/>
                <a:latin typeface="Arial" panose="020B0604020202020204" pitchFamily="34" charset="0"/>
              </a:rPr>
              <a:t> Photo credit: Todd Dwyer on </a:t>
            </a:r>
            <a:r>
              <a:rPr kumimoji="0" lang="en-US" altLang="en-US" sz="900" b="0" i="0" u="none" strike="noStrike" cap="none" normalizeH="0" baseline="0" dirty="0" err="1">
                <a:ln>
                  <a:noFill/>
                </a:ln>
                <a:solidFill>
                  <a:schemeClr val="bg1"/>
                </a:solidFill>
                <a:effectLst/>
                <a:latin typeface="Arial" panose="020B0604020202020204" pitchFamily="34" charset="0"/>
              </a:rPr>
              <a:t>Openverse</a:t>
            </a:r>
            <a:endParaRPr kumimoji="0" lang="en-US" altLang="en-US" sz="900" b="0" i="0" u="none" strike="noStrike" cap="none" normalizeH="0" baseline="0" dirty="0">
              <a:ln>
                <a:noFill/>
              </a:ln>
              <a:solidFill>
                <a:schemeClr val="bg1"/>
              </a:solidFill>
              <a:effectLst/>
              <a:latin typeface="Arial" panose="020B0604020202020204" pitchFamily="34" charset="0"/>
            </a:endParaRPr>
          </a:p>
        </p:txBody>
      </p:sp>
      <p:pic>
        <p:nvPicPr>
          <p:cNvPr id="4" name="Frank and chair">
            <a:hlinkClick r:id="" action="ppaction://media"/>
            <a:extLst>
              <a:ext uri="{FF2B5EF4-FFF2-40B4-BE49-F238E27FC236}">
                <a16:creationId xmlns:a16="http://schemas.microsoft.com/office/drawing/2014/main" id="{CA99B885-4B5B-8683-72FD-6B99B7E8AFDF}"/>
              </a:ext>
            </a:extLst>
          </p:cNvPr>
          <p:cNvPicPr>
            <a:picLocks noChangeAspect="1"/>
          </p:cNvPicPr>
          <p:nvPr>
            <a:videoFile r:link="rId1"/>
            <p:extLst>
              <p:ext uri="{DAA4B4D4-6D71-4841-9C94-3DE7FCFB9230}">
                <p14:media xmlns:p14="http://schemas.microsoft.com/office/powerpoint/2010/main" r:embed="rId2">
                  <p14:trim st="2838" end="28913.4677"/>
                </p14:media>
              </p:ext>
            </p:extLst>
          </p:nvPr>
        </p:nvPicPr>
        <p:blipFill>
          <a:blip r:embed="rId6"/>
          <a:srcRect b="13680"/>
          <a:stretch>
            <a:fillRect/>
          </a:stretch>
        </p:blipFill>
        <p:spPr>
          <a:xfrm>
            <a:off x="7799683" y="365125"/>
            <a:ext cx="4045795" cy="5990407"/>
          </a:xfrm>
          <a:prstGeom prst="rect">
            <a:avLst/>
          </a:prstGeom>
        </p:spPr>
      </p:pic>
      <p:sp>
        <p:nvSpPr>
          <p:cNvPr id="5" name="Rectangle 1">
            <a:extLst>
              <a:ext uri="{FF2B5EF4-FFF2-40B4-BE49-F238E27FC236}">
                <a16:creationId xmlns:a16="http://schemas.microsoft.com/office/drawing/2014/main" id="{3C387CD8-2C4B-9C8D-79B6-8E717D2CAB59}"/>
              </a:ext>
            </a:extLst>
          </p:cNvPr>
          <p:cNvSpPr>
            <a:spLocks noChangeArrowheads="1"/>
          </p:cNvSpPr>
          <p:nvPr/>
        </p:nvSpPr>
        <p:spPr bwMode="auto">
          <a:xfrm>
            <a:off x="7678813" y="6377459"/>
            <a:ext cx="1409360" cy="230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effectLst/>
                <a:latin typeface="Arial" panose="020B0604020202020204" pitchFamily="34" charset="0"/>
              </a:rPr>
              <a:t>Video credit:</a:t>
            </a:r>
            <a:r>
              <a:rPr kumimoji="0" lang="en-US" altLang="en-US" sz="900" b="0" i="0" u="none" strike="noStrike" cap="none" normalizeH="0" dirty="0">
                <a:ln>
                  <a:noFill/>
                </a:ln>
                <a:effectLst/>
                <a:latin typeface="Arial" panose="020B0604020202020204" pitchFamily="34" charset="0"/>
              </a:rPr>
              <a:t> Deb Krohn</a:t>
            </a:r>
            <a:endParaRPr kumimoji="0" lang="en-US" altLang="en-US" sz="9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3694315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hidden"/>
                                      </p:to>
                                    </p:set>
                                  </p:childTnLst>
                                </p:cTn>
                              </p:par>
                              <p:par>
                                <p:cTn id="7" presetID="1" presetClass="exit" presetSubtype="0" fill="hold" nodeType="withEffect">
                                  <p:stCondLst>
                                    <p:cond delay="0"/>
                                  </p:stCondLst>
                                  <p:childTnLst>
                                    <p:set>
                                      <p:cBhvr>
                                        <p:cTn id="8" dur="1" fill="hold">
                                          <p:stCondLst>
                                            <p:cond delay="0"/>
                                          </p:stCondLst>
                                        </p:cTn>
                                        <p:tgtEl>
                                          <p:spTgt spid="6"/>
                                        </p:tgtEl>
                                        <p:attrNameLst>
                                          <p:attrName>style.visibility</p:attrName>
                                        </p:attrNameLst>
                                      </p:cBhvr>
                                      <p:to>
                                        <p:strVal val="hidden"/>
                                      </p:to>
                                    </p:set>
                                  </p:childTnLst>
                                </p:cTn>
                              </p:par>
                              <p:par>
                                <p:cTn id="9" presetID="1" presetClass="entr" presetSubtype="0" fill="hold" nodeType="with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3" fill="hold" display="0">
                  <p:stCondLst>
                    <p:cond delay="indefinite"/>
                  </p:stCondLst>
                </p:cTn>
                <p:tgtEl>
                  <p:spTgt spid="4"/>
                </p:tgtEl>
              </p:cMediaNode>
            </p:video>
          </p:childTnLst>
        </p:cTn>
      </p:par>
    </p:tnLst>
    <p:bldLst>
      <p:bldP spid="7"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AA11228A-3380-E70D-A3CB-9F3613276D62}"/>
              </a:ext>
            </a:extLst>
          </p:cNvPr>
          <p:cNvSpPr>
            <a:spLocks noGrp="1"/>
          </p:cNvSpPr>
          <p:nvPr>
            <p:ph type="title"/>
          </p:nvPr>
        </p:nvSpPr>
        <p:spPr/>
        <p:txBody>
          <a:bodyPr/>
          <a:lstStyle/>
          <a:p>
            <a:r>
              <a:rPr lang="en-US" dirty="0"/>
              <a:t>Pet-friendly lawn care</a:t>
            </a:r>
          </a:p>
        </p:txBody>
      </p:sp>
      <p:sp>
        <p:nvSpPr>
          <p:cNvPr id="11" name="Content Placeholder 10">
            <a:extLst>
              <a:ext uri="{FF2B5EF4-FFF2-40B4-BE49-F238E27FC236}">
                <a16:creationId xmlns:a16="http://schemas.microsoft.com/office/drawing/2014/main" id="{7FF4CE84-4D82-E74F-5A86-BB897140A3FE}"/>
              </a:ext>
            </a:extLst>
          </p:cNvPr>
          <p:cNvSpPr>
            <a:spLocks noGrp="1"/>
          </p:cNvSpPr>
          <p:nvPr>
            <p:ph sz="half" idx="1"/>
          </p:nvPr>
        </p:nvSpPr>
        <p:spPr>
          <a:xfrm>
            <a:off x="729559" y="2141537"/>
            <a:ext cx="5181600" cy="4351338"/>
          </a:xfrm>
        </p:spPr>
        <p:txBody>
          <a:bodyPr/>
          <a:lstStyle/>
          <a:p>
            <a:r>
              <a:rPr lang="en-US" dirty="0"/>
              <a:t>Test and amend the soil if necessary, before planting</a:t>
            </a:r>
          </a:p>
          <a:p>
            <a:r>
              <a:rPr lang="en-US" dirty="0"/>
              <a:t>Select the right grass for the site (sun vs. shade)</a:t>
            </a:r>
          </a:p>
          <a:p>
            <a:r>
              <a:rPr lang="en-US" dirty="0"/>
              <a:t>Proper watering</a:t>
            </a:r>
          </a:p>
          <a:p>
            <a:r>
              <a:rPr lang="en-US" dirty="0"/>
              <a:t>Proper mowing</a:t>
            </a:r>
          </a:p>
          <a:p>
            <a:r>
              <a:rPr lang="en-US" dirty="0"/>
              <a:t>Aerate to reduce soil compaction</a:t>
            </a:r>
          </a:p>
          <a:p>
            <a:pPr marL="0" indent="0">
              <a:buNone/>
            </a:pPr>
            <a:endParaRPr lang="en-US" dirty="0"/>
          </a:p>
          <a:p>
            <a:endParaRPr lang="en-US" dirty="0"/>
          </a:p>
        </p:txBody>
      </p:sp>
      <p:pic>
        <p:nvPicPr>
          <p:cNvPr id="13" name="Content Placeholder 12">
            <a:extLst>
              <a:ext uri="{FF2B5EF4-FFF2-40B4-BE49-F238E27FC236}">
                <a16:creationId xmlns:a16="http://schemas.microsoft.com/office/drawing/2014/main" id="{4FD40A5F-ED87-9697-356D-3FC0803EA829}"/>
              </a:ext>
            </a:extLst>
          </p:cNvPr>
          <p:cNvPicPr>
            <a:picLocks noGrp="1" noChangeAspect="1"/>
          </p:cNvPicPr>
          <p:nvPr>
            <p:ph sz="half" idx="2"/>
          </p:nvPr>
        </p:nvPicPr>
        <p:blipFill>
          <a:blip r:embed="rId3"/>
          <a:stretch>
            <a:fillRect/>
          </a:stretch>
        </p:blipFill>
        <p:spPr>
          <a:xfrm>
            <a:off x="6434751" y="1485900"/>
            <a:ext cx="5181600" cy="3886200"/>
          </a:xfrm>
          <a:prstGeom prst="rect">
            <a:avLst/>
          </a:prstGeom>
        </p:spPr>
      </p:pic>
      <p:sp>
        <p:nvSpPr>
          <p:cNvPr id="16" name="Rectangle 1">
            <a:extLst>
              <a:ext uri="{FF2B5EF4-FFF2-40B4-BE49-F238E27FC236}">
                <a16:creationId xmlns:a16="http://schemas.microsoft.com/office/drawing/2014/main" id="{3D489B20-7D23-D8B1-E993-73C04B39E11F}"/>
              </a:ext>
            </a:extLst>
          </p:cNvPr>
          <p:cNvSpPr>
            <a:spLocks noChangeArrowheads="1"/>
          </p:cNvSpPr>
          <p:nvPr/>
        </p:nvSpPr>
        <p:spPr bwMode="auto">
          <a:xfrm>
            <a:off x="6434751" y="5141268"/>
            <a:ext cx="2133918" cy="230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bg1"/>
                </a:solidFill>
                <a:effectLst/>
                <a:latin typeface="Arial" panose="020B0604020202020204" pitchFamily="34" charset="0"/>
              </a:rPr>
              <a:t> Photo credit: </a:t>
            </a:r>
            <a:r>
              <a:rPr kumimoji="0" lang="en-US" altLang="en-US" sz="900" b="0" i="0" u="none" strike="noStrike" cap="none" normalizeH="0" baseline="0" dirty="0" err="1">
                <a:ln>
                  <a:noFill/>
                </a:ln>
                <a:solidFill>
                  <a:schemeClr val="bg1"/>
                </a:solidFill>
                <a:effectLst/>
                <a:latin typeface="Arial" panose="020B0604020202020204" pitchFamily="34" charset="0"/>
              </a:rPr>
              <a:t>RawPixel</a:t>
            </a:r>
            <a:r>
              <a:rPr kumimoji="0" lang="en-US" altLang="en-US" sz="900" b="0" i="0" u="none" strike="noStrike" cap="none" normalizeH="0" baseline="0" dirty="0">
                <a:ln>
                  <a:noFill/>
                </a:ln>
                <a:solidFill>
                  <a:schemeClr val="bg1"/>
                </a:solidFill>
                <a:effectLst/>
                <a:latin typeface="Arial" panose="020B0604020202020204" pitchFamily="34" charset="0"/>
              </a:rPr>
              <a:t> on </a:t>
            </a:r>
            <a:r>
              <a:rPr kumimoji="0" lang="en-US" altLang="en-US" sz="900" b="0" i="0" u="none" strike="noStrike" cap="none" normalizeH="0" baseline="0" dirty="0" err="1">
                <a:ln>
                  <a:noFill/>
                </a:ln>
                <a:solidFill>
                  <a:schemeClr val="bg1"/>
                </a:solidFill>
                <a:effectLst/>
                <a:latin typeface="Arial" panose="020B0604020202020204" pitchFamily="34" charset="0"/>
              </a:rPr>
              <a:t>Openverse</a:t>
            </a:r>
            <a:endParaRPr kumimoji="0" lang="en-US" altLang="en-US" sz="900" b="0" i="0" u="none" strike="noStrike" cap="none" normalizeH="0" baseline="0" dirty="0">
              <a:ln>
                <a:noFill/>
              </a:ln>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17603369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AE44FE-53A6-9963-F9E3-66E20C8FED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2430F4-5D07-4D85-9813-75E7F39E4128}"/>
              </a:ext>
            </a:extLst>
          </p:cNvPr>
          <p:cNvSpPr>
            <a:spLocks noGrp="1"/>
          </p:cNvSpPr>
          <p:nvPr>
            <p:ph type="title"/>
          </p:nvPr>
        </p:nvSpPr>
        <p:spPr>
          <a:xfrm>
            <a:off x="838199" y="365125"/>
            <a:ext cx="6189325" cy="1325563"/>
          </a:xfrm>
        </p:spPr>
        <p:txBody>
          <a:bodyPr/>
          <a:lstStyle/>
          <a:p>
            <a:r>
              <a:rPr lang="en-US" dirty="0"/>
              <a:t>A place to answer nature’s call</a:t>
            </a:r>
          </a:p>
        </p:txBody>
      </p:sp>
      <p:pic>
        <p:nvPicPr>
          <p:cNvPr id="8" name="Picture 7">
            <a:extLst>
              <a:ext uri="{FF2B5EF4-FFF2-40B4-BE49-F238E27FC236}">
                <a16:creationId xmlns:a16="http://schemas.microsoft.com/office/drawing/2014/main" id="{3D4933D8-65D5-B3FA-25F3-0AE83A8A0942}"/>
              </a:ext>
            </a:extLst>
          </p:cNvPr>
          <p:cNvPicPr>
            <a:picLocks noChangeAspect="1"/>
          </p:cNvPicPr>
          <p:nvPr/>
        </p:nvPicPr>
        <p:blipFill>
          <a:blip r:embed="rId3"/>
          <a:stretch>
            <a:fillRect/>
          </a:stretch>
        </p:blipFill>
        <p:spPr>
          <a:xfrm>
            <a:off x="7462422" y="249782"/>
            <a:ext cx="4494056" cy="3014595"/>
          </a:xfrm>
          <a:prstGeom prst="rect">
            <a:avLst/>
          </a:prstGeom>
        </p:spPr>
      </p:pic>
      <p:pic>
        <p:nvPicPr>
          <p:cNvPr id="4" name="Picture 3">
            <a:extLst>
              <a:ext uri="{FF2B5EF4-FFF2-40B4-BE49-F238E27FC236}">
                <a16:creationId xmlns:a16="http://schemas.microsoft.com/office/drawing/2014/main" id="{B2158B9E-A82B-4BAB-3558-D5D60ECC05A1}"/>
              </a:ext>
            </a:extLst>
          </p:cNvPr>
          <p:cNvPicPr>
            <a:picLocks noChangeAspect="1"/>
          </p:cNvPicPr>
          <p:nvPr/>
        </p:nvPicPr>
        <p:blipFill>
          <a:blip r:embed="rId4"/>
          <a:stretch>
            <a:fillRect/>
          </a:stretch>
        </p:blipFill>
        <p:spPr>
          <a:xfrm>
            <a:off x="1367857" y="1906381"/>
            <a:ext cx="4363841" cy="4363841"/>
          </a:xfrm>
          <a:prstGeom prst="rect">
            <a:avLst/>
          </a:prstGeom>
        </p:spPr>
      </p:pic>
      <p:sp>
        <p:nvSpPr>
          <p:cNvPr id="15" name="Rectangle 1">
            <a:extLst>
              <a:ext uri="{FF2B5EF4-FFF2-40B4-BE49-F238E27FC236}">
                <a16:creationId xmlns:a16="http://schemas.microsoft.com/office/drawing/2014/main" id="{7AC669B3-9B17-5675-ED64-C6102F7CDB7C}"/>
              </a:ext>
            </a:extLst>
          </p:cNvPr>
          <p:cNvSpPr>
            <a:spLocks noChangeArrowheads="1"/>
          </p:cNvSpPr>
          <p:nvPr/>
        </p:nvSpPr>
        <p:spPr bwMode="auto">
          <a:xfrm>
            <a:off x="7585085" y="2910882"/>
            <a:ext cx="1653017" cy="230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bg1"/>
                </a:solidFill>
                <a:effectLst/>
                <a:latin typeface="Arial" panose="020B0604020202020204" pitchFamily="34" charset="0"/>
              </a:rPr>
              <a:t> Photo credit: Jamie Viebach</a:t>
            </a:r>
          </a:p>
        </p:txBody>
      </p:sp>
      <p:sp>
        <p:nvSpPr>
          <p:cNvPr id="7" name="Rectangle 1">
            <a:extLst>
              <a:ext uri="{FF2B5EF4-FFF2-40B4-BE49-F238E27FC236}">
                <a16:creationId xmlns:a16="http://schemas.microsoft.com/office/drawing/2014/main" id="{06808015-3C9B-2A78-D084-7F30F9EE2FFF}"/>
              </a:ext>
            </a:extLst>
          </p:cNvPr>
          <p:cNvSpPr>
            <a:spLocks noChangeArrowheads="1"/>
          </p:cNvSpPr>
          <p:nvPr/>
        </p:nvSpPr>
        <p:spPr bwMode="auto">
          <a:xfrm>
            <a:off x="4255285" y="5950657"/>
            <a:ext cx="2749908" cy="230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bg1"/>
                </a:solidFill>
                <a:effectLst/>
                <a:latin typeface="Arial" panose="020B0604020202020204" pitchFamily="34" charset="0"/>
              </a:rPr>
              <a:t> Photo credit: Gemini AI</a:t>
            </a:r>
          </a:p>
        </p:txBody>
      </p:sp>
      <p:pic>
        <p:nvPicPr>
          <p:cNvPr id="5" name="Picture 4">
            <a:extLst>
              <a:ext uri="{FF2B5EF4-FFF2-40B4-BE49-F238E27FC236}">
                <a16:creationId xmlns:a16="http://schemas.microsoft.com/office/drawing/2014/main" id="{026FF872-5B50-B9BA-E260-9A2BEA7583E0}"/>
              </a:ext>
            </a:extLst>
          </p:cNvPr>
          <p:cNvPicPr>
            <a:picLocks noChangeAspect="1"/>
          </p:cNvPicPr>
          <p:nvPr/>
        </p:nvPicPr>
        <p:blipFill>
          <a:blip r:embed="rId5"/>
          <a:stretch>
            <a:fillRect/>
          </a:stretch>
        </p:blipFill>
        <p:spPr>
          <a:xfrm>
            <a:off x="7462423" y="3362792"/>
            <a:ext cx="4494056" cy="3383760"/>
          </a:xfrm>
          <a:prstGeom prst="rect">
            <a:avLst/>
          </a:prstGeom>
        </p:spPr>
      </p:pic>
      <p:sp>
        <p:nvSpPr>
          <p:cNvPr id="6" name="Rectangle 1">
            <a:extLst>
              <a:ext uri="{FF2B5EF4-FFF2-40B4-BE49-F238E27FC236}">
                <a16:creationId xmlns:a16="http://schemas.microsoft.com/office/drawing/2014/main" id="{6487DF2B-6403-A4B3-E0C1-1CB7A36A4B13}"/>
              </a:ext>
            </a:extLst>
          </p:cNvPr>
          <p:cNvSpPr>
            <a:spLocks noChangeArrowheads="1"/>
          </p:cNvSpPr>
          <p:nvPr/>
        </p:nvSpPr>
        <p:spPr bwMode="auto">
          <a:xfrm>
            <a:off x="7585085" y="6363853"/>
            <a:ext cx="4198585" cy="230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bg1"/>
                </a:solidFill>
                <a:effectLst/>
                <a:latin typeface="Arial" panose="020B0604020202020204" pitchFamily="34" charset="0"/>
              </a:rPr>
              <a:t> "Artificial turf sold in a DIY shop in Tokyo 2" by </a:t>
            </a:r>
            <a:r>
              <a:rPr kumimoji="0" lang="en-US" altLang="en-US" sz="900" b="0" i="0" u="none" strike="noStrike" cap="none" normalizeH="0" baseline="0" dirty="0" err="1">
                <a:ln>
                  <a:noFill/>
                </a:ln>
                <a:solidFill>
                  <a:schemeClr val="bg1"/>
                </a:solidFill>
                <a:effectLst/>
                <a:latin typeface="Arial" panose="020B0604020202020204" pitchFamily="34" charset="0"/>
              </a:rPr>
              <a:t>Syced</a:t>
            </a:r>
            <a:r>
              <a:rPr kumimoji="0" lang="en-US" altLang="en-US" sz="900" b="0" i="0" u="none" strike="noStrike" cap="none" normalizeH="0" baseline="0" dirty="0">
                <a:ln>
                  <a:noFill/>
                </a:ln>
                <a:solidFill>
                  <a:schemeClr val="bg1"/>
                </a:solidFill>
                <a:effectLst/>
                <a:latin typeface="Arial" panose="020B0604020202020204" pitchFamily="34" charset="0"/>
              </a:rPr>
              <a:t> is marked with CC0 1.0.</a:t>
            </a:r>
          </a:p>
        </p:txBody>
      </p:sp>
    </p:spTree>
    <p:extLst>
      <p:ext uri="{BB962C8B-B14F-4D97-AF65-F5344CB8AC3E}">
        <p14:creationId xmlns:p14="http://schemas.microsoft.com/office/powerpoint/2010/main" val="16801375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14A01-09F0-F207-CAF6-D04EB1B006A0}"/>
              </a:ext>
            </a:extLst>
          </p:cNvPr>
          <p:cNvSpPr>
            <a:spLocks noGrp="1"/>
          </p:cNvSpPr>
          <p:nvPr>
            <p:ph type="title"/>
          </p:nvPr>
        </p:nvSpPr>
        <p:spPr/>
        <p:txBody>
          <a:bodyPr/>
          <a:lstStyle/>
          <a:p>
            <a:r>
              <a:rPr lang="en-US" dirty="0"/>
              <a:t>Hardscaping</a:t>
            </a:r>
          </a:p>
        </p:txBody>
      </p:sp>
      <p:sp>
        <p:nvSpPr>
          <p:cNvPr id="3" name="Content Placeholder 2">
            <a:extLst>
              <a:ext uri="{FF2B5EF4-FFF2-40B4-BE49-F238E27FC236}">
                <a16:creationId xmlns:a16="http://schemas.microsoft.com/office/drawing/2014/main" id="{D751E318-5D5D-A738-35F3-D3480F27939F}"/>
              </a:ext>
            </a:extLst>
          </p:cNvPr>
          <p:cNvSpPr>
            <a:spLocks noGrp="1"/>
          </p:cNvSpPr>
          <p:nvPr>
            <p:ph sz="half" idx="1"/>
          </p:nvPr>
        </p:nvSpPr>
        <p:spPr/>
        <p:txBody>
          <a:bodyPr/>
          <a:lstStyle/>
          <a:p>
            <a:r>
              <a:rPr lang="en-US" dirty="0"/>
              <a:t>Stone</a:t>
            </a:r>
          </a:p>
          <a:p>
            <a:r>
              <a:rPr lang="en-US" dirty="0"/>
              <a:t>Fences</a:t>
            </a:r>
          </a:p>
          <a:p>
            <a:r>
              <a:rPr lang="en-US" dirty="0"/>
              <a:t>Pathways</a:t>
            </a:r>
          </a:p>
          <a:p>
            <a:endParaRPr lang="en-US" dirty="0"/>
          </a:p>
        </p:txBody>
      </p:sp>
      <p:pic>
        <p:nvPicPr>
          <p:cNvPr id="5" name="Content Placeholder 4">
            <a:extLst>
              <a:ext uri="{FF2B5EF4-FFF2-40B4-BE49-F238E27FC236}">
                <a16:creationId xmlns:a16="http://schemas.microsoft.com/office/drawing/2014/main" id="{757505B0-E1F2-4DCB-CE5A-221670B5A62E}"/>
              </a:ext>
            </a:extLst>
          </p:cNvPr>
          <p:cNvPicPr>
            <a:picLocks noGrp="1" noChangeAspect="1"/>
          </p:cNvPicPr>
          <p:nvPr>
            <p:ph sz="half" idx="2"/>
          </p:nvPr>
        </p:nvPicPr>
        <p:blipFill>
          <a:blip r:embed="rId3"/>
          <a:stretch>
            <a:fillRect/>
          </a:stretch>
        </p:blipFill>
        <p:spPr>
          <a:xfrm>
            <a:off x="7689141" y="547686"/>
            <a:ext cx="4221956" cy="5629275"/>
          </a:xfrm>
          <a:prstGeom prst="rect">
            <a:avLst/>
          </a:prstGeom>
        </p:spPr>
      </p:pic>
      <p:pic>
        <p:nvPicPr>
          <p:cNvPr id="6" name="Picture 5">
            <a:extLst>
              <a:ext uri="{FF2B5EF4-FFF2-40B4-BE49-F238E27FC236}">
                <a16:creationId xmlns:a16="http://schemas.microsoft.com/office/drawing/2014/main" id="{33BD97C8-08C5-7333-FB24-C3FB25B064C6}"/>
              </a:ext>
            </a:extLst>
          </p:cNvPr>
          <p:cNvPicPr>
            <a:picLocks noChangeAspect="1"/>
          </p:cNvPicPr>
          <p:nvPr/>
        </p:nvPicPr>
        <p:blipFill>
          <a:blip r:embed="rId4"/>
          <a:stretch>
            <a:fillRect/>
          </a:stretch>
        </p:blipFill>
        <p:spPr>
          <a:xfrm>
            <a:off x="2933210" y="3260944"/>
            <a:ext cx="4495139" cy="3231931"/>
          </a:xfrm>
          <a:prstGeom prst="rect">
            <a:avLst/>
          </a:prstGeom>
        </p:spPr>
      </p:pic>
      <p:sp>
        <p:nvSpPr>
          <p:cNvPr id="7" name="Rectangle 6">
            <a:extLst>
              <a:ext uri="{FF2B5EF4-FFF2-40B4-BE49-F238E27FC236}">
                <a16:creationId xmlns:a16="http://schemas.microsoft.com/office/drawing/2014/main" id="{5196B8FF-82C0-0999-EF8E-66061E171823}"/>
              </a:ext>
            </a:extLst>
          </p:cNvPr>
          <p:cNvSpPr>
            <a:spLocks noChangeArrowheads="1"/>
          </p:cNvSpPr>
          <p:nvPr/>
        </p:nvSpPr>
        <p:spPr bwMode="auto">
          <a:xfrm>
            <a:off x="3050384" y="6176961"/>
            <a:ext cx="2255746" cy="230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bg1"/>
                </a:solidFill>
                <a:effectLst/>
                <a:latin typeface="Arial" panose="020B0604020202020204" pitchFamily="34" charset="0"/>
              </a:rPr>
              <a:t> </a:t>
            </a:r>
            <a:r>
              <a:rPr lang="en-US" altLang="en-US" sz="900" dirty="0">
                <a:solidFill>
                  <a:schemeClr val="bg1"/>
                </a:solidFill>
                <a:latin typeface="Arial" panose="020B0604020202020204" pitchFamily="34" charset="0"/>
              </a:rPr>
              <a:t>Photo credit: Getty Images on </a:t>
            </a:r>
            <a:r>
              <a:rPr lang="en-US" altLang="en-US" sz="900" dirty="0" err="1">
                <a:solidFill>
                  <a:schemeClr val="bg1"/>
                </a:solidFill>
                <a:latin typeface="Arial" panose="020B0604020202020204" pitchFamily="34" charset="0"/>
              </a:rPr>
              <a:t>Unsplash</a:t>
            </a:r>
            <a:endParaRPr kumimoji="0" lang="en-US" altLang="en-US" sz="900" b="0" i="0" u="none" strike="noStrike" cap="none" normalizeH="0" baseline="0" dirty="0">
              <a:ln>
                <a:noFill/>
              </a:ln>
              <a:solidFill>
                <a:schemeClr val="bg1"/>
              </a:solidFill>
              <a:effectLst/>
              <a:latin typeface="Arial" panose="020B0604020202020204" pitchFamily="34" charset="0"/>
            </a:endParaRPr>
          </a:p>
        </p:txBody>
      </p:sp>
      <p:sp>
        <p:nvSpPr>
          <p:cNvPr id="8" name="Rectangle 7">
            <a:extLst>
              <a:ext uri="{FF2B5EF4-FFF2-40B4-BE49-F238E27FC236}">
                <a16:creationId xmlns:a16="http://schemas.microsoft.com/office/drawing/2014/main" id="{9A1F5978-CE17-9B78-DDD7-7DD96CBE36F3}"/>
              </a:ext>
            </a:extLst>
          </p:cNvPr>
          <p:cNvSpPr>
            <a:spLocks noChangeArrowheads="1"/>
          </p:cNvSpPr>
          <p:nvPr/>
        </p:nvSpPr>
        <p:spPr bwMode="auto">
          <a:xfrm>
            <a:off x="7689141" y="5898355"/>
            <a:ext cx="2223686" cy="230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bg1"/>
                </a:solidFill>
                <a:effectLst/>
                <a:latin typeface="Arial" panose="020B0604020202020204" pitchFamily="34" charset="0"/>
              </a:rPr>
              <a:t> </a:t>
            </a:r>
            <a:r>
              <a:rPr lang="en-US" altLang="en-US" sz="900" dirty="0">
                <a:solidFill>
                  <a:schemeClr val="bg1"/>
                </a:solidFill>
                <a:latin typeface="Arial" panose="020B0604020202020204" pitchFamily="34" charset="0"/>
              </a:rPr>
              <a:t>Photo credit: Rosenwald on </a:t>
            </a:r>
            <a:r>
              <a:rPr lang="en-US" altLang="en-US" sz="900" dirty="0" err="1">
                <a:solidFill>
                  <a:schemeClr val="bg1"/>
                </a:solidFill>
                <a:latin typeface="Arial" panose="020B0604020202020204" pitchFamily="34" charset="0"/>
              </a:rPr>
              <a:t>Openverse</a:t>
            </a:r>
            <a:endParaRPr kumimoji="0" lang="en-US" altLang="en-US" sz="900" b="0" i="0" u="none" strike="noStrike" cap="none" normalizeH="0" baseline="0" dirty="0">
              <a:ln>
                <a:noFill/>
              </a:ln>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34004394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8A74E31-1AFB-2501-35FD-391511EF970B}"/>
              </a:ext>
            </a:extLst>
          </p:cNvPr>
          <p:cNvSpPr>
            <a:spLocks noGrp="1"/>
          </p:cNvSpPr>
          <p:nvPr>
            <p:ph type="title"/>
          </p:nvPr>
        </p:nvSpPr>
        <p:spPr/>
        <p:txBody>
          <a:bodyPr/>
          <a:lstStyle/>
          <a:p>
            <a:r>
              <a:rPr lang="en-US" dirty="0"/>
              <a:t>Fences</a:t>
            </a:r>
          </a:p>
        </p:txBody>
      </p:sp>
      <p:sp>
        <p:nvSpPr>
          <p:cNvPr id="6" name="Content Placeholder 5">
            <a:extLst>
              <a:ext uri="{FF2B5EF4-FFF2-40B4-BE49-F238E27FC236}">
                <a16:creationId xmlns:a16="http://schemas.microsoft.com/office/drawing/2014/main" id="{B78DB2A5-A582-81EE-7ABF-E0549D4E6617}"/>
              </a:ext>
            </a:extLst>
          </p:cNvPr>
          <p:cNvSpPr>
            <a:spLocks noGrp="1"/>
          </p:cNvSpPr>
          <p:nvPr>
            <p:ph sz="half" idx="1"/>
          </p:nvPr>
        </p:nvSpPr>
        <p:spPr/>
        <p:txBody>
          <a:bodyPr/>
          <a:lstStyle/>
          <a:p>
            <a:pPr lvl="2" eaLnBrk="1" hangingPunct="1">
              <a:buFont typeface="Wingdings" panose="05000000000000000000" pitchFamily="2" charset="2"/>
              <a:buChar char="§"/>
            </a:pPr>
            <a:r>
              <a:rPr lang="en-US" altLang="en-US" sz="2800" dirty="0">
                <a:solidFill>
                  <a:srgbClr val="000000"/>
                </a:solidFill>
              </a:rPr>
              <a:t>Wood</a:t>
            </a:r>
          </a:p>
          <a:p>
            <a:pPr lvl="2" eaLnBrk="1" hangingPunct="1">
              <a:buFont typeface="Wingdings" panose="05000000000000000000" pitchFamily="2" charset="2"/>
              <a:buChar char="§"/>
            </a:pPr>
            <a:r>
              <a:rPr lang="en-US" altLang="en-US" sz="2800" dirty="0">
                <a:solidFill>
                  <a:srgbClr val="000000"/>
                </a:solidFill>
              </a:rPr>
              <a:t>Vinyl</a:t>
            </a:r>
          </a:p>
          <a:p>
            <a:pPr lvl="2" eaLnBrk="1" hangingPunct="1">
              <a:buFont typeface="Wingdings" panose="05000000000000000000" pitchFamily="2" charset="2"/>
              <a:buChar char="§"/>
            </a:pPr>
            <a:r>
              <a:rPr lang="en-US" altLang="en-US" sz="2800" dirty="0">
                <a:solidFill>
                  <a:srgbClr val="000000"/>
                </a:solidFill>
              </a:rPr>
              <a:t>Metal</a:t>
            </a:r>
          </a:p>
          <a:p>
            <a:pPr lvl="2" eaLnBrk="1" hangingPunct="1">
              <a:buFont typeface="Wingdings" panose="05000000000000000000" pitchFamily="2" charset="2"/>
              <a:buChar char="§"/>
            </a:pPr>
            <a:r>
              <a:rPr lang="en-US" altLang="en-US" sz="2800" dirty="0">
                <a:solidFill>
                  <a:srgbClr val="000000"/>
                </a:solidFill>
              </a:rPr>
              <a:t>Invisible</a:t>
            </a:r>
          </a:p>
          <a:p>
            <a:endParaRPr lang="en-US" dirty="0"/>
          </a:p>
        </p:txBody>
      </p:sp>
      <p:pic>
        <p:nvPicPr>
          <p:cNvPr id="8" name="Picture 7">
            <a:extLst>
              <a:ext uri="{FF2B5EF4-FFF2-40B4-BE49-F238E27FC236}">
                <a16:creationId xmlns:a16="http://schemas.microsoft.com/office/drawing/2014/main" id="{6E9E1E0E-9D47-C3FA-C78D-7CDE1E5AA318}"/>
              </a:ext>
            </a:extLst>
          </p:cNvPr>
          <p:cNvPicPr>
            <a:picLocks noChangeAspect="1"/>
          </p:cNvPicPr>
          <p:nvPr/>
        </p:nvPicPr>
        <p:blipFill>
          <a:blip r:embed="rId3"/>
          <a:stretch>
            <a:fillRect/>
          </a:stretch>
        </p:blipFill>
        <p:spPr>
          <a:xfrm>
            <a:off x="4499502" y="852060"/>
            <a:ext cx="6854296" cy="4531600"/>
          </a:xfrm>
          <a:prstGeom prst="rect">
            <a:avLst/>
          </a:prstGeom>
        </p:spPr>
      </p:pic>
      <p:sp>
        <p:nvSpPr>
          <p:cNvPr id="9" name="Rectangle 1">
            <a:extLst>
              <a:ext uri="{FF2B5EF4-FFF2-40B4-BE49-F238E27FC236}">
                <a16:creationId xmlns:a16="http://schemas.microsoft.com/office/drawing/2014/main" id="{1688919C-90E2-3AC0-FC47-DCFBADF4DDCE}"/>
              </a:ext>
            </a:extLst>
          </p:cNvPr>
          <p:cNvSpPr>
            <a:spLocks noChangeArrowheads="1"/>
          </p:cNvSpPr>
          <p:nvPr/>
        </p:nvSpPr>
        <p:spPr bwMode="auto">
          <a:xfrm>
            <a:off x="4499502" y="5152828"/>
            <a:ext cx="2191626" cy="230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effectLst/>
                <a:latin typeface="Arial" panose="020B0604020202020204" pitchFamily="34" charset="0"/>
              </a:rPr>
              <a:t> Photo credit: </a:t>
            </a:r>
            <a:r>
              <a:rPr kumimoji="0" lang="en-US" altLang="en-US" sz="900" b="0" i="0" u="none" strike="noStrike" cap="none" normalizeH="0" baseline="0" dirty="0" err="1">
                <a:ln>
                  <a:noFill/>
                </a:ln>
                <a:effectLst/>
                <a:latin typeface="Arial" panose="020B0604020202020204" pitchFamily="34" charset="0"/>
              </a:rPr>
              <a:t>Thepatrick</a:t>
            </a:r>
            <a:r>
              <a:rPr kumimoji="0" lang="en-US" altLang="en-US" sz="900" b="0" i="0" u="none" strike="noStrike" cap="none" normalizeH="0" baseline="0" dirty="0">
                <a:ln>
                  <a:noFill/>
                </a:ln>
                <a:effectLst/>
                <a:latin typeface="Arial" panose="020B0604020202020204" pitchFamily="34" charset="0"/>
              </a:rPr>
              <a:t> on </a:t>
            </a:r>
            <a:r>
              <a:rPr kumimoji="0" lang="en-US" altLang="en-US" sz="900" b="0" i="0" u="none" strike="noStrike" cap="none" normalizeH="0" baseline="0" dirty="0" err="1">
                <a:ln>
                  <a:noFill/>
                </a:ln>
                <a:effectLst/>
                <a:latin typeface="Arial" panose="020B0604020202020204" pitchFamily="34" charset="0"/>
              </a:rPr>
              <a:t>Openverse</a:t>
            </a:r>
            <a:endParaRPr kumimoji="0" lang="en-US" altLang="en-US" sz="9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12936038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5D9A6-2687-09B9-8CF8-6051308DC8CF}"/>
              </a:ext>
            </a:extLst>
          </p:cNvPr>
          <p:cNvSpPr>
            <a:spLocks noGrp="1"/>
          </p:cNvSpPr>
          <p:nvPr>
            <p:ph type="title"/>
          </p:nvPr>
        </p:nvSpPr>
        <p:spPr/>
        <p:txBody>
          <a:bodyPr/>
          <a:lstStyle/>
          <a:p>
            <a:r>
              <a:rPr lang="en-US" dirty="0"/>
              <a:t>Water</a:t>
            </a:r>
          </a:p>
        </p:txBody>
      </p:sp>
      <p:pic>
        <p:nvPicPr>
          <p:cNvPr id="6" name="Picture 5">
            <a:extLst>
              <a:ext uri="{FF2B5EF4-FFF2-40B4-BE49-F238E27FC236}">
                <a16:creationId xmlns:a16="http://schemas.microsoft.com/office/drawing/2014/main" id="{8FD92704-173D-A54E-4C2B-D8C9834A67DA}"/>
              </a:ext>
            </a:extLst>
          </p:cNvPr>
          <p:cNvPicPr>
            <a:picLocks noChangeAspect="1"/>
          </p:cNvPicPr>
          <p:nvPr/>
        </p:nvPicPr>
        <p:blipFill>
          <a:blip r:embed="rId3"/>
          <a:stretch>
            <a:fillRect/>
          </a:stretch>
        </p:blipFill>
        <p:spPr>
          <a:xfrm>
            <a:off x="229641" y="2181067"/>
            <a:ext cx="5913762" cy="4311808"/>
          </a:xfrm>
          <a:prstGeom prst="rect">
            <a:avLst/>
          </a:prstGeom>
        </p:spPr>
      </p:pic>
      <p:sp>
        <p:nvSpPr>
          <p:cNvPr id="7" name="Rectangle 1">
            <a:extLst>
              <a:ext uri="{FF2B5EF4-FFF2-40B4-BE49-F238E27FC236}">
                <a16:creationId xmlns:a16="http://schemas.microsoft.com/office/drawing/2014/main" id="{5CDF0F1A-B404-937D-465E-B85E6BA1E81F}"/>
              </a:ext>
            </a:extLst>
          </p:cNvPr>
          <p:cNvSpPr>
            <a:spLocks noChangeArrowheads="1"/>
          </p:cNvSpPr>
          <p:nvPr/>
        </p:nvSpPr>
        <p:spPr bwMode="auto">
          <a:xfrm>
            <a:off x="143536" y="6492875"/>
            <a:ext cx="2666724" cy="230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effectLst/>
                <a:latin typeface="Arial" panose="020B0604020202020204" pitchFamily="34" charset="0"/>
              </a:rPr>
              <a:t> Photo credit: Neil </a:t>
            </a:r>
            <a:r>
              <a:rPr kumimoji="0" lang="en-US" altLang="en-US" sz="900" b="0" i="0" u="none" strike="noStrike" cap="none" normalizeH="0" baseline="0" dirty="0" err="1">
                <a:ln>
                  <a:noFill/>
                </a:ln>
                <a:effectLst/>
                <a:latin typeface="Arial" panose="020B0604020202020204" pitchFamily="34" charset="0"/>
              </a:rPr>
              <a:t>Theasby</a:t>
            </a:r>
            <a:r>
              <a:rPr kumimoji="0" lang="en-US" altLang="en-US" sz="900" b="0" i="0" u="none" strike="noStrike" cap="none" normalizeH="0" baseline="0" dirty="0">
                <a:ln>
                  <a:noFill/>
                </a:ln>
                <a:effectLst/>
                <a:latin typeface="Arial" panose="020B0604020202020204" pitchFamily="34" charset="0"/>
              </a:rPr>
              <a:t> on </a:t>
            </a:r>
            <a:r>
              <a:rPr kumimoji="0" lang="en-US" altLang="en-US" sz="900" b="0" i="0" u="none" strike="noStrike" cap="none" normalizeH="0" baseline="0" dirty="0" err="1">
                <a:ln>
                  <a:noFill/>
                </a:ln>
                <a:effectLst/>
                <a:latin typeface="Arial" panose="020B0604020202020204" pitchFamily="34" charset="0"/>
              </a:rPr>
              <a:t>Openverse</a:t>
            </a:r>
            <a:endParaRPr kumimoji="0" lang="en-US" altLang="en-US" sz="900" b="0" i="0" u="none" strike="noStrike" cap="none" normalizeH="0" baseline="0" dirty="0">
              <a:ln>
                <a:noFill/>
              </a:ln>
              <a:effectLst/>
              <a:latin typeface="Arial" panose="020B0604020202020204" pitchFamily="34" charset="0"/>
            </a:endParaRPr>
          </a:p>
        </p:txBody>
      </p:sp>
      <p:pic>
        <p:nvPicPr>
          <p:cNvPr id="8" name="Picture 7">
            <a:extLst>
              <a:ext uri="{FF2B5EF4-FFF2-40B4-BE49-F238E27FC236}">
                <a16:creationId xmlns:a16="http://schemas.microsoft.com/office/drawing/2014/main" id="{72B20DD8-8B26-0F3F-F4E1-8B0319AFBDAD}"/>
              </a:ext>
            </a:extLst>
          </p:cNvPr>
          <p:cNvPicPr>
            <a:picLocks noChangeAspect="1"/>
          </p:cNvPicPr>
          <p:nvPr/>
        </p:nvPicPr>
        <p:blipFill>
          <a:blip r:embed="rId4"/>
          <a:stretch>
            <a:fillRect/>
          </a:stretch>
        </p:blipFill>
        <p:spPr>
          <a:xfrm>
            <a:off x="7736441" y="0"/>
            <a:ext cx="4455560" cy="3491980"/>
          </a:xfrm>
          <a:prstGeom prst="rect">
            <a:avLst/>
          </a:prstGeom>
        </p:spPr>
      </p:pic>
      <p:sp>
        <p:nvSpPr>
          <p:cNvPr id="9" name="Rectangle 1">
            <a:extLst>
              <a:ext uri="{FF2B5EF4-FFF2-40B4-BE49-F238E27FC236}">
                <a16:creationId xmlns:a16="http://schemas.microsoft.com/office/drawing/2014/main" id="{53DB2392-CECE-5880-600B-CEE72DA70FB2}"/>
              </a:ext>
            </a:extLst>
          </p:cNvPr>
          <p:cNvSpPr>
            <a:spLocks noChangeArrowheads="1"/>
          </p:cNvSpPr>
          <p:nvPr/>
        </p:nvSpPr>
        <p:spPr bwMode="auto">
          <a:xfrm>
            <a:off x="9955490" y="3212879"/>
            <a:ext cx="2236510" cy="230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effectLst/>
                <a:latin typeface="Arial" panose="020B0604020202020204" pitchFamily="34" charset="0"/>
              </a:rPr>
              <a:t> Photo credit: Matt Brown on </a:t>
            </a:r>
            <a:r>
              <a:rPr kumimoji="0" lang="en-US" altLang="en-US" sz="900" b="0" i="0" u="none" strike="noStrike" cap="none" normalizeH="0" baseline="0" dirty="0" err="1">
                <a:ln>
                  <a:noFill/>
                </a:ln>
                <a:effectLst/>
                <a:latin typeface="Arial" panose="020B0604020202020204" pitchFamily="34" charset="0"/>
              </a:rPr>
              <a:t>Openverse</a:t>
            </a:r>
            <a:endParaRPr kumimoji="0" lang="en-US" altLang="en-US" sz="900" b="0" i="0" u="none" strike="noStrike" cap="none" normalizeH="0" baseline="0" dirty="0">
              <a:ln>
                <a:noFill/>
              </a:ln>
              <a:effectLst/>
              <a:latin typeface="Arial" panose="020B0604020202020204" pitchFamily="34" charset="0"/>
            </a:endParaRPr>
          </a:p>
        </p:txBody>
      </p:sp>
      <p:pic>
        <p:nvPicPr>
          <p:cNvPr id="10" name="Picture 9">
            <a:extLst>
              <a:ext uri="{FF2B5EF4-FFF2-40B4-BE49-F238E27FC236}">
                <a16:creationId xmlns:a16="http://schemas.microsoft.com/office/drawing/2014/main" id="{755F112D-8CD8-64E4-86F2-92D9A75E224A}"/>
              </a:ext>
            </a:extLst>
          </p:cNvPr>
          <p:cNvPicPr>
            <a:picLocks noChangeAspect="1"/>
          </p:cNvPicPr>
          <p:nvPr/>
        </p:nvPicPr>
        <p:blipFill>
          <a:blip r:embed="rId5"/>
          <a:stretch>
            <a:fillRect/>
          </a:stretch>
        </p:blipFill>
        <p:spPr>
          <a:xfrm>
            <a:off x="7736441" y="3516330"/>
            <a:ext cx="4455560" cy="3341670"/>
          </a:xfrm>
          <a:prstGeom prst="rect">
            <a:avLst/>
          </a:prstGeom>
        </p:spPr>
      </p:pic>
      <p:sp>
        <p:nvSpPr>
          <p:cNvPr id="15" name="Rectangle 1">
            <a:extLst>
              <a:ext uri="{FF2B5EF4-FFF2-40B4-BE49-F238E27FC236}">
                <a16:creationId xmlns:a16="http://schemas.microsoft.com/office/drawing/2014/main" id="{5C649BC5-DBB1-A0C7-5E34-C31D4E0EB5C9}"/>
              </a:ext>
            </a:extLst>
          </p:cNvPr>
          <p:cNvSpPr>
            <a:spLocks noChangeArrowheads="1"/>
          </p:cNvSpPr>
          <p:nvPr/>
        </p:nvSpPr>
        <p:spPr bwMode="auto">
          <a:xfrm>
            <a:off x="9605392" y="6492875"/>
            <a:ext cx="2505814" cy="230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bg1"/>
                </a:solidFill>
                <a:effectLst/>
                <a:latin typeface="Arial" panose="020B0604020202020204" pitchFamily="34" charset="0"/>
              </a:rPr>
              <a:t> Photo credit: </a:t>
            </a:r>
            <a:r>
              <a:rPr kumimoji="0" lang="en-US" altLang="en-US" sz="900" b="0" i="0" u="none" strike="noStrike" cap="none" normalizeH="0" baseline="0" dirty="0" err="1">
                <a:ln>
                  <a:noFill/>
                </a:ln>
                <a:solidFill>
                  <a:schemeClr val="bg1"/>
                </a:solidFill>
                <a:effectLst/>
                <a:latin typeface="Arial" panose="020B0604020202020204" pitchFamily="34" charset="0"/>
              </a:rPr>
              <a:t>robstephaustraliaon</a:t>
            </a:r>
            <a:r>
              <a:rPr kumimoji="0" lang="en-US" altLang="en-US" sz="900" b="0" i="0" u="none" strike="noStrike" cap="none" normalizeH="0" baseline="0" dirty="0">
                <a:ln>
                  <a:noFill/>
                </a:ln>
                <a:solidFill>
                  <a:schemeClr val="bg1"/>
                </a:solidFill>
                <a:effectLst/>
                <a:latin typeface="Arial" panose="020B0604020202020204" pitchFamily="34" charset="0"/>
              </a:rPr>
              <a:t> </a:t>
            </a:r>
            <a:r>
              <a:rPr kumimoji="0" lang="en-US" altLang="en-US" sz="900" b="0" i="0" u="none" strike="noStrike" cap="none" normalizeH="0" baseline="0" dirty="0" err="1">
                <a:ln>
                  <a:noFill/>
                </a:ln>
                <a:solidFill>
                  <a:schemeClr val="bg1"/>
                </a:solidFill>
                <a:effectLst/>
                <a:latin typeface="Arial" panose="020B0604020202020204" pitchFamily="34" charset="0"/>
              </a:rPr>
              <a:t>Openverse</a:t>
            </a:r>
            <a:endParaRPr kumimoji="0" lang="en-US" altLang="en-US" sz="900" b="0" i="0" u="none" strike="noStrike" cap="none" normalizeH="0" baseline="0" dirty="0">
              <a:ln>
                <a:noFill/>
              </a:ln>
              <a:solidFill>
                <a:schemeClr val="bg1"/>
              </a:solidFill>
              <a:effectLst/>
              <a:latin typeface="Arial" panose="020B0604020202020204" pitchFamily="34" charset="0"/>
            </a:endParaRPr>
          </a:p>
        </p:txBody>
      </p:sp>
      <p:grpSp>
        <p:nvGrpSpPr>
          <p:cNvPr id="14" name="Group 13">
            <a:extLst>
              <a:ext uri="{FF2B5EF4-FFF2-40B4-BE49-F238E27FC236}">
                <a16:creationId xmlns:a16="http://schemas.microsoft.com/office/drawing/2014/main" id="{C42DAC07-5C5F-B93F-D60E-40C2AC0BBF20}"/>
              </a:ext>
            </a:extLst>
          </p:cNvPr>
          <p:cNvGrpSpPr/>
          <p:nvPr/>
        </p:nvGrpSpPr>
        <p:grpSpPr>
          <a:xfrm>
            <a:off x="4206327" y="793180"/>
            <a:ext cx="7648456" cy="5096979"/>
            <a:chOff x="4206327" y="793180"/>
            <a:chExt cx="7648456" cy="5096979"/>
          </a:xfrm>
        </p:grpSpPr>
        <p:pic>
          <p:nvPicPr>
            <p:cNvPr id="4" name="Picture 3">
              <a:extLst>
                <a:ext uri="{FF2B5EF4-FFF2-40B4-BE49-F238E27FC236}">
                  <a16:creationId xmlns:a16="http://schemas.microsoft.com/office/drawing/2014/main" id="{7B5EA814-6738-42B2-68AE-F845694DA3CB}"/>
                </a:ext>
              </a:extLst>
            </p:cNvPr>
            <p:cNvPicPr>
              <a:picLocks noChangeAspect="1"/>
            </p:cNvPicPr>
            <p:nvPr/>
          </p:nvPicPr>
          <p:blipFill>
            <a:blip r:embed="rId6"/>
            <a:stretch>
              <a:fillRect/>
            </a:stretch>
          </p:blipFill>
          <p:spPr>
            <a:xfrm>
              <a:off x="4206327" y="793180"/>
              <a:ext cx="7648456" cy="5096979"/>
            </a:xfrm>
            <a:prstGeom prst="rect">
              <a:avLst/>
            </a:prstGeom>
          </p:spPr>
        </p:pic>
        <p:sp>
          <p:nvSpPr>
            <p:cNvPr id="13" name="TextBox 12">
              <a:extLst>
                <a:ext uri="{FF2B5EF4-FFF2-40B4-BE49-F238E27FC236}">
                  <a16:creationId xmlns:a16="http://schemas.microsoft.com/office/drawing/2014/main" id="{43C62B25-40CA-C6E7-9354-E7FE365279EA}"/>
                </a:ext>
              </a:extLst>
            </p:cNvPr>
            <p:cNvSpPr txBox="1"/>
            <p:nvPr/>
          </p:nvSpPr>
          <p:spPr>
            <a:xfrm>
              <a:off x="4294991" y="5568046"/>
              <a:ext cx="6094206" cy="230832"/>
            </a:xfrm>
            <a:prstGeom prst="rect">
              <a:avLst/>
            </a:prstGeom>
            <a:noFill/>
          </p:spPr>
          <p:txBody>
            <a:bodyPr wrap="square">
              <a:spAutoFit/>
            </a:bodyPr>
            <a:lstStyle/>
            <a:p>
              <a:r>
                <a:rPr lang="en-US" sz="900" dirty="0">
                  <a:solidFill>
                    <a:schemeClr val="bg1"/>
                  </a:solidFill>
                </a:rPr>
                <a:t>Image by armennano from Pixabay</a:t>
              </a:r>
            </a:p>
          </p:txBody>
        </p:sp>
      </p:grpSp>
    </p:spTree>
    <p:extLst>
      <p:ext uri="{BB962C8B-B14F-4D97-AF65-F5344CB8AC3E}">
        <p14:creationId xmlns:p14="http://schemas.microsoft.com/office/powerpoint/2010/main" val="2852438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B2FC95-17DF-13B7-7EED-85BA5F24B4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978ACE-6EDD-1EBF-6C3A-1E77FDFCF503}"/>
              </a:ext>
            </a:extLst>
          </p:cNvPr>
          <p:cNvSpPr>
            <a:spLocks noGrp="1"/>
          </p:cNvSpPr>
          <p:nvPr>
            <p:ph type="title"/>
          </p:nvPr>
        </p:nvSpPr>
        <p:spPr/>
        <p:txBody>
          <a:bodyPr/>
          <a:lstStyle/>
          <a:p>
            <a:r>
              <a:rPr lang="en-US" dirty="0"/>
              <a:t>Shade/Shelter</a:t>
            </a:r>
          </a:p>
        </p:txBody>
      </p:sp>
      <p:sp>
        <p:nvSpPr>
          <p:cNvPr id="7" name="Rectangle 1">
            <a:extLst>
              <a:ext uri="{FF2B5EF4-FFF2-40B4-BE49-F238E27FC236}">
                <a16:creationId xmlns:a16="http://schemas.microsoft.com/office/drawing/2014/main" id="{0EAE7EE2-2670-D7E7-BE6D-49DB38D7DE53}"/>
              </a:ext>
            </a:extLst>
          </p:cNvPr>
          <p:cNvSpPr>
            <a:spLocks noChangeArrowheads="1"/>
          </p:cNvSpPr>
          <p:nvPr/>
        </p:nvSpPr>
        <p:spPr bwMode="auto">
          <a:xfrm>
            <a:off x="174359" y="6281249"/>
            <a:ext cx="2666724" cy="230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effectLst/>
                <a:latin typeface="Arial" panose="020B0604020202020204" pitchFamily="34" charset="0"/>
              </a:rPr>
              <a:t> Photo credit: Raw Pixel on </a:t>
            </a:r>
            <a:r>
              <a:rPr kumimoji="0" lang="en-US" altLang="en-US" sz="900" b="0" i="0" u="none" strike="noStrike" cap="none" normalizeH="0" baseline="0" dirty="0" err="1">
                <a:ln>
                  <a:noFill/>
                </a:ln>
                <a:effectLst/>
                <a:latin typeface="Arial" panose="020B0604020202020204" pitchFamily="34" charset="0"/>
              </a:rPr>
              <a:t>Openverse</a:t>
            </a:r>
            <a:endParaRPr kumimoji="0" lang="en-US" altLang="en-US" sz="900" b="0" i="0" u="none" strike="noStrike" cap="none" normalizeH="0" baseline="0" dirty="0">
              <a:ln>
                <a:noFill/>
              </a:ln>
              <a:effectLst/>
              <a:latin typeface="Arial" panose="020B0604020202020204" pitchFamily="34" charset="0"/>
            </a:endParaRPr>
          </a:p>
        </p:txBody>
      </p:sp>
      <p:sp>
        <p:nvSpPr>
          <p:cNvPr id="9" name="Rectangle 1">
            <a:extLst>
              <a:ext uri="{FF2B5EF4-FFF2-40B4-BE49-F238E27FC236}">
                <a16:creationId xmlns:a16="http://schemas.microsoft.com/office/drawing/2014/main" id="{0DEB1B19-B280-8DEF-1441-E78E26388043}"/>
              </a:ext>
            </a:extLst>
          </p:cNvPr>
          <p:cNvSpPr>
            <a:spLocks noChangeArrowheads="1"/>
          </p:cNvSpPr>
          <p:nvPr/>
        </p:nvSpPr>
        <p:spPr bwMode="auto">
          <a:xfrm>
            <a:off x="9955490" y="3706168"/>
            <a:ext cx="2069797" cy="230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effectLst/>
                <a:latin typeface="Arial" panose="020B0604020202020204" pitchFamily="34" charset="0"/>
              </a:rPr>
              <a:t> Photo credit: </a:t>
            </a:r>
            <a:r>
              <a:rPr kumimoji="0" lang="en-US" altLang="en-US" sz="900" b="0" i="0" u="none" strike="noStrike" cap="none" normalizeH="0" baseline="0" dirty="0" err="1">
                <a:ln>
                  <a:noFill/>
                </a:ln>
                <a:effectLst/>
                <a:latin typeface="Arial" panose="020B0604020202020204" pitchFamily="34" charset="0"/>
              </a:rPr>
              <a:t>Bcmom</a:t>
            </a:r>
            <a:r>
              <a:rPr kumimoji="0" lang="en-US" altLang="en-US" sz="900" b="0" i="0" u="none" strike="noStrike" cap="none" normalizeH="0" baseline="0" dirty="0">
                <a:ln>
                  <a:noFill/>
                </a:ln>
                <a:effectLst/>
                <a:latin typeface="Arial" panose="020B0604020202020204" pitchFamily="34" charset="0"/>
              </a:rPr>
              <a:t> on </a:t>
            </a:r>
            <a:r>
              <a:rPr kumimoji="0" lang="en-US" altLang="en-US" sz="900" b="0" i="0" u="none" strike="noStrike" cap="none" normalizeH="0" baseline="0" dirty="0" err="1">
                <a:ln>
                  <a:noFill/>
                </a:ln>
                <a:effectLst/>
                <a:latin typeface="Arial" panose="020B0604020202020204" pitchFamily="34" charset="0"/>
              </a:rPr>
              <a:t>Openverse</a:t>
            </a:r>
            <a:endParaRPr kumimoji="0" lang="en-US" altLang="en-US" sz="900" b="0" i="0" u="none" strike="noStrike" cap="none" normalizeH="0" baseline="0" dirty="0">
              <a:ln>
                <a:noFill/>
              </a:ln>
              <a:effectLst/>
              <a:latin typeface="Arial" panose="020B0604020202020204" pitchFamily="34" charset="0"/>
            </a:endParaRPr>
          </a:p>
        </p:txBody>
      </p:sp>
      <p:pic>
        <p:nvPicPr>
          <p:cNvPr id="4" name="Picture 3" descr="A dog lying in the grass&#10;&#10;Description automatically generated">
            <a:extLst>
              <a:ext uri="{FF2B5EF4-FFF2-40B4-BE49-F238E27FC236}">
                <a16:creationId xmlns:a16="http://schemas.microsoft.com/office/drawing/2014/main" id="{618369DC-B57D-33A4-0003-DE6FA561A4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7127" y="1902314"/>
            <a:ext cx="6930494" cy="4378935"/>
          </a:xfrm>
          <a:prstGeom prst="rect">
            <a:avLst/>
          </a:prstGeom>
        </p:spPr>
      </p:pic>
      <p:pic>
        <p:nvPicPr>
          <p:cNvPr id="5" name="Picture 4">
            <a:extLst>
              <a:ext uri="{FF2B5EF4-FFF2-40B4-BE49-F238E27FC236}">
                <a16:creationId xmlns:a16="http://schemas.microsoft.com/office/drawing/2014/main" id="{0182659A-809C-3ECD-C5F5-1DCD7894B7FE}"/>
              </a:ext>
            </a:extLst>
          </p:cNvPr>
          <p:cNvPicPr>
            <a:picLocks noChangeAspect="1"/>
          </p:cNvPicPr>
          <p:nvPr/>
        </p:nvPicPr>
        <p:blipFill>
          <a:blip r:embed="rId4"/>
          <a:stretch>
            <a:fillRect/>
          </a:stretch>
        </p:blipFill>
        <p:spPr>
          <a:xfrm>
            <a:off x="7348706" y="134293"/>
            <a:ext cx="4762500" cy="3571875"/>
          </a:xfrm>
          <a:prstGeom prst="rect">
            <a:avLst/>
          </a:prstGeom>
        </p:spPr>
      </p:pic>
    </p:spTree>
    <p:extLst>
      <p:ext uri="{BB962C8B-B14F-4D97-AF65-F5344CB8AC3E}">
        <p14:creationId xmlns:p14="http://schemas.microsoft.com/office/powerpoint/2010/main" val="21943760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306B43-FA38-D642-C335-90A771ACC6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682FC6-2A5C-DAEC-B69F-09D84915D9D3}"/>
              </a:ext>
            </a:extLst>
          </p:cNvPr>
          <p:cNvSpPr>
            <a:spLocks noGrp="1"/>
          </p:cNvSpPr>
          <p:nvPr>
            <p:ph type="title"/>
          </p:nvPr>
        </p:nvSpPr>
        <p:spPr>
          <a:xfrm>
            <a:off x="838198" y="510363"/>
            <a:ext cx="6189325" cy="893246"/>
          </a:xfrm>
        </p:spPr>
        <p:txBody>
          <a:bodyPr/>
          <a:lstStyle/>
          <a:p>
            <a:r>
              <a:rPr lang="en-US" dirty="0"/>
              <a:t>Mulch in the garden</a:t>
            </a:r>
          </a:p>
        </p:txBody>
      </p:sp>
      <p:sp>
        <p:nvSpPr>
          <p:cNvPr id="15" name="Rectangle 1">
            <a:extLst>
              <a:ext uri="{FF2B5EF4-FFF2-40B4-BE49-F238E27FC236}">
                <a16:creationId xmlns:a16="http://schemas.microsoft.com/office/drawing/2014/main" id="{B6CFEFD7-99E9-CDDA-0A99-17FBBC4FAE0E}"/>
              </a:ext>
            </a:extLst>
          </p:cNvPr>
          <p:cNvSpPr>
            <a:spLocks noChangeArrowheads="1"/>
          </p:cNvSpPr>
          <p:nvPr/>
        </p:nvSpPr>
        <p:spPr bwMode="auto">
          <a:xfrm>
            <a:off x="9605392" y="6492875"/>
            <a:ext cx="2505814" cy="230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bg1"/>
                </a:solidFill>
                <a:effectLst/>
                <a:latin typeface="Arial" panose="020B0604020202020204" pitchFamily="34" charset="0"/>
              </a:rPr>
              <a:t> Photo credit: </a:t>
            </a:r>
            <a:r>
              <a:rPr kumimoji="0" lang="en-US" altLang="en-US" sz="900" b="0" i="0" u="none" strike="noStrike" cap="none" normalizeH="0" baseline="0" dirty="0" err="1">
                <a:ln>
                  <a:noFill/>
                </a:ln>
                <a:solidFill>
                  <a:schemeClr val="bg1"/>
                </a:solidFill>
                <a:effectLst/>
                <a:latin typeface="Arial" panose="020B0604020202020204" pitchFamily="34" charset="0"/>
              </a:rPr>
              <a:t>robstephaustraliaon</a:t>
            </a:r>
            <a:r>
              <a:rPr kumimoji="0" lang="en-US" altLang="en-US" sz="900" b="0" i="0" u="none" strike="noStrike" cap="none" normalizeH="0" baseline="0" dirty="0">
                <a:ln>
                  <a:noFill/>
                </a:ln>
                <a:solidFill>
                  <a:schemeClr val="bg1"/>
                </a:solidFill>
                <a:effectLst/>
                <a:latin typeface="Arial" panose="020B0604020202020204" pitchFamily="34" charset="0"/>
              </a:rPr>
              <a:t> </a:t>
            </a:r>
            <a:r>
              <a:rPr kumimoji="0" lang="en-US" altLang="en-US" sz="900" b="0" i="0" u="none" strike="noStrike" cap="none" normalizeH="0" baseline="0" dirty="0" err="1">
                <a:ln>
                  <a:noFill/>
                </a:ln>
                <a:solidFill>
                  <a:schemeClr val="bg1"/>
                </a:solidFill>
                <a:effectLst/>
                <a:latin typeface="Arial" panose="020B0604020202020204" pitchFamily="34" charset="0"/>
              </a:rPr>
              <a:t>Openverse</a:t>
            </a:r>
            <a:endParaRPr kumimoji="0" lang="en-US" altLang="en-US" sz="900" b="0" i="0" u="none" strike="noStrike" cap="none" normalizeH="0" baseline="0" dirty="0">
              <a:ln>
                <a:noFill/>
              </a:ln>
              <a:solidFill>
                <a:schemeClr val="bg1"/>
              </a:solidFill>
              <a:effectLst/>
              <a:latin typeface="Arial" panose="020B0604020202020204" pitchFamily="34" charset="0"/>
            </a:endParaRPr>
          </a:p>
        </p:txBody>
      </p:sp>
      <p:pic>
        <p:nvPicPr>
          <p:cNvPr id="3" name="Picture 2">
            <a:extLst>
              <a:ext uri="{FF2B5EF4-FFF2-40B4-BE49-F238E27FC236}">
                <a16:creationId xmlns:a16="http://schemas.microsoft.com/office/drawing/2014/main" id="{8CD4242C-C8D7-CF2B-3BE5-8066222E6453}"/>
              </a:ext>
            </a:extLst>
          </p:cNvPr>
          <p:cNvPicPr>
            <a:picLocks noChangeAspect="1"/>
          </p:cNvPicPr>
          <p:nvPr/>
        </p:nvPicPr>
        <p:blipFill>
          <a:blip r:embed="rId3"/>
          <a:stretch>
            <a:fillRect/>
          </a:stretch>
        </p:blipFill>
        <p:spPr>
          <a:xfrm>
            <a:off x="6366541" y="1305312"/>
            <a:ext cx="5742116" cy="3824249"/>
          </a:xfrm>
          <a:prstGeom prst="rect">
            <a:avLst/>
          </a:prstGeom>
        </p:spPr>
      </p:pic>
      <p:sp>
        <p:nvSpPr>
          <p:cNvPr id="9" name="Rectangle 1">
            <a:extLst>
              <a:ext uri="{FF2B5EF4-FFF2-40B4-BE49-F238E27FC236}">
                <a16:creationId xmlns:a16="http://schemas.microsoft.com/office/drawing/2014/main" id="{09CBAB58-C96F-D7BA-294B-3EA3BCBE8DC4}"/>
              </a:ext>
            </a:extLst>
          </p:cNvPr>
          <p:cNvSpPr>
            <a:spLocks noChangeArrowheads="1"/>
          </p:cNvSpPr>
          <p:nvPr/>
        </p:nvSpPr>
        <p:spPr bwMode="auto">
          <a:xfrm>
            <a:off x="6469963" y="4750419"/>
            <a:ext cx="2153154" cy="230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bg1"/>
                </a:solidFill>
                <a:effectLst/>
                <a:latin typeface="Arial" panose="020B0604020202020204" pitchFamily="34" charset="0"/>
              </a:rPr>
              <a:t> Photo credit: Paul Green on </a:t>
            </a:r>
            <a:r>
              <a:rPr kumimoji="0" lang="en-US" altLang="en-US" sz="900" b="0" i="0" u="none" strike="noStrike" cap="none" normalizeH="0" baseline="0" dirty="0" err="1">
                <a:ln>
                  <a:noFill/>
                </a:ln>
                <a:solidFill>
                  <a:schemeClr val="bg1"/>
                </a:solidFill>
                <a:effectLst/>
                <a:latin typeface="Arial" panose="020B0604020202020204" pitchFamily="34" charset="0"/>
              </a:rPr>
              <a:t>Unsplash</a:t>
            </a:r>
            <a:endParaRPr kumimoji="0" lang="en-US" altLang="en-US" sz="900" b="0" i="0" u="none" strike="noStrike" cap="none" normalizeH="0" baseline="0" dirty="0">
              <a:ln>
                <a:noFill/>
              </a:ln>
              <a:solidFill>
                <a:schemeClr val="bg1"/>
              </a:solidFill>
              <a:effectLst/>
              <a:latin typeface="Arial" panose="020B0604020202020204" pitchFamily="34" charset="0"/>
            </a:endParaRPr>
          </a:p>
        </p:txBody>
      </p:sp>
      <p:sp>
        <p:nvSpPr>
          <p:cNvPr id="4" name="TextBox 3">
            <a:extLst>
              <a:ext uri="{FF2B5EF4-FFF2-40B4-BE49-F238E27FC236}">
                <a16:creationId xmlns:a16="http://schemas.microsoft.com/office/drawing/2014/main" id="{ADE68830-B801-F174-C71D-2F847A905291}"/>
              </a:ext>
            </a:extLst>
          </p:cNvPr>
          <p:cNvSpPr txBox="1"/>
          <p:nvPr/>
        </p:nvSpPr>
        <p:spPr>
          <a:xfrm>
            <a:off x="838198" y="1403609"/>
            <a:ext cx="5395334" cy="5601533"/>
          </a:xfrm>
          <a:prstGeom prst="rect">
            <a:avLst/>
          </a:prstGeom>
          <a:noFill/>
        </p:spPr>
        <p:txBody>
          <a:bodyPr wrap="square" rtlCol="0">
            <a:spAutoFit/>
          </a:bodyPr>
          <a:lstStyle/>
          <a:p>
            <a:r>
              <a:rPr lang="en-US" sz="3200" b="1" dirty="0"/>
              <a:t>Good</a:t>
            </a:r>
            <a:endParaRPr lang="en-US" b="1" dirty="0"/>
          </a:p>
          <a:p>
            <a:pPr marL="285750" indent="-285750">
              <a:buFont typeface="Arial" panose="020B0604020202020204" pitchFamily="34" charset="0"/>
              <a:buChar char="•"/>
            </a:pPr>
            <a:r>
              <a:rPr lang="en-US" sz="2400" dirty="0"/>
              <a:t>Arborist chips (undyed/untreated wood chips)</a:t>
            </a:r>
          </a:p>
          <a:p>
            <a:pPr marL="285750" indent="-285750">
              <a:buFont typeface="Arial" panose="020B0604020202020204" pitchFamily="34" charset="0"/>
              <a:buChar char="•"/>
            </a:pPr>
            <a:r>
              <a:rPr lang="en-US" sz="2400" dirty="0"/>
              <a:t>Cedar</a:t>
            </a:r>
          </a:p>
          <a:p>
            <a:pPr marL="285750" indent="-285750">
              <a:buFont typeface="Arial" panose="020B0604020202020204" pitchFamily="34" charset="0"/>
              <a:buChar char="•"/>
            </a:pPr>
            <a:r>
              <a:rPr lang="en-US" sz="2400" dirty="0"/>
              <a:t>Cypress</a:t>
            </a:r>
          </a:p>
          <a:p>
            <a:pPr marL="285750" indent="-285750">
              <a:buFont typeface="Arial" panose="020B0604020202020204" pitchFamily="34" charset="0"/>
              <a:buChar char="•"/>
            </a:pPr>
            <a:endParaRPr lang="en-US" dirty="0"/>
          </a:p>
          <a:p>
            <a:r>
              <a:rPr lang="en-US" sz="3200" b="1" dirty="0"/>
              <a:t>Avoid</a:t>
            </a:r>
            <a:endParaRPr lang="en-US" b="1" dirty="0"/>
          </a:p>
          <a:p>
            <a:pPr marL="285750" indent="-285750">
              <a:buFont typeface="Arial" panose="020B0604020202020204" pitchFamily="34" charset="0"/>
              <a:buChar char="•"/>
            </a:pPr>
            <a:r>
              <a:rPr lang="en-US" sz="2400" dirty="0"/>
              <a:t>Cocoa bean mulch (anything made from cocoa husk/pods)</a:t>
            </a:r>
          </a:p>
          <a:p>
            <a:pPr marL="285750" indent="-285750">
              <a:buFont typeface="Arial" panose="020B0604020202020204" pitchFamily="34" charset="0"/>
              <a:buChar char="•"/>
            </a:pPr>
            <a:r>
              <a:rPr lang="en-US" sz="2400" dirty="0"/>
              <a:t>Treated/colorized mulch</a:t>
            </a:r>
          </a:p>
          <a:p>
            <a:pPr marL="285750" indent="-285750">
              <a:buFont typeface="Arial" panose="020B0604020202020204" pitchFamily="34" charset="0"/>
              <a:buChar char="•"/>
            </a:pPr>
            <a:r>
              <a:rPr lang="en-US" sz="2400" dirty="0"/>
              <a:t>Chips with large chunks</a:t>
            </a:r>
          </a:p>
          <a:p>
            <a:pPr marL="285750" indent="-285750">
              <a:buFont typeface="Arial" panose="020B0604020202020204" pitchFamily="34" charset="0"/>
              <a:buChar char="•"/>
            </a:pPr>
            <a:r>
              <a:rPr lang="en-US" sz="2400" dirty="0"/>
              <a:t>Rubber mulch</a:t>
            </a:r>
          </a:p>
          <a:p>
            <a:pPr marL="285750" indent="-285750">
              <a:buFont typeface="Arial" panose="020B0604020202020204" pitchFamily="34" charset="0"/>
              <a:buChar char="•"/>
            </a:pPr>
            <a:r>
              <a:rPr lang="en-US" sz="2400" dirty="0"/>
              <a:t>Rocks</a:t>
            </a:r>
          </a:p>
          <a:p>
            <a:pPr marL="285750" indent="-285750">
              <a:buFont typeface="Arial" panose="020B0604020202020204" pitchFamily="34" charset="0"/>
              <a:buChar char="•"/>
            </a:pPr>
            <a:endParaRPr lang="en-US" dirty="0"/>
          </a:p>
          <a:p>
            <a:endParaRPr lang="en-US" dirty="0"/>
          </a:p>
        </p:txBody>
      </p:sp>
    </p:spTree>
    <p:extLst>
      <p:ext uri="{BB962C8B-B14F-4D97-AF65-F5344CB8AC3E}">
        <p14:creationId xmlns:p14="http://schemas.microsoft.com/office/powerpoint/2010/main" val="4271163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40F79F2-EB78-60DE-D489-231564609FC8}"/>
              </a:ext>
            </a:extLst>
          </p:cNvPr>
          <p:cNvSpPr>
            <a:spLocks noGrp="1"/>
          </p:cNvSpPr>
          <p:nvPr>
            <p:ph type="title"/>
          </p:nvPr>
        </p:nvSpPr>
        <p:spPr/>
        <p:txBody>
          <a:bodyPr/>
          <a:lstStyle/>
          <a:p>
            <a:r>
              <a:rPr lang="en-US" dirty="0"/>
              <a:t>Place to run and play</a:t>
            </a:r>
          </a:p>
        </p:txBody>
      </p:sp>
      <p:sp>
        <p:nvSpPr>
          <p:cNvPr id="7" name="Content Placeholder 6">
            <a:extLst>
              <a:ext uri="{FF2B5EF4-FFF2-40B4-BE49-F238E27FC236}">
                <a16:creationId xmlns:a16="http://schemas.microsoft.com/office/drawing/2014/main" id="{1334F6E3-4F68-E04D-B324-1526D4C3C38E}"/>
              </a:ext>
            </a:extLst>
          </p:cNvPr>
          <p:cNvSpPr>
            <a:spLocks noGrp="1"/>
          </p:cNvSpPr>
          <p:nvPr>
            <p:ph sz="half" idx="1"/>
          </p:nvPr>
        </p:nvSpPr>
        <p:spPr>
          <a:xfrm>
            <a:off x="838199" y="2628106"/>
            <a:ext cx="5181600" cy="2746375"/>
          </a:xfrm>
        </p:spPr>
        <p:txBody>
          <a:bodyPr>
            <a:normAutofit/>
          </a:bodyPr>
          <a:lstStyle/>
          <a:p>
            <a:pPr marL="0" indent="0">
              <a:buNone/>
            </a:pPr>
            <a:r>
              <a:rPr lang="en-US" sz="3200" dirty="0"/>
              <a:t>Will depend on your dog</a:t>
            </a:r>
          </a:p>
          <a:p>
            <a:pPr lvl="1"/>
            <a:r>
              <a:rPr lang="en-US" sz="2800" dirty="0"/>
              <a:t>Places to run</a:t>
            </a:r>
          </a:p>
          <a:p>
            <a:pPr lvl="1"/>
            <a:r>
              <a:rPr lang="en-US" sz="2800" dirty="0"/>
              <a:t>Throw balls/Frisbees</a:t>
            </a:r>
          </a:p>
          <a:p>
            <a:pPr lvl="1"/>
            <a:r>
              <a:rPr lang="en-US" sz="2800" dirty="0"/>
              <a:t>Sniff spots and things to explore</a:t>
            </a:r>
          </a:p>
          <a:p>
            <a:pPr lvl="1"/>
            <a:r>
              <a:rPr lang="en-US" sz="2800" dirty="0"/>
              <a:t>Place to dig?</a:t>
            </a:r>
          </a:p>
          <a:p>
            <a:pPr lvl="1"/>
            <a:endParaRPr lang="en-US" sz="2800" dirty="0"/>
          </a:p>
        </p:txBody>
      </p:sp>
      <p:pic>
        <p:nvPicPr>
          <p:cNvPr id="9" name="Content Placeholder 8">
            <a:extLst>
              <a:ext uri="{FF2B5EF4-FFF2-40B4-BE49-F238E27FC236}">
                <a16:creationId xmlns:a16="http://schemas.microsoft.com/office/drawing/2014/main" id="{4F4D0FAF-8895-2D98-204B-B0F792CFB487}"/>
              </a:ext>
            </a:extLst>
          </p:cNvPr>
          <p:cNvPicPr>
            <a:picLocks noGrp="1" noChangeAspect="1"/>
          </p:cNvPicPr>
          <p:nvPr>
            <p:ph sz="half" idx="2"/>
          </p:nvPr>
        </p:nvPicPr>
        <p:blipFill rotWithShape="1">
          <a:blip r:embed="rId3"/>
          <a:srcRect l="23135"/>
          <a:stretch/>
        </p:blipFill>
        <p:spPr>
          <a:xfrm>
            <a:off x="6665488" y="668566"/>
            <a:ext cx="5089756" cy="5297336"/>
          </a:xfrm>
          <a:prstGeom prst="rect">
            <a:avLst/>
          </a:prstGeom>
        </p:spPr>
      </p:pic>
      <p:sp>
        <p:nvSpPr>
          <p:cNvPr id="10" name="Rectangle 1">
            <a:extLst>
              <a:ext uri="{FF2B5EF4-FFF2-40B4-BE49-F238E27FC236}">
                <a16:creationId xmlns:a16="http://schemas.microsoft.com/office/drawing/2014/main" id="{24CD881C-54CC-0588-013C-B9EBFBB6539E}"/>
              </a:ext>
            </a:extLst>
          </p:cNvPr>
          <p:cNvSpPr>
            <a:spLocks noChangeArrowheads="1"/>
          </p:cNvSpPr>
          <p:nvPr/>
        </p:nvSpPr>
        <p:spPr bwMode="auto">
          <a:xfrm>
            <a:off x="6771046" y="5639024"/>
            <a:ext cx="1999265" cy="230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bg1"/>
                </a:solidFill>
                <a:effectLst/>
                <a:latin typeface="Arial" panose="020B0604020202020204" pitchFamily="34" charset="0"/>
              </a:rPr>
              <a:t> </a:t>
            </a:r>
            <a:r>
              <a:rPr lang="en-US" altLang="en-US" sz="900" dirty="0">
                <a:solidFill>
                  <a:schemeClr val="bg1"/>
                </a:solidFill>
                <a:latin typeface="Arial" panose="020B0604020202020204" pitchFamily="34" charset="0"/>
              </a:rPr>
              <a:t>Photo credit: C Perret on </a:t>
            </a:r>
            <a:r>
              <a:rPr lang="en-US" altLang="en-US" sz="900" dirty="0" err="1">
                <a:solidFill>
                  <a:schemeClr val="bg1"/>
                </a:solidFill>
                <a:latin typeface="Arial" panose="020B0604020202020204" pitchFamily="34" charset="0"/>
              </a:rPr>
              <a:t>Unsplash</a:t>
            </a:r>
            <a:endParaRPr kumimoji="0" lang="en-US" altLang="en-US" sz="900" b="0" i="0" u="none" strike="noStrike" cap="none" normalizeH="0" baseline="0" dirty="0">
              <a:ln>
                <a:noFill/>
              </a:ln>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32333113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D6A5013-266C-4DBE-378B-B3A1D2C97380}"/>
              </a:ext>
            </a:extLst>
          </p:cNvPr>
          <p:cNvSpPr>
            <a:spLocks noGrp="1"/>
          </p:cNvSpPr>
          <p:nvPr>
            <p:ph type="title"/>
          </p:nvPr>
        </p:nvSpPr>
        <p:spPr/>
        <p:txBody>
          <a:bodyPr/>
          <a:lstStyle/>
          <a:p>
            <a:r>
              <a:rPr lang="en-US" dirty="0"/>
              <a:t>Turtles/Tortoises</a:t>
            </a:r>
          </a:p>
        </p:txBody>
      </p:sp>
      <p:sp>
        <p:nvSpPr>
          <p:cNvPr id="5" name="Content Placeholder 4">
            <a:extLst>
              <a:ext uri="{FF2B5EF4-FFF2-40B4-BE49-F238E27FC236}">
                <a16:creationId xmlns:a16="http://schemas.microsoft.com/office/drawing/2014/main" id="{9157427F-384D-443B-2164-6C1734CE0B9B}"/>
              </a:ext>
            </a:extLst>
          </p:cNvPr>
          <p:cNvSpPr>
            <a:spLocks noGrp="1"/>
          </p:cNvSpPr>
          <p:nvPr>
            <p:ph sz="half" idx="1"/>
          </p:nvPr>
        </p:nvSpPr>
        <p:spPr>
          <a:xfrm>
            <a:off x="838199" y="2253887"/>
            <a:ext cx="5181600" cy="4089039"/>
          </a:xfrm>
        </p:spPr>
        <p:txBody>
          <a:bodyPr>
            <a:normAutofit lnSpcReduction="10000"/>
          </a:bodyPr>
          <a:lstStyle/>
          <a:p>
            <a:r>
              <a:rPr lang="en-US" dirty="0"/>
              <a:t>Water feature that is easy to climb in and out of</a:t>
            </a:r>
          </a:p>
          <a:p>
            <a:r>
              <a:rPr lang="en-US" dirty="0"/>
              <a:t>Loose soil to dig</a:t>
            </a:r>
          </a:p>
          <a:p>
            <a:r>
              <a:rPr lang="en-US" dirty="0"/>
              <a:t>Sunny area to bask</a:t>
            </a:r>
          </a:p>
          <a:p>
            <a:r>
              <a:rPr lang="en-US" dirty="0"/>
              <a:t>Shelter/cover from predators (greenhouse, shed, etc.)</a:t>
            </a:r>
          </a:p>
          <a:p>
            <a:r>
              <a:rPr lang="en-US" dirty="0"/>
              <a:t>Fences </a:t>
            </a:r>
          </a:p>
          <a:p>
            <a:r>
              <a:rPr lang="en-US" dirty="0"/>
              <a:t>Research plants on sites like The Tortoise Table, as they can be different than cats and dogs</a:t>
            </a:r>
          </a:p>
        </p:txBody>
      </p:sp>
      <p:sp>
        <p:nvSpPr>
          <p:cNvPr id="8" name="TextBox 7">
            <a:extLst>
              <a:ext uri="{FF2B5EF4-FFF2-40B4-BE49-F238E27FC236}">
                <a16:creationId xmlns:a16="http://schemas.microsoft.com/office/drawing/2014/main" id="{4CD2D11B-3827-D787-74C5-3162BEB8C510}"/>
              </a:ext>
            </a:extLst>
          </p:cNvPr>
          <p:cNvSpPr txBox="1"/>
          <p:nvPr/>
        </p:nvSpPr>
        <p:spPr>
          <a:xfrm>
            <a:off x="9932904" y="6492875"/>
            <a:ext cx="6094070" cy="230832"/>
          </a:xfrm>
          <a:prstGeom prst="rect">
            <a:avLst/>
          </a:prstGeom>
          <a:noFill/>
        </p:spPr>
        <p:txBody>
          <a:bodyPr wrap="square">
            <a:spAutoFit/>
          </a:bodyPr>
          <a:lstStyle/>
          <a:p>
            <a:r>
              <a:rPr lang="en-US" altLang="ja-JP" sz="900" dirty="0"/>
              <a:t>Photo credit:  Deb Krohn (with permission)</a:t>
            </a:r>
            <a:endParaRPr lang="en-US" sz="900" dirty="0"/>
          </a:p>
        </p:txBody>
      </p:sp>
      <p:pic>
        <p:nvPicPr>
          <p:cNvPr id="6" name="Picture 5" descr="A turtle in a garden&#10;&#10;AI-generated content may be incorrect.">
            <a:extLst>
              <a:ext uri="{FF2B5EF4-FFF2-40B4-BE49-F238E27FC236}">
                <a16:creationId xmlns:a16="http://schemas.microsoft.com/office/drawing/2014/main" id="{2AF5D58F-448C-AA3D-BCDD-8FF542B1503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6412678" y="892832"/>
            <a:ext cx="6228678" cy="4671509"/>
          </a:xfrm>
          <a:prstGeom prst="rect">
            <a:avLst/>
          </a:prstGeom>
        </p:spPr>
      </p:pic>
    </p:spTree>
    <p:extLst>
      <p:ext uri="{BB962C8B-B14F-4D97-AF65-F5344CB8AC3E}">
        <p14:creationId xmlns:p14="http://schemas.microsoft.com/office/powerpoint/2010/main" val="1932176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042CD-F7F2-7DA7-95D2-0B5DC74121C9}"/>
              </a:ext>
            </a:extLst>
          </p:cNvPr>
          <p:cNvSpPr>
            <a:spLocks noGrp="1"/>
          </p:cNvSpPr>
          <p:nvPr>
            <p:ph type="title"/>
          </p:nvPr>
        </p:nvSpPr>
        <p:spPr/>
        <p:txBody>
          <a:bodyPr/>
          <a:lstStyle/>
          <a:p>
            <a:r>
              <a:rPr lang="en-US" dirty="0"/>
              <a:t>Cats</a:t>
            </a:r>
          </a:p>
        </p:txBody>
      </p:sp>
      <p:sp>
        <p:nvSpPr>
          <p:cNvPr id="3" name="Content Placeholder 2">
            <a:extLst>
              <a:ext uri="{FF2B5EF4-FFF2-40B4-BE49-F238E27FC236}">
                <a16:creationId xmlns:a16="http://schemas.microsoft.com/office/drawing/2014/main" id="{A8F8B8D0-3E4E-4119-2555-3B303D4CBC98}"/>
              </a:ext>
            </a:extLst>
          </p:cNvPr>
          <p:cNvSpPr>
            <a:spLocks noGrp="1"/>
          </p:cNvSpPr>
          <p:nvPr>
            <p:ph sz="half" idx="1"/>
          </p:nvPr>
        </p:nvSpPr>
        <p:spPr/>
        <p:txBody>
          <a:bodyPr/>
          <a:lstStyle/>
          <a:p>
            <a:r>
              <a:rPr lang="en-US" dirty="0" err="1"/>
              <a:t>Catios</a:t>
            </a:r>
            <a:endParaRPr lang="en-US" dirty="0"/>
          </a:p>
          <a:p>
            <a:r>
              <a:rPr lang="en-US" dirty="0"/>
              <a:t>Leash walking</a:t>
            </a:r>
          </a:p>
          <a:p>
            <a:r>
              <a:rPr lang="en-US" dirty="0"/>
              <a:t>Toys</a:t>
            </a:r>
          </a:p>
          <a:p>
            <a:r>
              <a:rPr lang="en-US" dirty="0"/>
              <a:t>Cat-friendly houseplants</a:t>
            </a:r>
          </a:p>
          <a:p>
            <a:r>
              <a:rPr lang="en-US" dirty="0"/>
              <a:t>Spay/neuter</a:t>
            </a:r>
          </a:p>
          <a:p>
            <a:endParaRPr lang="en-US" dirty="0"/>
          </a:p>
        </p:txBody>
      </p:sp>
      <p:pic>
        <p:nvPicPr>
          <p:cNvPr id="6" name="Content Placeholder 5" descr="A rabbit in a net in the grass&#10;&#10;AI-generated content may be incorrect.">
            <a:extLst>
              <a:ext uri="{FF2B5EF4-FFF2-40B4-BE49-F238E27FC236}">
                <a16:creationId xmlns:a16="http://schemas.microsoft.com/office/drawing/2014/main" id="{D23B8229-5E58-3477-97AA-78CA952576EB}"/>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549576" y="1248754"/>
            <a:ext cx="6161591" cy="4621193"/>
          </a:xfrm>
        </p:spPr>
      </p:pic>
      <p:pic>
        <p:nvPicPr>
          <p:cNvPr id="8" name="Picture 7" descr="A squirrel in a net&#10;&#10;AI-generated content may be incorrect.">
            <a:extLst>
              <a:ext uri="{FF2B5EF4-FFF2-40B4-BE49-F238E27FC236}">
                <a16:creationId xmlns:a16="http://schemas.microsoft.com/office/drawing/2014/main" id="{DD40FD2E-FEC6-B1C6-E750-F9175822703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49576" y="1248753"/>
            <a:ext cx="6161590" cy="4621193"/>
          </a:xfrm>
          <a:prstGeom prst="rect">
            <a:avLst/>
          </a:prstGeom>
        </p:spPr>
      </p:pic>
      <p:pic>
        <p:nvPicPr>
          <p:cNvPr id="10" name="Picture 9" descr="A cat wearing a harness&#10;&#10;AI-generated content may be incorrect.">
            <a:extLst>
              <a:ext uri="{FF2B5EF4-FFF2-40B4-BE49-F238E27FC236}">
                <a16:creationId xmlns:a16="http://schemas.microsoft.com/office/drawing/2014/main" id="{FA7C1F64-72F1-CFAC-2D80-BFD77A3562F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5573749" y="1227698"/>
            <a:ext cx="5507830" cy="4130873"/>
          </a:xfrm>
          <a:prstGeom prst="rect">
            <a:avLst/>
          </a:prstGeom>
        </p:spPr>
      </p:pic>
      <p:sp>
        <p:nvSpPr>
          <p:cNvPr id="4" name="TextBox 3">
            <a:extLst>
              <a:ext uri="{FF2B5EF4-FFF2-40B4-BE49-F238E27FC236}">
                <a16:creationId xmlns:a16="http://schemas.microsoft.com/office/drawing/2014/main" id="{DFC7885C-7FBF-03DB-CE8D-635E14ED1B0B}"/>
              </a:ext>
            </a:extLst>
          </p:cNvPr>
          <p:cNvSpPr txBox="1"/>
          <p:nvPr/>
        </p:nvSpPr>
        <p:spPr>
          <a:xfrm>
            <a:off x="5549576" y="5869946"/>
            <a:ext cx="6097772" cy="230832"/>
          </a:xfrm>
          <a:prstGeom prst="rect">
            <a:avLst/>
          </a:prstGeom>
          <a:noFill/>
        </p:spPr>
        <p:txBody>
          <a:bodyPr wrap="square">
            <a:spAutoFit/>
          </a:bodyPr>
          <a:lstStyle/>
          <a:p>
            <a:r>
              <a:rPr lang="en-US" sz="900" dirty="0"/>
              <a:t>Photo credits: Sarah Fellerer</a:t>
            </a:r>
          </a:p>
        </p:txBody>
      </p:sp>
    </p:spTree>
    <p:extLst>
      <p:ext uri="{BB962C8B-B14F-4D97-AF65-F5344CB8AC3E}">
        <p14:creationId xmlns:p14="http://schemas.microsoft.com/office/powerpoint/2010/main" val="965142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8"/>
                                        </p:tgtEl>
                                        <p:attrNameLst>
                                          <p:attrName>style.visibility</p:attrName>
                                        </p:attrNameLst>
                                      </p:cBhvr>
                                      <p:to>
                                        <p:strVal val="hidden"/>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subTnLst>
                                    <p:set>
                                      <p:cBhvr override="childStyle">
                                        <p:cTn dur="1" fill="hold" display="0" masterRel="nextClick" afterEffect="1"/>
                                        <p:tgtEl>
                                          <p:spTgt spid="6"/>
                                        </p:tgtEl>
                                        <p:attrNameLst>
                                          <p:attrName>style.visibility</p:attrName>
                                        </p:attrNameLst>
                                      </p:cBhvr>
                                      <p:to>
                                        <p:strVal val="hidden"/>
                                      </p:to>
                                    </p:set>
                                  </p:sub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15B59B-1E39-6E39-B8C9-730D26276A2A}"/>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B80CFC42-6CB3-DF93-894D-00F4184D26FE}"/>
              </a:ext>
            </a:extLst>
          </p:cNvPr>
          <p:cNvSpPr>
            <a:spLocks noGrp="1"/>
          </p:cNvSpPr>
          <p:nvPr>
            <p:ph type="title"/>
          </p:nvPr>
        </p:nvSpPr>
        <p:spPr/>
        <p:txBody>
          <a:bodyPr/>
          <a:lstStyle/>
          <a:p>
            <a:r>
              <a:rPr lang="en-US" dirty="0"/>
              <a:t>Pesticides</a:t>
            </a:r>
          </a:p>
        </p:txBody>
      </p:sp>
      <p:sp>
        <p:nvSpPr>
          <p:cNvPr id="7" name="Content Placeholder 6">
            <a:extLst>
              <a:ext uri="{FF2B5EF4-FFF2-40B4-BE49-F238E27FC236}">
                <a16:creationId xmlns:a16="http://schemas.microsoft.com/office/drawing/2014/main" id="{98958627-3EEE-0EA6-CE44-FAC0EEB14178}"/>
              </a:ext>
            </a:extLst>
          </p:cNvPr>
          <p:cNvSpPr>
            <a:spLocks noGrp="1"/>
          </p:cNvSpPr>
          <p:nvPr>
            <p:ph sz="half" idx="1"/>
          </p:nvPr>
        </p:nvSpPr>
        <p:spPr>
          <a:xfrm>
            <a:off x="559418" y="2055812"/>
            <a:ext cx="5536581" cy="4802188"/>
          </a:xfrm>
        </p:spPr>
        <p:txBody>
          <a:bodyPr>
            <a:normAutofit/>
          </a:bodyPr>
          <a:lstStyle/>
          <a:p>
            <a:r>
              <a:rPr lang="en-US" sz="2800" dirty="0"/>
              <a:t>Fertilizer</a:t>
            </a:r>
          </a:p>
          <a:p>
            <a:r>
              <a:rPr lang="en-US" sz="2800" dirty="0"/>
              <a:t>Herbicides</a:t>
            </a:r>
          </a:p>
          <a:p>
            <a:r>
              <a:rPr lang="en-US" dirty="0"/>
              <a:t>Insecticides</a:t>
            </a:r>
          </a:p>
          <a:p>
            <a:r>
              <a:rPr lang="en-US" dirty="0"/>
              <a:t>Fungicides</a:t>
            </a:r>
          </a:p>
          <a:p>
            <a:r>
              <a:rPr lang="en-US" sz="2800" dirty="0"/>
              <a:t>Rodenticides</a:t>
            </a:r>
          </a:p>
          <a:p>
            <a:endParaRPr lang="en-US" dirty="0"/>
          </a:p>
          <a:p>
            <a:endParaRPr lang="en-US" sz="2800" dirty="0"/>
          </a:p>
          <a:p>
            <a:pPr marL="0" indent="0">
              <a:buNone/>
            </a:pPr>
            <a:r>
              <a:rPr lang="en-US" dirty="0"/>
              <a:t>* Always read the label before using! </a:t>
            </a:r>
            <a:endParaRPr lang="en-US" sz="2800" dirty="0"/>
          </a:p>
        </p:txBody>
      </p:sp>
      <p:pic>
        <p:nvPicPr>
          <p:cNvPr id="9" name="Content Placeholder 8">
            <a:extLst>
              <a:ext uri="{FF2B5EF4-FFF2-40B4-BE49-F238E27FC236}">
                <a16:creationId xmlns:a16="http://schemas.microsoft.com/office/drawing/2014/main" id="{E376D33B-6E8B-5CA4-036F-B0B55CDA30B2}"/>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l="3916" t="-2110" r="31998" b="2110"/>
          <a:stretch/>
        </p:blipFill>
        <p:spPr>
          <a:xfrm>
            <a:off x="6665488" y="668566"/>
            <a:ext cx="5089756" cy="5297336"/>
          </a:xfrm>
          <a:prstGeom prst="rect">
            <a:avLst/>
          </a:prstGeom>
        </p:spPr>
      </p:pic>
      <p:sp>
        <p:nvSpPr>
          <p:cNvPr id="2" name="Rectangle 1">
            <a:extLst>
              <a:ext uri="{FF2B5EF4-FFF2-40B4-BE49-F238E27FC236}">
                <a16:creationId xmlns:a16="http://schemas.microsoft.com/office/drawing/2014/main" id="{DE69D145-1A8B-BD10-757D-155FCE69A85A}"/>
              </a:ext>
            </a:extLst>
          </p:cNvPr>
          <p:cNvSpPr>
            <a:spLocks noChangeArrowheads="1"/>
          </p:cNvSpPr>
          <p:nvPr/>
        </p:nvSpPr>
        <p:spPr bwMode="auto">
          <a:xfrm>
            <a:off x="6771046" y="5639024"/>
            <a:ext cx="3288080" cy="230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bg1"/>
                </a:solidFill>
                <a:effectLst/>
                <a:latin typeface="Arial" panose="020B0604020202020204" pitchFamily="34" charset="0"/>
              </a:rPr>
              <a:t> </a:t>
            </a:r>
            <a:r>
              <a:rPr lang="en-US" altLang="en-US" sz="900" dirty="0">
                <a:solidFill>
                  <a:schemeClr val="bg1"/>
                </a:solidFill>
                <a:latin typeface="Arial" panose="020B0604020202020204" pitchFamily="34" charset="0"/>
              </a:rPr>
              <a:t>Photo credit: </a:t>
            </a:r>
            <a:r>
              <a:rPr lang="en-US" altLang="en-US" sz="900" dirty="0" err="1">
                <a:solidFill>
                  <a:schemeClr val="bg1"/>
                </a:solidFill>
                <a:latin typeface="Arial" panose="020B0604020202020204" pitchFamily="34" charset="0"/>
              </a:rPr>
              <a:t>Valley_Photographs</a:t>
            </a:r>
            <a:r>
              <a:rPr lang="en-US" altLang="en-US" sz="900" dirty="0">
                <a:solidFill>
                  <a:schemeClr val="bg1"/>
                </a:solidFill>
                <a:latin typeface="Arial" panose="020B0604020202020204" pitchFamily="34" charset="0"/>
              </a:rPr>
              <a:t> licensed under CC BY 2.0</a:t>
            </a:r>
            <a:endParaRPr kumimoji="0" lang="en-US" altLang="en-US" sz="900" b="0" i="0" u="none" strike="noStrike" cap="none" normalizeH="0" baseline="0" dirty="0">
              <a:ln>
                <a:noFill/>
              </a:ln>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32409665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DE20C-2E4F-D2FB-2FA7-13D42C5AA4D1}"/>
              </a:ext>
            </a:extLst>
          </p:cNvPr>
          <p:cNvSpPr>
            <a:spLocks noGrp="1"/>
          </p:cNvSpPr>
          <p:nvPr>
            <p:ph type="title"/>
          </p:nvPr>
        </p:nvSpPr>
        <p:spPr/>
        <p:txBody>
          <a:bodyPr/>
          <a:lstStyle/>
          <a:p>
            <a:r>
              <a:rPr lang="en-US" dirty="0"/>
              <a:t>Salt</a:t>
            </a:r>
          </a:p>
        </p:txBody>
      </p:sp>
      <p:sp>
        <p:nvSpPr>
          <p:cNvPr id="3" name="Content Placeholder 2">
            <a:extLst>
              <a:ext uri="{FF2B5EF4-FFF2-40B4-BE49-F238E27FC236}">
                <a16:creationId xmlns:a16="http://schemas.microsoft.com/office/drawing/2014/main" id="{7EB829E2-A328-4B05-C6E5-366304678944}"/>
              </a:ext>
            </a:extLst>
          </p:cNvPr>
          <p:cNvSpPr>
            <a:spLocks noGrp="1"/>
          </p:cNvSpPr>
          <p:nvPr>
            <p:ph sz="half" idx="1"/>
          </p:nvPr>
        </p:nvSpPr>
        <p:spPr>
          <a:xfrm>
            <a:off x="838200" y="1825625"/>
            <a:ext cx="5551170" cy="4351338"/>
          </a:xfrm>
        </p:spPr>
        <p:txBody>
          <a:bodyPr/>
          <a:lstStyle/>
          <a:p>
            <a:r>
              <a:rPr lang="en-US" dirty="0"/>
              <a:t>Deicers/rock salt can cause burns to a dog’s paws or they lick it off</a:t>
            </a:r>
          </a:p>
          <a:p>
            <a:r>
              <a:rPr lang="en-US" dirty="0"/>
              <a:t>Use salt sparingly on your walkways and only after shoveling/sweeping; sweep up leftover salt after ice melts</a:t>
            </a:r>
          </a:p>
          <a:p>
            <a:r>
              <a:rPr lang="en-US" dirty="0"/>
              <a:t>Store ice melt products out of reach</a:t>
            </a:r>
          </a:p>
          <a:p>
            <a:r>
              <a:rPr lang="en-US" dirty="0"/>
              <a:t>Alternative products: urea, propylene glycol, sand, </a:t>
            </a:r>
            <a:r>
              <a:rPr lang="en-US"/>
              <a:t>kitty litter</a:t>
            </a:r>
            <a:endParaRPr lang="en-US" dirty="0"/>
          </a:p>
          <a:p>
            <a:r>
              <a:rPr lang="en-US" dirty="0"/>
              <a:t>DO NOT USE ANYTHING WITH ANTIFREEZE (ethylene glycol) </a:t>
            </a:r>
          </a:p>
        </p:txBody>
      </p:sp>
      <p:pic>
        <p:nvPicPr>
          <p:cNvPr id="5" name="Content Placeholder 4">
            <a:extLst>
              <a:ext uri="{FF2B5EF4-FFF2-40B4-BE49-F238E27FC236}">
                <a16:creationId xmlns:a16="http://schemas.microsoft.com/office/drawing/2014/main" id="{C464FED3-9A79-3DDC-7569-CED89D35270A}"/>
              </a:ext>
            </a:extLst>
          </p:cNvPr>
          <p:cNvPicPr>
            <a:picLocks noGrp="1" noChangeAspect="1"/>
          </p:cNvPicPr>
          <p:nvPr>
            <p:ph sz="half" idx="2"/>
          </p:nvPr>
        </p:nvPicPr>
        <p:blipFill>
          <a:blip r:embed="rId3"/>
          <a:stretch>
            <a:fillRect/>
          </a:stretch>
        </p:blipFill>
        <p:spPr>
          <a:xfrm>
            <a:off x="7593758" y="625475"/>
            <a:ext cx="4074583" cy="5867400"/>
          </a:xfrm>
          <a:prstGeom prst="rect">
            <a:avLst/>
          </a:prstGeom>
        </p:spPr>
      </p:pic>
      <p:sp>
        <p:nvSpPr>
          <p:cNvPr id="6" name="Rectangle 5">
            <a:extLst>
              <a:ext uri="{FF2B5EF4-FFF2-40B4-BE49-F238E27FC236}">
                <a16:creationId xmlns:a16="http://schemas.microsoft.com/office/drawing/2014/main" id="{6B9001F8-E162-2C81-C503-61B9EDA42CC9}"/>
              </a:ext>
            </a:extLst>
          </p:cNvPr>
          <p:cNvSpPr>
            <a:spLocks noChangeArrowheads="1"/>
          </p:cNvSpPr>
          <p:nvPr/>
        </p:nvSpPr>
        <p:spPr bwMode="auto">
          <a:xfrm>
            <a:off x="7593758" y="6262043"/>
            <a:ext cx="2255746" cy="230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effectLst/>
                <a:latin typeface="Arial" panose="020B0604020202020204" pitchFamily="34" charset="0"/>
              </a:rPr>
              <a:t> </a:t>
            </a:r>
            <a:r>
              <a:rPr lang="en-US" altLang="en-US" sz="900" dirty="0">
                <a:latin typeface="Arial" panose="020B0604020202020204" pitchFamily="34" charset="0"/>
              </a:rPr>
              <a:t>Photo credit: Getty Images on </a:t>
            </a:r>
            <a:r>
              <a:rPr lang="en-US" altLang="en-US" sz="900" dirty="0" err="1">
                <a:latin typeface="Arial" panose="020B0604020202020204" pitchFamily="34" charset="0"/>
              </a:rPr>
              <a:t>Unsplash</a:t>
            </a:r>
            <a:endParaRPr kumimoji="0" lang="en-US" altLang="en-US" sz="9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9180285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8C7A210-86AF-B993-DF94-0CA6DD7968CF}"/>
              </a:ext>
            </a:extLst>
          </p:cNvPr>
          <p:cNvSpPr>
            <a:spLocks noGrp="1"/>
          </p:cNvSpPr>
          <p:nvPr>
            <p:ph type="title"/>
          </p:nvPr>
        </p:nvSpPr>
        <p:spPr/>
        <p:txBody>
          <a:bodyPr/>
          <a:lstStyle/>
          <a:p>
            <a:r>
              <a:rPr lang="en-US" dirty="0"/>
              <a:t>Other tips</a:t>
            </a:r>
          </a:p>
        </p:txBody>
      </p:sp>
      <p:sp>
        <p:nvSpPr>
          <p:cNvPr id="4" name="Content Placeholder 3">
            <a:extLst>
              <a:ext uri="{FF2B5EF4-FFF2-40B4-BE49-F238E27FC236}">
                <a16:creationId xmlns:a16="http://schemas.microsoft.com/office/drawing/2014/main" id="{5C9ADC9C-5CD2-5F8C-E142-6B260441858E}"/>
              </a:ext>
            </a:extLst>
          </p:cNvPr>
          <p:cNvSpPr>
            <a:spLocks noGrp="1"/>
          </p:cNvSpPr>
          <p:nvPr>
            <p:ph sz="half" idx="1"/>
          </p:nvPr>
        </p:nvSpPr>
        <p:spPr>
          <a:xfrm>
            <a:off x="838199" y="2516804"/>
            <a:ext cx="5181600" cy="2711413"/>
          </a:xfrm>
        </p:spPr>
        <p:txBody>
          <a:bodyPr>
            <a:normAutofit/>
          </a:bodyPr>
          <a:lstStyle/>
          <a:p>
            <a:r>
              <a:rPr lang="en-US" dirty="0"/>
              <a:t>Secure compost</a:t>
            </a:r>
          </a:p>
          <a:p>
            <a:r>
              <a:rPr lang="en-US" dirty="0"/>
              <a:t>Check for ticks</a:t>
            </a:r>
          </a:p>
          <a:p>
            <a:r>
              <a:rPr lang="en-US" dirty="0"/>
              <a:t>Remove standing water to prevent mosquitoes</a:t>
            </a:r>
          </a:p>
          <a:p>
            <a:pPr lvl="1"/>
            <a:r>
              <a:rPr lang="en-US" dirty="0"/>
              <a:t>Mosquitoes are vectors for heartworm!</a:t>
            </a:r>
          </a:p>
          <a:p>
            <a:endParaRPr lang="en-US" dirty="0"/>
          </a:p>
        </p:txBody>
      </p:sp>
      <p:pic>
        <p:nvPicPr>
          <p:cNvPr id="7" name="Content Placeholder 6" descr="A bug on a table&#10;&#10;Description automatically generated">
            <a:extLst>
              <a:ext uri="{FF2B5EF4-FFF2-40B4-BE49-F238E27FC236}">
                <a16:creationId xmlns:a16="http://schemas.microsoft.com/office/drawing/2014/main" id="{6835C298-1061-1B41-CD2B-B04258AF0BC0}"/>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l="16246" t="26291" r="38035" b="21974"/>
          <a:stretch/>
        </p:blipFill>
        <p:spPr>
          <a:xfrm>
            <a:off x="6978359" y="1409251"/>
            <a:ext cx="4500052" cy="3818966"/>
          </a:xfrm>
        </p:spPr>
      </p:pic>
      <p:sp>
        <p:nvSpPr>
          <p:cNvPr id="8" name="Rectangle 7">
            <a:extLst>
              <a:ext uri="{FF2B5EF4-FFF2-40B4-BE49-F238E27FC236}">
                <a16:creationId xmlns:a16="http://schemas.microsoft.com/office/drawing/2014/main" id="{DF8F642C-359A-DE52-EF62-B6D4E4ED546F}"/>
              </a:ext>
            </a:extLst>
          </p:cNvPr>
          <p:cNvSpPr>
            <a:spLocks noChangeArrowheads="1"/>
          </p:cNvSpPr>
          <p:nvPr/>
        </p:nvSpPr>
        <p:spPr bwMode="auto">
          <a:xfrm>
            <a:off x="6978359" y="4936644"/>
            <a:ext cx="1620957" cy="230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bg1"/>
                </a:solidFill>
                <a:effectLst/>
                <a:latin typeface="Arial" panose="020B0604020202020204" pitchFamily="34" charset="0"/>
              </a:rPr>
              <a:t> </a:t>
            </a:r>
            <a:r>
              <a:rPr lang="en-US" altLang="en-US" sz="900" dirty="0">
                <a:solidFill>
                  <a:schemeClr val="bg1"/>
                </a:solidFill>
                <a:latin typeface="Arial" panose="020B0604020202020204" pitchFamily="34" charset="0"/>
              </a:rPr>
              <a:t>Photo credit Jamie Viebach</a:t>
            </a:r>
            <a:endParaRPr kumimoji="0" lang="en-US" altLang="en-US" sz="900" b="0" i="0" u="none" strike="noStrike" cap="none" normalizeH="0" baseline="0" dirty="0">
              <a:ln>
                <a:noFill/>
              </a:ln>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28551314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B55C9-54A6-9B3B-28F9-786702E8C4EC}"/>
              </a:ext>
            </a:extLst>
          </p:cNvPr>
          <p:cNvSpPr>
            <a:spLocks noGrp="1"/>
          </p:cNvSpPr>
          <p:nvPr>
            <p:ph type="title"/>
          </p:nvPr>
        </p:nvSpPr>
        <p:spPr/>
        <p:txBody>
          <a:bodyPr/>
          <a:lstStyle/>
          <a:p>
            <a:r>
              <a:rPr lang="en-US" dirty="0"/>
              <a:t>Growing snacks</a:t>
            </a:r>
          </a:p>
        </p:txBody>
      </p:sp>
      <p:sp>
        <p:nvSpPr>
          <p:cNvPr id="3" name="Content Placeholder 2">
            <a:extLst>
              <a:ext uri="{FF2B5EF4-FFF2-40B4-BE49-F238E27FC236}">
                <a16:creationId xmlns:a16="http://schemas.microsoft.com/office/drawing/2014/main" id="{9B28B7FD-AEDE-330E-2EFE-9098FBACA527}"/>
              </a:ext>
            </a:extLst>
          </p:cNvPr>
          <p:cNvSpPr>
            <a:spLocks noGrp="1"/>
          </p:cNvSpPr>
          <p:nvPr>
            <p:ph sz="half" idx="1"/>
          </p:nvPr>
        </p:nvSpPr>
        <p:spPr>
          <a:xfrm>
            <a:off x="561753" y="1814992"/>
            <a:ext cx="5626395" cy="4792345"/>
          </a:xfrm>
        </p:spPr>
        <p:txBody>
          <a:bodyPr numCol="2"/>
          <a:lstStyle/>
          <a:p>
            <a:pPr marL="0" indent="0">
              <a:buNone/>
            </a:pPr>
            <a:r>
              <a:rPr lang="en-US" sz="3200" b="1" u="sng" dirty="0"/>
              <a:t>Safe for pets</a:t>
            </a:r>
          </a:p>
          <a:p>
            <a:r>
              <a:rPr lang="en-US" dirty="0"/>
              <a:t>Peas/beans</a:t>
            </a:r>
          </a:p>
          <a:p>
            <a:r>
              <a:rPr lang="en-US" dirty="0"/>
              <a:t>Carrots</a:t>
            </a:r>
          </a:p>
          <a:p>
            <a:r>
              <a:rPr lang="en-US" dirty="0"/>
              <a:t>Zucchini</a:t>
            </a:r>
          </a:p>
          <a:p>
            <a:r>
              <a:rPr lang="en-US" dirty="0"/>
              <a:t>Sweet potato</a:t>
            </a:r>
          </a:p>
          <a:p>
            <a:r>
              <a:rPr lang="en-US" dirty="0"/>
              <a:t>Berries</a:t>
            </a:r>
          </a:p>
          <a:p>
            <a:r>
              <a:rPr lang="en-US" dirty="0"/>
              <a:t>Rosemary</a:t>
            </a:r>
          </a:p>
          <a:p>
            <a:r>
              <a:rPr lang="en-US" dirty="0"/>
              <a:t>Basil</a:t>
            </a:r>
          </a:p>
          <a:p>
            <a:r>
              <a:rPr lang="en-US" dirty="0"/>
              <a:t>Thyme</a:t>
            </a:r>
          </a:p>
          <a:p>
            <a:pPr marL="0" indent="0">
              <a:buNone/>
            </a:pPr>
            <a:r>
              <a:rPr lang="en-US" sz="3200" b="1" u="sng" dirty="0"/>
              <a:t>Not safe for pets</a:t>
            </a:r>
          </a:p>
          <a:p>
            <a:r>
              <a:rPr lang="en-US" dirty="0"/>
              <a:t>Onions</a:t>
            </a:r>
          </a:p>
          <a:p>
            <a:r>
              <a:rPr lang="en-US" dirty="0"/>
              <a:t>Rhubarb</a:t>
            </a:r>
          </a:p>
          <a:p>
            <a:r>
              <a:rPr lang="en-US" dirty="0"/>
              <a:t>Garlic/Chives</a:t>
            </a:r>
          </a:p>
          <a:p>
            <a:r>
              <a:rPr lang="en-US" dirty="0"/>
              <a:t>Tomato plants</a:t>
            </a:r>
          </a:p>
          <a:p>
            <a:r>
              <a:rPr lang="en-US" dirty="0"/>
              <a:t>Spring parsley</a:t>
            </a:r>
          </a:p>
          <a:p>
            <a:r>
              <a:rPr lang="en-US" dirty="0"/>
              <a:t>Asparagus</a:t>
            </a:r>
          </a:p>
        </p:txBody>
      </p:sp>
      <p:pic>
        <p:nvPicPr>
          <p:cNvPr id="5" name="Content Placeholder 4">
            <a:extLst>
              <a:ext uri="{FF2B5EF4-FFF2-40B4-BE49-F238E27FC236}">
                <a16:creationId xmlns:a16="http://schemas.microsoft.com/office/drawing/2014/main" id="{EAF1C871-8F51-99D3-0972-91A3D83F6D0E}"/>
              </a:ext>
            </a:extLst>
          </p:cNvPr>
          <p:cNvPicPr>
            <a:picLocks noGrp="1" noChangeAspect="1"/>
          </p:cNvPicPr>
          <p:nvPr>
            <p:ph sz="half" idx="2"/>
          </p:nvPr>
        </p:nvPicPr>
        <p:blipFill>
          <a:blip r:embed="rId3"/>
          <a:stretch>
            <a:fillRect/>
          </a:stretch>
        </p:blipFill>
        <p:spPr>
          <a:xfrm>
            <a:off x="6378997" y="1503442"/>
            <a:ext cx="5134821" cy="3851116"/>
          </a:xfrm>
          <a:prstGeom prst="rect">
            <a:avLst/>
          </a:prstGeom>
        </p:spPr>
      </p:pic>
      <p:sp>
        <p:nvSpPr>
          <p:cNvPr id="6" name="TextBox 5">
            <a:extLst>
              <a:ext uri="{FF2B5EF4-FFF2-40B4-BE49-F238E27FC236}">
                <a16:creationId xmlns:a16="http://schemas.microsoft.com/office/drawing/2014/main" id="{6EC488E1-A227-DBCC-260B-08FDAB546AD9}"/>
              </a:ext>
            </a:extLst>
          </p:cNvPr>
          <p:cNvSpPr txBox="1"/>
          <p:nvPr/>
        </p:nvSpPr>
        <p:spPr>
          <a:xfrm>
            <a:off x="6378997" y="5354558"/>
            <a:ext cx="3173794" cy="230832"/>
          </a:xfrm>
          <a:prstGeom prst="rect">
            <a:avLst/>
          </a:prstGeom>
          <a:noFill/>
        </p:spPr>
        <p:txBody>
          <a:bodyPr wrap="square">
            <a:spAutoFit/>
          </a:bodyPr>
          <a:lstStyle/>
          <a:p>
            <a:r>
              <a:rPr lang="en-US" sz="900" dirty="0"/>
              <a:t>Photo credit: Photo credit: Wanko on Flicker with CC2.0</a:t>
            </a:r>
          </a:p>
        </p:txBody>
      </p:sp>
    </p:spTree>
    <p:extLst>
      <p:ext uri="{BB962C8B-B14F-4D97-AF65-F5344CB8AC3E}">
        <p14:creationId xmlns:p14="http://schemas.microsoft.com/office/powerpoint/2010/main" val="36346827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9A2D714-96C9-26BD-92B4-E20B5B877BA6}"/>
              </a:ext>
            </a:extLst>
          </p:cNvPr>
          <p:cNvSpPr>
            <a:spLocks noGrp="1"/>
          </p:cNvSpPr>
          <p:nvPr>
            <p:ph type="title"/>
          </p:nvPr>
        </p:nvSpPr>
        <p:spPr>
          <a:xfrm>
            <a:off x="838200" y="365125"/>
            <a:ext cx="6349410" cy="1325563"/>
          </a:xfrm>
        </p:spPr>
        <p:txBody>
          <a:bodyPr/>
          <a:lstStyle/>
          <a:p>
            <a:r>
              <a:rPr lang="en-US" b="1" dirty="0"/>
              <a:t>A note about mushrooms</a:t>
            </a:r>
          </a:p>
        </p:txBody>
      </p:sp>
      <p:sp>
        <p:nvSpPr>
          <p:cNvPr id="5" name="Content Placeholder 4">
            <a:extLst>
              <a:ext uri="{FF2B5EF4-FFF2-40B4-BE49-F238E27FC236}">
                <a16:creationId xmlns:a16="http://schemas.microsoft.com/office/drawing/2014/main" id="{5E6AD39C-FF82-5534-4290-D359AF64AD0F}"/>
              </a:ext>
            </a:extLst>
          </p:cNvPr>
          <p:cNvSpPr>
            <a:spLocks noGrp="1"/>
          </p:cNvSpPr>
          <p:nvPr>
            <p:ph sz="half" idx="1"/>
          </p:nvPr>
        </p:nvSpPr>
        <p:spPr>
          <a:xfrm>
            <a:off x="838200" y="2123336"/>
            <a:ext cx="5181600" cy="3628877"/>
          </a:xfrm>
        </p:spPr>
        <p:txBody>
          <a:bodyPr/>
          <a:lstStyle/>
          <a:p>
            <a:r>
              <a:rPr lang="en-US" dirty="0"/>
              <a:t>Many wild mushrooms are poisonous</a:t>
            </a:r>
          </a:p>
          <a:p>
            <a:pPr lvl="1"/>
            <a:r>
              <a:rPr lang="en-US" dirty="0"/>
              <a:t>If ingested, call your vet immediately; bring any remaining parts of mushroom with you for identification</a:t>
            </a:r>
          </a:p>
          <a:p>
            <a:pPr lvl="1"/>
            <a:endParaRPr lang="en-US" dirty="0"/>
          </a:p>
          <a:p>
            <a:pPr lvl="1"/>
            <a:r>
              <a:rPr lang="en-US" dirty="0"/>
              <a:t>Extension does not ID mushrooms</a:t>
            </a:r>
          </a:p>
        </p:txBody>
      </p:sp>
      <p:pic>
        <p:nvPicPr>
          <p:cNvPr id="8" name="Content Placeholder 7" descr="A mushroom growing in the grass&#10;&#10;Description automatically generated">
            <a:extLst>
              <a:ext uri="{FF2B5EF4-FFF2-40B4-BE49-F238E27FC236}">
                <a16:creationId xmlns:a16="http://schemas.microsoft.com/office/drawing/2014/main" id="{728A1173-A018-6C96-C3F7-538979C8BDBE}"/>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450931" y="607378"/>
            <a:ext cx="4177188" cy="5569585"/>
          </a:xfrm>
        </p:spPr>
      </p:pic>
      <p:sp>
        <p:nvSpPr>
          <p:cNvPr id="9" name="Rectangle 8">
            <a:extLst>
              <a:ext uri="{FF2B5EF4-FFF2-40B4-BE49-F238E27FC236}">
                <a16:creationId xmlns:a16="http://schemas.microsoft.com/office/drawing/2014/main" id="{B74CD4E5-4605-7B67-6792-5776F13D7FED}"/>
              </a:ext>
            </a:extLst>
          </p:cNvPr>
          <p:cNvSpPr>
            <a:spLocks noChangeArrowheads="1"/>
          </p:cNvSpPr>
          <p:nvPr/>
        </p:nvSpPr>
        <p:spPr bwMode="auto">
          <a:xfrm>
            <a:off x="7450931" y="5946131"/>
            <a:ext cx="1620957" cy="230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bg1"/>
                </a:solidFill>
                <a:effectLst/>
                <a:latin typeface="Arial" panose="020B0604020202020204" pitchFamily="34" charset="0"/>
              </a:rPr>
              <a:t> </a:t>
            </a:r>
            <a:r>
              <a:rPr lang="en-US" altLang="en-US" sz="900" dirty="0">
                <a:solidFill>
                  <a:schemeClr val="bg1"/>
                </a:solidFill>
                <a:latin typeface="Arial" panose="020B0604020202020204" pitchFamily="34" charset="0"/>
              </a:rPr>
              <a:t>Photo credit Jamie Viebach</a:t>
            </a:r>
            <a:endParaRPr kumimoji="0" lang="en-US" altLang="en-US" sz="900" b="0" i="0" u="none" strike="noStrike" cap="none" normalizeH="0" baseline="0" dirty="0">
              <a:ln>
                <a:noFill/>
              </a:ln>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5967340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C77672C-B942-18B9-E223-B186F0674335}"/>
              </a:ext>
            </a:extLst>
          </p:cNvPr>
          <p:cNvSpPr>
            <a:spLocks noGrp="1"/>
          </p:cNvSpPr>
          <p:nvPr>
            <p:ph type="title"/>
          </p:nvPr>
        </p:nvSpPr>
        <p:spPr>
          <a:xfrm>
            <a:off x="544716" y="553080"/>
            <a:ext cx="10515599" cy="1325563"/>
          </a:xfrm>
        </p:spPr>
        <p:txBody>
          <a:bodyPr/>
          <a:lstStyle/>
          <a:p>
            <a:r>
              <a:rPr lang="en-US" b="1" dirty="0"/>
              <a:t>Plants to avoid</a:t>
            </a:r>
            <a:br>
              <a:rPr lang="en-US" b="1" dirty="0"/>
            </a:br>
            <a:endParaRPr lang="en-US" b="1" dirty="0"/>
          </a:p>
        </p:txBody>
      </p:sp>
      <p:sp>
        <p:nvSpPr>
          <p:cNvPr id="5" name="Content Placeholder 4">
            <a:extLst>
              <a:ext uri="{FF2B5EF4-FFF2-40B4-BE49-F238E27FC236}">
                <a16:creationId xmlns:a16="http://schemas.microsoft.com/office/drawing/2014/main" id="{F28C9A98-9498-F308-CA71-90D7F5A4B7E0}"/>
              </a:ext>
            </a:extLst>
          </p:cNvPr>
          <p:cNvSpPr>
            <a:spLocks noGrp="1"/>
          </p:cNvSpPr>
          <p:nvPr>
            <p:ph sz="half" idx="1"/>
          </p:nvPr>
        </p:nvSpPr>
        <p:spPr>
          <a:xfrm>
            <a:off x="848167" y="1817951"/>
            <a:ext cx="5181600" cy="4351338"/>
          </a:xfrm>
        </p:spPr>
        <p:txBody>
          <a:bodyPr>
            <a:normAutofit/>
          </a:bodyPr>
          <a:lstStyle/>
          <a:p>
            <a:pPr eaLnBrk="1" hangingPunct="1">
              <a:defRPr/>
            </a:pPr>
            <a:r>
              <a:rPr lang="en-US" altLang="en-US" sz="2800" dirty="0"/>
              <a:t>Autumn Crocus</a:t>
            </a:r>
          </a:p>
          <a:p>
            <a:pPr eaLnBrk="1" hangingPunct="1">
              <a:defRPr/>
            </a:pPr>
            <a:r>
              <a:rPr lang="en-US" altLang="en-US" sz="2800" dirty="0"/>
              <a:t>Castor Bean</a:t>
            </a:r>
          </a:p>
          <a:p>
            <a:pPr eaLnBrk="1" hangingPunct="1">
              <a:defRPr/>
            </a:pPr>
            <a:r>
              <a:rPr lang="en-US" altLang="en-US" sz="2800" dirty="0"/>
              <a:t>Chokecherry</a:t>
            </a:r>
          </a:p>
          <a:p>
            <a:pPr eaLnBrk="1" hangingPunct="1">
              <a:defRPr/>
            </a:pPr>
            <a:r>
              <a:rPr lang="en-US" altLang="en-US" dirty="0"/>
              <a:t>Chrysanthemum</a:t>
            </a:r>
            <a:endParaRPr lang="en-US" altLang="en-US" sz="2800" dirty="0"/>
          </a:p>
          <a:p>
            <a:pPr eaLnBrk="1" hangingPunct="1">
              <a:defRPr/>
            </a:pPr>
            <a:r>
              <a:rPr lang="en-US" altLang="en-US" dirty="0"/>
              <a:t>Clematis</a:t>
            </a:r>
            <a:endParaRPr lang="en-US" altLang="en-US" sz="2800" dirty="0"/>
          </a:p>
          <a:p>
            <a:pPr eaLnBrk="1" hangingPunct="1">
              <a:defRPr/>
            </a:pPr>
            <a:r>
              <a:rPr lang="en-US" altLang="en-US" sz="2800" dirty="0"/>
              <a:t>Daffodils</a:t>
            </a:r>
          </a:p>
          <a:p>
            <a:pPr>
              <a:defRPr/>
            </a:pPr>
            <a:r>
              <a:rPr lang="en-US" altLang="en-US" dirty="0"/>
              <a:t>Elderberry</a:t>
            </a:r>
          </a:p>
          <a:p>
            <a:pPr eaLnBrk="1" hangingPunct="1">
              <a:defRPr/>
            </a:pPr>
            <a:r>
              <a:rPr lang="en-US" altLang="en-US" sz="2800" dirty="0"/>
              <a:t>Foxglove</a:t>
            </a:r>
          </a:p>
          <a:p>
            <a:pPr eaLnBrk="1" hangingPunct="1">
              <a:defRPr/>
            </a:pPr>
            <a:endParaRPr lang="en-US" altLang="en-US" sz="2800" dirty="0"/>
          </a:p>
        </p:txBody>
      </p:sp>
      <p:sp>
        <p:nvSpPr>
          <p:cNvPr id="6" name="Content Placeholder 5">
            <a:extLst>
              <a:ext uri="{FF2B5EF4-FFF2-40B4-BE49-F238E27FC236}">
                <a16:creationId xmlns:a16="http://schemas.microsoft.com/office/drawing/2014/main" id="{DACD28AD-3081-DBFD-6ED6-C19984399051}"/>
              </a:ext>
            </a:extLst>
          </p:cNvPr>
          <p:cNvSpPr>
            <a:spLocks noGrp="1"/>
          </p:cNvSpPr>
          <p:nvPr>
            <p:ph sz="half" idx="2"/>
          </p:nvPr>
        </p:nvSpPr>
        <p:spPr>
          <a:xfrm>
            <a:off x="3787691" y="1848297"/>
            <a:ext cx="5181600" cy="4351338"/>
          </a:xfrm>
        </p:spPr>
        <p:txBody>
          <a:bodyPr>
            <a:normAutofit/>
          </a:bodyPr>
          <a:lstStyle/>
          <a:p>
            <a:pPr>
              <a:defRPr/>
            </a:pPr>
            <a:r>
              <a:rPr lang="en-US" altLang="en-US" dirty="0"/>
              <a:t>Hyacinths</a:t>
            </a:r>
          </a:p>
          <a:p>
            <a:pPr>
              <a:defRPr/>
            </a:pPr>
            <a:r>
              <a:rPr lang="en-US" altLang="en-US" dirty="0"/>
              <a:t>Lily of the Valley</a:t>
            </a:r>
          </a:p>
          <a:p>
            <a:pPr eaLnBrk="1" hangingPunct="1">
              <a:defRPr/>
            </a:pPr>
            <a:r>
              <a:rPr lang="en-US" altLang="en-US" sz="2800" dirty="0"/>
              <a:t>Milkweed</a:t>
            </a:r>
          </a:p>
          <a:p>
            <a:pPr eaLnBrk="1" hangingPunct="1"/>
            <a:r>
              <a:rPr lang="en-US" altLang="en-US" sz="2800" dirty="0"/>
              <a:t>Monkshood</a:t>
            </a:r>
          </a:p>
          <a:p>
            <a:pPr eaLnBrk="1" hangingPunct="1"/>
            <a:r>
              <a:rPr lang="en-US" altLang="en-US" sz="2800" dirty="0"/>
              <a:t>Periwinkle</a:t>
            </a:r>
          </a:p>
          <a:p>
            <a:r>
              <a:rPr lang="en-US" altLang="en-US" dirty="0"/>
              <a:t>Yew</a:t>
            </a:r>
            <a:endParaRPr lang="en-US" dirty="0"/>
          </a:p>
          <a:p>
            <a:pPr eaLnBrk="1" hangingPunct="1"/>
            <a:r>
              <a:rPr lang="en-US" altLang="en-US" sz="2800" dirty="0"/>
              <a:t>Rhododendron/Azalea</a:t>
            </a:r>
          </a:p>
          <a:p>
            <a:pPr eaLnBrk="1" hangingPunct="1"/>
            <a:r>
              <a:rPr lang="en-US" altLang="en-US" sz="2800" dirty="0"/>
              <a:t>Tulips </a:t>
            </a:r>
          </a:p>
        </p:txBody>
      </p:sp>
      <p:pic>
        <p:nvPicPr>
          <p:cNvPr id="9" name="Picture 8">
            <a:extLst>
              <a:ext uri="{FF2B5EF4-FFF2-40B4-BE49-F238E27FC236}">
                <a16:creationId xmlns:a16="http://schemas.microsoft.com/office/drawing/2014/main" id="{FC18EE32-2446-1427-A7E2-F78C38F10880}"/>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8148486" y="108075"/>
            <a:ext cx="3655997" cy="2741998"/>
          </a:xfrm>
          <a:prstGeom prst="rect">
            <a:avLst/>
          </a:prstGeom>
        </p:spPr>
      </p:pic>
      <p:sp>
        <p:nvSpPr>
          <p:cNvPr id="10" name="Rectangle 9">
            <a:extLst>
              <a:ext uri="{FF2B5EF4-FFF2-40B4-BE49-F238E27FC236}">
                <a16:creationId xmlns:a16="http://schemas.microsoft.com/office/drawing/2014/main" id="{4C662D00-100D-026A-664B-CB8789112913}"/>
              </a:ext>
            </a:extLst>
          </p:cNvPr>
          <p:cNvSpPr>
            <a:spLocks noChangeArrowheads="1"/>
          </p:cNvSpPr>
          <p:nvPr/>
        </p:nvSpPr>
        <p:spPr bwMode="auto">
          <a:xfrm>
            <a:off x="10249836" y="2850073"/>
            <a:ext cx="1620957" cy="230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effectLst/>
                <a:latin typeface="Arial" panose="020B0604020202020204" pitchFamily="34" charset="0"/>
              </a:rPr>
              <a:t> </a:t>
            </a:r>
            <a:r>
              <a:rPr lang="en-US" altLang="en-US" sz="900" dirty="0">
                <a:latin typeface="Arial" panose="020B0604020202020204" pitchFamily="34" charset="0"/>
              </a:rPr>
              <a:t>Photo credit Jamie Viebach</a:t>
            </a:r>
            <a:endParaRPr kumimoji="0" lang="en-US" altLang="en-US" sz="900" b="0" i="0" u="none" strike="noStrike" cap="none" normalizeH="0" baseline="0" dirty="0">
              <a:ln>
                <a:noFill/>
              </a:ln>
              <a:effectLst/>
              <a:latin typeface="Arial" panose="020B0604020202020204" pitchFamily="34" charset="0"/>
            </a:endParaRPr>
          </a:p>
        </p:txBody>
      </p:sp>
      <p:pic>
        <p:nvPicPr>
          <p:cNvPr id="12" name="Picture 11" descr="A close up of a plant&#10;&#10;Description automatically generated">
            <a:extLst>
              <a:ext uri="{FF2B5EF4-FFF2-40B4-BE49-F238E27FC236}">
                <a16:creationId xmlns:a16="http://schemas.microsoft.com/office/drawing/2014/main" id="{BDD98EF9-13CC-5A01-701E-FBED51E40345}"/>
              </a:ext>
            </a:extLst>
          </p:cNvPr>
          <p:cNvPicPr>
            <a:picLocks noChangeAspect="1"/>
          </p:cNvPicPr>
          <p:nvPr/>
        </p:nvPicPr>
        <p:blipFill rotWithShape="1">
          <a:blip r:embed="rId4">
            <a:extLst>
              <a:ext uri="{28A0092B-C50C-407E-A947-70E740481C1C}">
                <a14:useLocalDpi xmlns:a14="http://schemas.microsoft.com/office/drawing/2010/main" val="0"/>
              </a:ext>
            </a:extLst>
          </a:blip>
          <a:srcRect t="25866" r="18244"/>
          <a:stretch/>
        </p:blipFill>
        <p:spPr>
          <a:xfrm>
            <a:off x="7840978" y="3429000"/>
            <a:ext cx="4110991" cy="2795797"/>
          </a:xfrm>
          <a:prstGeom prst="rect">
            <a:avLst/>
          </a:prstGeom>
        </p:spPr>
      </p:pic>
      <p:sp>
        <p:nvSpPr>
          <p:cNvPr id="13" name="Rectangle 12">
            <a:extLst>
              <a:ext uri="{FF2B5EF4-FFF2-40B4-BE49-F238E27FC236}">
                <a16:creationId xmlns:a16="http://schemas.microsoft.com/office/drawing/2014/main" id="{09830771-C881-AE36-2435-33220092F6AC}"/>
              </a:ext>
            </a:extLst>
          </p:cNvPr>
          <p:cNvSpPr>
            <a:spLocks noChangeArrowheads="1"/>
          </p:cNvSpPr>
          <p:nvPr/>
        </p:nvSpPr>
        <p:spPr bwMode="auto">
          <a:xfrm>
            <a:off x="7840978" y="5938457"/>
            <a:ext cx="1620957" cy="230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bg1"/>
                </a:solidFill>
                <a:effectLst/>
                <a:latin typeface="Arial" panose="020B0604020202020204" pitchFamily="34" charset="0"/>
              </a:rPr>
              <a:t> </a:t>
            </a:r>
            <a:r>
              <a:rPr lang="en-US" altLang="en-US" sz="900" dirty="0">
                <a:solidFill>
                  <a:schemeClr val="bg1"/>
                </a:solidFill>
                <a:latin typeface="Arial" panose="020B0604020202020204" pitchFamily="34" charset="0"/>
              </a:rPr>
              <a:t>Photo credit Jamie Viebach</a:t>
            </a:r>
            <a:endParaRPr kumimoji="0" lang="en-US" altLang="en-US" sz="900" b="0" i="0" u="none" strike="noStrike" cap="none" normalizeH="0" baseline="0" dirty="0">
              <a:ln>
                <a:noFill/>
              </a:ln>
              <a:solidFill>
                <a:schemeClr val="bg1"/>
              </a:solidFill>
              <a:effectLst/>
              <a:latin typeface="Arial" panose="020B0604020202020204" pitchFamily="34" charset="0"/>
            </a:endParaRPr>
          </a:p>
        </p:txBody>
      </p:sp>
      <p:grpSp>
        <p:nvGrpSpPr>
          <p:cNvPr id="16" name="Group 15">
            <a:extLst>
              <a:ext uri="{FF2B5EF4-FFF2-40B4-BE49-F238E27FC236}">
                <a16:creationId xmlns:a16="http://schemas.microsoft.com/office/drawing/2014/main" id="{8B6B0BCD-9615-4957-BB6F-A6EE5F08ED3B}"/>
              </a:ext>
            </a:extLst>
          </p:cNvPr>
          <p:cNvGrpSpPr/>
          <p:nvPr/>
        </p:nvGrpSpPr>
        <p:grpSpPr>
          <a:xfrm>
            <a:off x="6116011" y="1084910"/>
            <a:ext cx="2936024" cy="2477475"/>
            <a:chOff x="4674643" y="242536"/>
            <a:chExt cx="2295752" cy="1995702"/>
          </a:xfrm>
        </p:grpSpPr>
        <p:pic>
          <p:nvPicPr>
            <p:cNvPr id="14" name="Picture 13">
              <a:extLst>
                <a:ext uri="{FF2B5EF4-FFF2-40B4-BE49-F238E27FC236}">
                  <a16:creationId xmlns:a16="http://schemas.microsoft.com/office/drawing/2014/main" id="{6707C978-66E0-2E81-3D36-6EFA4367EBE8}"/>
                </a:ext>
              </a:extLst>
            </p:cNvPr>
            <p:cNvPicPr>
              <a:picLocks noChangeAspect="1"/>
            </p:cNvPicPr>
            <p:nvPr/>
          </p:nvPicPr>
          <p:blipFill rotWithShape="1">
            <a:blip r:embed="rId5"/>
            <a:srcRect l="54296" t="62667" r="17279"/>
            <a:stretch/>
          </p:blipFill>
          <p:spPr>
            <a:xfrm>
              <a:off x="4712146" y="242536"/>
              <a:ext cx="2258249" cy="1977390"/>
            </a:xfrm>
            <a:prstGeom prst="rect">
              <a:avLst/>
            </a:prstGeom>
          </p:spPr>
        </p:pic>
        <p:sp>
          <p:nvSpPr>
            <p:cNvPr id="15" name="Rectangle 14">
              <a:extLst>
                <a:ext uri="{FF2B5EF4-FFF2-40B4-BE49-F238E27FC236}">
                  <a16:creationId xmlns:a16="http://schemas.microsoft.com/office/drawing/2014/main" id="{CBB707D8-DAA5-BB02-DB71-4F7AF4B15DFD}"/>
                </a:ext>
              </a:extLst>
            </p:cNvPr>
            <p:cNvSpPr>
              <a:spLocks noChangeArrowheads="1"/>
            </p:cNvSpPr>
            <p:nvPr/>
          </p:nvSpPr>
          <p:spPr bwMode="auto">
            <a:xfrm>
              <a:off x="4674643" y="2007406"/>
              <a:ext cx="2255746" cy="230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bg1"/>
                  </a:solidFill>
                  <a:effectLst/>
                  <a:latin typeface="Arial" panose="020B0604020202020204" pitchFamily="34" charset="0"/>
                </a:rPr>
                <a:t> </a:t>
              </a:r>
              <a:r>
                <a:rPr lang="en-US" altLang="en-US" sz="900" dirty="0">
                  <a:solidFill>
                    <a:schemeClr val="bg1"/>
                  </a:solidFill>
                  <a:latin typeface="Arial" panose="020B0604020202020204" pitchFamily="34" charset="0"/>
                </a:rPr>
                <a:t>Photo credit: Getty Images on </a:t>
              </a:r>
              <a:r>
                <a:rPr lang="en-US" altLang="en-US" sz="900" dirty="0" err="1">
                  <a:solidFill>
                    <a:schemeClr val="bg1"/>
                  </a:solidFill>
                  <a:latin typeface="Arial" panose="020B0604020202020204" pitchFamily="34" charset="0"/>
                </a:rPr>
                <a:t>Unsplash</a:t>
              </a:r>
              <a:endParaRPr kumimoji="0" lang="en-US" altLang="en-US" sz="900" b="0" i="0" u="none" strike="noStrike" cap="none" normalizeH="0" baseline="0" dirty="0">
                <a:ln>
                  <a:noFill/>
                </a:ln>
                <a:solidFill>
                  <a:schemeClr val="bg1"/>
                </a:solidFill>
                <a:effectLst/>
                <a:latin typeface="Arial" panose="020B0604020202020204" pitchFamily="34" charset="0"/>
              </a:endParaRPr>
            </a:p>
          </p:txBody>
        </p:sp>
      </p:grpSp>
      <p:sp>
        <p:nvSpPr>
          <p:cNvPr id="2" name="TextBox 1">
            <a:extLst>
              <a:ext uri="{FF2B5EF4-FFF2-40B4-BE49-F238E27FC236}">
                <a16:creationId xmlns:a16="http://schemas.microsoft.com/office/drawing/2014/main" id="{E0001EB5-BC4B-3DC4-2835-2D70B796549A}"/>
              </a:ext>
            </a:extLst>
          </p:cNvPr>
          <p:cNvSpPr txBox="1"/>
          <p:nvPr/>
        </p:nvSpPr>
        <p:spPr>
          <a:xfrm>
            <a:off x="661719" y="5951038"/>
            <a:ext cx="6251944" cy="461665"/>
          </a:xfrm>
          <a:prstGeom prst="rect">
            <a:avLst/>
          </a:prstGeom>
          <a:noFill/>
        </p:spPr>
        <p:txBody>
          <a:bodyPr wrap="square" rtlCol="0">
            <a:spAutoFit/>
          </a:bodyPr>
          <a:lstStyle/>
          <a:p>
            <a:r>
              <a:rPr lang="en-US" sz="2400" dirty="0">
                <a:latin typeface="Calibri" panose="020F0502020204030204" pitchFamily="34" charset="0"/>
                <a:ea typeface="Calibri" panose="020F0502020204030204" pitchFamily="34" charset="0"/>
                <a:cs typeface="Calibri" panose="020F0502020204030204" pitchFamily="34" charset="0"/>
              </a:rPr>
              <a:t>Also, may want to avoid things with thorns!</a:t>
            </a:r>
          </a:p>
        </p:txBody>
      </p:sp>
    </p:spTree>
    <p:extLst>
      <p:ext uri="{BB962C8B-B14F-4D97-AF65-F5344CB8AC3E}">
        <p14:creationId xmlns:p14="http://schemas.microsoft.com/office/powerpoint/2010/main" val="40537011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45A99-1A15-C799-6122-A706605D54ED}"/>
              </a:ext>
            </a:extLst>
          </p:cNvPr>
          <p:cNvSpPr>
            <a:spLocks noGrp="1"/>
          </p:cNvSpPr>
          <p:nvPr>
            <p:ph type="title"/>
          </p:nvPr>
        </p:nvSpPr>
        <p:spPr>
          <a:xfrm>
            <a:off x="838200" y="3782993"/>
            <a:ext cx="10515600" cy="1325563"/>
          </a:xfrm>
        </p:spPr>
        <p:txBody>
          <a:bodyPr/>
          <a:lstStyle/>
          <a:p>
            <a:r>
              <a:rPr lang="en-US" dirty="0"/>
              <a:t>Pet Poison Control Hotline</a:t>
            </a:r>
            <a:br>
              <a:rPr lang="en-US" dirty="0"/>
            </a:br>
            <a:r>
              <a:rPr lang="en-US" dirty="0"/>
              <a:t>(888) 426-4435</a:t>
            </a:r>
          </a:p>
        </p:txBody>
      </p:sp>
      <p:pic>
        <p:nvPicPr>
          <p:cNvPr id="6" name="Picture Placeholder 5">
            <a:extLst>
              <a:ext uri="{FF2B5EF4-FFF2-40B4-BE49-F238E27FC236}">
                <a16:creationId xmlns:a16="http://schemas.microsoft.com/office/drawing/2014/main" id="{B9D219ED-CD6C-995C-04FB-A14317F02434}"/>
              </a:ext>
            </a:extLst>
          </p:cNvPr>
          <p:cNvPicPr>
            <a:picLocks noGrp="1" noChangeAspect="1"/>
          </p:cNvPicPr>
          <p:nvPr>
            <p:ph type="pic" idx="10"/>
          </p:nvPr>
        </p:nvPicPr>
        <p:blipFill>
          <a:blip r:embed="rId3">
            <a:extLst>
              <a:ext uri="{28A0092B-C50C-407E-A947-70E740481C1C}">
                <a14:useLocalDpi xmlns:a14="http://schemas.microsoft.com/office/drawing/2010/main" val="0"/>
              </a:ext>
            </a:extLst>
          </a:blip>
          <a:srcRect t="31852" b="31852"/>
          <a:stretch/>
        </p:blipFill>
        <p:spPr>
          <a:xfrm>
            <a:off x="0" y="0"/>
            <a:ext cx="12192000" cy="3321051"/>
          </a:xfrm>
          <a:prstGeom prst="rect">
            <a:avLst/>
          </a:prstGeom>
        </p:spPr>
      </p:pic>
      <p:sp>
        <p:nvSpPr>
          <p:cNvPr id="8" name="TextBox 7">
            <a:extLst>
              <a:ext uri="{FF2B5EF4-FFF2-40B4-BE49-F238E27FC236}">
                <a16:creationId xmlns:a16="http://schemas.microsoft.com/office/drawing/2014/main" id="{55C3EC95-3571-D7AF-05C3-9DAEC8422A77}"/>
              </a:ext>
            </a:extLst>
          </p:cNvPr>
          <p:cNvSpPr txBox="1"/>
          <p:nvPr/>
        </p:nvSpPr>
        <p:spPr>
          <a:xfrm>
            <a:off x="1794" y="3321051"/>
            <a:ext cx="6094206" cy="230832"/>
          </a:xfrm>
          <a:prstGeom prst="rect">
            <a:avLst/>
          </a:prstGeom>
          <a:noFill/>
        </p:spPr>
        <p:txBody>
          <a:bodyPr wrap="square">
            <a:spAutoFit/>
          </a:bodyPr>
          <a:lstStyle/>
          <a:p>
            <a:r>
              <a:rPr lang="en-US" sz="900" dirty="0"/>
              <a:t>Photo credit: </a:t>
            </a:r>
            <a:r>
              <a:rPr lang="en-US" sz="900" dirty="0" err="1"/>
              <a:t>mikael_seegen</a:t>
            </a:r>
            <a:r>
              <a:rPr lang="en-US" sz="900" dirty="0"/>
              <a:t> on </a:t>
            </a:r>
            <a:r>
              <a:rPr lang="en-US" sz="900" dirty="0" err="1"/>
              <a:t>Unsplash</a:t>
            </a:r>
            <a:endParaRPr lang="en-US" sz="900" dirty="0"/>
          </a:p>
        </p:txBody>
      </p:sp>
      <p:sp>
        <p:nvSpPr>
          <p:cNvPr id="3" name="TextBox 2">
            <a:extLst>
              <a:ext uri="{FF2B5EF4-FFF2-40B4-BE49-F238E27FC236}">
                <a16:creationId xmlns:a16="http://schemas.microsoft.com/office/drawing/2014/main" id="{305D6AB2-5E40-4260-1DC1-091CB07744F8}"/>
              </a:ext>
            </a:extLst>
          </p:cNvPr>
          <p:cNvSpPr txBox="1"/>
          <p:nvPr/>
        </p:nvSpPr>
        <p:spPr>
          <a:xfrm>
            <a:off x="602429" y="5108556"/>
            <a:ext cx="11166437" cy="1384995"/>
          </a:xfrm>
          <a:prstGeom prst="rect">
            <a:avLst/>
          </a:prstGeom>
          <a:noFill/>
        </p:spPr>
        <p:txBody>
          <a:bodyPr wrap="square">
            <a:spAutoFit/>
          </a:bodyPr>
          <a:lstStyle/>
          <a:p>
            <a:pPr algn="ctr"/>
            <a:r>
              <a:rPr lang="en-US" sz="2800" b="1" dirty="0"/>
              <a:t>ASPCA list of toxic and non-toxic plants:</a:t>
            </a:r>
          </a:p>
          <a:p>
            <a:pPr algn="ctr"/>
            <a:r>
              <a:rPr lang="en-US" sz="2800" b="1" dirty="0"/>
              <a:t>https://www.aspca.org/pet-care/aspca-poison-control/toxic-and-non-toxic-plants</a:t>
            </a:r>
          </a:p>
        </p:txBody>
      </p:sp>
    </p:spTree>
    <p:extLst>
      <p:ext uri="{BB962C8B-B14F-4D97-AF65-F5344CB8AC3E}">
        <p14:creationId xmlns:p14="http://schemas.microsoft.com/office/powerpoint/2010/main" val="9839425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A4ABA2D9-D9A6-3399-4DE4-DBECE5761CFA}"/>
              </a:ext>
            </a:extLst>
          </p:cNvPr>
          <p:cNvPicPr>
            <a:picLocks noGrp="1" noChangeAspect="1"/>
          </p:cNvPicPr>
          <p:nvPr>
            <p:ph type="pic" idx="10"/>
          </p:nvPr>
        </p:nvPicPr>
        <p:blipFill>
          <a:blip r:embed="rId2"/>
          <a:srcRect l="23646" r="23646"/>
          <a:stretch/>
        </p:blipFill>
        <p:spPr/>
      </p:pic>
      <p:sp>
        <p:nvSpPr>
          <p:cNvPr id="3" name="Title 2">
            <a:extLst>
              <a:ext uri="{FF2B5EF4-FFF2-40B4-BE49-F238E27FC236}">
                <a16:creationId xmlns:a16="http://schemas.microsoft.com/office/drawing/2014/main" id="{47FD4AC1-3300-32D0-6375-5BE67AA0C752}"/>
              </a:ext>
            </a:extLst>
          </p:cNvPr>
          <p:cNvSpPr>
            <a:spLocks noGrp="1"/>
          </p:cNvSpPr>
          <p:nvPr>
            <p:ph type="ctrTitle"/>
          </p:nvPr>
        </p:nvSpPr>
        <p:spPr>
          <a:xfrm>
            <a:off x="408130" y="2320261"/>
            <a:ext cx="6175550" cy="2387600"/>
          </a:xfrm>
        </p:spPr>
        <p:txBody>
          <a:bodyPr/>
          <a:lstStyle/>
          <a:p>
            <a:r>
              <a:rPr lang="en-US" dirty="0"/>
              <a:t>Pet-Friendly Plants</a:t>
            </a:r>
          </a:p>
        </p:txBody>
      </p:sp>
      <p:sp>
        <p:nvSpPr>
          <p:cNvPr id="8" name="TextBox 7">
            <a:extLst>
              <a:ext uri="{FF2B5EF4-FFF2-40B4-BE49-F238E27FC236}">
                <a16:creationId xmlns:a16="http://schemas.microsoft.com/office/drawing/2014/main" id="{A093B373-E8D1-E9C2-2AE1-F2A1AED90173}"/>
              </a:ext>
            </a:extLst>
          </p:cNvPr>
          <p:cNvSpPr txBox="1"/>
          <p:nvPr/>
        </p:nvSpPr>
        <p:spPr>
          <a:xfrm>
            <a:off x="7372350" y="6488668"/>
            <a:ext cx="6158752" cy="230832"/>
          </a:xfrm>
          <a:prstGeom prst="rect">
            <a:avLst/>
          </a:prstGeom>
          <a:noFill/>
        </p:spPr>
        <p:txBody>
          <a:bodyPr wrap="square">
            <a:spAutoFit/>
          </a:bodyPr>
          <a:lstStyle/>
          <a:p>
            <a:r>
              <a:rPr lang="en-US" sz="900" dirty="0">
                <a:solidFill>
                  <a:schemeClr val="bg1"/>
                </a:solidFill>
              </a:rPr>
              <a:t>Photo credit: Ansel </a:t>
            </a:r>
            <a:r>
              <a:rPr lang="en-US" sz="900" dirty="0" err="1">
                <a:solidFill>
                  <a:schemeClr val="bg1"/>
                </a:solidFill>
              </a:rPr>
              <a:t>Oommen</a:t>
            </a:r>
            <a:r>
              <a:rPr lang="en-US" sz="900" dirty="0">
                <a:solidFill>
                  <a:schemeClr val="bg1"/>
                </a:solidFill>
              </a:rPr>
              <a:t>, Bugwood.org </a:t>
            </a:r>
          </a:p>
        </p:txBody>
      </p:sp>
    </p:spTree>
    <p:extLst>
      <p:ext uri="{BB962C8B-B14F-4D97-AF65-F5344CB8AC3E}">
        <p14:creationId xmlns:p14="http://schemas.microsoft.com/office/powerpoint/2010/main" val="22354526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98133E-7CF8-6EC3-737E-E9B0DB237455}"/>
            </a:ext>
          </a:extLst>
        </p:cNvPr>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3573E418-69C3-19BE-DCAC-E3BAFD236FF4}"/>
              </a:ext>
            </a:extLst>
          </p:cNvPr>
          <p:cNvPicPr>
            <a:picLocks noGrp="1" noChangeAspect="1"/>
          </p:cNvPicPr>
          <p:nvPr>
            <p:ph sz="half" idx="1"/>
          </p:nvPr>
        </p:nvPicPr>
        <p:blipFill>
          <a:blip r:embed="rId3"/>
          <a:stretch>
            <a:fillRect/>
          </a:stretch>
        </p:blipFill>
        <p:spPr>
          <a:xfrm>
            <a:off x="212997" y="1136135"/>
            <a:ext cx="3263503" cy="4351338"/>
          </a:xfrm>
          <a:prstGeom prst="rect">
            <a:avLst/>
          </a:prstGeom>
        </p:spPr>
      </p:pic>
      <p:sp>
        <p:nvSpPr>
          <p:cNvPr id="2" name="Title 1">
            <a:extLst>
              <a:ext uri="{FF2B5EF4-FFF2-40B4-BE49-F238E27FC236}">
                <a16:creationId xmlns:a16="http://schemas.microsoft.com/office/drawing/2014/main" id="{48F2122A-5CF2-7BE7-EF72-D252B842499C}"/>
              </a:ext>
            </a:extLst>
          </p:cNvPr>
          <p:cNvSpPr txBox="1">
            <a:spLocks/>
          </p:cNvSpPr>
          <p:nvPr/>
        </p:nvSpPr>
        <p:spPr>
          <a:xfrm>
            <a:off x="6631470" y="889851"/>
            <a:ext cx="5052598" cy="1280890"/>
          </a:xfrm>
          <a:prstGeom prst="rect">
            <a:avLst/>
          </a:prstGeom>
        </p:spPr>
        <p:txBody>
          <a:bodyPr vert="horz" lIns="91440" tIns="45720" rIns="91440" bIns="45720" rtlCol="0" anchor="t">
            <a:normAutofit/>
          </a:bodyPr>
          <a:lstStyle>
            <a:lvl1pPr algn="l" defTabSz="914400" rtl="0" eaLnBrk="1" latinLnBrk="0" hangingPunct="1">
              <a:lnSpc>
                <a:spcPct val="70000"/>
              </a:lnSpc>
              <a:spcBef>
                <a:spcPct val="0"/>
              </a:spcBef>
              <a:buNone/>
              <a:defRPr sz="4400" kern="1200">
                <a:solidFill>
                  <a:srgbClr val="13294B"/>
                </a:solidFill>
                <a:latin typeface="Calibri" panose="020F0502020204030204" pitchFamily="34" charset="0"/>
                <a:ea typeface="+mj-ea"/>
                <a:cs typeface="Calibri" panose="020F0502020204030204" pitchFamily="34" charset="0"/>
              </a:defRPr>
            </a:lvl1pPr>
          </a:lstStyle>
          <a:p>
            <a:pPr>
              <a:defRPr/>
            </a:pPr>
            <a:r>
              <a:rPr lang="en-US" sz="4000" b="1" dirty="0"/>
              <a:t>Celosia</a:t>
            </a:r>
            <a:r>
              <a:rPr lang="en-US" sz="4000" dirty="0"/>
              <a:t> </a:t>
            </a:r>
            <a:br>
              <a:rPr lang="en-US" sz="4000" dirty="0"/>
            </a:br>
            <a:r>
              <a:rPr lang="en-US" sz="4000" i="1" dirty="0" err="1"/>
              <a:t>Celosia</a:t>
            </a:r>
            <a:r>
              <a:rPr lang="en-US" sz="4000" i="1" dirty="0"/>
              <a:t> plumosa</a:t>
            </a:r>
            <a:endParaRPr lang="en-US" sz="4000" dirty="0"/>
          </a:p>
        </p:txBody>
      </p:sp>
      <p:sp>
        <p:nvSpPr>
          <p:cNvPr id="6" name="Content Placeholder 3">
            <a:extLst>
              <a:ext uri="{FF2B5EF4-FFF2-40B4-BE49-F238E27FC236}">
                <a16:creationId xmlns:a16="http://schemas.microsoft.com/office/drawing/2014/main" id="{83AF5ADF-B2AF-4D66-9F4E-7CF6532CF9DF}"/>
              </a:ext>
            </a:extLst>
          </p:cNvPr>
          <p:cNvSpPr txBox="1">
            <a:spLocks/>
          </p:cNvSpPr>
          <p:nvPr/>
        </p:nvSpPr>
        <p:spPr>
          <a:xfrm>
            <a:off x="6631470" y="2112482"/>
            <a:ext cx="5181600" cy="4091547"/>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13294B"/>
                </a:solidFill>
                <a:latin typeface="Calibri" panose="020F0502020204030204" pitchFamily="34" charset="0"/>
                <a:ea typeface="+mn-ea"/>
                <a:cs typeface="Calibri" panose="020F050202020403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13294B"/>
                </a:solidFill>
                <a:latin typeface="Calibri" panose="020F0502020204030204" pitchFamily="34" charset="0"/>
                <a:ea typeface="+mn-ea"/>
                <a:cs typeface="Calibri" panose="020F050202020403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13294B"/>
                </a:solidFill>
                <a:latin typeface="Calibri" panose="020F0502020204030204" pitchFamily="34" charset="0"/>
                <a:ea typeface="+mn-ea"/>
                <a:cs typeface="Calibri" panose="020F050202020403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13294B"/>
                </a:solidFill>
                <a:latin typeface="Calibri" panose="020F0502020204030204" pitchFamily="34" charset="0"/>
                <a:ea typeface="+mn-ea"/>
                <a:cs typeface="Calibri" panose="020F050202020403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3294B"/>
                </a:solidFill>
                <a:latin typeface="Calibri" panose="020F0502020204030204" pitchFamily="34" charset="0"/>
                <a:ea typeface="+mn-ea"/>
                <a:cs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t"/>
            <a:r>
              <a:rPr lang="en-US" altLang="en-US" dirty="0"/>
              <a:t>Annual</a:t>
            </a:r>
          </a:p>
          <a:p>
            <a:pPr fontAlgn="t"/>
            <a:r>
              <a:rPr lang="en-US" altLang="en-US" dirty="0"/>
              <a:t>Height: 8-24”</a:t>
            </a:r>
          </a:p>
          <a:p>
            <a:pPr fontAlgn="t"/>
            <a:r>
              <a:rPr lang="en-US" altLang="en-US" dirty="0"/>
              <a:t>Bloom Colors: many</a:t>
            </a:r>
          </a:p>
          <a:p>
            <a:pPr fontAlgn="t"/>
            <a:r>
              <a:rPr lang="en-US" altLang="en-US" dirty="0"/>
              <a:t>Blooms June through October</a:t>
            </a:r>
          </a:p>
          <a:p>
            <a:pPr fontAlgn="t"/>
            <a:r>
              <a:rPr lang="en-US" altLang="en-US" dirty="0"/>
              <a:t>Full sun in well-drained acidic soils</a:t>
            </a:r>
          </a:p>
          <a:p>
            <a:pPr fontAlgn="t"/>
            <a:r>
              <a:rPr lang="en-US" altLang="en-US" dirty="0"/>
              <a:t>Fertilize at planting and monthly</a:t>
            </a:r>
          </a:p>
          <a:p>
            <a:r>
              <a:rPr lang="en-US" altLang="en-US" dirty="0"/>
              <a:t>Can grow in containers, but will likely be stunted</a:t>
            </a:r>
          </a:p>
          <a:p>
            <a:endParaRPr lang="en-US" altLang="en-US" dirty="0"/>
          </a:p>
        </p:txBody>
      </p:sp>
      <p:sp>
        <p:nvSpPr>
          <p:cNvPr id="4" name="Rectangle 3">
            <a:extLst>
              <a:ext uri="{FF2B5EF4-FFF2-40B4-BE49-F238E27FC236}">
                <a16:creationId xmlns:a16="http://schemas.microsoft.com/office/drawing/2014/main" id="{2337D857-EA1A-8B9F-81A6-4EC2622E5026}"/>
              </a:ext>
            </a:extLst>
          </p:cNvPr>
          <p:cNvSpPr>
            <a:spLocks noChangeArrowheads="1"/>
          </p:cNvSpPr>
          <p:nvPr/>
        </p:nvSpPr>
        <p:spPr bwMode="auto">
          <a:xfrm>
            <a:off x="212997" y="5491033"/>
            <a:ext cx="2499402" cy="230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effectLst/>
                <a:latin typeface="Arial" panose="020B0604020202020204" pitchFamily="34" charset="0"/>
              </a:rPr>
              <a:t> </a:t>
            </a:r>
            <a:r>
              <a:rPr lang="en-US" altLang="en-US" sz="900" dirty="0">
                <a:latin typeface="Arial" panose="020B0604020202020204" pitchFamily="34" charset="0"/>
              </a:rPr>
              <a:t>Photo credit </a:t>
            </a:r>
            <a:r>
              <a:rPr lang="en-US" altLang="en-US" sz="900" dirty="0" err="1">
                <a:latin typeface="Arial" panose="020B0604020202020204" pitchFamily="34" charset="0"/>
              </a:rPr>
              <a:t>Dano</a:t>
            </a:r>
            <a:r>
              <a:rPr lang="en-US" altLang="en-US" sz="900" dirty="0">
                <a:latin typeface="Arial" panose="020B0604020202020204" pitchFamily="34" charset="0"/>
              </a:rPr>
              <a:t> licensed under CC BY 2.0</a:t>
            </a:r>
            <a:endParaRPr kumimoji="0" lang="en-US" altLang="en-US" sz="900" b="0" i="0" u="none" strike="noStrike" cap="none" normalizeH="0" baseline="0" dirty="0">
              <a:ln>
                <a:noFill/>
              </a:ln>
              <a:effectLst/>
              <a:latin typeface="Arial" panose="020B0604020202020204" pitchFamily="34" charset="0"/>
            </a:endParaRPr>
          </a:p>
        </p:txBody>
      </p:sp>
      <p:pic>
        <p:nvPicPr>
          <p:cNvPr id="5" name="Picture 4">
            <a:extLst>
              <a:ext uri="{FF2B5EF4-FFF2-40B4-BE49-F238E27FC236}">
                <a16:creationId xmlns:a16="http://schemas.microsoft.com/office/drawing/2014/main" id="{0F2D3D8B-4C90-D69B-D357-C0DD233E2AF5}"/>
              </a:ext>
            </a:extLst>
          </p:cNvPr>
          <p:cNvPicPr>
            <a:picLocks noChangeAspect="1"/>
          </p:cNvPicPr>
          <p:nvPr/>
        </p:nvPicPr>
        <p:blipFill>
          <a:blip r:embed="rId4"/>
          <a:stretch>
            <a:fillRect/>
          </a:stretch>
        </p:blipFill>
        <p:spPr>
          <a:xfrm>
            <a:off x="3606853" y="1143977"/>
            <a:ext cx="2629344" cy="1972008"/>
          </a:xfrm>
          <a:prstGeom prst="rect">
            <a:avLst/>
          </a:prstGeom>
        </p:spPr>
      </p:pic>
      <p:sp>
        <p:nvSpPr>
          <p:cNvPr id="7" name="Rectangle 6">
            <a:extLst>
              <a:ext uri="{FF2B5EF4-FFF2-40B4-BE49-F238E27FC236}">
                <a16:creationId xmlns:a16="http://schemas.microsoft.com/office/drawing/2014/main" id="{203409C4-08EB-CAD3-57F0-3E1F987B1003}"/>
              </a:ext>
            </a:extLst>
          </p:cNvPr>
          <p:cNvSpPr>
            <a:spLocks noChangeArrowheads="1"/>
          </p:cNvSpPr>
          <p:nvPr/>
        </p:nvSpPr>
        <p:spPr bwMode="auto">
          <a:xfrm>
            <a:off x="3498414" y="3145225"/>
            <a:ext cx="2935419" cy="230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effectLst/>
                <a:latin typeface="Arial" panose="020B0604020202020204" pitchFamily="34" charset="0"/>
              </a:rPr>
              <a:t> </a:t>
            </a:r>
            <a:r>
              <a:rPr lang="en-US" altLang="en-US" sz="900" dirty="0">
                <a:latin typeface="Arial" panose="020B0604020202020204" pitchFamily="34" charset="0"/>
              </a:rPr>
              <a:t>Photo credit </a:t>
            </a:r>
            <a:r>
              <a:rPr lang="en-US" altLang="en-US" sz="900" dirty="0" err="1">
                <a:latin typeface="Arial" panose="020B0604020202020204" pitchFamily="34" charset="0"/>
              </a:rPr>
              <a:t>wallygrom</a:t>
            </a:r>
            <a:r>
              <a:rPr lang="en-US" altLang="en-US" sz="900" dirty="0">
                <a:latin typeface="Arial" panose="020B0604020202020204" pitchFamily="34" charset="0"/>
              </a:rPr>
              <a:t> licensed under CC BY-SA 2.0</a:t>
            </a:r>
            <a:endParaRPr kumimoji="0" lang="en-US" altLang="en-US" sz="900" b="0" i="0" u="none" strike="noStrike" cap="none" normalizeH="0" baseline="0" dirty="0">
              <a:ln>
                <a:noFill/>
              </a:ln>
              <a:effectLst/>
              <a:latin typeface="Arial" panose="020B0604020202020204" pitchFamily="34" charset="0"/>
            </a:endParaRPr>
          </a:p>
        </p:txBody>
      </p:sp>
      <p:sp>
        <p:nvSpPr>
          <p:cNvPr id="11" name="Rectangle 10">
            <a:extLst>
              <a:ext uri="{FF2B5EF4-FFF2-40B4-BE49-F238E27FC236}">
                <a16:creationId xmlns:a16="http://schemas.microsoft.com/office/drawing/2014/main" id="{6ECDD932-7E1A-C1D6-B04A-9B258F0EEFBF}"/>
              </a:ext>
            </a:extLst>
          </p:cNvPr>
          <p:cNvSpPr>
            <a:spLocks noChangeArrowheads="1"/>
          </p:cNvSpPr>
          <p:nvPr/>
        </p:nvSpPr>
        <p:spPr bwMode="auto">
          <a:xfrm>
            <a:off x="3476499" y="5457934"/>
            <a:ext cx="3429909"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sz="900" dirty="0">
                <a:latin typeface="Arial" panose="020B0604020202020204" pitchFamily="34" charset="0"/>
                <a:cs typeface="Arial" panose="020B0604020202020204" pitchFamily="34" charset="0"/>
              </a:rPr>
              <a:t>Photo credit </a:t>
            </a:r>
            <a:r>
              <a:rPr lang="en-US" sz="900" dirty="0">
                <a:latin typeface="Arial" panose="020B0604020202020204" pitchFamily="34" charset="0"/>
                <a:cs typeface="Arial" panose="020B0604020202020204" pitchFamily="34" charset="0"/>
              </a:rPr>
              <a:t>Rebekah D. Wallace, University of Georgia, Bugwood.org</a:t>
            </a:r>
            <a:endParaRPr kumimoji="0" lang="en-US" altLang="en-US" sz="900" b="0" i="0" u="none" strike="noStrike" cap="none" normalizeH="0" baseline="0" dirty="0">
              <a:ln>
                <a:noFill/>
              </a:ln>
              <a:effectLst/>
              <a:latin typeface="Arial" panose="020B0604020202020204" pitchFamily="34" charset="0"/>
              <a:cs typeface="Arial" panose="020B0604020202020204" pitchFamily="34" charset="0"/>
            </a:endParaRPr>
          </a:p>
        </p:txBody>
      </p:sp>
      <p:pic>
        <p:nvPicPr>
          <p:cNvPr id="14" name="Picture 13">
            <a:extLst>
              <a:ext uri="{FF2B5EF4-FFF2-40B4-BE49-F238E27FC236}">
                <a16:creationId xmlns:a16="http://schemas.microsoft.com/office/drawing/2014/main" id="{937BC072-3AD7-8051-4C6C-F83088A8BE93}"/>
              </a:ext>
            </a:extLst>
          </p:cNvPr>
          <p:cNvPicPr>
            <a:picLocks noChangeAspect="1"/>
          </p:cNvPicPr>
          <p:nvPr/>
        </p:nvPicPr>
        <p:blipFill>
          <a:blip r:embed="rId5"/>
          <a:stretch>
            <a:fillRect/>
          </a:stretch>
        </p:blipFill>
        <p:spPr>
          <a:xfrm>
            <a:off x="3584821" y="3437553"/>
            <a:ext cx="2938328" cy="1958885"/>
          </a:xfrm>
          <a:prstGeom prst="rect">
            <a:avLst/>
          </a:prstGeom>
        </p:spPr>
      </p:pic>
    </p:spTree>
    <p:extLst>
      <p:ext uri="{BB962C8B-B14F-4D97-AF65-F5344CB8AC3E}">
        <p14:creationId xmlns:p14="http://schemas.microsoft.com/office/powerpoint/2010/main" val="38221491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9E9E5D-4792-6465-17B1-C2875D3D55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D01BCD-88D9-9423-988E-FB363A71C625}"/>
              </a:ext>
            </a:extLst>
          </p:cNvPr>
          <p:cNvSpPr txBox="1">
            <a:spLocks/>
          </p:cNvSpPr>
          <p:nvPr/>
        </p:nvSpPr>
        <p:spPr>
          <a:xfrm>
            <a:off x="6311715" y="686605"/>
            <a:ext cx="5052598" cy="1733454"/>
          </a:xfrm>
          <a:prstGeom prst="rect">
            <a:avLst/>
          </a:prstGeom>
        </p:spPr>
        <p:txBody>
          <a:bodyPr vert="horz" lIns="91440" tIns="45720" rIns="91440" bIns="45720" rtlCol="0" anchor="t">
            <a:normAutofit/>
          </a:bodyPr>
          <a:lstStyle>
            <a:lvl1pPr algn="l" defTabSz="914400" rtl="0" eaLnBrk="1" latinLnBrk="0" hangingPunct="1">
              <a:lnSpc>
                <a:spcPct val="70000"/>
              </a:lnSpc>
              <a:spcBef>
                <a:spcPct val="0"/>
              </a:spcBef>
              <a:buNone/>
              <a:defRPr sz="4400" kern="1200">
                <a:solidFill>
                  <a:srgbClr val="13294B"/>
                </a:solidFill>
                <a:latin typeface="Calibri" panose="020F0502020204030204" pitchFamily="34" charset="0"/>
                <a:ea typeface="+mj-ea"/>
                <a:cs typeface="Calibri" panose="020F0502020204030204" pitchFamily="34" charset="0"/>
              </a:defRPr>
            </a:lvl1pPr>
          </a:lstStyle>
          <a:p>
            <a:pPr>
              <a:lnSpc>
                <a:spcPct val="110000"/>
              </a:lnSpc>
              <a:defRPr/>
            </a:pPr>
            <a:r>
              <a:rPr lang="en-US" sz="4000" b="1" dirty="0"/>
              <a:t>Common Snapdragon</a:t>
            </a:r>
          </a:p>
          <a:p>
            <a:pPr>
              <a:lnSpc>
                <a:spcPct val="110000"/>
              </a:lnSpc>
              <a:defRPr/>
            </a:pPr>
            <a:r>
              <a:rPr lang="en-US" sz="4000" dirty="0"/>
              <a:t>Antirrhinum Sp.</a:t>
            </a:r>
            <a:endParaRPr lang="en-US" sz="4000" i="1" dirty="0"/>
          </a:p>
        </p:txBody>
      </p:sp>
      <p:sp>
        <p:nvSpPr>
          <p:cNvPr id="6" name="Content Placeholder 3">
            <a:extLst>
              <a:ext uri="{FF2B5EF4-FFF2-40B4-BE49-F238E27FC236}">
                <a16:creationId xmlns:a16="http://schemas.microsoft.com/office/drawing/2014/main" id="{ACCCCC9C-7DBA-FA8F-CAE4-468587A537FA}"/>
              </a:ext>
            </a:extLst>
          </p:cNvPr>
          <p:cNvSpPr txBox="1">
            <a:spLocks/>
          </p:cNvSpPr>
          <p:nvPr/>
        </p:nvSpPr>
        <p:spPr>
          <a:xfrm>
            <a:off x="6368902" y="2112482"/>
            <a:ext cx="5444168" cy="415009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13294B"/>
                </a:solidFill>
                <a:latin typeface="Calibri" panose="020F0502020204030204" pitchFamily="34" charset="0"/>
                <a:ea typeface="+mn-ea"/>
                <a:cs typeface="Calibri" panose="020F050202020403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13294B"/>
                </a:solidFill>
                <a:latin typeface="Calibri" panose="020F0502020204030204" pitchFamily="34" charset="0"/>
                <a:ea typeface="+mn-ea"/>
                <a:cs typeface="Calibri" panose="020F050202020403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13294B"/>
                </a:solidFill>
                <a:latin typeface="Calibri" panose="020F0502020204030204" pitchFamily="34" charset="0"/>
                <a:ea typeface="+mn-ea"/>
                <a:cs typeface="Calibri" panose="020F050202020403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13294B"/>
                </a:solidFill>
                <a:latin typeface="Calibri" panose="020F0502020204030204" pitchFamily="34" charset="0"/>
                <a:ea typeface="+mn-ea"/>
                <a:cs typeface="Calibri" panose="020F050202020403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3294B"/>
                </a:solidFill>
                <a:latin typeface="Calibri" panose="020F0502020204030204" pitchFamily="34" charset="0"/>
                <a:ea typeface="+mn-ea"/>
                <a:cs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t"/>
            <a:endParaRPr lang="en-US" altLang="en-US" sz="2400" dirty="0"/>
          </a:p>
        </p:txBody>
      </p:sp>
      <p:sp>
        <p:nvSpPr>
          <p:cNvPr id="5" name="TextBox 4">
            <a:extLst>
              <a:ext uri="{FF2B5EF4-FFF2-40B4-BE49-F238E27FC236}">
                <a16:creationId xmlns:a16="http://schemas.microsoft.com/office/drawing/2014/main" id="{A64B69FF-6F54-BDC0-A8FF-BE69BB1F744D}"/>
              </a:ext>
            </a:extLst>
          </p:cNvPr>
          <p:cNvSpPr txBox="1"/>
          <p:nvPr/>
        </p:nvSpPr>
        <p:spPr>
          <a:xfrm>
            <a:off x="192741" y="5073836"/>
            <a:ext cx="2095329" cy="230832"/>
          </a:xfrm>
          <a:prstGeom prst="rect">
            <a:avLst/>
          </a:prstGeom>
          <a:noFill/>
        </p:spPr>
        <p:txBody>
          <a:bodyPr wrap="square">
            <a:spAutoFit/>
          </a:bodyPr>
          <a:lstStyle/>
          <a:p>
            <a:r>
              <a:rPr lang="en-US" sz="900" dirty="0"/>
              <a:t>Photo credit: armennano on Pixabay</a:t>
            </a:r>
          </a:p>
        </p:txBody>
      </p:sp>
      <p:pic>
        <p:nvPicPr>
          <p:cNvPr id="8" name="Content Placeholder 7">
            <a:extLst>
              <a:ext uri="{FF2B5EF4-FFF2-40B4-BE49-F238E27FC236}">
                <a16:creationId xmlns:a16="http://schemas.microsoft.com/office/drawing/2014/main" id="{FA6C51DE-F086-66E9-9908-E224ECA70F90}"/>
              </a:ext>
            </a:extLst>
          </p:cNvPr>
          <p:cNvPicPr>
            <a:picLocks noGrp="1" noChangeAspect="1"/>
          </p:cNvPicPr>
          <p:nvPr>
            <p:ph sz="half" idx="1"/>
          </p:nvPr>
        </p:nvPicPr>
        <p:blipFill>
          <a:blip r:embed="rId3"/>
          <a:stretch>
            <a:fillRect/>
          </a:stretch>
        </p:blipFill>
        <p:spPr>
          <a:xfrm>
            <a:off x="192741" y="1553332"/>
            <a:ext cx="5181600" cy="3454400"/>
          </a:xfrm>
          <a:prstGeom prst="rect">
            <a:avLst/>
          </a:prstGeom>
        </p:spPr>
      </p:pic>
      <p:sp>
        <p:nvSpPr>
          <p:cNvPr id="9" name="Content Placeholder 3">
            <a:extLst>
              <a:ext uri="{FF2B5EF4-FFF2-40B4-BE49-F238E27FC236}">
                <a16:creationId xmlns:a16="http://schemas.microsoft.com/office/drawing/2014/main" id="{EFDFBC2E-2446-A41D-4709-736A6F7CB0AD}"/>
              </a:ext>
            </a:extLst>
          </p:cNvPr>
          <p:cNvSpPr txBox="1">
            <a:spLocks/>
          </p:cNvSpPr>
          <p:nvPr/>
        </p:nvSpPr>
        <p:spPr>
          <a:xfrm>
            <a:off x="6247214" y="2137979"/>
            <a:ext cx="5181600" cy="412459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13294B"/>
                </a:solidFill>
                <a:latin typeface="Calibri" panose="020F0502020204030204" pitchFamily="34" charset="0"/>
                <a:ea typeface="+mn-ea"/>
                <a:cs typeface="Calibri" panose="020F050202020403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13294B"/>
                </a:solidFill>
                <a:latin typeface="Calibri" panose="020F0502020204030204" pitchFamily="34" charset="0"/>
                <a:ea typeface="+mn-ea"/>
                <a:cs typeface="Calibri" panose="020F050202020403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13294B"/>
                </a:solidFill>
                <a:latin typeface="Calibri" panose="020F0502020204030204" pitchFamily="34" charset="0"/>
                <a:ea typeface="+mn-ea"/>
                <a:cs typeface="Calibri" panose="020F050202020403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13294B"/>
                </a:solidFill>
                <a:latin typeface="Calibri" panose="020F0502020204030204" pitchFamily="34" charset="0"/>
                <a:ea typeface="+mn-ea"/>
                <a:cs typeface="Calibri" panose="020F050202020403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3294B"/>
                </a:solidFill>
                <a:latin typeface="Calibri" panose="020F0502020204030204" pitchFamily="34" charset="0"/>
                <a:ea typeface="+mn-ea"/>
                <a:cs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t"/>
            <a:r>
              <a:rPr lang="en-US" altLang="en-US" dirty="0"/>
              <a:t>Perennial, but only zones 7+</a:t>
            </a:r>
          </a:p>
          <a:p>
            <a:pPr fontAlgn="t"/>
            <a:r>
              <a:rPr lang="en-US" altLang="en-US" dirty="0"/>
              <a:t>Height: 6” - 3’</a:t>
            </a:r>
          </a:p>
          <a:p>
            <a:pPr fontAlgn="t"/>
            <a:r>
              <a:rPr lang="en-US" altLang="en-US" dirty="0"/>
              <a:t>Bloom Colors: many</a:t>
            </a:r>
          </a:p>
          <a:p>
            <a:pPr fontAlgn="t"/>
            <a:r>
              <a:rPr lang="en-US" altLang="en-US" dirty="0"/>
              <a:t>Full- to part-sun in well-drained soils</a:t>
            </a:r>
          </a:p>
          <a:p>
            <a:r>
              <a:rPr lang="en-US" altLang="en-US" dirty="0"/>
              <a:t>Fairly deer-resistant, attracts hummingbirds and butterflies</a:t>
            </a:r>
          </a:p>
        </p:txBody>
      </p:sp>
    </p:spTree>
    <p:extLst>
      <p:ext uri="{BB962C8B-B14F-4D97-AF65-F5344CB8AC3E}">
        <p14:creationId xmlns:p14="http://schemas.microsoft.com/office/powerpoint/2010/main" val="34610521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BFD590-CBB9-7B6C-6E56-CC24A5800D00}"/>
            </a:ext>
          </a:extLst>
        </p:cNvPr>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0E160CBF-4E68-D02C-CA05-44D36726E1D9}"/>
              </a:ext>
            </a:extLst>
          </p:cNvPr>
          <p:cNvPicPr>
            <a:picLocks noGrp="1" noChangeAspect="1"/>
          </p:cNvPicPr>
          <p:nvPr>
            <p:ph sz="half" idx="1"/>
          </p:nvPr>
        </p:nvPicPr>
        <p:blipFill rotWithShape="1">
          <a:blip r:embed="rId3"/>
          <a:srcRect l="31224"/>
          <a:stretch/>
        </p:blipFill>
        <p:spPr>
          <a:xfrm>
            <a:off x="378930" y="641266"/>
            <a:ext cx="5717070" cy="5544462"/>
          </a:xfrm>
          <a:prstGeom prst="rect">
            <a:avLst/>
          </a:prstGeom>
        </p:spPr>
      </p:pic>
      <p:sp>
        <p:nvSpPr>
          <p:cNvPr id="2" name="Title 1">
            <a:extLst>
              <a:ext uri="{FF2B5EF4-FFF2-40B4-BE49-F238E27FC236}">
                <a16:creationId xmlns:a16="http://schemas.microsoft.com/office/drawing/2014/main" id="{8F914442-9286-FD83-7A86-885929E4C141}"/>
              </a:ext>
            </a:extLst>
          </p:cNvPr>
          <p:cNvSpPr txBox="1">
            <a:spLocks/>
          </p:cNvSpPr>
          <p:nvPr/>
        </p:nvSpPr>
        <p:spPr>
          <a:xfrm>
            <a:off x="6631470" y="889851"/>
            <a:ext cx="5052598" cy="1280890"/>
          </a:xfrm>
          <a:prstGeom prst="rect">
            <a:avLst/>
          </a:prstGeom>
        </p:spPr>
        <p:txBody>
          <a:bodyPr vert="horz" lIns="91440" tIns="45720" rIns="91440" bIns="45720" rtlCol="0" anchor="t">
            <a:normAutofit/>
          </a:bodyPr>
          <a:lstStyle>
            <a:lvl1pPr algn="l" defTabSz="914400" rtl="0" eaLnBrk="1" latinLnBrk="0" hangingPunct="1">
              <a:lnSpc>
                <a:spcPct val="70000"/>
              </a:lnSpc>
              <a:spcBef>
                <a:spcPct val="0"/>
              </a:spcBef>
              <a:buNone/>
              <a:defRPr sz="4400" kern="1200">
                <a:solidFill>
                  <a:srgbClr val="13294B"/>
                </a:solidFill>
                <a:latin typeface="Calibri" panose="020F0502020204030204" pitchFamily="34" charset="0"/>
                <a:ea typeface="+mj-ea"/>
                <a:cs typeface="Calibri" panose="020F0502020204030204" pitchFamily="34" charset="0"/>
              </a:defRPr>
            </a:lvl1pPr>
          </a:lstStyle>
          <a:p>
            <a:pPr>
              <a:defRPr/>
            </a:pPr>
            <a:r>
              <a:rPr lang="en-US" altLang="en-US" sz="4000" b="1" dirty="0"/>
              <a:t>Hollyhock</a:t>
            </a:r>
            <a:r>
              <a:rPr lang="en-US" altLang="en-US" sz="3200" dirty="0"/>
              <a:t> </a:t>
            </a:r>
            <a:br>
              <a:rPr lang="en-US" altLang="en-US" sz="3200" dirty="0"/>
            </a:br>
            <a:r>
              <a:rPr lang="en-US" altLang="en-US" sz="3200" i="1" dirty="0" err="1"/>
              <a:t>Alcea</a:t>
            </a:r>
            <a:r>
              <a:rPr lang="en-US" altLang="en-US" sz="3200" i="1" dirty="0"/>
              <a:t> rosea</a:t>
            </a:r>
            <a:endParaRPr lang="en-US" sz="4000" dirty="0"/>
          </a:p>
        </p:txBody>
      </p:sp>
      <p:sp>
        <p:nvSpPr>
          <p:cNvPr id="6" name="Content Placeholder 3">
            <a:extLst>
              <a:ext uri="{FF2B5EF4-FFF2-40B4-BE49-F238E27FC236}">
                <a16:creationId xmlns:a16="http://schemas.microsoft.com/office/drawing/2014/main" id="{009FF18D-5963-7EE8-5135-4845EE8C5BBB}"/>
              </a:ext>
            </a:extLst>
          </p:cNvPr>
          <p:cNvSpPr txBox="1">
            <a:spLocks/>
          </p:cNvSpPr>
          <p:nvPr/>
        </p:nvSpPr>
        <p:spPr>
          <a:xfrm>
            <a:off x="6631470" y="2112483"/>
            <a:ext cx="5181600" cy="406448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13294B"/>
                </a:solidFill>
                <a:latin typeface="Calibri" panose="020F0502020204030204" pitchFamily="34" charset="0"/>
                <a:ea typeface="+mn-ea"/>
                <a:cs typeface="Calibri" panose="020F050202020403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13294B"/>
                </a:solidFill>
                <a:latin typeface="Calibri" panose="020F0502020204030204" pitchFamily="34" charset="0"/>
                <a:ea typeface="+mn-ea"/>
                <a:cs typeface="Calibri" panose="020F050202020403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13294B"/>
                </a:solidFill>
                <a:latin typeface="Calibri" panose="020F0502020204030204" pitchFamily="34" charset="0"/>
                <a:ea typeface="+mn-ea"/>
                <a:cs typeface="Calibri" panose="020F050202020403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13294B"/>
                </a:solidFill>
                <a:latin typeface="Calibri" panose="020F0502020204030204" pitchFamily="34" charset="0"/>
                <a:ea typeface="+mn-ea"/>
                <a:cs typeface="Calibri" panose="020F050202020403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3294B"/>
                </a:solidFill>
                <a:latin typeface="Calibri" panose="020F0502020204030204" pitchFamily="34" charset="0"/>
                <a:ea typeface="+mn-ea"/>
                <a:cs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90000"/>
              </a:lnSpc>
            </a:pPr>
            <a:r>
              <a:rPr lang="en-US" altLang="en-US" dirty="0"/>
              <a:t>Hardy annual (reseeds)</a:t>
            </a:r>
          </a:p>
          <a:p>
            <a:r>
              <a:rPr lang="en-US" altLang="en-US" dirty="0"/>
              <a:t>Full sun, and well-drained soil</a:t>
            </a:r>
          </a:p>
          <a:p>
            <a:pPr>
              <a:lnSpc>
                <a:spcPct val="90000"/>
              </a:lnSpc>
            </a:pPr>
            <a:r>
              <a:rPr lang="en-US" altLang="en-US" dirty="0"/>
              <a:t>Height: 2-8’</a:t>
            </a:r>
          </a:p>
          <a:p>
            <a:pPr>
              <a:lnSpc>
                <a:spcPct val="90000"/>
              </a:lnSpc>
            </a:pPr>
            <a:r>
              <a:rPr lang="en-US" altLang="en-US" dirty="0"/>
              <a:t>Bloom Colors:  almost every color (including black!)</a:t>
            </a:r>
          </a:p>
          <a:p>
            <a:pPr>
              <a:lnSpc>
                <a:spcPct val="90000"/>
              </a:lnSpc>
            </a:pPr>
            <a:r>
              <a:rPr lang="en-US" altLang="en-US" dirty="0"/>
              <a:t>Bloom June through August</a:t>
            </a:r>
          </a:p>
          <a:p>
            <a:pPr>
              <a:lnSpc>
                <a:spcPct val="90000"/>
              </a:lnSpc>
            </a:pPr>
            <a:r>
              <a:rPr lang="en-US" altLang="en-US" dirty="0"/>
              <a:t>Great for along fences or walls</a:t>
            </a:r>
          </a:p>
          <a:p>
            <a:pPr marL="0" indent="0">
              <a:buNone/>
            </a:pPr>
            <a:endParaRPr lang="en-US" altLang="en-US" dirty="0"/>
          </a:p>
        </p:txBody>
      </p:sp>
      <p:sp>
        <p:nvSpPr>
          <p:cNvPr id="5" name="TextBox 4">
            <a:extLst>
              <a:ext uri="{FF2B5EF4-FFF2-40B4-BE49-F238E27FC236}">
                <a16:creationId xmlns:a16="http://schemas.microsoft.com/office/drawing/2014/main" id="{F761651F-6254-2FBF-3448-39CEDB4B3D8A}"/>
              </a:ext>
            </a:extLst>
          </p:cNvPr>
          <p:cNvSpPr txBox="1"/>
          <p:nvPr/>
        </p:nvSpPr>
        <p:spPr>
          <a:xfrm>
            <a:off x="378930" y="6216734"/>
            <a:ext cx="6097772" cy="230832"/>
          </a:xfrm>
          <a:prstGeom prst="rect">
            <a:avLst/>
          </a:prstGeom>
          <a:noFill/>
        </p:spPr>
        <p:txBody>
          <a:bodyPr wrap="square">
            <a:spAutoFit/>
          </a:bodyPr>
          <a:lstStyle/>
          <a:p>
            <a:r>
              <a:rPr lang="en-US" sz="900" dirty="0"/>
              <a:t>Photo credit: </a:t>
            </a:r>
            <a:r>
              <a:rPr lang="en-US" sz="900" dirty="0" err="1"/>
              <a:t>mrhayata</a:t>
            </a:r>
            <a:r>
              <a:rPr lang="en-US" sz="900" dirty="0"/>
              <a:t> is licensed under CC BY-SA 2.0</a:t>
            </a:r>
          </a:p>
        </p:txBody>
      </p:sp>
    </p:spTree>
    <p:extLst>
      <p:ext uri="{BB962C8B-B14F-4D97-AF65-F5344CB8AC3E}">
        <p14:creationId xmlns:p14="http://schemas.microsoft.com/office/powerpoint/2010/main" val="428029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405E41-7EE3-1F43-12E8-79570BA4CF12}"/>
            </a:ext>
          </a:extLst>
        </p:cNvPr>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76E9CE98-DFDA-44E1-E4C1-047F43E306BD}"/>
              </a:ext>
            </a:extLst>
          </p:cNvPr>
          <p:cNvPicPr>
            <a:picLocks noGrp="1" noChangeAspect="1"/>
          </p:cNvPicPr>
          <p:nvPr>
            <p:ph sz="half" idx="1"/>
          </p:nvPr>
        </p:nvPicPr>
        <p:blipFill>
          <a:blip r:embed="rId3"/>
          <a:stretch>
            <a:fillRect/>
          </a:stretch>
        </p:blipFill>
        <p:spPr>
          <a:xfrm>
            <a:off x="174434" y="185125"/>
            <a:ext cx="5052599" cy="3332215"/>
          </a:xfrm>
        </p:spPr>
      </p:pic>
      <p:sp>
        <p:nvSpPr>
          <p:cNvPr id="2" name="Title 1">
            <a:extLst>
              <a:ext uri="{FF2B5EF4-FFF2-40B4-BE49-F238E27FC236}">
                <a16:creationId xmlns:a16="http://schemas.microsoft.com/office/drawing/2014/main" id="{B5CB33D3-BC84-9CD6-EF64-296AB07EBCDA}"/>
              </a:ext>
            </a:extLst>
          </p:cNvPr>
          <p:cNvSpPr txBox="1">
            <a:spLocks/>
          </p:cNvSpPr>
          <p:nvPr/>
        </p:nvSpPr>
        <p:spPr>
          <a:xfrm>
            <a:off x="6631470" y="889851"/>
            <a:ext cx="5052598" cy="1280890"/>
          </a:xfrm>
          <a:prstGeom prst="rect">
            <a:avLst/>
          </a:prstGeom>
        </p:spPr>
        <p:txBody>
          <a:bodyPr vert="horz" lIns="91440" tIns="45720" rIns="91440" bIns="45720" rtlCol="0" anchor="t">
            <a:normAutofit/>
          </a:bodyPr>
          <a:lstStyle>
            <a:lvl1pPr algn="l" defTabSz="914400" rtl="0" eaLnBrk="1" latinLnBrk="0" hangingPunct="1">
              <a:lnSpc>
                <a:spcPct val="70000"/>
              </a:lnSpc>
              <a:spcBef>
                <a:spcPct val="0"/>
              </a:spcBef>
              <a:buNone/>
              <a:defRPr sz="4400" kern="1200">
                <a:solidFill>
                  <a:srgbClr val="13294B"/>
                </a:solidFill>
                <a:latin typeface="Calibri" panose="020F0502020204030204" pitchFamily="34" charset="0"/>
                <a:ea typeface="+mj-ea"/>
                <a:cs typeface="Calibri" panose="020F0502020204030204" pitchFamily="34" charset="0"/>
              </a:defRPr>
            </a:lvl1pPr>
          </a:lstStyle>
          <a:p>
            <a:pPr>
              <a:defRPr/>
            </a:pPr>
            <a:r>
              <a:rPr lang="en-US" altLang="en-US" sz="4000" b="1" dirty="0"/>
              <a:t>Marigold</a:t>
            </a:r>
            <a:br>
              <a:rPr lang="en-US" altLang="en-US" sz="3200" dirty="0"/>
            </a:br>
            <a:r>
              <a:rPr lang="en-US" altLang="en-US" sz="3200" i="1" dirty="0"/>
              <a:t>Tagetes sp.</a:t>
            </a:r>
            <a:endParaRPr lang="en-US" sz="4000" dirty="0"/>
          </a:p>
        </p:txBody>
      </p:sp>
      <p:sp>
        <p:nvSpPr>
          <p:cNvPr id="6" name="Content Placeholder 3">
            <a:extLst>
              <a:ext uri="{FF2B5EF4-FFF2-40B4-BE49-F238E27FC236}">
                <a16:creationId xmlns:a16="http://schemas.microsoft.com/office/drawing/2014/main" id="{12930610-764A-6F1D-A912-C66203E9B05E}"/>
              </a:ext>
            </a:extLst>
          </p:cNvPr>
          <p:cNvSpPr txBox="1">
            <a:spLocks/>
          </p:cNvSpPr>
          <p:nvPr/>
        </p:nvSpPr>
        <p:spPr>
          <a:xfrm>
            <a:off x="6631470" y="2112483"/>
            <a:ext cx="4674817" cy="420225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13294B"/>
                </a:solidFill>
                <a:latin typeface="Calibri" panose="020F0502020204030204" pitchFamily="34" charset="0"/>
                <a:ea typeface="+mn-ea"/>
                <a:cs typeface="Calibri" panose="020F050202020403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13294B"/>
                </a:solidFill>
                <a:latin typeface="Calibri" panose="020F0502020204030204" pitchFamily="34" charset="0"/>
                <a:ea typeface="+mn-ea"/>
                <a:cs typeface="Calibri" panose="020F050202020403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13294B"/>
                </a:solidFill>
                <a:latin typeface="Calibri" panose="020F0502020204030204" pitchFamily="34" charset="0"/>
                <a:ea typeface="+mn-ea"/>
                <a:cs typeface="Calibri" panose="020F050202020403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13294B"/>
                </a:solidFill>
                <a:latin typeface="Calibri" panose="020F0502020204030204" pitchFamily="34" charset="0"/>
                <a:ea typeface="+mn-ea"/>
                <a:cs typeface="Calibri" panose="020F050202020403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3294B"/>
                </a:solidFill>
                <a:latin typeface="Calibri" panose="020F0502020204030204" pitchFamily="34" charset="0"/>
                <a:ea typeface="+mn-ea"/>
                <a:cs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dirty="0"/>
              <a:t>Tender annual</a:t>
            </a:r>
          </a:p>
          <a:p>
            <a:r>
              <a:rPr lang="en-US" altLang="en-US" dirty="0"/>
              <a:t>Height: 6” - 4’ </a:t>
            </a:r>
          </a:p>
          <a:p>
            <a:r>
              <a:rPr lang="en-US" altLang="en-US" dirty="0"/>
              <a:t>Bloom colors: orange, white, yellow</a:t>
            </a:r>
          </a:p>
          <a:p>
            <a:r>
              <a:rPr lang="en-US" altLang="en-US" dirty="0"/>
              <a:t>Attracts butterflies  </a:t>
            </a:r>
          </a:p>
          <a:p>
            <a:r>
              <a:rPr lang="en-US" altLang="en-US" dirty="0"/>
              <a:t>Good for garden beds and containers and as cut flower</a:t>
            </a:r>
          </a:p>
          <a:p>
            <a:r>
              <a:rPr lang="en-US" altLang="en-US" dirty="0"/>
              <a:t>Deadhead to improve re-blooming. </a:t>
            </a:r>
          </a:p>
        </p:txBody>
      </p:sp>
      <p:sp>
        <p:nvSpPr>
          <p:cNvPr id="7" name="TextBox 6">
            <a:extLst>
              <a:ext uri="{FF2B5EF4-FFF2-40B4-BE49-F238E27FC236}">
                <a16:creationId xmlns:a16="http://schemas.microsoft.com/office/drawing/2014/main" id="{3D201726-0254-9E5A-37A5-63E069E49220}"/>
              </a:ext>
            </a:extLst>
          </p:cNvPr>
          <p:cNvSpPr txBox="1"/>
          <p:nvPr/>
        </p:nvSpPr>
        <p:spPr>
          <a:xfrm>
            <a:off x="174434" y="3225244"/>
            <a:ext cx="6097772" cy="230832"/>
          </a:xfrm>
          <a:prstGeom prst="rect">
            <a:avLst/>
          </a:prstGeom>
          <a:noFill/>
        </p:spPr>
        <p:txBody>
          <a:bodyPr wrap="square">
            <a:spAutoFit/>
          </a:bodyPr>
          <a:lstStyle/>
          <a:p>
            <a:r>
              <a:rPr lang="en-US" sz="900" dirty="0">
                <a:solidFill>
                  <a:schemeClr val="bg1"/>
                </a:solidFill>
              </a:rPr>
              <a:t>Photo credit: Howard F. Schwartz, Colorado State University, Bugwood.org </a:t>
            </a:r>
          </a:p>
        </p:txBody>
      </p:sp>
      <p:pic>
        <p:nvPicPr>
          <p:cNvPr id="5" name="Picture 4">
            <a:extLst>
              <a:ext uri="{FF2B5EF4-FFF2-40B4-BE49-F238E27FC236}">
                <a16:creationId xmlns:a16="http://schemas.microsoft.com/office/drawing/2014/main" id="{4FC12FFE-2DEA-FA16-4B7B-D24FBB41F246}"/>
              </a:ext>
            </a:extLst>
          </p:cNvPr>
          <p:cNvPicPr>
            <a:picLocks noChangeAspect="1"/>
          </p:cNvPicPr>
          <p:nvPr/>
        </p:nvPicPr>
        <p:blipFill>
          <a:blip r:embed="rId4"/>
          <a:srcRect t="19338" r="28964"/>
          <a:stretch>
            <a:fillRect/>
          </a:stretch>
        </p:blipFill>
        <p:spPr>
          <a:xfrm>
            <a:off x="571875" y="3517340"/>
            <a:ext cx="4257716" cy="3221837"/>
          </a:xfrm>
          <a:prstGeom prst="rect">
            <a:avLst/>
          </a:prstGeom>
        </p:spPr>
      </p:pic>
      <p:sp>
        <p:nvSpPr>
          <p:cNvPr id="9" name="TextBox 8">
            <a:extLst>
              <a:ext uri="{FF2B5EF4-FFF2-40B4-BE49-F238E27FC236}">
                <a16:creationId xmlns:a16="http://schemas.microsoft.com/office/drawing/2014/main" id="{2FFBDECC-F55B-D3A8-10FB-2AE75A2727DC}"/>
              </a:ext>
            </a:extLst>
          </p:cNvPr>
          <p:cNvSpPr txBox="1"/>
          <p:nvPr/>
        </p:nvSpPr>
        <p:spPr>
          <a:xfrm>
            <a:off x="3142953" y="6508345"/>
            <a:ext cx="6094206" cy="230832"/>
          </a:xfrm>
          <a:prstGeom prst="rect">
            <a:avLst/>
          </a:prstGeom>
          <a:noFill/>
        </p:spPr>
        <p:txBody>
          <a:bodyPr wrap="square">
            <a:spAutoFit/>
          </a:bodyPr>
          <a:lstStyle/>
          <a:p>
            <a:r>
              <a:rPr lang="en-US" sz="900" dirty="0">
                <a:solidFill>
                  <a:schemeClr val="bg1"/>
                </a:solidFill>
              </a:rPr>
              <a:t>Photo credit: </a:t>
            </a:r>
            <a:r>
              <a:rPr lang="en-US" sz="900" dirty="0" err="1">
                <a:solidFill>
                  <a:schemeClr val="bg1"/>
                </a:solidFill>
              </a:rPr>
              <a:t>redmac</a:t>
            </a:r>
            <a:r>
              <a:rPr lang="en-US" sz="900" dirty="0">
                <a:solidFill>
                  <a:schemeClr val="bg1"/>
                </a:solidFill>
              </a:rPr>
              <a:t> on Pixabay</a:t>
            </a:r>
          </a:p>
        </p:txBody>
      </p:sp>
    </p:spTree>
    <p:extLst>
      <p:ext uri="{BB962C8B-B14F-4D97-AF65-F5344CB8AC3E}">
        <p14:creationId xmlns:p14="http://schemas.microsoft.com/office/powerpoint/2010/main" val="35208623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532BF2-5622-3FF2-C104-3D74D4606AC7}"/>
            </a:ext>
          </a:extLst>
        </p:cNvPr>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E5EBDEA6-2F31-7558-A094-8016FAB0DFF8}"/>
              </a:ext>
            </a:extLst>
          </p:cNvPr>
          <p:cNvPicPr>
            <a:picLocks noGrp="1" noChangeAspect="1"/>
          </p:cNvPicPr>
          <p:nvPr>
            <p:ph sz="half" idx="1"/>
          </p:nvPr>
        </p:nvPicPr>
        <p:blipFill>
          <a:blip r:embed="rId3"/>
          <a:stretch>
            <a:fillRect/>
          </a:stretch>
        </p:blipFill>
        <p:spPr>
          <a:xfrm>
            <a:off x="507932" y="430683"/>
            <a:ext cx="4279221" cy="5705629"/>
          </a:xfrm>
        </p:spPr>
      </p:pic>
      <p:sp>
        <p:nvSpPr>
          <p:cNvPr id="2" name="Title 1">
            <a:extLst>
              <a:ext uri="{FF2B5EF4-FFF2-40B4-BE49-F238E27FC236}">
                <a16:creationId xmlns:a16="http://schemas.microsoft.com/office/drawing/2014/main" id="{A82971C4-7D81-0205-EAC0-908E82951C2C}"/>
              </a:ext>
            </a:extLst>
          </p:cNvPr>
          <p:cNvSpPr txBox="1">
            <a:spLocks/>
          </p:cNvSpPr>
          <p:nvPr/>
        </p:nvSpPr>
        <p:spPr>
          <a:xfrm>
            <a:off x="5910708" y="930502"/>
            <a:ext cx="5052598" cy="1280890"/>
          </a:xfrm>
          <a:prstGeom prst="rect">
            <a:avLst/>
          </a:prstGeom>
        </p:spPr>
        <p:txBody>
          <a:bodyPr vert="horz" lIns="91440" tIns="45720" rIns="91440" bIns="45720" rtlCol="0" anchor="t">
            <a:normAutofit/>
          </a:bodyPr>
          <a:lstStyle>
            <a:lvl1pPr algn="l" defTabSz="914400" rtl="0" eaLnBrk="1" latinLnBrk="0" hangingPunct="1">
              <a:lnSpc>
                <a:spcPct val="70000"/>
              </a:lnSpc>
              <a:spcBef>
                <a:spcPct val="0"/>
              </a:spcBef>
              <a:buNone/>
              <a:defRPr sz="4400" kern="1200">
                <a:solidFill>
                  <a:srgbClr val="13294B"/>
                </a:solidFill>
                <a:latin typeface="Calibri" panose="020F0502020204030204" pitchFamily="34" charset="0"/>
                <a:ea typeface="+mj-ea"/>
                <a:cs typeface="Calibri" panose="020F0502020204030204" pitchFamily="34" charset="0"/>
              </a:defRPr>
            </a:lvl1pPr>
          </a:lstStyle>
          <a:p>
            <a:pPr>
              <a:defRPr/>
            </a:pPr>
            <a:r>
              <a:rPr lang="en-US" altLang="en-US" sz="4000" b="1" dirty="0"/>
              <a:t>Nasturtium</a:t>
            </a:r>
            <a:br>
              <a:rPr lang="en-US" altLang="en-US" sz="3200" dirty="0"/>
            </a:br>
            <a:r>
              <a:rPr lang="en-US" altLang="en-US" sz="3200" i="1" dirty="0"/>
              <a:t>Tropaeolum majus</a:t>
            </a:r>
            <a:endParaRPr lang="en-US" sz="4000" dirty="0"/>
          </a:p>
        </p:txBody>
      </p:sp>
      <p:sp>
        <p:nvSpPr>
          <p:cNvPr id="6" name="Content Placeholder 3">
            <a:extLst>
              <a:ext uri="{FF2B5EF4-FFF2-40B4-BE49-F238E27FC236}">
                <a16:creationId xmlns:a16="http://schemas.microsoft.com/office/drawing/2014/main" id="{D5D7814F-81F4-6979-9F14-2C5AE3305ED1}"/>
              </a:ext>
            </a:extLst>
          </p:cNvPr>
          <p:cNvSpPr txBox="1">
            <a:spLocks/>
          </p:cNvSpPr>
          <p:nvPr/>
        </p:nvSpPr>
        <p:spPr>
          <a:xfrm>
            <a:off x="5910708" y="2211392"/>
            <a:ext cx="5181600" cy="406448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13294B"/>
                </a:solidFill>
                <a:latin typeface="Calibri" panose="020F0502020204030204" pitchFamily="34" charset="0"/>
                <a:ea typeface="+mn-ea"/>
                <a:cs typeface="Calibri" panose="020F050202020403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13294B"/>
                </a:solidFill>
                <a:latin typeface="Calibri" panose="020F0502020204030204" pitchFamily="34" charset="0"/>
                <a:ea typeface="+mn-ea"/>
                <a:cs typeface="Calibri" panose="020F050202020403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13294B"/>
                </a:solidFill>
                <a:latin typeface="Calibri" panose="020F0502020204030204" pitchFamily="34" charset="0"/>
                <a:ea typeface="+mn-ea"/>
                <a:cs typeface="Calibri" panose="020F050202020403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13294B"/>
                </a:solidFill>
                <a:latin typeface="Calibri" panose="020F0502020204030204" pitchFamily="34" charset="0"/>
                <a:ea typeface="+mn-ea"/>
                <a:cs typeface="Calibri" panose="020F050202020403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3294B"/>
                </a:solidFill>
                <a:latin typeface="Calibri" panose="020F0502020204030204" pitchFamily="34" charset="0"/>
                <a:ea typeface="+mn-ea"/>
                <a:cs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dirty="0"/>
              <a:t>Warm-season annual</a:t>
            </a:r>
          </a:p>
          <a:p>
            <a:r>
              <a:rPr lang="en-US" altLang="en-US" dirty="0"/>
              <a:t>Height 8 – 15”</a:t>
            </a:r>
          </a:p>
          <a:p>
            <a:r>
              <a:rPr lang="en-US" altLang="en-US" dirty="0"/>
              <a:t>Bloom colors: bi-color, orange, pink, red, yellow</a:t>
            </a:r>
          </a:p>
          <a:p>
            <a:r>
              <a:rPr lang="en-US" altLang="en-US" dirty="0"/>
              <a:t>Full sun to part-shade (better blooms in full sun)</a:t>
            </a:r>
          </a:p>
          <a:p>
            <a:r>
              <a:rPr lang="en-US" altLang="en-US" dirty="0"/>
              <a:t>Well-drained soil</a:t>
            </a:r>
          </a:p>
        </p:txBody>
      </p:sp>
      <p:sp>
        <p:nvSpPr>
          <p:cNvPr id="11" name="TextBox 10">
            <a:extLst>
              <a:ext uri="{FF2B5EF4-FFF2-40B4-BE49-F238E27FC236}">
                <a16:creationId xmlns:a16="http://schemas.microsoft.com/office/drawing/2014/main" id="{894BCC16-76F7-43DD-0F7A-2094ECF68B0B}"/>
              </a:ext>
            </a:extLst>
          </p:cNvPr>
          <p:cNvSpPr txBox="1"/>
          <p:nvPr/>
        </p:nvSpPr>
        <p:spPr>
          <a:xfrm>
            <a:off x="507932" y="6176963"/>
            <a:ext cx="6097772" cy="230832"/>
          </a:xfrm>
          <a:prstGeom prst="rect">
            <a:avLst/>
          </a:prstGeom>
          <a:noFill/>
        </p:spPr>
        <p:txBody>
          <a:bodyPr wrap="square">
            <a:spAutoFit/>
          </a:bodyPr>
          <a:lstStyle/>
          <a:p>
            <a:r>
              <a:rPr lang="en-US" sz="900" dirty="0"/>
              <a:t>Photo credit: Rebekah D. Wallace, University of Georgia, Bugwood.org </a:t>
            </a:r>
          </a:p>
        </p:txBody>
      </p:sp>
    </p:spTree>
    <p:extLst>
      <p:ext uri="{BB962C8B-B14F-4D97-AF65-F5344CB8AC3E}">
        <p14:creationId xmlns:p14="http://schemas.microsoft.com/office/powerpoint/2010/main" val="24434969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181CA5-46DC-332E-8BBE-F1207A1FDD60}"/>
            </a:ext>
          </a:extLst>
        </p:cNvPr>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FBF360E0-6790-3405-1D65-4FB2DB9020B6}"/>
              </a:ext>
            </a:extLst>
          </p:cNvPr>
          <p:cNvPicPr>
            <a:picLocks noGrp="1" noChangeAspect="1"/>
          </p:cNvPicPr>
          <p:nvPr>
            <p:ph sz="half" idx="1"/>
          </p:nvPr>
        </p:nvPicPr>
        <p:blipFill rotWithShape="1">
          <a:blip r:embed="rId3"/>
          <a:srcRect l="7906" r="3444"/>
          <a:stretch/>
        </p:blipFill>
        <p:spPr>
          <a:xfrm>
            <a:off x="507932" y="1348935"/>
            <a:ext cx="5716401" cy="4298829"/>
          </a:xfrm>
        </p:spPr>
      </p:pic>
      <p:sp>
        <p:nvSpPr>
          <p:cNvPr id="2" name="Title 1">
            <a:extLst>
              <a:ext uri="{FF2B5EF4-FFF2-40B4-BE49-F238E27FC236}">
                <a16:creationId xmlns:a16="http://schemas.microsoft.com/office/drawing/2014/main" id="{42B84274-60FF-72AA-E5F1-924F7CBAC483}"/>
              </a:ext>
            </a:extLst>
          </p:cNvPr>
          <p:cNvSpPr txBox="1">
            <a:spLocks/>
          </p:cNvSpPr>
          <p:nvPr/>
        </p:nvSpPr>
        <p:spPr>
          <a:xfrm>
            <a:off x="6631470" y="889851"/>
            <a:ext cx="5052598" cy="1280890"/>
          </a:xfrm>
          <a:prstGeom prst="rect">
            <a:avLst/>
          </a:prstGeom>
        </p:spPr>
        <p:txBody>
          <a:bodyPr vert="horz" lIns="91440" tIns="45720" rIns="91440" bIns="45720" rtlCol="0" anchor="t">
            <a:normAutofit/>
          </a:bodyPr>
          <a:lstStyle>
            <a:lvl1pPr algn="l" defTabSz="914400" rtl="0" eaLnBrk="1" latinLnBrk="0" hangingPunct="1">
              <a:lnSpc>
                <a:spcPct val="70000"/>
              </a:lnSpc>
              <a:spcBef>
                <a:spcPct val="0"/>
              </a:spcBef>
              <a:buNone/>
              <a:defRPr sz="4400" kern="1200">
                <a:solidFill>
                  <a:srgbClr val="13294B"/>
                </a:solidFill>
                <a:latin typeface="Calibri" panose="020F0502020204030204" pitchFamily="34" charset="0"/>
                <a:ea typeface="+mj-ea"/>
                <a:cs typeface="Calibri" panose="020F0502020204030204" pitchFamily="34" charset="0"/>
              </a:defRPr>
            </a:lvl1pPr>
          </a:lstStyle>
          <a:p>
            <a:pPr>
              <a:defRPr/>
            </a:pPr>
            <a:r>
              <a:rPr lang="en-US" sz="4000" b="1" dirty="0"/>
              <a:t>Petunia</a:t>
            </a:r>
            <a:endParaRPr lang="en-US" sz="3200" b="1" dirty="0"/>
          </a:p>
          <a:p>
            <a:pPr>
              <a:defRPr/>
            </a:pPr>
            <a:r>
              <a:rPr lang="en-US" sz="3200" i="1" dirty="0"/>
              <a:t>Petunia x </a:t>
            </a:r>
            <a:r>
              <a:rPr lang="en-US" sz="3200" i="1" dirty="0" err="1"/>
              <a:t>hybrida</a:t>
            </a:r>
            <a:endParaRPr lang="en-US" sz="4000" dirty="0"/>
          </a:p>
        </p:txBody>
      </p:sp>
      <p:sp>
        <p:nvSpPr>
          <p:cNvPr id="6" name="Content Placeholder 3">
            <a:extLst>
              <a:ext uri="{FF2B5EF4-FFF2-40B4-BE49-F238E27FC236}">
                <a16:creationId xmlns:a16="http://schemas.microsoft.com/office/drawing/2014/main" id="{639739CC-E499-F63F-05B9-04C70C5F9B51}"/>
              </a:ext>
            </a:extLst>
          </p:cNvPr>
          <p:cNvSpPr txBox="1">
            <a:spLocks/>
          </p:cNvSpPr>
          <p:nvPr/>
        </p:nvSpPr>
        <p:spPr>
          <a:xfrm>
            <a:off x="6631470" y="2112483"/>
            <a:ext cx="5181600" cy="406448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13294B"/>
                </a:solidFill>
                <a:latin typeface="Calibri" panose="020F0502020204030204" pitchFamily="34" charset="0"/>
                <a:ea typeface="+mn-ea"/>
                <a:cs typeface="Calibri" panose="020F050202020403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13294B"/>
                </a:solidFill>
                <a:latin typeface="Calibri" panose="020F0502020204030204" pitchFamily="34" charset="0"/>
                <a:ea typeface="+mn-ea"/>
                <a:cs typeface="Calibri" panose="020F050202020403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13294B"/>
                </a:solidFill>
                <a:latin typeface="Calibri" panose="020F0502020204030204" pitchFamily="34" charset="0"/>
                <a:ea typeface="+mn-ea"/>
                <a:cs typeface="Calibri" panose="020F050202020403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13294B"/>
                </a:solidFill>
                <a:latin typeface="Calibri" panose="020F0502020204030204" pitchFamily="34" charset="0"/>
                <a:ea typeface="+mn-ea"/>
                <a:cs typeface="Calibri" panose="020F050202020403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3294B"/>
                </a:solidFill>
                <a:latin typeface="Calibri" panose="020F0502020204030204" pitchFamily="34" charset="0"/>
                <a:ea typeface="+mn-ea"/>
                <a:cs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dirty="0"/>
              <a:t>Annual</a:t>
            </a:r>
          </a:p>
          <a:p>
            <a:r>
              <a:rPr lang="en-US" altLang="en-US" dirty="0"/>
              <a:t>Height: 6-18” </a:t>
            </a:r>
          </a:p>
          <a:p>
            <a:r>
              <a:rPr lang="en-US" altLang="en-US" dirty="0"/>
              <a:t>Bloom Colors: every color of the rainbow in solids, contrasting veins or edges, and star patterns</a:t>
            </a:r>
          </a:p>
          <a:p>
            <a:r>
              <a:rPr lang="en-US" altLang="en-US" dirty="0"/>
              <a:t>Full sun</a:t>
            </a:r>
          </a:p>
          <a:p>
            <a:r>
              <a:rPr lang="en-US" altLang="en-US" dirty="0"/>
              <a:t>Good for borders, containers, hanging baskets or as a seasonal groundcover </a:t>
            </a:r>
          </a:p>
        </p:txBody>
      </p:sp>
      <p:sp>
        <p:nvSpPr>
          <p:cNvPr id="11" name="TextBox 10">
            <a:extLst>
              <a:ext uri="{FF2B5EF4-FFF2-40B4-BE49-F238E27FC236}">
                <a16:creationId xmlns:a16="http://schemas.microsoft.com/office/drawing/2014/main" id="{B56C7255-5D59-885D-D538-91E6A103E223}"/>
              </a:ext>
            </a:extLst>
          </p:cNvPr>
          <p:cNvSpPr txBox="1"/>
          <p:nvPr/>
        </p:nvSpPr>
        <p:spPr>
          <a:xfrm>
            <a:off x="507932" y="5647764"/>
            <a:ext cx="6097772" cy="230832"/>
          </a:xfrm>
          <a:prstGeom prst="rect">
            <a:avLst/>
          </a:prstGeom>
          <a:noFill/>
        </p:spPr>
        <p:txBody>
          <a:bodyPr wrap="square">
            <a:spAutoFit/>
          </a:bodyPr>
          <a:lstStyle/>
          <a:p>
            <a:r>
              <a:rPr lang="en-US" sz="900" dirty="0"/>
              <a:t>Photo credit: John </a:t>
            </a:r>
            <a:r>
              <a:rPr lang="en-US" sz="900" dirty="0" err="1"/>
              <a:t>Ruter</a:t>
            </a:r>
            <a:r>
              <a:rPr lang="en-US" sz="900" dirty="0"/>
              <a:t>, University of Georgia, Bugwood.org </a:t>
            </a:r>
          </a:p>
        </p:txBody>
      </p:sp>
    </p:spTree>
    <p:extLst>
      <p:ext uri="{BB962C8B-B14F-4D97-AF65-F5344CB8AC3E}">
        <p14:creationId xmlns:p14="http://schemas.microsoft.com/office/powerpoint/2010/main" val="25190328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BD01D5-7AA7-BD42-E4DA-210E528B7EF9}"/>
            </a:ext>
          </a:extLst>
        </p:cNvPr>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FD58045-7FF4-768A-9450-8673F21BA1E0}"/>
              </a:ext>
            </a:extLst>
          </p:cNvPr>
          <p:cNvPicPr>
            <a:picLocks noGrp="1" noChangeAspect="1"/>
          </p:cNvPicPr>
          <p:nvPr>
            <p:ph sz="half" idx="1"/>
          </p:nvPr>
        </p:nvPicPr>
        <p:blipFill rotWithShape="1">
          <a:blip r:embed="rId3"/>
          <a:srcRect r="10917"/>
          <a:stretch/>
        </p:blipFill>
        <p:spPr>
          <a:xfrm>
            <a:off x="257286" y="1560082"/>
            <a:ext cx="5922292" cy="3737836"/>
          </a:xfrm>
          <a:prstGeom prst="rect">
            <a:avLst/>
          </a:prstGeom>
        </p:spPr>
      </p:pic>
      <p:sp>
        <p:nvSpPr>
          <p:cNvPr id="2" name="Title 1">
            <a:extLst>
              <a:ext uri="{FF2B5EF4-FFF2-40B4-BE49-F238E27FC236}">
                <a16:creationId xmlns:a16="http://schemas.microsoft.com/office/drawing/2014/main" id="{F7EF1050-1370-C3E6-E23E-0683065FCE9E}"/>
              </a:ext>
            </a:extLst>
          </p:cNvPr>
          <p:cNvSpPr txBox="1">
            <a:spLocks/>
          </p:cNvSpPr>
          <p:nvPr/>
        </p:nvSpPr>
        <p:spPr>
          <a:xfrm>
            <a:off x="6666911" y="831593"/>
            <a:ext cx="5052598" cy="1280890"/>
          </a:xfrm>
          <a:prstGeom prst="rect">
            <a:avLst/>
          </a:prstGeom>
        </p:spPr>
        <p:txBody>
          <a:bodyPr vert="horz" lIns="91440" tIns="45720" rIns="91440" bIns="45720" rtlCol="0" anchor="t">
            <a:normAutofit/>
          </a:bodyPr>
          <a:lstStyle>
            <a:lvl1pPr algn="l" defTabSz="914400" rtl="0" eaLnBrk="1" latinLnBrk="0" hangingPunct="1">
              <a:lnSpc>
                <a:spcPct val="70000"/>
              </a:lnSpc>
              <a:spcBef>
                <a:spcPct val="0"/>
              </a:spcBef>
              <a:buNone/>
              <a:defRPr sz="4400" kern="1200">
                <a:solidFill>
                  <a:srgbClr val="13294B"/>
                </a:solidFill>
                <a:latin typeface="Calibri" panose="020F0502020204030204" pitchFamily="34" charset="0"/>
                <a:ea typeface="+mj-ea"/>
                <a:cs typeface="Calibri" panose="020F0502020204030204" pitchFamily="34" charset="0"/>
              </a:defRPr>
            </a:lvl1pPr>
          </a:lstStyle>
          <a:p>
            <a:pPr>
              <a:defRPr/>
            </a:pPr>
            <a:r>
              <a:rPr lang="en-US" sz="4000" b="1" dirty="0"/>
              <a:t>Rex Begonia</a:t>
            </a:r>
            <a:br>
              <a:rPr lang="en-US" sz="3200" dirty="0"/>
            </a:br>
            <a:r>
              <a:rPr lang="en-US" sz="3200" i="1" dirty="0" err="1"/>
              <a:t>Begonia</a:t>
            </a:r>
            <a:r>
              <a:rPr lang="en-US" sz="3200" i="1" dirty="0"/>
              <a:t> rex-</a:t>
            </a:r>
            <a:r>
              <a:rPr lang="en-US" sz="3200" i="1" dirty="0" err="1"/>
              <a:t>cultorum</a:t>
            </a:r>
            <a:endParaRPr lang="en-US" sz="4000" dirty="0"/>
          </a:p>
        </p:txBody>
      </p:sp>
      <p:sp>
        <p:nvSpPr>
          <p:cNvPr id="6" name="Content Placeholder 3">
            <a:extLst>
              <a:ext uri="{FF2B5EF4-FFF2-40B4-BE49-F238E27FC236}">
                <a16:creationId xmlns:a16="http://schemas.microsoft.com/office/drawing/2014/main" id="{B4EA3BA9-FFAC-B4E7-D94C-0B38F83E244D}"/>
              </a:ext>
            </a:extLst>
          </p:cNvPr>
          <p:cNvSpPr txBox="1">
            <a:spLocks/>
          </p:cNvSpPr>
          <p:nvPr/>
        </p:nvSpPr>
        <p:spPr>
          <a:xfrm>
            <a:off x="6631470" y="2112483"/>
            <a:ext cx="5181600" cy="4064480"/>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13294B"/>
                </a:solidFill>
                <a:latin typeface="Calibri" panose="020F0502020204030204" pitchFamily="34" charset="0"/>
                <a:ea typeface="+mn-ea"/>
                <a:cs typeface="Calibri" panose="020F050202020403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13294B"/>
                </a:solidFill>
                <a:latin typeface="Calibri" panose="020F0502020204030204" pitchFamily="34" charset="0"/>
                <a:ea typeface="+mn-ea"/>
                <a:cs typeface="Calibri" panose="020F050202020403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13294B"/>
                </a:solidFill>
                <a:latin typeface="Calibri" panose="020F0502020204030204" pitchFamily="34" charset="0"/>
                <a:ea typeface="+mn-ea"/>
                <a:cs typeface="Calibri" panose="020F050202020403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13294B"/>
                </a:solidFill>
                <a:latin typeface="Calibri" panose="020F0502020204030204" pitchFamily="34" charset="0"/>
                <a:ea typeface="+mn-ea"/>
                <a:cs typeface="Calibri" panose="020F050202020403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3294B"/>
                </a:solidFill>
                <a:latin typeface="Calibri" panose="020F0502020204030204" pitchFamily="34" charset="0"/>
                <a:ea typeface="+mn-ea"/>
                <a:cs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2800" dirty="0"/>
              <a:t>Annual</a:t>
            </a:r>
          </a:p>
          <a:p>
            <a:r>
              <a:rPr lang="en-US" altLang="en-US" sz="2800" dirty="0"/>
              <a:t>Height: 12-18” </a:t>
            </a:r>
          </a:p>
          <a:p>
            <a:r>
              <a:rPr lang="en-US" altLang="en-US" sz="2800" dirty="0"/>
              <a:t>Bloom: assorted colors throughout the season</a:t>
            </a:r>
          </a:p>
          <a:p>
            <a:r>
              <a:rPr lang="en-US" altLang="en-US" sz="2800" dirty="0"/>
              <a:t>Dramatic, large, colorful foliage</a:t>
            </a:r>
          </a:p>
          <a:p>
            <a:r>
              <a:rPr lang="en-US" altLang="en-US" sz="2800" dirty="0"/>
              <a:t> Best in full or part-shade</a:t>
            </a:r>
          </a:p>
          <a:p>
            <a:r>
              <a:rPr lang="en-US" altLang="en-US" dirty="0"/>
              <a:t>Fertilize during the summer</a:t>
            </a:r>
          </a:p>
          <a:p>
            <a:r>
              <a:rPr lang="en-US" altLang="en-US" sz="2800" dirty="0"/>
              <a:t>Keep evenly moist, don’t overwater</a:t>
            </a:r>
          </a:p>
        </p:txBody>
      </p:sp>
      <p:sp>
        <p:nvSpPr>
          <p:cNvPr id="8" name="TextBox 7">
            <a:extLst>
              <a:ext uri="{FF2B5EF4-FFF2-40B4-BE49-F238E27FC236}">
                <a16:creationId xmlns:a16="http://schemas.microsoft.com/office/drawing/2014/main" id="{4522AB05-2001-A25E-BAA8-46F4BD0C1D87}"/>
              </a:ext>
            </a:extLst>
          </p:cNvPr>
          <p:cNvSpPr txBox="1"/>
          <p:nvPr/>
        </p:nvSpPr>
        <p:spPr>
          <a:xfrm>
            <a:off x="257286" y="5297918"/>
            <a:ext cx="6097772" cy="230832"/>
          </a:xfrm>
          <a:prstGeom prst="rect">
            <a:avLst/>
          </a:prstGeom>
          <a:noFill/>
        </p:spPr>
        <p:txBody>
          <a:bodyPr wrap="square">
            <a:spAutoFit/>
          </a:bodyPr>
          <a:lstStyle/>
          <a:p>
            <a:r>
              <a:rPr lang="en-US" sz="900" dirty="0"/>
              <a:t>Photo credit: </a:t>
            </a:r>
            <a:r>
              <a:rPr lang="en-US" sz="900" dirty="0" err="1"/>
              <a:t>Mokkie</a:t>
            </a:r>
            <a:r>
              <a:rPr lang="en-US" sz="900" dirty="0"/>
              <a:t> is licensed under CC BY-SA 3.0.</a:t>
            </a:r>
          </a:p>
        </p:txBody>
      </p:sp>
    </p:spTree>
    <p:extLst>
      <p:ext uri="{BB962C8B-B14F-4D97-AF65-F5344CB8AC3E}">
        <p14:creationId xmlns:p14="http://schemas.microsoft.com/office/powerpoint/2010/main" val="23388235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BCC11-1335-3420-3C45-4178E1090DF0}"/>
              </a:ext>
            </a:extLst>
          </p:cNvPr>
          <p:cNvSpPr>
            <a:spLocks noGrp="1"/>
          </p:cNvSpPr>
          <p:nvPr>
            <p:ph type="title"/>
          </p:nvPr>
        </p:nvSpPr>
        <p:spPr/>
        <p:txBody>
          <a:bodyPr/>
          <a:lstStyle/>
          <a:p>
            <a:r>
              <a:rPr lang="en-US" dirty="0"/>
              <a:t>Pet-friendly plants</a:t>
            </a:r>
          </a:p>
        </p:txBody>
      </p:sp>
      <p:pic>
        <p:nvPicPr>
          <p:cNvPr id="8" name="Picture Placeholder 7">
            <a:extLst>
              <a:ext uri="{FF2B5EF4-FFF2-40B4-BE49-F238E27FC236}">
                <a16:creationId xmlns:a16="http://schemas.microsoft.com/office/drawing/2014/main" id="{84DB5D0A-3526-4100-FDF3-A7FAA5671A8C}"/>
              </a:ext>
            </a:extLst>
          </p:cNvPr>
          <p:cNvPicPr>
            <a:picLocks noGrp="1" noChangeAspect="1"/>
          </p:cNvPicPr>
          <p:nvPr>
            <p:ph type="pic" idx="10"/>
          </p:nvPr>
        </p:nvPicPr>
        <p:blipFill>
          <a:blip r:embed="rId2">
            <a:extLst>
              <a:ext uri="{28A0092B-C50C-407E-A947-70E740481C1C}">
                <a14:useLocalDpi xmlns:a14="http://schemas.microsoft.com/office/drawing/2010/main" val="0"/>
              </a:ext>
            </a:extLst>
          </a:blip>
          <a:srcRect t="136" b="136"/>
          <a:stretch/>
        </p:blipFill>
        <p:spPr/>
      </p:pic>
      <p:sp>
        <p:nvSpPr>
          <p:cNvPr id="5" name="TextBox 4">
            <a:extLst>
              <a:ext uri="{FF2B5EF4-FFF2-40B4-BE49-F238E27FC236}">
                <a16:creationId xmlns:a16="http://schemas.microsoft.com/office/drawing/2014/main" id="{7BE09308-D0A4-37E3-EC7E-26DFA5CB29C9}"/>
              </a:ext>
            </a:extLst>
          </p:cNvPr>
          <p:cNvSpPr txBox="1"/>
          <p:nvPr/>
        </p:nvSpPr>
        <p:spPr>
          <a:xfrm rot="21119069">
            <a:off x="4230815" y="3075058"/>
            <a:ext cx="2667000" cy="707886"/>
          </a:xfrm>
          <a:prstGeom prst="rect">
            <a:avLst/>
          </a:prstGeom>
          <a:noFill/>
        </p:spPr>
        <p:txBody>
          <a:bodyPr wrap="square" rtlCol="0">
            <a:spAutoFit/>
          </a:bodyPr>
          <a:lstStyle/>
          <a:p>
            <a:r>
              <a:rPr lang="en-US" sz="4000" b="1" dirty="0">
                <a:solidFill>
                  <a:schemeClr val="accent2"/>
                </a:solidFill>
              </a:rPr>
              <a:t>Native!</a:t>
            </a:r>
          </a:p>
        </p:txBody>
      </p:sp>
      <p:sp>
        <p:nvSpPr>
          <p:cNvPr id="6" name="TextBox 5">
            <a:extLst>
              <a:ext uri="{FF2B5EF4-FFF2-40B4-BE49-F238E27FC236}">
                <a16:creationId xmlns:a16="http://schemas.microsoft.com/office/drawing/2014/main" id="{B85A2465-AE38-8983-1129-18482A057A69}"/>
              </a:ext>
            </a:extLst>
          </p:cNvPr>
          <p:cNvSpPr txBox="1"/>
          <p:nvPr/>
        </p:nvSpPr>
        <p:spPr>
          <a:xfrm>
            <a:off x="4203072" y="4329830"/>
            <a:ext cx="478466" cy="1015663"/>
          </a:xfrm>
          <a:prstGeom prst="rect">
            <a:avLst/>
          </a:prstGeom>
          <a:noFill/>
        </p:spPr>
        <p:txBody>
          <a:bodyPr wrap="square" rtlCol="0">
            <a:spAutoFit/>
          </a:bodyPr>
          <a:lstStyle/>
          <a:p>
            <a:r>
              <a:rPr lang="en-US" sz="6000" dirty="0"/>
              <a:t>^</a:t>
            </a:r>
          </a:p>
        </p:txBody>
      </p:sp>
      <p:sp>
        <p:nvSpPr>
          <p:cNvPr id="3" name="TextBox 2">
            <a:extLst>
              <a:ext uri="{FF2B5EF4-FFF2-40B4-BE49-F238E27FC236}">
                <a16:creationId xmlns:a16="http://schemas.microsoft.com/office/drawing/2014/main" id="{F4F4E87A-A14E-0C41-25CA-A304BD41EFE2}"/>
              </a:ext>
            </a:extLst>
          </p:cNvPr>
          <p:cNvSpPr txBox="1"/>
          <p:nvPr/>
        </p:nvSpPr>
        <p:spPr>
          <a:xfrm>
            <a:off x="7372350" y="6197599"/>
            <a:ext cx="6097772" cy="230832"/>
          </a:xfrm>
          <a:prstGeom prst="rect">
            <a:avLst/>
          </a:prstGeom>
          <a:noFill/>
        </p:spPr>
        <p:txBody>
          <a:bodyPr wrap="square">
            <a:spAutoFit/>
          </a:bodyPr>
          <a:lstStyle/>
          <a:p>
            <a:r>
              <a:rPr lang="en-US" sz="900" dirty="0"/>
              <a:t>Photo credit: Jamie Viebach</a:t>
            </a:r>
          </a:p>
        </p:txBody>
      </p:sp>
    </p:spTree>
    <p:extLst>
      <p:ext uri="{BB962C8B-B14F-4D97-AF65-F5344CB8AC3E}">
        <p14:creationId xmlns:p14="http://schemas.microsoft.com/office/powerpoint/2010/main" val="38348566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DA2207-1EC9-8E91-3717-F4FA69C1B7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4565E9-020C-9AF0-1ED9-A39C1D4A99CF}"/>
              </a:ext>
            </a:extLst>
          </p:cNvPr>
          <p:cNvSpPr txBox="1">
            <a:spLocks/>
          </p:cNvSpPr>
          <p:nvPr/>
        </p:nvSpPr>
        <p:spPr>
          <a:xfrm>
            <a:off x="5770859" y="814273"/>
            <a:ext cx="5052598" cy="1280890"/>
          </a:xfrm>
          <a:prstGeom prst="rect">
            <a:avLst/>
          </a:prstGeom>
        </p:spPr>
        <p:txBody>
          <a:bodyPr vert="horz" lIns="91440" tIns="45720" rIns="91440" bIns="45720" rtlCol="0" anchor="t">
            <a:normAutofit/>
          </a:bodyPr>
          <a:lstStyle>
            <a:lvl1pPr algn="l" defTabSz="914400" rtl="0" eaLnBrk="1" latinLnBrk="0" hangingPunct="1">
              <a:lnSpc>
                <a:spcPct val="70000"/>
              </a:lnSpc>
              <a:spcBef>
                <a:spcPct val="0"/>
              </a:spcBef>
              <a:buNone/>
              <a:defRPr sz="4400" kern="1200">
                <a:solidFill>
                  <a:srgbClr val="13294B"/>
                </a:solidFill>
                <a:latin typeface="Calibri" panose="020F0502020204030204" pitchFamily="34" charset="0"/>
                <a:ea typeface="+mj-ea"/>
                <a:cs typeface="Calibri" panose="020F0502020204030204" pitchFamily="34" charset="0"/>
              </a:defRPr>
            </a:lvl1pPr>
          </a:lstStyle>
          <a:p>
            <a:pPr>
              <a:defRPr/>
            </a:pPr>
            <a:r>
              <a:rPr lang="en-US" sz="4000" b="1" dirty="0"/>
              <a:t>Sunflowers</a:t>
            </a:r>
            <a:endParaRPr lang="en-US" sz="3200" b="1" dirty="0"/>
          </a:p>
          <a:p>
            <a:pPr>
              <a:defRPr/>
            </a:pPr>
            <a:r>
              <a:rPr lang="en-US" sz="3200" i="1" dirty="0"/>
              <a:t>Helianthus sp.</a:t>
            </a:r>
            <a:endParaRPr lang="en-US" sz="4000" dirty="0"/>
          </a:p>
        </p:txBody>
      </p:sp>
      <p:sp>
        <p:nvSpPr>
          <p:cNvPr id="6" name="Content Placeholder 3">
            <a:extLst>
              <a:ext uri="{FF2B5EF4-FFF2-40B4-BE49-F238E27FC236}">
                <a16:creationId xmlns:a16="http://schemas.microsoft.com/office/drawing/2014/main" id="{FE7E89ED-0477-9C0D-5769-C49DAC070034}"/>
              </a:ext>
            </a:extLst>
          </p:cNvPr>
          <p:cNvSpPr txBox="1">
            <a:spLocks/>
          </p:cNvSpPr>
          <p:nvPr/>
        </p:nvSpPr>
        <p:spPr>
          <a:xfrm>
            <a:off x="5770859" y="1832785"/>
            <a:ext cx="5181600" cy="406448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13294B"/>
                </a:solidFill>
                <a:latin typeface="Calibri" panose="020F0502020204030204" pitchFamily="34" charset="0"/>
                <a:ea typeface="+mn-ea"/>
                <a:cs typeface="Calibri" panose="020F050202020403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13294B"/>
                </a:solidFill>
                <a:latin typeface="Calibri" panose="020F0502020204030204" pitchFamily="34" charset="0"/>
                <a:ea typeface="+mn-ea"/>
                <a:cs typeface="Calibri" panose="020F050202020403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13294B"/>
                </a:solidFill>
                <a:latin typeface="Calibri" panose="020F0502020204030204" pitchFamily="34" charset="0"/>
                <a:ea typeface="+mn-ea"/>
                <a:cs typeface="Calibri" panose="020F050202020403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13294B"/>
                </a:solidFill>
                <a:latin typeface="Calibri" panose="020F0502020204030204" pitchFamily="34" charset="0"/>
                <a:ea typeface="+mn-ea"/>
                <a:cs typeface="Calibri" panose="020F050202020403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3294B"/>
                </a:solidFill>
                <a:latin typeface="Calibri" panose="020F0502020204030204" pitchFamily="34" charset="0"/>
                <a:ea typeface="+mn-ea"/>
                <a:cs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dirty="0"/>
              <a:t>Annual</a:t>
            </a:r>
          </a:p>
          <a:p>
            <a:r>
              <a:rPr lang="en-US" altLang="en-US" dirty="0"/>
              <a:t>Height: 10’+</a:t>
            </a:r>
          </a:p>
          <a:p>
            <a:r>
              <a:rPr lang="en-US" altLang="en-US" dirty="0"/>
              <a:t>Bloom Colors: generally yellow, though also orange-red</a:t>
            </a:r>
          </a:p>
          <a:p>
            <a:r>
              <a:rPr lang="en-US" altLang="en-US" dirty="0"/>
              <a:t>Seeds are loved by birds and other wildlife </a:t>
            </a:r>
          </a:p>
        </p:txBody>
      </p:sp>
      <p:sp>
        <p:nvSpPr>
          <p:cNvPr id="11" name="TextBox 10">
            <a:extLst>
              <a:ext uri="{FF2B5EF4-FFF2-40B4-BE49-F238E27FC236}">
                <a16:creationId xmlns:a16="http://schemas.microsoft.com/office/drawing/2014/main" id="{F4E17355-0C30-244D-EB36-D071973CD63D}"/>
              </a:ext>
            </a:extLst>
          </p:cNvPr>
          <p:cNvSpPr txBox="1"/>
          <p:nvPr/>
        </p:nvSpPr>
        <p:spPr>
          <a:xfrm>
            <a:off x="228233" y="6466060"/>
            <a:ext cx="6097772" cy="230832"/>
          </a:xfrm>
          <a:prstGeom prst="rect">
            <a:avLst/>
          </a:prstGeom>
          <a:noFill/>
        </p:spPr>
        <p:txBody>
          <a:bodyPr wrap="square">
            <a:spAutoFit/>
          </a:bodyPr>
          <a:lstStyle/>
          <a:p>
            <a:r>
              <a:rPr lang="en-US" sz="900" dirty="0"/>
              <a:t>Photo credit: </a:t>
            </a:r>
            <a:r>
              <a:rPr lang="en-US" sz="900" dirty="0" err="1"/>
              <a:t>aaronburden</a:t>
            </a:r>
            <a:r>
              <a:rPr lang="en-US" sz="900" dirty="0"/>
              <a:t> on </a:t>
            </a:r>
            <a:r>
              <a:rPr lang="en-US" sz="900" dirty="0" err="1"/>
              <a:t>Unsplash</a:t>
            </a:r>
            <a:endParaRPr lang="en-US" sz="900" dirty="0"/>
          </a:p>
        </p:txBody>
      </p:sp>
      <p:pic>
        <p:nvPicPr>
          <p:cNvPr id="8" name="Content Placeholder 7" descr="A sunflower in a field&#10;&#10;AI-generated content may be incorrect.">
            <a:extLst>
              <a:ext uri="{FF2B5EF4-FFF2-40B4-BE49-F238E27FC236}">
                <a16:creationId xmlns:a16="http://schemas.microsoft.com/office/drawing/2014/main" id="{624C0808-A538-091C-C47B-98149E01243C}"/>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213512" y="161108"/>
            <a:ext cx="4702733" cy="6270312"/>
          </a:xfrm>
        </p:spPr>
      </p:pic>
    </p:spTree>
    <p:extLst>
      <p:ext uri="{BB962C8B-B14F-4D97-AF65-F5344CB8AC3E}">
        <p14:creationId xmlns:p14="http://schemas.microsoft.com/office/powerpoint/2010/main" val="40260099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D0B2B5-169F-5D91-A6CF-E49B124C2C8B}"/>
            </a:ext>
          </a:extLst>
        </p:cNvPr>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2751D1B4-8E97-5A26-F6A4-113F14AEF6F3}"/>
              </a:ext>
            </a:extLst>
          </p:cNvPr>
          <p:cNvPicPr>
            <a:picLocks noGrp="1" noChangeAspect="1"/>
          </p:cNvPicPr>
          <p:nvPr>
            <p:ph sz="half" idx="1"/>
          </p:nvPr>
        </p:nvPicPr>
        <p:blipFill>
          <a:blip r:embed="rId3"/>
          <a:stretch>
            <a:fillRect/>
          </a:stretch>
        </p:blipFill>
        <p:spPr>
          <a:xfrm>
            <a:off x="339579" y="220301"/>
            <a:ext cx="3966494" cy="6163417"/>
          </a:xfrm>
        </p:spPr>
      </p:pic>
      <p:sp>
        <p:nvSpPr>
          <p:cNvPr id="2" name="Title 1">
            <a:extLst>
              <a:ext uri="{FF2B5EF4-FFF2-40B4-BE49-F238E27FC236}">
                <a16:creationId xmlns:a16="http://schemas.microsoft.com/office/drawing/2014/main" id="{E26252FF-9C7D-77BE-D5F2-B0F21495EA8F}"/>
              </a:ext>
            </a:extLst>
          </p:cNvPr>
          <p:cNvSpPr txBox="1">
            <a:spLocks/>
          </p:cNvSpPr>
          <p:nvPr/>
        </p:nvSpPr>
        <p:spPr>
          <a:xfrm>
            <a:off x="6096000" y="889851"/>
            <a:ext cx="5052598" cy="1280890"/>
          </a:xfrm>
          <a:prstGeom prst="rect">
            <a:avLst/>
          </a:prstGeom>
        </p:spPr>
        <p:txBody>
          <a:bodyPr vert="horz" lIns="91440" tIns="45720" rIns="91440" bIns="45720" rtlCol="0" anchor="t">
            <a:normAutofit/>
          </a:bodyPr>
          <a:lstStyle>
            <a:lvl1pPr algn="l" defTabSz="914400" rtl="0" eaLnBrk="1" latinLnBrk="0" hangingPunct="1">
              <a:lnSpc>
                <a:spcPct val="70000"/>
              </a:lnSpc>
              <a:spcBef>
                <a:spcPct val="0"/>
              </a:spcBef>
              <a:buNone/>
              <a:defRPr sz="4400" kern="1200">
                <a:solidFill>
                  <a:srgbClr val="13294B"/>
                </a:solidFill>
                <a:latin typeface="Calibri" panose="020F0502020204030204" pitchFamily="34" charset="0"/>
                <a:ea typeface="+mj-ea"/>
                <a:cs typeface="Calibri" panose="020F0502020204030204" pitchFamily="34" charset="0"/>
              </a:defRPr>
            </a:lvl1pPr>
          </a:lstStyle>
          <a:p>
            <a:pPr>
              <a:defRPr/>
            </a:pPr>
            <a:r>
              <a:rPr lang="en-US" sz="4000" b="1" dirty="0"/>
              <a:t>Little Bluestem</a:t>
            </a:r>
            <a:br>
              <a:rPr lang="en-US" sz="3200" dirty="0"/>
            </a:br>
            <a:r>
              <a:rPr lang="en-US" sz="3200" i="1" dirty="0" err="1"/>
              <a:t>Schizachyrium</a:t>
            </a:r>
            <a:r>
              <a:rPr lang="en-US" sz="3200" i="1" dirty="0"/>
              <a:t> </a:t>
            </a:r>
            <a:r>
              <a:rPr lang="en-US" sz="3200" i="1" dirty="0" err="1"/>
              <a:t>scoparium</a:t>
            </a:r>
            <a:endParaRPr lang="en-US" sz="4000" dirty="0"/>
          </a:p>
        </p:txBody>
      </p:sp>
      <p:sp>
        <p:nvSpPr>
          <p:cNvPr id="6" name="Content Placeholder 3">
            <a:extLst>
              <a:ext uri="{FF2B5EF4-FFF2-40B4-BE49-F238E27FC236}">
                <a16:creationId xmlns:a16="http://schemas.microsoft.com/office/drawing/2014/main" id="{3A9E34E3-5A6E-D341-1390-8427039AA01B}"/>
              </a:ext>
            </a:extLst>
          </p:cNvPr>
          <p:cNvSpPr txBox="1">
            <a:spLocks/>
          </p:cNvSpPr>
          <p:nvPr/>
        </p:nvSpPr>
        <p:spPr>
          <a:xfrm>
            <a:off x="6096000" y="2170741"/>
            <a:ext cx="5181600" cy="406448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13294B"/>
                </a:solidFill>
                <a:latin typeface="Calibri" panose="020F0502020204030204" pitchFamily="34" charset="0"/>
                <a:ea typeface="+mn-ea"/>
                <a:cs typeface="Calibri" panose="020F050202020403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13294B"/>
                </a:solidFill>
                <a:latin typeface="Calibri" panose="020F0502020204030204" pitchFamily="34" charset="0"/>
                <a:ea typeface="+mn-ea"/>
                <a:cs typeface="Calibri" panose="020F050202020403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13294B"/>
                </a:solidFill>
                <a:latin typeface="Calibri" panose="020F0502020204030204" pitchFamily="34" charset="0"/>
                <a:ea typeface="+mn-ea"/>
                <a:cs typeface="Calibri" panose="020F050202020403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13294B"/>
                </a:solidFill>
                <a:latin typeface="Calibri" panose="020F0502020204030204" pitchFamily="34" charset="0"/>
                <a:ea typeface="+mn-ea"/>
                <a:cs typeface="Calibri" panose="020F050202020403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3294B"/>
                </a:solidFill>
                <a:latin typeface="Calibri" panose="020F0502020204030204" pitchFamily="34" charset="0"/>
                <a:ea typeface="+mn-ea"/>
                <a:cs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2800" dirty="0"/>
              <a:t>Perennial</a:t>
            </a:r>
          </a:p>
          <a:p>
            <a:r>
              <a:rPr lang="en-US" altLang="en-US" dirty="0"/>
              <a:t>Full sun, dry loamy soils</a:t>
            </a:r>
            <a:endParaRPr lang="en-US" altLang="en-US" sz="2800" dirty="0"/>
          </a:p>
          <a:p>
            <a:r>
              <a:rPr lang="en-US" dirty="0"/>
              <a:t>Height: 5’</a:t>
            </a:r>
          </a:p>
          <a:p>
            <a:r>
              <a:rPr lang="en-US" dirty="0"/>
              <a:t>Bluish-green midsummer color</a:t>
            </a:r>
          </a:p>
          <a:p>
            <a:r>
              <a:rPr lang="en-US" dirty="0"/>
              <a:t>Coppery-red fall color </a:t>
            </a:r>
          </a:p>
          <a:p>
            <a:r>
              <a:rPr lang="en-US" dirty="0"/>
              <a:t>Prefers dry, sandy soils</a:t>
            </a:r>
          </a:p>
          <a:p>
            <a:r>
              <a:rPr lang="en-US" dirty="0"/>
              <a:t>Host plant for some skipper butterflies</a:t>
            </a:r>
          </a:p>
        </p:txBody>
      </p:sp>
      <p:sp>
        <p:nvSpPr>
          <p:cNvPr id="13" name="TextBox 12">
            <a:extLst>
              <a:ext uri="{FF2B5EF4-FFF2-40B4-BE49-F238E27FC236}">
                <a16:creationId xmlns:a16="http://schemas.microsoft.com/office/drawing/2014/main" id="{E5541DD4-50FC-563B-559F-A4B01C8A9604}"/>
              </a:ext>
            </a:extLst>
          </p:cNvPr>
          <p:cNvSpPr txBox="1"/>
          <p:nvPr/>
        </p:nvSpPr>
        <p:spPr>
          <a:xfrm>
            <a:off x="212201" y="6510708"/>
            <a:ext cx="4221251" cy="230832"/>
          </a:xfrm>
          <a:prstGeom prst="rect">
            <a:avLst/>
          </a:prstGeom>
          <a:noFill/>
        </p:spPr>
        <p:txBody>
          <a:bodyPr wrap="square">
            <a:spAutoFit/>
          </a:bodyPr>
          <a:lstStyle/>
          <a:p>
            <a:r>
              <a:rPr lang="en-US" sz="900" dirty="0"/>
              <a:t>Photo credit: Howard F. Schwartz, Colorado State University, Bugwood.org </a:t>
            </a:r>
          </a:p>
        </p:txBody>
      </p:sp>
    </p:spTree>
    <p:extLst>
      <p:ext uri="{BB962C8B-B14F-4D97-AF65-F5344CB8AC3E}">
        <p14:creationId xmlns:p14="http://schemas.microsoft.com/office/powerpoint/2010/main" val="380994373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FE6362-78C4-9E75-E828-574F4CDE9F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287D04-872F-4AB6-658F-8E6C364208EB}"/>
              </a:ext>
            </a:extLst>
          </p:cNvPr>
          <p:cNvSpPr txBox="1">
            <a:spLocks/>
          </p:cNvSpPr>
          <p:nvPr/>
        </p:nvSpPr>
        <p:spPr>
          <a:xfrm>
            <a:off x="5303520" y="932882"/>
            <a:ext cx="5052598" cy="1280890"/>
          </a:xfrm>
          <a:prstGeom prst="rect">
            <a:avLst/>
          </a:prstGeom>
        </p:spPr>
        <p:txBody>
          <a:bodyPr vert="horz" lIns="91440" tIns="45720" rIns="91440" bIns="45720" rtlCol="0" anchor="t">
            <a:normAutofit/>
          </a:bodyPr>
          <a:lstStyle>
            <a:lvl1pPr algn="l" defTabSz="914400" rtl="0" eaLnBrk="1" latinLnBrk="0" hangingPunct="1">
              <a:lnSpc>
                <a:spcPct val="70000"/>
              </a:lnSpc>
              <a:spcBef>
                <a:spcPct val="0"/>
              </a:spcBef>
              <a:buNone/>
              <a:defRPr sz="4400" kern="1200">
                <a:solidFill>
                  <a:srgbClr val="13294B"/>
                </a:solidFill>
                <a:latin typeface="Calibri" panose="020F0502020204030204" pitchFamily="34" charset="0"/>
                <a:ea typeface="+mj-ea"/>
                <a:cs typeface="Calibri" panose="020F0502020204030204" pitchFamily="34" charset="0"/>
              </a:defRPr>
            </a:lvl1pPr>
          </a:lstStyle>
          <a:p>
            <a:pPr>
              <a:defRPr/>
            </a:pPr>
            <a:r>
              <a:rPr lang="en-US" sz="4000" b="1" dirty="0"/>
              <a:t>Alumroot</a:t>
            </a:r>
            <a:br>
              <a:rPr lang="en-US" sz="3200" dirty="0"/>
            </a:br>
            <a:r>
              <a:rPr lang="en-US" sz="3200" i="1" dirty="0"/>
              <a:t>Heuchera sp</a:t>
            </a:r>
            <a:r>
              <a:rPr lang="en-US" sz="3200" dirty="0"/>
              <a:t>.</a:t>
            </a:r>
            <a:endParaRPr lang="en-US" sz="4800" dirty="0"/>
          </a:p>
        </p:txBody>
      </p:sp>
      <p:sp>
        <p:nvSpPr>
          <p:cNvPr id="6" name="Content Placeholder 3">
            <a:extLst>
              <a:ext uri="{FF2B5EF4-FFF2-40B4-BE49-F238E27FC236}">
                <a16:creationId xmlns:a16="http://schemas.microsoft.com/office/drawing/2014/main" id="{2E59E3FD-7564-117D-653F-6045C18B1C2B}"/>
              </a:ext>
            </a:extLst>
          </p:cNvPr>
          <p:cNvSpPr txBox="1">
            <a:spLocks/>
          </p:cNvSpPr>
          <p:nvPr/>
        </p:nvSpPr>
        <p:spPr>
          <a:xfrm>
            <a:off x="5303520" y="2112483"/>
            <a:ext cx="5905948" cy="406448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13294B"/>
                </a:solidFill>
                <a:latin typeface="Calibri" panose="020F0502020204030204" pitchFamily="34" charset="0"/>
                <a:ea typeface="+mn-ea"/>
                <a:cs typeface="Calibri" panose="020F050202020403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13294B"/>
                </a:solidFill>
                <a:latin typeface="Calibri" panose="020F0502020204030204" pitchFamily="34" charset="0"/>
                <a:ea typeface="+mn-ea"/>
                <a:cs typeface="Calibri" panose="020F050202020403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13294B"/>
                </a:solidFill>
                <a:latin typeface="Calibri" panose="020F0502020204030204" pitchFamily="34" charset="0"/>
                <a:ea typeface="+mn-ea"/>
                <a:cs typeface="Calibri" panose="020F050202020403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13294B"/>
                </a:solidFill>
                <a:latin typeface="Calibri" panose="020F0502020204030204" pitchFamily="34" charset="0"/>
                <a:ea typeface="+mn-ea"/>
                <a:cs typeface="Calibri" panose="020F050202020403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3294B"/>
                </a:solidFill>
                <a:latin typeface="Calibri" panose="020F0502020204030204" pitchFamily="34" charset="0"/>
                <a:ea typeface="+mn-ea"/>
                <a:cs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dirty="0"/>
              <a:t>Perennial</a:t>
            </a:r>
          </a:p>
          <a:p>
            <a:r>
              <a:rPr lang="en-US" altLang="en-US" dirty="0"/>
              <a:t>Height: 12–16”</a:t>
            </a:r>
          </a:p>
          <a:p>
            <a:r>
              <a:rPr lang="en-US" altLang="en-US" dirty="0"/>
              <a:t>Bloom Colors: white, pink, red, yellow</a:t>
            </a:r>
          </a:p>
          <a:p>
            <a:r>
              <a:rPr lang="en-US" altLang="en-US" dirty="0"/>
              <a:t>More than 50 species of heuchera in the US </a:t>
            </a:r>
          </a:p>
          <a:p>
            <a:r>
              <a:rPr lang="en-US" altLang="en-US" dirty="0"/>
              <a:t>Prefer light shade, but </a:t>
            </a:r>
            <a:r>
              <a:rPr lang="en-US" altLang="en-US" dirty="0" err="1"/>
              <a:t>villosa</a:t>
            </a:r>
            <a:r>
              <a:rPr lang="en-US" altLang="en-US" dirty="0"/>
              <a:t> hybrids are larger and more heat-tolerant</a:t>
            </a:r>
          </a:p>
        </p:txBody>
      </p:sp>
      <p:pic>
        <p:nvPicPr>
          <p:cNvPr id="17" name="Content Placeholder 16">
            <a:extLst>
              <a:ext uri="{FF2B5EF4-FFF2-40B4-BE49-F238E27FC236}">
                <a16:creationId xmlns:a16="http://schemas.microsoft.com/office/drawing/2014/main" id="{201BA0F3-ADD1-C199-AE8F-93F3FF16C152}"/>
              </a:ext>
            </a:extLst>
          </p:cNvPr>
          <p:cNvPicPr>
            <a:picLocks noGrp="1" noChangeAspect="1"/>
          </p:cNvPicPr>
          <p:nvPr>
            <p:ph sz="half" idx="1"/>
          </p:nvPr>
        </p:nvPicPr>
        <p:blipFill>
          <a:blip r:embed="rId3"/>
          <a:stretch>
            <a:fillRect/>
          </a:stretch>
        </p:blipFill>
        <p:spPr>
          <a:xfrm>
            <a:off x="496101" y="448827"/>
            <a:ext cx="4010975" cy="5960346"/>
          </a:xfrm>
        </p:spPr>
      </p:pic>
      <p:sp>
        <p:nvSpPr>
          <p:cNvPr id="21" name="TextBox 20">
            <a:extLst>
              <a:ext uri="{FF2B5EF4-FFF2-40B4-BE49-F238E27FC236}">
                <a16:creationId xmlns:a16="http://schemas.microsoft.com/office/drawing/2014/main" id="{156817F5-3BE4-306E-8BC0-39F0681B5062}"/>
              </a:ext>
            </a:extLst>
          </p:cNvPr>
          <p:cNvSpPr txBox="1"/>
          <p:nvPr/>
        </p:nvSpPr>
        <p:spPr>
          <a:xfrm>
            <a:off x="496101" y="6409173"/>
            <a:ext cx="6097772" cy="230832"/>
          </a:xfrm>
          <a:prstGeom prst="rect">
            <a:avLst/>
          </a:prstGeom>
          <a:noFill/>
        </p:spPr>
        <p:txBody>
          <a:bodyPr wrap="square">
            <a:spAutoFit/>
          </a:bodyPr>
          <a:lstStyle/>
          <a:p>
            <a:r>
              <a:rPr lang="en-US" sz="900" dirty="0"/>
              <a:t>Photo credit: Mary Ellen (Mel) Harte, Bugwood.org</a:t>
            </a:r>
          </a:p>
        </p:txBody>
      </p:sp>
    </p:spTree>
    <p:extLst>
      <p:ext uri="{BB962C8B-B14F-4D97-AF65-F5344CB8AC3E}">
        <p14:creationId xmlns:p14="http://schemas.microsoft.com/office/powerpoint/2010/main" val="21259606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3F96D7-B5D6-61D3-D75C-90503EB3F2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FB655B-DE0A-38C9-5554-1F3727674051}"/>
              </a:ext>
            </a:extLst>
          </p:cNvPr>
          <p:cNvSpPr txBox="1">
            <a:spLocks/>
          </p:cNvSpPr>
          <p:nvPr/>
        </p:nvSpPr>
        <p:spPr>
          <a:xfrm>
            <a:off x="5727828" y="825305"/>
            <a:ext cx="5052598" cy="1280890"/>
          </a:xfrm>
          <a:prstGeom prst="rect">
            <a:avLst/>
          </a:prstGeom>
        </p:spPr>
        <p:txBody>
          <a:bodyPr vert="horz" lIns="91440" tIns="45720" rIns="91440" bIns="45720" rtlCol="0" anchor="t">
            <a:normAutofit/>
          </a:bodyPr>
          <a:lstStyle>
            <a:lvl1pPr algn="l" defTabSz="914400" rtl="0" eaLnBrk="1" latinLnBrk="0" hangingPunct="1">
              <a:lnSpc>
                <a:spcPct val="70000"/>
              </a:lnSpc>
              <a:spcBef>
                <a:spcPct val="0"/>
              </a:spcBef>
              <a:buNone/>
              <a:defRPr sz="4400" kern="1200">
                <a:solidFill>
                  <a:srgbClr val="13294B"/>
                </a:solidFill>
                <a:latin typeface="Calibri" panose="020F0502020204030204" pitchFamily="34" charset="0"/>
                <a:ea typeface="+mj-ea"/>
                <a:cs typeface="Calibri" panose="020F0502020204030204" pitchFamily="34" charset="0"/>
              </a:defRPr>
            </a:lvl1pPr>
          </a:lstStyle>
          <a:p>
            <a:pPr>
              <a:defRPr/>
            </a:pPr>
            <a:r>
              <a:rPr lang="en-US" altLang="en-US" sz="4000" b="1" dirty="0"/>
              <a:t>Common Blue Violet</a:t>
            </a:r>
            <a:br>
              <a:rPr lang="en-US" altLang="en-US" sz="4000" dirty="0"/>
            </a:br>
            <a:r>
              <a:rPr lang="en-US" altLang="en-US" sz="4000" i="1" dirty="0"/>
              <a:t>Viola </a:t>
            </a:r>
            <a:r>
              <a:rPr lang="en-US" altLang="en-US" sz="4000" i="1" dirty="0" err="1"/>
              <a:t>sororia</a:t>
            </a:r>
            <a:endParaRPr lang="en-US" sz="4000" dirty="0"/>
          </a:p>
        </p:txBody>
      </p:sp>
      <p:sp>
        <p:nvSpPr>
          <p:cNvPr id="3" name="Content Placeholder 3">
            <a:extLst>
              <a:ext uri="{FF2B5EF4-FFF2-40B4-BE49-F238E27FC236}">
                <a16:creationId xmlns:a16="http://schemas.microsoft.com/office/drawing/2014/main" id="{D27D15E0-3B46-479F-BBD4-45DFD4B0DBA6}"/>
              </a:ext>
            </a:extLst>
          </p:cNvPr>
          <p:cNvSpPr>
            <a:spLocks noGrp="1"/>
          </p:cNvSpPr>
          <p:nvPr>
            <p:ph sz="half" idx="2"/>
          </p:nvPr>
        </p:nvSpPr>
        <p:spPr>
          <a:xfrm>
            <a:off x="5727828" y="1926004"/>
            <a:ext cx="5097779" cy="3777622"/>
          </a:xfrm>
        </p:spPr>
        <p:txBody>
          <a:bodyPr vert="horz" lIns="91440" tIns="45720" rIns="91440" bIns="45720" rtlCol="0">
            <a:normAutofit/>
          </a:bodyPr>
          <a:lstStyle/>
          <a:p>
            <a:r>
              <a:rPr lang="en-US" altLang="en-US" dirty="0"/>
              <a:t>IL and WI state flower</a:t>
            </a:r>
          </a:p>
          <a:p>
            <a:r>
              <a:rPr lang="en-US" altLang="en-US" dirty="0"/>
              <a:t>  Perennial</a:t>
            </a:r>
          </a:p>
          <a:p>
            <a:r>
              <a:rPr lang="en-US" altLang="en-US" dirty="0"/>
              <a:t>4” tall, spreads via rhizomes</a:t>
            </a:r>
          </a:p>
          <a:p>
            <a:r>
              <a:rPr lang="en-US" altLang="en-US" dirty="0"/>
              <a:t>Hardy in zones 3-9</a:t>
            </a:r>
          </a:p>
          <a:p>
            <a:endParaRPr lang="en-US" altLang="en-US" dirty="0"/>
          </a:p>
        </p:txBody>
      </p:sp>
      <p:sp>
        <p:nvSpPr>
          <p:cNvPr id="5" name="Rectangle 4">
            <a:extLst>
              <a:ext uri="{FF2B5EF4-FFF2-40B4-BE49-F238E27FC236}">
                <a16:creationId xmlns:a16="http://schemas.microsoft.com/office/drawing/2014/main" id="{E9A81DD7-8B15-306F-6B7D-A4FBC6C4F8FF}"/>
              </a:ext>
            </a:extLst>
          </p:cNvPr>
          <p:cNvSpPr>
            <a:spLocks noChangeArrowheads="1"/>
          </p:cNvSpPr>
          <p:nvPr/>
        </p:nvSpPr>
        <p:spPr bwMode="auto">
          <a:xfrm>
            <a:off x="219286" y="6198050"/>
            <a:ext cx="4028674"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sz="900" dirty="0">
                <a:latin typeface="Arial" panose="020B0604020202020204" pitchFamily="34" charset="0"/>
              </a:rPr>
              <a:t>Photo credit "Common Violet (Viola </a:t>
            </a:r>
            <a:r>
              <a:rPr lang="en-US" altLang="en-US" sz="900" dirty="0" err="1">
                <a:latin typeface="Arial" panose="020B0604020202020204" pitchFamily="34" charset="0"/>
              </a:rPr>
              <a:t>sororia</a:t>
            </a:r>
            <a:r>
              <a:rPr lang="en-US" altLang="en-US" sz="900" dirty="0">
                <a:latin typeface="Arial" panose="020B0604020202020204" pitchFamily="34" charset="0"/>
              </a:rPr>
              <a:t>)" by </a:t>
            </a:r>
            <a:r>
              <a:rPr lang="en-US" altLang="en-US" sz="900" dirty="0" err="1">
                <a:latin typeface="Arial" panose="020B0604020202020204" pitchFamily="34" charset="0"/>
              </a:rPr>
              <a:t>wackybadger</a:t>
            </a:r>
            <a:r>
              <a:rPr lang="en-US" altLang="en-US" sz="900" dirty="0">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lang="en-US" altLang="en-US" sz="900" dirty="0">
                <a:latin typeface="Arial" panose="020B0604020202020204" pitchFamily="34" charset="0"/>
              </a:rPr>
              <a:t>is licensed under CC BY-SA 2.0.</a:t>
            </a:r>
            <a:endParaRPr kumimoji="0" lang="en-US" altLang="en-US" sz="900" b="0" i="0" u="none" strike="noStrike" cap="none" normalizeH="0" baseline="0" dirty="0">
              <a:ln>
                <a:noFill/>
              </a:ln>
              <a:effectLst/>
              <a:latin typeface="Arial" panose="020B0604020202020204" pitchFamily="34" charset="0"/>
            </a:endParaRPr>
          </a:p>
        </p:txBody>
      </p:sp>
      <p:pic>
        <p:nvPicPr>
          <p:cNvPr id="8" name="Content Placeholder 7">
            <a:extLst>
              <a:ext uri="{FF2B5EF4-FFF2-40B4-BE49-F238E27FC236}">
                <a16:creationId xmlns:a16="http://schemas.microsoft.com/office/drawing/2014/main" id="{68DB9AE2-F0ED-CC67-51C7-1A9F74A7503D}"/>
              </a:ext>
            </a:extLst>
          </p:cNvPr>
          <p:cNvPicPr>
            <a:picLocks noGrp="1" noChangeAspect="1"/>
          </p:cNvPicPr>
          <p:nvPr>
            <p:ph sz="half" idx="1"/>
          </p:nvPr>
        </p:nvPicPr>
        <p:blipFill>
          <a:blip r:embed="rId3"/>
          <a:stretch>
            <a:fillRect/>
          </a:stretch>
        </p:blipFill>
        <p:spPr>
          <a:xfrm>
            <a:off x="271764" y="341070"/>
            <a:ext cx="3923718" cy="5856980"/>
          </a:xfrm>
          <a:prstGeom prst="rect">
            <a:avLst/>
          </a:prstGeom>
        </p:spPr>
      </p:pic>
    </p:spTree>
    <p:extLst>
      <p:ext uri="{BB962C8B-B14F-4D97-AF65-F5344CB8AC3E}">
        <p14:creationId xmlns:p14="http://schemas.microsoft.com/office/powerpoint/2010/main" val="20263870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5F5AFD-167B-203C-D3E4-04F0D433419D}"/>
            </a:ext>
          </a:extLst>
        </p:cNvPr>
        <p:cNvGrpSpPr/>
        <p:nvPr/>
      </p:nvGrpSpPr>
      <p:grpSpPr>
        <a:xfrm>
          <a:off x="0" y="0"/>
          <a:ext cx="0" cy="0"/>
          <a:chOff x="0" y="0"/>
          <a:chExt cx="0" cy="0"/>
        </a:xfrm>
      </p:grpSpPr>
      <p:pic>
        <p:nvPicPr>
          <p:cNvPr id="7" name="Content Placeholder 6" descr="A group of pink flowers&#10;&#10;Description automatically generated">
            <a:extLst>
              <a:ext uri="{FF2B5EF4-FFF2-40B4-BE49-F238E27FC236}">
                <a16:creationId xmlns:a16="http://schemas.microsoft.com/office/drawing/2014/main" id="{2EFC755C-1DA5-F649-DD4E-F0AC63765785}"/>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268941" y="1545912"/>
            <a:ext cx="5750859" cy="4313144"/>
          </a:xfrm>
        </p:spPr>
      </p:pic>
      <p:sp>
        <p:nvSpPr>
          <p:cNvPr id="2" name="Title 1">
            <a:extLst>
              <a:ext uri="{FF2B5EF4-FFF2-40B4-BE49-F238E27FC236}">
                <a16:creationId xmlns:a16="http://schemas.microsoft.com/office/drawing/2014/main" id="{497E0D56-B3B6-71D3-7D56-F4F51C7F7C99}"/>
              </a:ext>
            </a:extLst>
          </p:cNvPr>
          <p:cNvSpPr txBox="1">
            <a:spLocks/>
          </p:cNvSpPr>
          <p:nvPr/>
        </p:nvSpPr>
        <p:spPr>
          <a:xfrm>
            <a:off x="6631470" y="831593"/>
            <a:ext cx="5052598" cy="1280890"/>
          </a:xfrm>
          <a:prstGeom prst="rect">
            <a:avLst/>
          </a:prstGeom>
        </p:spPr>
        <p:txBody>
          <a:bodyPr vert="horz" lIns="91440" tIns="45720" rIns="91440" bIns="45720" rtlCol="0" anchor="t">
            <a:normAutofit/>
          </a:bodyPr>
          <a:lstStyle>
            <a:lvl1pPr algn="l" defTabSz="914400" rtl="0" eaLnBrk="1" latinLnBrk="0" hangingPunct="1">
              <a:lnSpc>
                <a:spcPct val="70000"/>
              </a:lnSpc>
              <a:spcBef>
                <a:spcPct val="0"/>
              </a:spcBef>
              <a:buNone/>
              <a:defRPr sz="4400" kern="1200">
                <a:solidFill>
                  <a:srgbClr val="13294B"/>
                </a:solidFill>
                <a:latin typeface="Calibri" panose="020F0502020204030204" pitchFamily="34" charset="0"/>
                <a:ea typeface="+mj-ea"/>
                <a:cs typeface="Calibri" panose="020F0502020204030204" pitchFamily="34" charset="0"/>
              </a:defRPr>
            </a:lvl1pPr>
          </a:lstStyle>
          <a:p>
            <a:pPr>
              <a:defRPr/>
            </a:pPr>
            <a:r>
              <a:rPr lang="en-US" altLang="en-US" sz="4000" b="1" dirty="0"/>
              <a:t>Purple Coneflower</a:t>
            </a:r>
            <a:br>
              <a:rPr lang="en-US" altLang="en-US" sz="3200" dirty="0"/>
            </a:br>
            <a:r>
              <a:rPr lang="en-US" altLang="en-US" sz="3200" i="1" dirty="0"/>
              <a:t>Echinacea purpurea</a:t>
            </a:r>
            <a:endParaRPr lang="en-US" sz="4800" dirty="0"/>
          </a:p>
        </p:txBody>
      </p:sp>
      <p:sp>
        <p:nvSpPr>
          <p:cNvPr id="6" name="Content Placeholder 3">
            <a:extLst>
              <a:ext uri="{FF2B5EF4-FFF2-40B4-BE49-F238E27FC236}">
                <a16:creationId xmlns:a16="http://schemas.microsoft.com/office/drawing/2014/main" id="{C9D36506-CBD1-4AAB-4B02-229FF8129310}"/>
              </a:ext>
            </a:extLst>
          </p:cNvPr>
          <p:cNvSpPr txBox="1">
            <a:spLocks/>
          </p:cNvSpPr>
          <p:nvPr/>
        </p:nvSpPr>
        <p:spPr>
          <a:xfrm>
            <a:off x="6631470" y="2112483"/>
            <a:ext cx="5181600" cy="406448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13294B"/>
                </a:solidFill>
                <a:latin typeface="Calibri" panose="020F0502020204030204" pitchFamily="34" charset="0"/>
                <a:ea typeface="+mn-ea"/>
                <a:cs typeface="Calibri" panose="020F050202020403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13294B"/>
                </a:solidFill>
                <a:latin typeface="Calibri" panose="020F0502020204030204" pitchFamily="34" charset="0"/>
                <a:ea typeface="+mn-ea"/>
                <a:cs typeface="Calibri" panose="020F050202020403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13294B"/>
                </a:solidFill>
                <a:latin typeface="Calibri" panose="020F0502020204030204" pitchFamily="34" charset="0"/>
                <a:ea typeface="+mn-ea"/>
                <a:cs typeface="Calibri" panose="020F050202020403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13294B"/>
                </a:solidFill>
                <a:latin typeface="Calibri" panose="020F0502020204030204" pitchFamily="34" charset="0"/>
                <a:ea typeface="+mn-ea"/>
                <a:cs typeface="Calibri" panose="020F050202020403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3294B"/>
                </a:solidFill>
                <a:latin typeface="Calibri" panose="020F0502020204030204" pitchFamily="34" charset="0"/>
                <a:ea typeface="+mn-ea"/>
                <a:cs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dirty="0"/>
              <a:t>Perennial</a:t>
            </a:r>
          </a:p>
          <a:p>
            <a:r>
              <a:rPr lang="en-US" altLang="en-US" dirty="0"/>
              <a:t>Height: 2-4’</a:t>
            </a:r>
          </a:p>
          <a:p>
            <a:r>
              <a:rPr lang="en-US" altLang="en-US" dirty="0"/>
              <a:t>Bloom color: wild type is purple, cultivars come in a variety of other shades</a:t>
            </a:r>
          </a:p>
          <a:p>
            <a:r>
              <a:rPr lang="en-US" altLang="en-US" dirty="0"/>
              <a:t>Blooms June - September</a:t>
            </a:r>
          </a:p>
          <a:p>
            <a:r>
              <a:rPr lang="en-US" altLang="en-US" dirty="0"/>
              <a:t>Well-drained soil in full sun</a:t>
            </a:r>
          </a:p>
          <a:p>
            <a:r>
              <a:rPr lang="en-US" altLang="en-US" dirty="0"/>
              <a:t>Heat and drought tolerant</a:t>
            </a:r>
          </a:p>
        </p:txBody>
      </p:sp>
      <p:sp>
        <p:nvSpPr>
          <p:cNvPr id="11" name="TextBox 10">
            <a:extLst>
              <a:ext uri="{FF2B5EF4-FFF2-40B4-BE49-F238E27FC236}">
                <a16:creationId xmlns:a16="http://schemas.microsoft.com/office/drawing/2014/main" id="{795662D3-89DD-6AD4-4F47-DD5F925E48E6}"/>
              </a:ext>
            </a:extLst>
          </p:cNvPr>
          <p:cNvSpPr txBox="1"/>
          <p:nvPr/>
        </p:nvSpPr>
        <p:spPr>
          <a:xfrm>
            <a:off x="0" y="6573375"/>
            <a:ext cx="6097772" cy="230832"/>
          </a:xfrm>
          <a:prstGeom prst="rect">
            <a:avLst/>
          </a:prstGeom>
          <a:noFill/>
        </p:spPr>
        <p:txBody>
          <a:bodyPr wrap="square">
            <a:spAutoFit/>
          </a:bodyPr>
          <a:lstStyle/>
          <a:p>
            <a:r>
              <a:rPr lang="en-US" sz="900" dirty="0"/>
              <a:t>Photo credits: Jamie Viebach</a:t>
            </a:r>
          </a:p>
        </p:txBody>
      </p:sp>
      <p:pic>
        <p:nvPicPr>
          <p:cNvPr id="4" name="Picture 3" descr="A close up of a flower&#10;&#10;AI-generated content may be incorrect.">
            <a:extLst>
              <a:ext uri="{FF2B5EF4-FFF2-40B4-BE49-F238E27FC236}">
                <a16:creationId xmlns:a16="http://schemas.microsoft.com/office/drawing/2014/main" id="{1154234D-4150-93F4-AD37-E0BEAEA491E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4555" y="368606"/>
            <a:ext cx="4446017" cy="5928022"/>
          </a:xfrm>
          <a:prstGeom prst="rect">
            <a:avLst/>
          </a:prstGeom>
        </p:spPr>
      </p:pic>
    </p:spTree>
    <p:extLst>
      <p:ext uri="{BB962C8B-B14F-4D97-AF65-F5344CB8AC3E}">
        <p14:creationId xmlns:p14="http://schemas.microsoft.com/office/powerpoint/2010/main" val="3749844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7"/>
                                        </p:tgtEl>
                                        <p:attrNameLst>
                                          <p:attrName>style.visibility</p:attrName>
                                        </p:attrNameLst>
                                      </p:cBhvr>
                                      <p:to>
                                        <p:strVal val="hidden"/>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CCB53C-91BC-4119-E9BA-D9CD1E3572FE}"/>
            </a:ext>
          </a:extLst>
        </p:cNvPr>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F5061729-DB17-ABD3-63AC-9AB08D450E0D}"/>
              </a:ext>
            </a:extLst>
          </p:cNvPr>
          <p:cNvPicPr>
            <a:picLocks noGrp="1" noChangeAspect="1"/>
          </p:cNvPicPr>
          <p:nvPr>
            <p:ph sz="half" idx="1"/>
          </p:nvPr>
        </p:nvPicPr>
        <p:blipFill>
          <a:blip r:embed="rId3"/>
          <a:stretch>
            <a:fillRect/>
          </a:stretch>
        </p:blipFill>
        <p:spPr>
          <a:xfrm>
            <a:off x="238655" y="779082"/>
            <a:ext cx="5321876" cy="5096667"/>
          </a:xfrm>
        </p:spPr>
      </p:pic>
      <p:sp>
        <p:nvSpPr>
          <p:cNvPr id="2" name="Title 1">
            <a:extLst>
              <a:ext uri="{FF2B5EF4-FFF2-40B4-BE49-F238E27FC236}">
                <a16:creationId xmlns:a16="http://schemas.microsoft.com/office/drawing/2014/main" id="{A97F7763-EA8C-DEDF-8108-E5F5E08D718D}"/>
              </a:ext>
            </a:extLst>
          </p:cNvPr>
          <p:cNvSpPr txBox="1">
            <a:spLocks/>
          </p:cNvSpPr>
          <p:nvPr/>
        </p:nvSpPr>
        <p:spPr>
          <a:xfrm>
            <a:off x="6631470" y="889851"/>
            <a:ext cx="5052598" cy="1280890"/>
          </a:xfrm>
          <a:prstGeom prst="rect">
            <a:avLst/>
          </a:prstGeom>
        </p:spPr>
        <p:txBody>
          <a:bodyPr vert="horz" lIns="91440" tIns="45720" rIns="91440" bIns="45720" rtlCol="0" anchor="t">
            <a:normAutofit/>
          </a:bodyPr>
          <a:lstStyle>
            <a:lvl1pPr algn="l" defTabSz="914400" rtl="0" eaLnBrk="1" latinLnBrk="0" hangingPunct="1">
              <a:lnSpc>
                <a:spcPct val="70000"/>
              </a:lnSpc>
              <a:spcBef>
                <a:spcPct val="0"/>
              </a:spcBef>
              <a:buNone/>
              <a:defRPr sz="4400" kern="1200">
                <a:solidFill>
                  <a:srgbClr val="13294B"/>
                </a:solidFill>
                <a:latin typeface="Calibri" panose="020F0502020204030204" pitchFamily="34" charset="0"/>
                <a:ea typeface="+mj-ea"/>
                <a:cs typeface="Calibri" panose="020F0502020204030204" pitchFamily="34" charset="0"/>
              </a:defRPr>
            </a:lvl1pPr>
          </a:lstStyle>
          <a:p>
            <a:pPr>
              <a:defRPr/>
            </a:pPr>
            <a:r>
              <a:rPr lang="en-US" altLang="en-US" sz="4000" b="1" dirty="0" err="1"/>
              <a:t>Rosemallow</a:t>
            </a:r>
            <a:br>
              <a:rPr lang="en-US" altLang="en-US" sz="3200" dirty="0"/>
            </a:br>
            <a:r>
              <a:rPr lang="en-US" altLang="en-US" sz="3200" i="1" dirty="0"/>
              <a:t>Hibiscus </a:t>
            </a:r>
            <a:r>
              <a:rPr lang="en-US" altLang="en-US" sz="3200" i="1" dirty="0" err="1"/>
              <a:t>moscheutos</a:t>
            </a:r>
            <a:endParaRPr lang="en-US" sz="4800" dirty="0"/>
          </a:p>
        </p:txBody>
      </p:sp>
      <p:sp>
        <p:nvSpPr>
          <p:cNvPr id="6" name="Content Placeholder 3">
            <a:extLst>
              <a:ext uri="{FF2B5EF4-FFF2-40B4-BE49-F238E27FC236}">
                <a16:creationId xmlns:a16="http://schemas.microsoft.com/office/drawing/2014/main" id="{3BF1414B-7DB1-1361-821A-246B1DEBF026}"/>
              </a:ext>
            </a:extLst>
          </p:cNvPr>
          <p:cNvSpPr txBox="1">
            <a:spLocks/>
          </p:cNvSpPr>
          <p:nvPr/>
        </p:nvSpPr>
        <p:spPr>
          <a:xfrm>
            <a:off x="6096000" y="2112482"/>
            <a:ext cx="5717070" cy="4288317"/>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13294B"/>
                </a:solidFill>
                <a:latin typeface="Calibri" panose="020F0502020204030204" pitchFamily="34" charset="0"/>
                <a:ea typeface="+mn-ea"/>
                <a:cs typeface="Calibri" panose="020F050202020403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13294B"/>
                </a:solidFill>
                <a:latin typeface="Calibri" panose="020F0502020204030204" pitchFamily="34" charset="0"/>
                <a:ea typeface="+mn-ea"/>
                <a:cs typeface="Calibri" panose="020F050202020403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13294B"/>
                </a:solidFill>
                <a:latin typeface="Calibri" panose="020F0502020204030204" pitchFamily="34" charset="0"/>
                <a:ea typeface="+mn-ea"/>
                <a:cs typeface="Calibri" panose="020F050202020403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13294B"/>
                </a:solidFill>
                <a:latin typeface="Calibri" panose="020F0502020204030204" pitchFamily="34" charset="0"/>
                <a:ea typeface="+mn-ea"/>
                <a:cs typeface="Calibri" panose="020F050202020403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3294B"/>
                </a:solidFill>
                <a:latin typeface="Calibri" panose="020F0502020204030204" pitchFamily="34" charset="0"/>
                <a:ea typeface="+mn-ea"/>
                <a:cs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dirty="0"/>
              <a:t>Perennial</a:t>
            </a:r>
          </a:p>
          <a:p>
            <a:r>
              <a:rPr lang="en-US" altLang="en-US" dirty="0"/>
              <a:t>Height: 2-6’</a:t>
            </a:r>
          </a:p>
          <a:p>
            <a:r>
              <a:rPr lang="en-US" altLang="en-US" dirty="0"/>
              <a:t>Full to part sun</a:t>
            </a:r>
          </a:p>
          <a:p>
            <a:r>
              <a:rPr lang="en-US" altLang="en-US" dirty="0"/>
              <a:t>Very large blooms</a:t>
            </a:r>
          </a:p>
          <a:p>
            <a:r>
              <a:rPr lang="en-US" altLang="en-US" dirty="0"/>
              <a:t>Blooms July-September</a:t>
            </a:r>
          </a:p>
          <a:p>
            <a:r>
              <a:rPr lang="en-US" altLang="en-US" dirty="0"/>
              <a:t>Wet soils</a:t>
            </a:r>
          </a:p>
          <a:p>
            <a:r>
              <a:rPr lang="en-US" altLang="en-US" dirty="0"/>
              <a:t>May need winter mulch to overwinter in colder areas </a:t>
            </a:r>
          </a:p>
          <a:p>
            <a:r>
              <a:rPr lang="en-US" altLang="en-US" dirty="0"/>
              <a:t>Very late to emerge in the spring</a:t>
            </a:r>
          </a:p>
        </p:txBody>
      </p:sp>
      <p:sp>
        <p:nvSpPr>
          <p:cNvPr id="11" name="TextBox 10">
            <a:extLst>
              <a:ext uri="{FF2B5EF4-FFF2-40B4-BE49-F238E27FC236}">
                <a16:creationId xmlns:a16="http://schemas.microsoft.com/office/drawing/2014/main" id="{1895B9A4-CB0D-F7CE-0D50-6F783747415B}"/>
              </a:ext>
            </a:extLst>
          </p:cNvPr>
          <p:cNvSpPr txBox="1"/>
          <p:nvPr/>
        </p:nvSpPr>
        <p:spPr>
          <a:xfrm>
            <a:off x="238655" y="5875749"/>
            <a:ext cx="6097772" cy="230832"/>
          </a:xfrm>
          <a:prstGeom prst="rect">
            <a:avLst/>
          </a:prstGeom>
          <a:noFill/>
        </p:spPr>
        <p:txBody>
          <a:bodyPr wrap="square">
            <a:spAutoFit/>
          </a:bodyPr>
          <a:lstStyle/>
          <a:p>
            <a:r>
              <a:rPr lang="en-US" sz="900" dirty="0"/>
              <a:t>Photo credit: Shaun Winterton, on Bugwood.org</a:t>
            </a:r>
          </a:p>
        </p:txBody>
      </p:sp>
    </p:spTree>
    <p:extLst>
      <p:ext uri="{BB962C8B-B14F-4D97-AF65-F5344CB8AC3E}">
        <p14:creationId xmlns:p14="http://schemas.microsoft.com/office/powerpoint/2010/main" val="353180722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D2A83F-DE12-7CE3-AE5F-FAC10979D6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5E917F-8672-B490-5521-12237FEAF078}"/>
              </a:ext>
            </a:extLst>
          </p:cNvPr>
          <p:cNvSpPr txBox="1">
            <a:spLocks/>
          </p:cNvSpPr>
          <p:nvPr/>
        </p:nvSpPr>
        <p:spPr>
          <a:xfrm>
            <a:off x="6603437" y="994023"/>
            <a:ext cx="5052598" cy="1280890"/>
          </a:xfrm>
          <a:prstGeom prst="rect">
            <a:avLst/>
          </a:prstGeom>
        </p:spPr>
        <p:txBody>
          <a:bodyPr vert="horz" lIns="91440" tIns="45720" rIns="91440" bIns="45720" rtlCol="0" anchor="t">
            <a:normAutofit/>
          </a:bodyPr>
          <a:lstStyle>
            <a:lvl1pPr algn="l" defTabSz="914400" rtl="0" eaLnBrk="1" latinLnBrk="0" hangingPunct="1">
              <a:lnSpc>
                <a:spcPct val="70000"/>
              </a:lnSpc>
              <a:spcBef>
                <a:spcPct val="0"/>
              </a:spcBef>
              <a:buNone/>
              <a:defRPr sz="4400" kern="1200">
                <a:solidFill>
                  <a:srgbClr val="13294B"/>
                </a:solidFill>
                <a:latin typeface="Calibri" panose="020F0502020204030204" pitchFamily="34" charset="0"/>
                <a:ea typeface="+mj-ea"/>
                <a:cs typeface="Calibri" panose="020F0502020204030204" pitchFamily="34" charset="0"/>
              </a:defRPr>
            </a:lvl1pPr>
          </a:lstStyle>
          <a:p>
            <a:pPr>
              <a:defRPr/>
            </a:pPr>
            <a:r>
              <a:rPr lang="en-US" altLang="en-US" sz="4000" b="1" dirty="0"/>
              <a:t>Coreopsis </a:t>
            </a:r>
            <a:br>
              <a:rPr lang="en-US" altLang="en-US" sz="3200" dirty="0"/>
            </a:br>
            <a:r>
              <a:rPr lang="en-US" altLang="en-US" sz="3200" i="1" dirty="0" err="1"/>
              <a:t>Coreopsis</a:t>
            </a:r>
            <a:r>
              <a:rPr lang="en-US" altLang="en-US" sz="3200" i="1" dirty="0"/>
              <a:t> sp.</a:t>
            </a:r>
            <a:endParaRPr lang="en-US" sz="4800" dirty="0"/>
          </a:p>
        </p:txBody>
      </p:sp>
      <p:sp>
        <p:nvSpPr>
          <p:cNvPr id="6" name="Content Placeholder 3">
            <a:extLst>
              <a:ext uri="{FF2B5EF4-FFF2-40B4-BE49-F238E27FC236}">
                <a16:creationId xmlns:a16="http://schemas.microsoft.com/office/drawing/2014/main" id="{640158FF-F342-81B1-B117-60EAA4982F6B}"/>
              </a:ext>
            </a:extLst>
          </p:cNvPr>
          <p:cNvSpPr txBox="1">
            <a:spLocks/>
          </p:cNvSpPr>
          <p:nvPr/>
        </p:nvSpPr>
        <p:spPr>
          <a:xfrm>
            <a:off x="6631470" y="2112483"/>
            <a:ext cx="5181600" cy="406448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13294B"/>
                </a:solidFill>
                <a:latin typeface="Calibri" panose="020F0502020204030204" pitchFamily="34" charset="0"/>
                <a:ea typeface="+mn-ea"/>
                <a:cs typeface="Calibri" panose="020F050202020403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13294B"/>
                </a:solidFill>
                <a:latin typeface="Calibri" panose="020F0502020204030204" pitchFamily="34" charset="0"/>
                <a:ea typeface="+mn-ea"/>
                <a:cs typeface="Calibri" panose="020F050202020403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13294B"/>
                </a:solidFill>
                <a:latin typeface="Calibri" panose="020F0502020204030204" pitchFamily="34" charset="0"/>
                <a:ea typeface="+mn-ea"/>
                <a:cs typeface="Calibri" panose="020F050202020403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13294B"/>
                </a:solidFill>
                <a:latin typeface="Calibri" panose="020F0502020204030204" pitchFamily="34" charset="0"/>
                <a:ea typeface="+mn-ea"/>
                <a:cs typeface="Calibri" panose="020F050202020403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3294B"/>
                </a:solidFill>
                <a:latin typeface="Calibri" panose="020F0502020204030204" pitchFamily="34" charset="0"/>
                <a:ea typeface="+mn-ea"/>
                <a:cs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dirty="0"/>
              <a:t>Perennial</a:t>
            </a:r>
          </a:p>
          <a:p>
            <a:r>
              <a:rPr lang="en-US" altLang="en-US" dirty="0"/>
              <a:t>Height: 1-2’</a:t>
            </a:r>
          </a:p>
          <a:p>
            <a:r>
              <a:rPr lang="en-US" altLang="en-US" dirty="0"/>
              <a:t>Bloom Color: yellow</a:t>
            </a:r>
          </a:p>
          <a:p>
            <a:r>
              <a:rPr lang="en-US" altLang="en-US" dirty="0"/>
              <a:t>Blooms June – October</a:t>
            </a:r>
          </a:p>
          <a:p>
            <a:r>
              <a:rPr lang="en-US" altLang="en-US" dirty="0"/>
              <a:t>Full sun</a:t>
            </a:r>
          </a:p>
          <a:p>
            <a:pPr fontAlgn="t"/>
            <a:r>
              <a:rPr lang="en-US" altLang="en-US" dirty="0"/>
              <a:t>Great for bees</a:t>
            </a:r>
          </a:p>
        </p:txBody>
      </p:sp>
      <p:pic>
        <p:nvPicPr>
          <p:cNvPr id="8" name="Picture 7">
            <a:extLst>
              <a:ext uri="{FF2B5EF4-FFF2-40B4-BE49-F238E27FC236}">
                <a16:creationId xmlns:a16="http://schemas.microsoft.com/office/drawing/2014/main" id="{494F64B0-7B48-B3E4-FFB4-3CD17C6113F0}"/>
              </a:ext>
            </a:extLst>
          </p:cNvPr>
          <p:cNvPicPr>
            <a:picLocks noChangeAspect="1"/>
          </p:cNvPicPr>
          <p:nvPr/>
        </p:nvPicPr>
        <p:blipFill>
          <a:blip r:embed="rId3"/>
          <a:stretch>
            <a:fillRect/>
          </a:stretch>
        </p:blipFill>
        <p:spPr>
          <a:xfrm>
            <a:off x="507932" y="1847732"/>
            <a:ext cx="5182049" cy="3889585"/>
          </a:xfrm>
          <a:prstGeom prst="rect">
            <a:avLst/>
          </a:prstGeom>
        </p:spPr>
      </p:pic>
      <p:sp>
        <p:nvSpPr>
          <p:cNvPr id="13" name="TextBox 12">
            <a:extLst>
              <a:ext uri="{FF2B5EF4-FFF2-40B4-BE49-F238E27FC236}">
                <a16:creationId xmlns:a16="http://schemas.microsoft.com/office/drawing/2014/main" id="{3336CF2B-7B14-32C8-56D1-B88631D5BF18}"/>
              </a:ext>
            </a:extLst>
          </p:cNvPr>
          <p:cNvSpPr txBox="1"/>
          <p:nvPr/>
        </p:nvSpPr>
        <p:spPr>
          <a:xfrm>
            <a:off x="505665" y="5779294"/>
            <a:ext cx="6097772" cy="230832"/>
          </a:xfrm>
          <a:prstGeom prst="rect">
            <a:avLst/>
          </a:prstGeom>
          <a:noFill/>
        </p:spPr>
        <p:txBody>
          <a:bodyPr wrap="square">
            <a:spAutoFit/>
          </a:bodyPr>
          <a:lstStyle/>
          <a:p>
            <a:r>
              <a:rPr lang="en-US" sz="900" dirty="0"/>
              <a:t>Photo credit: </a:t>
            </a:r>
            <a:r>
              <a:rPr lang="pl-PL" sz="900" dirty="0"/>
              <a:t>Katy Chayka, www.minnesotawildflowers.info, Bugwood.org </a:t>
            </a:r>
            <a:endParaRPr lang="en-US" sz="900" dirty="0"/>
          </a:p>
        </p:txBody>
      </p:sp>
    </p:spTree>
    <p:extLst>
      <p:ext uri="{BB962C8B-B14F-4D97-AF65-F5344CB8AC3E}">
        <p14:creationId xmlns:p14="http://schemas.microsoft.com/office/powerpoint/2010/main" val="96278129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3AD81-BBE8-D94F-ADF9-98E1BD9159B0}"/>
              </a:ext>
            </a:extLst>
          </p:cNvPr>
          <p:cNvSpPr>
            <a:spLocks noGrp="1"/>
          </p:cNvSpPr>
          <p:nvPr>
            <p:ph type="title"/>
          </p:nvPr>
        </p:nvSpPr>
        <p:spPr/>
        <p:txBody>
          <a:bodyPr/>
          <a:lstStyle/>
          <a:p>
            <a:r>
              <a:rPr lang="en-US" dirty="0"/>
              <a:t>Many more…</a:t>
            </a:r>
          </a:p>
        </p:txBody>
      </p:sp>
      <p:sp>
        <p:nvSpPr>
          <p:cNvPr id="3" name="Content Placeholder 2">
            <a:extLst>
              <a:ext uri="{FF2B5EF4-FFF2-40B4-BE49-F238E27FC236}">
                <a16:creationId xmlns:a16="http://schemas.microsoft.com/office/drawing/2014/main" id="{388048C6-09A1-B590-4BFE-75EDCBEBDF18}"/>
              </a:ext>
            </a:extLst>
          </p:cNvPr>
          <p:cNvSpPr>
            <a:spLocks noGrp="1"/>
          </p:cNvSpPr>
          <p:nvPr>
            <p:ph sz="half" idx="1"/>
          </p:nvPr>
        </p:nvSpPr>
        <p:spPr>
          <a:xfrm>
            <a:off x="838199" y="2114979"/>
            <a:ext cx="5181600" cy="2628041"/>
          </a:xfrm>
        </p:spPr>
        <p:txBody>
          <a:bodyPr/>
          <a:lstStyle/>
          <a:p>
            <a:r>
              <a:rPr lang="en-US" dirty="0"/>
              <a:t>Black-eyed Susan</a:t>
            </a:r>
          </a:p>
          <a:p>
            <a:r>
              <a:rPr lang="en-US" dirty="0"/>
              <a:t>Bee balm</a:t>
            </a:r>
          </a:p>
          <a:p>
            <a:r>
              <a:rPr lang="en-US" dirty="0"/>
              <a:t>Goldenrod</a:t>
            </a:r>
          </a:p>
          <a:p>
            <a:r>
              <a:rPr lang="en-US" dirty="0"/>
              <a:t>Liatris</a:t>
            </a:r>
          </a:p>
          <a:p>
            <a:r>
              <a:rPr lang="en-US" dirty="0"/>
              <a:t>Wild rose</a:t>
            </a:r>
          </a:p>
        </p:txBody>
      </p:sp>
      <p:pic>
        <p:nvPicPr>
          <p:cNvPr id="6" name="Content Placeholder 5" descr="A close up of a flower&#10;&#10;AI-generated content may be incorrect.">
            <a:extLst>
              <a:ext uri="{FF2B5EF4-FFF2-40B4-BE49-F238E27FC236}">
                <a16:creationId xmlns:a16="http://schemas.microsoft.com/office/drawing/2014/main" id="{7CB99681-7457-C7AB-B569-AB46050DBE09}"/>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rot="5400000">
            <a:off x="6337469" y="928927"/>
            <a:ext cx="6358799" cy="4769098"/>
          </a:xfrm>
        </p:spPr>
      </p:pic>
      <p:sp>
        <p:nvSpPr>
          <p:cNvPr id="7" name="TextBox 6">
            <a:extLst>
              <a:ext uri="{FF2B5EF4-FFF2-40B4-BE49-F238E27FC236}">
                <a16:creationId xmlns:a16="http://schemas.microsoft.com/office/drawing/2014/main" id="{0B4526A6-E904-47F8-2287-2DB4398042A6}"/>
              </a:ext>
            </a:extLst>
          </p:cNvPr>
          <p:cNvSpPr txBox="1"/>
          <p:nvPr/>
        </p:nvSpPr>
        <p:spPr>
          <a:xfrm>
            <a:off x="7132319" y="6492875"/>
            <a:ext cx="6097772" cy="230832"/>
          </a:xfrm>
          <a:prstGeom prst="rect">
            <a:avLst/>
          </a:prstGeom>
          <a:noFill/>
        </p:spPr>
        <p:txBody>
          <a:bodyPr wrap="square">
            <a:spAutoFit/>
          </a:bodyPr>
          <a:lstStyle/>
          <a:p>
            <a:r>
              <a:rPr lang="en-US" sz="900" dirty="0"/>
              <a:t>Photo credit: Jamie Viebach</a:t>
            </a:r>
          </a:p>
        </p:txBody>
      </p:sp>
    </p:spTree>
    <p:extLst>
      <p:ext uri="{BB962C8B-B14F-4D97-AF65-F5344CB8AC3E}">
        <p14:creationId xmlns:p14="http://schemas.microsoft.com/office/powerpoint/2010/main" val="426498391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B78B1-EEFE-565F-9F5E-B05C89259B01}"/>
              </a:ext>
            </a:extLst>
          </p:cNvPr>
          <p:cNvSpPr>
            <a:spLocks noGrp="1"/>
          </p:cNvSpPr>
          <p:nvPr>
            <p:ph type="title"/>
          </p:nvPr>
        </p:nvSpPr>
        <p:spPr>
          <a:xfrm>
            <a:off x="5868557" y="1138036"/>
            <a:ext cx="5444382" cy="1402470"/>
          </a:xfrm>
        </p:spPr>
        <p:txBody>
          <a:bodyPr vert="horz" lIns="91440" tIns="45720" rIns="91440" bIns="45720" rtlCol="0" anchor="t">
            <a:normAutofit/>
          </a:bodyPr>
          <a:lstStyle/>
          <a:p>
            <a:pPr>
              <a:lnSpc>
                <a:spcPct val="90000"/>
              </a:lnSpc>
            </a:pPr>
            <a:r>
              <a:rPr lang="en-US" altLang="en-US">
                <a:solidFill>
                  <a:schemeClr val="tx1"/>
                </a:solidFill>
                <a:latin typeface="+mj-lt"/>
                <a:cs typeface="+mj-cs"/>
              </a:rPr>
              <a:t>References</a:t>
            </a:r>
            <a:endParaRPr lang="en-US">
              <a:solidFill>
                <a:schemeClr val="tx1"/>
              </a:solidFill>
              <a:latin typeface="+mj-lt"/>
              <a:cs typeface="+mj-cs"/>
            </a:endParaRPr>
          </a:p>
        </p:txBody>
      </p:sp>
      <p:pic>
        <p:nvPicPr>
          <p:cNvPr id="6" name="Picture 5" descr="A dog standing on a leash&#10;&#10;Description automatically generated">
            <a:extLst>
              <a:ext uri="{FF2B5EF4-FFF2-40B4-BE49-F238E27FC236}">
                <a16:creationId xmlns:a16="http://schemas.microsoft.com/office/drawing/2014/main" id="{A2CEC15A-B42B-0D53-A9E7-9B55EBFBA8F1}"/>
              </a:ext>
            </a:extLst>
          </p:cNvPr>
          <p:cNvPicPr>
            <a:picLocks noChangeAspect="1"/>
          </p:cNvPicPr>
          <p:nvPr/>
        </p:nvPicPr>
        <p:blipFill rotWithShape="1">
          <a:blip r:embed="rId3">
            <a:extLst>
              <a:ext uri="{28A0092B-C50C-407E-A947-70E740481C1C}">
                <a14:useLocalDpi xmlns:a14="http://schemas.microsoft.com/office/drawing/2010/main" val="0"/>
              </a:ext>
            </a:extLst>
          </a:blip>
          <a:srcRect r="151" b="2"/>
          <a:stretch/>
        </p:blipFill>
        <p:spPr>
          <a:xfrm rot="5400000">
            <a:off x="-853411" y="853410"/>
            <a:ext cx="6858000" cy="5151179"/>
          </a:xfrm>
          <a:prstGeom prst="rect">
            <a:avLst/>
          </a:prstGeom>
        </p:spPr>
      </p:pic>
      <p:cxnSp>
        <p:nvCxnSpPr>
          <p:cNvPr id="13" name="Straight Connector 12">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F494357-9C8D-7093-9A77-DB797BF24122}"/>
              </a:ext>
            </a:extLst>
          </p:cNvPr>
          <p:cNvSpPr>
            <a:spLocks noGrp="1"/>
          </p:cNvSpPr>
          <p:nvPr>
            <p:ph idx="1"/>
          </p:nvPr>
        </p:nvSpPr>
        <p:spPr>
          <a:xfrm>
            <a:off x="5868557" y="1775013"/>
            <a:ext cx="5444382" cy="4765636"/>
          </a:xfrm>
        </p:spPr>
        <p:txBody>
          <a:bodyPr vert="horz" lIns="91440" tIns="45720" rIns="91440" bIns="45720" rtlCol="0">
            <a:normAutofit/>
          </a:bodyPr>
          <a:lstStyle/>
          <a:p>
            <a:r>
              <a:rPr lang="en-US" altLang="en-US" sz="1400" dirty="0">
                <a:solidFill>
                  <a:schemeClr val="tx1"/>
                </a:solidFill>
                <a:latin typeface="+mn-lt"/>
                <a:cs typeface="+mn-cs"/>
              </a:rPr>
              <a:t>Thank you to Dr. Amy Fischer-Brown, professor of Companion Animal Biology &amp; Humane Education at University of Illinois </a:t>
            </a:r>
          </a:p>
          <a:p>
            <a:r>
              <a:rPr lang="en-US" altLang="en-US" sz="1400" dirty="0">
                <a:solidFill>
                  <a:schemeClr val="tx1"/>
                </a:solidFill>
                <a:latin typeface="+mn-lt"/>
                <a:cs typeface="+mn-cs"/>
              </a:rPr>
              <a:t>ASPCA: </a:t>
            </a:r>
            <a:r>
              <a:rPr lang="en-US" altLang="en-US" sz="1400" u="sng" dirty="0">
                <a:solidFill>
                  <a:schemeClr val="tx1"/>
                </a:solidFill>
                <a:latin typeface="+mn-lt"/>
                <a:cs typeface="+mn-cs"/>
                <a:hlinkClick r:id="rId4"/>
              </a:rPr>
              <a:t>https://www.aspca.org/pet-care/aspca-poison-control/toxic-and-non-toxic-plants</a:t>
            </a:r>
            <a:endParaRPr lang="en-US" altLang="en-US" sz="1400" u="sng" dirty="0">
              <a:solidFill>
                <a:schemeClr val="tx1"/>
              </a:solidFill>
              <a:latin typeface="+mn-lt"/>
              <a:cs typeface="+mn-cs"/>
            </a:endParaRPr>
          </a:p>
          <a:p>
            <a:r>
              <a:rPr lang="en-US" altLang="en-US" sz="1400" dirty="0">
                <a:solidFill>
                  <a:schemeClr val="tx1"/>
                </a:solidFill>
                <a:latin typeface="+mn-lt"/>
                <a:cs typeface="+mn-cs"/>
              </a:rPr>
              <a:t>Cornell University</a:t>
            </a:r>
          </a:p>
          <a:p>
            <a:r>
              <a:rPr lang="en-US" altLang="en-US" sz="1400" dirty="0">
                <a:solidFill>
                  <a:schemeClr val="tx1"/>
                </a:solidFill>
                <a:latin typeface="+mn-lt"/>
                <a:cs typeface="+mn-cs"/>
              </a:rPr>
              <a:t>Missouri Botanical Garden</a:t>
            </a:r>
          </a:p>
          <a:p>
            <a:r>
              <a:rPr lang="en-US" altLang="en-US" sz="1400" dirty="0">
                <a:solidFill>
                  <a:schemeClr val="tx1"/>
                </a:solidFill>
                <a:latin typeface="+mn-lt"/>
                <a:cs typeface="+mn-cs"/>
              </a:rPr>
              <a:t>North Carolina State University</a:t>
            </a:r>
          </a:p>
          <a:p>
            <a:r>
              <a:rPr lang="en-US" altLang="en-US" sz="1400" dirty="0">
                <a:solidFill>
                  <a:schemeClr val="tx1"/>
                </a:solidFill>
                <a:latin typeface="+mn-lt"/>
                <a:cs typeface="+mn-cs"/>
              </a:rPr>
              <a:t>Ohio State University</a:t>
            </a:r>
          </a:p>
          <a:p>
            <a:r>
              <a:rPr lang="en-US" altLang="en-US" sz="1400" dirty="0">
                <a:solidFill>
                  <a:schemeClr val="tx1"/>
                </a:solidFill>
                <a:latin typeface="+mn-lt"/>
                <a:cs typeface="+mn-cs"/>
              </a:rPr>
              <a:t>Pet Poison Hotline: </a:t>
            </a:r>
            <a:r>
              <a:rPr lang="en-US" altLang="en-US" sz="1400" dirty="0">
                <a:solidFill>
                  <a:schemeClr val="tx1"/>
                </a:solidFill>
                <a:latin typeface="+mn-lt"/>
                <a:cs typeface="+mn-cs"/>
                <a:hlinkClick r:id="rId5">
                  <a:extLst>
                    <a:ext uri="{A12FA001-AC4F-418D-AE19-62706E023703}">
                      <ahyp:hlinkClr xmlns:ahyp="http://schemas.microsoft.com/office/drawing/2018/hyperlinkcolor" val="tx"/>
                    </a:ext>
                  </a:extLst>
                </a:hlinkClick>
              </a:rPr>
              <a:t>http://www.petpoisonhelpline.com</a:t>
            </a:r>
            <a:endParaRPr lang="en-US" altLang="en-US" sz="1400" dirty="0">
              <a:solidFill>
                <a:schemeClr val="tx1"/>
              </a:solidFill>
              <a:latin typeface="+mn-lt"/>
              <a:cs typeface="+mn-cs"/>
            </a:endParaRPr>
          </a:p>
          <a:p>
            <a:r>
              <a:rPr lang="en-US" altLang="en-US" sz="1400" dirty="0">
                <a:solidFill>
                  <a:schemeClr val="tx1"/>
                </a:solidFill>
                <a:latin typeface="+mn-lt"/>
                <a:cs typeface="+mn-cs"/>
              </a:rPr>
              <a:t>University of California Davis School of Vet Medicine: </a:t>
            </a:r>
            <a:r>
              <a:rPr lang="en-US" altLang="en-US" sz="1400" dirty="0">
                <a:solidFill>
                  <a:schemeClr val="tx1"/>
                </a:solidFill>
                <a:latin typeface="+mn-lt"/>
                <a:cs typeface="+mn-cs"/>
                <a:hlinkClick r:id="rId6">
                  <a:extLst>
                    <a:ext uri="{A12FA001-AC4F-418D-AE19-62706E023703}">
                      <ahyp:hlinkClr xmlns:ahyp="http://schemas.microsoft.com/office/drawing/2018/hyperlinkcolor" val="tx"/>
                    </a:ext>
                  </a:extLst>
                </a:hlinkClick>
              </a:rPr>
              <a:t>http://www.vetmed.ucdavis.edu</a:t>
            </a:r>
            <a:endParaRPr lang="en-US" altLang="en-US" sz="1400" dirty="0">
              <a:solidFill>
                <a:schemeClr val="tx1"/>
              </a:solidFill>
              <a:latin typeface="+mn-lt"/>
              <a:cs typeface="+mn-cs"/>
            </a:endParaRPr>
          </a:p>
          <a:p>
            <a:r>
              <a:rPr lang="en-US" altLang="en-US" sz="1400" dirty="0">
                <a:solidFill>
                  <a:schemeClr val="tx1"/>
                </a:solidFill>
                <a:latin typeface="+mn-lt"/>
                <a:cs typeface="+mn-cs"/>
              </a:rPr>
              <a:t>University of Illinois Veterinary School: </a:t>
            </a:r>
            <a:r>
              <a:rPr lang="en-US" altLang="en-US" sz="1400" dirty="0">
                <a:solidFill>
                  <a:schemeClr val="tx1"/>
                </a:solidFill>
                <a:latin typeface="+mn-lt"/>
                <a:cs typeface="+mn-cs"/>
                <a:hlinkClick r:id="rId7">
                  <a:extLst>
                    <a:ext uri="{A12FA001-AC4F-418D-AE19-62706E023703}">
                      <ahyp:hlinkClr xmlns:ahyp="http://schemas.microsoft.com/office/drawing/2018/hyperlinkcolor" val="tx"/>
                    </a:ext>
                  </a:extLst>
                </a:hlinkClick>
              </a:rPr>
              <a:t>http://www.library.illinois.edu/vex/toxic</a:t>
            </a:r>
            <a:endParaRPr lang="en-US" altLang="en-US" sz="1400" dirty="0">
              <a:solidFill>
                <a:schemeClr val="tx1"/>
              </a:solidFill>
              <a:latin typeface="+mn-lt"/>
              <a:cs typeface="+mn-cs"/>
            </a:endParaRPr>
          </a:p>
          <a:p>
            <a:r>
              <a:rPr lang="en-US" altLang="en-US" sz="1400" dirty="0">
                <a:solidFill>
                  <a:schemeClr val="tx1"/>
                </a:solidFill>
                <a:latin typeface="+mn-lt"/>
                <a:cs typeface="+mn-cs"/>
              </a:rPr>
              <a:t>University of Pennsylvania Veterinary Medicine</a:t>
            </a:r>
          </a:p>
          <a:p>
            <a:r>
              <a:rPr lang="en-US" altLang="en-US" sz="1400" dirty="0">
                <a:solidFill>
                  <a:schemeClr val="tx1"/>
                </a:solidFill>
                <a:latin typeface="+mn-lt"/>
                <a:cs typeface="+mn-cs"/>
              </a:rPr>
              <a:t>University of Vermont</a:t>
            </a:r>
          </a:p>
        </p:txBody>
      </p:sp>
      <p:sp>
        <p:nvSpPr>
          <p:cNvPr id="4" name="TextBox 3">
            <a:extLst>
              <a:ext uri="{FF2B5EF4-FFF2-40B4-BE49-F238E27FC236}">
                <a16:creationId xmlns:a16="http://schemas.microsoft.com/office/drawing/2014/main" id="{430E38CC-0660-FE15-1A89-09637BA0BC89}"/>
              </a:ext>
            </a:extLst>
          </p:cNvPr>
          <p:cNvSpPr txBox="1"/>
          <p:nvPr/>
        </p:nvSpPr>
        <p:spPr>
          <a:xfrm>
            <a:off x="3562967" y="6627168"/>
            <a:ext cx="2408730" cy="230832"/>
          </a:xfrm>
          <a:prstGeom prst="rect">
            <a:avLst/>
          </a:prstGeom>
          <a:noFill/>
        </p:spPr>
        <p:txBody>
          <a:bodyPr wrap="square">
            <a:spAutoFit/>
          </a:bodyPr>
          <a:lstStyle/>
          <a:p>
            <a:r>
              <a:rPr lang="en-US" sz="900" dirty="0">
                <a:solidFill>
                  <a:schemeClr val="bg1"/>
                </a:solidFill>
              </a:rPr>
              <a:t>Photo credit: Jamie Viebach</a:t>
            </a:r>
          </a:p>
        </p:txBody>
      </p:sp>
    </p:spTree>
    <p:extLst>
      <p:ext uri="{BB962C8B-B14F-4D97-AF65-F5344CB8AC3E}">
        <p14:creationId xmlns:p14="http://schemas.microsoft.com/office/powerpoint/2010/main" val="106304730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4E5FD557-4258-F996-4EF8-6ADB028CE93D}"/>
              </a:ext>
            </a:extLst>
          </p:cNvPr>
          <p:cNvSpPr txBox="1">
            <a:spLocks/>
          </p:cNvSpPr>
          <p:nvPr/>
        </p:nvSpPr>
        <p:spPr>
          <a:xfrm>
            <a:off x="5906196" y="652463"/>
            <a:ext cx="4205367" cy="1325563"/>
          </a:xfrm>
          <a:prstGeom prst="rect">
            <a:avLst/>
          </a:prstGeom>
        </p:spPr>
        <p:txBody>
          <a:bodyPr vert="horz" lIns="91440" tIns="45720" rIns="91440" bIns="45720" rtlCol="0" anchor="b">
            <a:normAutofit/>
          </a:bodyPr>
          <a:lstStyle>
            <a:lvl1pPr algn="l" rtl="0" eaLnBrk="1" fontAlgn="base" hangingPunct="1">
              <a:lnSpc>
                <a:spcPct val="85000"/>
              </a:lnSpc>
              <a:spcBef>
                <a:spcPct val="0"/>
              </a:spcBef>
              <a:spcAft>
                <a:spcPct val="0"/>
              </a:spcAft>
              <a:defRPr sz="4800" kern="1200" spc="-50">
                <a:solidFill>
                  <a:srgbClr val="404040"/>
                </a:solidFill>
                <a:latin typeface="+mj-lt"/>
                <a:ea typeface="+mj-ea"/>
                <a:cs typeface="+mj-cs"/>
              </a:defRPr>
            </a:lvl1pPr>
            <a:lvl2pPr algn="l" rtl="0" eaLnBrk="1" fontAlgn="base" hangingPunct="1">
              <a:lnSpc>
                <a:spcPct val="85000"/>
              </a:lnSpc>
              <a:spcBef>
                <a:spcPct val="0"/>
              </a:spcBef>
              <a:spcAft>
                <a:spcPct val="0"/>
              </a:spcAft>
              <a:defRPr sz="4800">
                <a:solidFill>
                  <a:srgbClr val="404040"/>
                </a:solidFill>
                <a:latin typeface="Calibri Light" panose="020F0302020204030204" pitchFamily="34" charset="0"/>
              </a:defRPr>
            </a:lvl2pPr>
            <a:lvl3pPr algn="l" rtl="0" eaLnBrk="1" fontAlgn="base" hangingPunct="1">
              <a:lnSpc>
                <a:spcPct val="85000"/>
              </a:lnSpc>
              <a:spcBef>
                <a:spcPct val="0"/>
              </a:spcBef>
              <a:spcAft>
                <a:spcPct val="0"/>
              </a:spcAft>
              <a:defRPr sz="4800">
                <a:solidFill>
                  <a:srgbClr val="404040"/>
                </a:solidFill>
                <a:latin typeface="Calibri Light" panose="020F0302020204030204" pitchFamily="34" charset="0"/>
              </a:defRPr>
            </a:lvl3pPr>
            <a:lvl4pPr algn="l" rtl="0" eaLnBrk="1" fontAlgn="base" hangingPunct="1">
              <a:lnSpc>
                <a:spcPct val="85000"/>
              </a:lnSpc>
              <a:spcBef>
                <a:spcPct val="0"/>
              </a:spcBef>
              <a:spcAft>
                <a:spcPct val="0"/>
              </a:spcAft>
              <a:defRPr sz="4800">
                <a:solidFill>
                  <a:srgbClr val="404040"/>
                </a:solidFill>
                <a:latin typeface="Calibri Light" panose="020F0302020204030204" pitchFamily="34" charset="0"/>
              </a:defRPr>
            </a:lvl4pPr>
            <a:lvl5pPr algn="l" rtl="0" eaLnBrk="1" fontAlgn="base" hangingPunct="1">
              <a:lnSpc>
                <a:spcPct val="85000"/>
              </a:lnSpc>
              <a:spcBef>
                <a:spcPct val="0"/>
              </a:spcBef>
              <a:spcAft>
                <a:spcPct val="0"/>
              </a:spcAft>
              <a:defRPr sz="4800">
                <a:solidFill>
                  <a:srgbClr val="404040"/>
                </a:solidFill>
                <a:latin typeface="Calibri Light" panose="020F0302020204030204" pitchFamily="34" charset="0"/>
              </a:defRPr>
            </a:lvl5pPr>
            <a:lvl6pPr marL="457200" algn="l" rtl="0" eaLnBrk="1" fontAlgn="base" hangingPunct="1">
              <a:lnSpc>
                <a:spcPct val="85000"/>
              </a:lnSpc>
              <a:spcBef>
                <a:spcPct val="0"/>
              </a:spcBef>
              <a:spcAft>
                <a:spcPct val="0"/>
              </a:spcAft>
              <a:defRPr sz="4800">
                <a:solidFill>
                  <a:srgbClr val="404040"/>
                </a:solidFill>
                <a:latin typeface="Calibri Light" panose="020F0302020204030204" pitchFamily="34" charset="0"/>
              </a:defRPr>
            </a:lvl6pPr>
            <a:lvl7pPr marL="914400" algn="l" rtl="0" eaLnBrk="1" fontAlgn="base" hangingPunct="1">
              <a:lnSpc>
                <a:spcPct val="85000"/>
              </a:lnSpc>
              <a:spcBef>
                <a:spcPct val="0"/>
              </a:spcBef>
              <a:spcAft>
                <a:spcPct val="0"/>
              </a:spcAft>
              <a:defRPr sz="4800">
                <a:solidFill>
                  <a:srgbClr val="404040"/>
                </a:solidFill>
                <a:latin typeface="Calibri Light" panose="020F0302020204030204" pitchFamily="34" charset="0"/>
              </a:defRPr>
            </a:lvl7pPr>
            <a:lvl8pPr marL="1371600" algn="l" rtl="0" eaLnBrk="1" fontAlgn="base" hangingPunct="1">
              <a:lnSpc>
                <a:spcPct val="85000"/>
              </a:lnSpc>
              <a:spcBef>
                <a:spcPct val="0"/>
              </a:spcBef>
              <a:spcAft>
                <a:spcPct val="0"/>
              </a:spcAft>
              <a:defRPr sz="4800">
                <a:solidFill>
                  <a:srgbClr val="404040"/>
                </a:solidFill>
                <a:latin typeface="Calibri Light" panose="020F0302020204030204" pitchFamily="34" charset="0"/>
              </a:defRPr>
            </a:lvl8pPr>
            <a:lvl9pPr marL="1828800" algn="l" rtl="0" eaLnBrk="1" fontAlgn="base" hangingPunct="1">
              <a:lnSpc>
                <a:spcPct val="85000"/>
              </a:lnSpc>
              <a:spcBef>
                <a:spcPct val="0"/>
              </a:spcBef>
              <a:spcAft>
                <a:spcPct val="0"/>
              </a:spcAft>
              <a:defRPr sz="4800">
                <a:solidFill>
                  <a:srgbClr val="404040"/>
                </a:solidFill>
                <a:latin typeface="Calibri Light" panose="020F0302020204030204" pitchFamily="34" charset="0"/>
              </a:defRPr>
            </a:lvl9pPr>
          </a:lstStyle>
          <a:p>
            <a:pPr algn="ctr" defTabSz="914400"/>
            <a:r>
              <a:rPr lang="en-US" sz="4000" dirty="0"/>
              <a:t>Master Gardener Help Desk</a:t>
            </a:r>
          </a:p>
        </p:txBody>
      </p:sp>
      <p:sp>
        <p:nvSpPr>
          <p:cNvPr id="10" name="Content Placeholder 2">
            <a:extLst>
              <a:ext uri="{FF2B5EF4-FFF2-40B4-BE49-F238E27FC236}">
                <a16:creationId xmlns:a16="http://schemas.microsoft.com/office/drawing/2014/main" id="{90E55988-5984-064E-3F9F-5ABF9E75E3DA}"/>
              </a:ext>
            </a:extLst>
          </p:cNvPr>
          <p:cNvSpPr txBox="1">
            <a:spLocks/>
          </p:cNvSpPr>
          <p:nvPr/>
        </p:nvSpPr>
        <p:spPr bwMode="auto">
          <a:xfrm>
            <a:off x="4855446" y="1978026"/>
            <a:ext cx="6103620" cy="3263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45720" rIns="0" bIns="45720" numCol="1" anchor="t" anchorCtr="0" compatLnSpc="1">
            <a:prstTxWarp prst="textNoShape">
              <a:avLst/>
            </a:prstTxWarp>
            <a:normAutofit/>
          </a:bodyPr>
          <a:lstStyle>
            <a:lvl1pPr marL="90488" indent="-90488" algn="l" rtl="0" eaLnBrk="1" fontAlgn="base"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rgbClr val="404040"/>
                </a:solidFill>
                <a:latin typeface="+mn-lt"/>
                <a:ea typeface="+mn-ea"/>
                <a:cs typeface="+mn-cs"/>
              </a:defRPr>
            </a:lvl1pPr>
            <a:lvl2pPr marL="382588" indent="-182563" algn="l" rtl="0" eaLnBrk="1" fontAlgn="base" hangingPunct="1">
              <a:lnSpc>
                <a:spcPct val="90000"/>
              </a:lnSpc>
              <a:spcBef>
                <a:spcPts val="200"/>
              </a:spcBef>
              <a:spcAft>
                <a:spcPts val="400"/>
              </a:spcAft>
              <a:buClr>
                <a:schemeClr val="accent1"/>
              </a:buClr>
              <a:buFont typeface="Calibri" panose="020F0502020204030204" pitchFamily="34" charset="0"/>
              <a:buChar char="◦"/>
              <a:defRPr kern="1200">
                <a:solidFill>
                  <a:srgbClr val="404040"/>
                </a:solidFill>
                <a:latin typeface="+mn-lt"/>
                <a:ea typeface="+mn-ea"/>
                <a:cs typeface="+mn-cs"/>
              </a:defRPr>
            </a:lvl2pPr>
            <a:lvl3pPr marL="566738" indent="-182563" algn="l" rtl="0" eaLnBrk="1" fontAlgn="base" hangingPunct="1">
              <a:lnSpc>
                <a:spcPct val="90000"/>
              </a:lnSpc>
              <a:spcBef>
                <a:spcPts val="200"/>
              </a:spcBef>
              <a:spcAft>
                <a:spcPts val="400"/>
              </a:spcAft>
              <a:buClr>
                <a:schemeClr val="accent1"/>
              </a:buClr>
              <a:buFont typeface="Calibri" panose="020F0502020204030204" pitchFamily="34" charset="0"/>
              <a:buChar char="◦"/>
              <a:defRPr sz="1400" kern="1200">
                <a:solidFill>
                  <a:srgbClr val="404040"/>
                </a:solidFill>
                <a:latin typeface="+mn-lt"/>
                <a:ea typeface="+mn-ea"/>
                <a:cs typeface="+mn-cs"/>
              </a:defRPr>
            </a:lvl3pPr>
            <a:lvl4pPr marL="749300" indent="-182563" algn="l" rtl="0" eaLnBrk="1" fontAlgn="base" hangingPunct="1">
              <a:lnSpc>
                <a:spcPct val="90000"/>
              </a:lnSpc>
              <a:spcBef>
                <a:spcPts val="200"/>
              </a:spcBef>
              <a:spcAft>
                <a:spcPts val="400"/>
              </a:spcAft>
              <a:buClr>
                <a:schemeClr val="accent1"/>
              </a:buClr>
              <a:buFont typeface="Calibri" panose="020F0502020204030204" pitchFamily="34" charset="0"/>
              <a:buChar char="◦"/>
              <a:defRPr sz="1400" kern="1200">
                <a:solidFill>
                  <a:srgbClr val="404040"/>
                </a:solidFill>
                <a:latin typeface="+mn-lt"/>
                <a:ea typeface="+mn-ea"/>
                <a:cs typeface="+mn-cs"/>
              </a:defRPr>
            </a:lvl4pPr>
            <a:lvl5pPr marL="931863" indent="-182563" algn="l" rtl="0" eaLnBrk="1" fontAlgn="base" hangingPunct="1">
              <a:lnSpc>
                <a:spcPct val="90000"/>
              </a:lnSpc>
              <a:spcBef>
                <a:spcPts val="200"/>
              </a:spcBef>
              <a:spcAft>
                <a:spcPts val="400"/>
              </a:spcAft>
              <a:buClr>
                <a:schemeClr val="accent1"/>
              </a:buClr>
              <a:buFont typeface="Calibri" panose="020F0502020204030204" pitchFamily="34" charset="0"/>
              <a:buChar char="◦"/>
              <a:defRPr sz="1400" kern="1200">
                <a:solidFill>
                  <a:srgbClr val="404040"/>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lgn="ctr" defTabSz="914400">
              <a:buFont typeface="Calibri" panose="020F0502020204030204" pitchFamily="34" charset="0"/>
              <a:buNone/>
            </a:pPr>
            <a:r>
              <a:rPr lang="en-US" sz="2400" dirty="0"/>
              <a:t>Help Desk hours: 9:00 am – 12:30 pm</a:t>
            </a:r>
          </a:p>
          <a:p>
            <a:pPr marL="0" indent="0" algn="ctr" defTabSz="914400">
              <a:buFont typeface="Calibri" panose="020F0502020204030204" pitchFamily="34" charset="0"/>
              <a:buNone/>
            </a:pPr>
            <a:r>
              <a:rPr lang="en-US" sz="2400" dirty="0"/>
              <a:t>Monday/Wednesday/Friday</a:t>
            </a:r>
          </a:p>
          <a:p>
            <a:pPr marL="0" indent="0" algn="ctr" defTabSz="914400">
              <a:buFont typeface="Calibri" panose="020F0502020204030204" pitchFamily="34" charset="0"/>
              <a:buNone/>
            </a:pPr>
            <a:r>
              <a:rPr lang="en-US" sz="2400" dirty="0"/>
              <a:t>March - October</a:t>
            </a:r>
          </a:p>
          <a:p>
            <a:pPr marL="0" indent="0" algn="ctr" defTabSz="914400">
              <a:buFont typeface="Calibri" panose="020F0502020204030204" pitchFamily="34" charset="0"/>
              <a:buNone/>
            </a:pPr>
            <a:r>
              <a:rPr lang="en-US" sz="2400" dirty="0"/>
              <a:t>630-584-6166</a:t>
            </a:r>
          </a:p>
          <a:p>
            <a:pPr marL="0" indent="0" algn="ctr" defTabSz="914400">
              <a:buFont typeface="Calibri" panose="020F0502020204030204" pitchFamily="34" charset="0"/>
              <a:buNone/>
            </a:pPr>
            <a:r>
              <a:rPr lang="en-US" sz="2400" dirty="0"/>
              <a:t>535 S. Randall Rd., St. Charles, IL</a:t>
            </a:r>
          </a:p>
          <a:p>
            <a:pPr marL="0" indent="0" algn="ctr" defTabSz="914400">
              <a:buFont typeface="Calibri" panose="020F0502020204030204" pitchFamily="34" charset="0"/>
              <a:buNone/>
            </a:pPr>
            <a:r>
              <a:rPr lang="en-US" sz="2400" dirty="0"/>
              <a:t>Email address: </a:t>
            </a:r>
            <a:r>
              <a:rPr lang="en-US" sz="2400" u="sng" dirty="0"/>
              <a:t>uiemg-kane@illinois.edu</a:t>
            </a:r>
          </a:p>
        </p:txBody>
      </p:sp>
      <p:sp>
        <p:nvSpPr>
          <p:cNvPr id="7" name="Title 1">
            <a:extLst>
              <a:ext uri="{FF2B5EF4-FFF2-40B4-BE49-F238E27FC236}">
                <a16:creationId xmlns:a16="http://schemas.microsoft.com/office/drawing/2014/main" id="{1FE20186-AB4F-C293-EAF7-20AB22792697}"/>
              </a:ext>
            </a:extLst>
          </p:cNvPr>
          <p:cNvSpPr>
            <a:spLocks noGrp="1"/>
          </p:cNvSpPr>
          <p:nvPr>
            <p:ph type="title"/>
          </p:nvPr>
        </p:nvSpPr>
        <p:spPr>
          <a:xfrm>
            <a:off x="912628" y="2769813"/>
            <a:ext cx="3351028" cy="1008252"/>
          </a:xfrm>
        </p:spPr>
        <p:txBody>
          <a:bodyPr/>
          <a:lstStyle/>
          <a:p>
            <a:r>
              <a:rPr lang="en-US" dirty="0"/>
              <a:t>Questions?</a:t>
            </a:r>
          </a:p>
        </p:txBody>
      </p:sp>
      <p:pic>
        <p:nvPicPr>
          <p:cNvPr id="3" name="Picture 2" descr="A black background with blue text&#10;&#10;Description automatically generated">
            <a:extLst>
              <a:ext uri="{FF2B5EF4-FFF2-40B4-BE49-F238E27FC236}">
                <a16:creationId xmlns:a16="http://schemas.microsoft.com/office/drawing/2014/main" id="{895CE0F7-428C-32BC-AE1F-41F0AFEF731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7581" y="5876295"/>
            <a:ext cx="2819406" cy="740666"/>
          </a:xfrm>
          <a:prstGeom prst="rect">
            <a:avLst/>
          </a:prstGeom>
        </p:spPr>
      </p:pic>
      <p:pic>
        <p:nvPicPr>
          <p:cNvPr id="4" name="Picture 3">
            <a:extLst>
              <a:ext uri="{FF2B5EF4-FFF2-40B4-BE49-F238E27FC236}">
                <a16:creationId xmlns:a16="http://schemas.microsoft.com/office/drawing/2014/main" id="{425C4337-D542-C157-03D9-E4A0B90C9EC4}"/>
              </a:ext>
            </a:extLst>
          </p:cNvPr>
          <p:cNvPicPr>
            <a:picLocks noChangeAspect="1"/>
          </p:cNvPicPr>
          <p:nvPr/>
        </p:nvPicPr>
        <p:blipFill>
          <a:blip r:embed="rId3"/>
          <a:stretch>
            <a:fillRect/>
          </a:stretch>
        </p:blipFill>
        <p:spPr>
          <a:xfrm>
            <a:off x="7280344" y="5140505"/>
            <a:ext cx="1457070" cy="1426588"/>
          </a:xfrm>
          <a:prstGeom prst="rect">
            <a:avLst/>
          </a:prstGeom>
        </p:spPr>
      </p:pic>
    </p:spTree>
    <p:extLst>
      <p:ext uri="{BB962C8B-B14F-4D97-AF65-F5344CB8AC3E}">
        <p14:creationId xmlns:p14="http://schemas.microsoft.com/office/powerpoint/2010/main" val="42013926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ECC02-C40F-FB13-8DBE-D013A5F86781}"/>
              </a:ext>
            </a:extLst>
          </p:cNvPr>
          <p:cNvSpPr txBox="1">
            <a:spLocks/>
          </p:cNvSpPr>
          <p:nvPr/>
        </p:nvSpPr>
        <p:spPr>
          <a:xfrm>
            <a:off x="8091377" y="3671889"/>
            <a:ext cx="3514725" cy="656035"/>
          </a:xfrm>
          <a:prstGeom prst="rect">
            <a:avLst/>
          </a:prstGeom>
        </p:spPr>
        <p:txBody>
          <a:bodyPr lIns="0" tIns="0" rIns="0" bIns="0" anchor="b">
            <a:normAutofit/>
          </a:bodyPr>
          <a:lstStyle>
            <a:lvl1pPr algn="l" defTabSz="914400" rtl="0" eaLnBrk="1" latinLnBrk="0" hangingPunct="1">
              <a:lnSpc>
                <a:spcPct val="70000"/>
              </a:lnSpc>
              <a:spcBef>
                <a:spcPct val="0"/>
              </a:spcBef>
              <a:buNone/>
              <a:defRPr sz="3200" kern="1200">
                <a:solidFill>
                  <a:schemeClr val="bg1"/>
                </a:solidFill>
                <a:latin typeface="+mj-lt"/>
                <a:ea typeface="+mj-ea"/>
                <a:cs typeface="+mj-cs"/>
              </a:defRPr>
            </a:lvl1pPr>
          </a:lstStyle>
          <a:p>
            <a:pPr defTabSz="514350" fontAlgn="auto">
              <a:spcAft>
                <a:spcPts val="0"/>
              </a:spcAft>
              <a:defRPr/>
            </a:pPr>
            <a:r>
              <a:rPr lang="en-US" sz="1800" dirty="0">
                <a:solidFill>
                  <a:sysClr val="window" lastClr="FFFFFF"/>
                </a:solidFill>
                <a:latin typeface="+mn-lt"/>
              </a:rPr>
              <a:t>Jamie Viebach</a:t>
            </a:r>
          </a:p>
        </p:txBody>
      </p:sp>
      <p:sp>
        <p:nvSpPr>
          <p:cNvPr id="68611" name="Text Placeholder 3">
            <a:extLst>
              <a:ext uri="{FF2B5EF4-FFF2-40B4-BE49-F238E27FC236}">
                <a16:creationId xmlns:a16="http://schemas.microsoft.com/office/drawing/2014/main" id="{D783B3E4-0AC0-D23C-7772-65352F261763}"/>
              </a:ext>
            </a:extLst>
          </p:cNvPr>
          <p:cNvSpPr txBox="1">
            <a:spLocks noChangeArrowheads="1"/>
          </p:cNvSpPr>
          <p:nvPr/>
        </p:nvSpPr>
        <p:spPr bwMode="auto">
          <a:xfrm>
            <a:off x="8091376" y="4412985"/>
            <a:ext cx="3514725" cy="1140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defTabSz="685800">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382588" indent="-182563" defTabSz="68580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566738" indent="-182563" defTabSz="6858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749300" indent="-182563" defTabSz="6858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931863" indent="-182563" defTabSz="6858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1389063" indent="-182563" defTabSz="6858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1846263" indent="-182563" defTabSz="6858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2303463" indent="-182563" defTabSz="6858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2760663" indent="-182563" defTabSz="6858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spcBef>
                <a:spcPts val="563"/>
              </a:spcBef>
              <a:spcAft>
                <a:spcPct val="0"/>
              </a:spcAft>
              <a:buClrTx/>
              <a:buSzTx/>
              <a:buFont typeface="Arial" panose="020B0604020202020204" pitchFamily="34" charset="0"/>
              <a:buNone/>
            </a:pPr>
            <a:r>
              <a:rPr lang="en-US" altLang="en-US" sz="1600" dirty="0">
                <a:solidFill>
                  <a:srgbClr val="FFFFFF"/>
                </a:solidFill>
              </a:rPr>
              <a:t>Horticulture Educator</a:t>
            </a:r>
            <a:br>
              <a:rPr lang="en-US" altLang="en-US" sz="1600" dirty="0">
                <a:solidFill>
                  <a:srgbClr val="FFFFFF"/>
                </a:solidFill>
              </a:rPr>
            </a:br>
            <a:r>
              <a:rPr lang="en-US" altLang="en-US" sz="1600" dirty="0">
                <a:solidFill>
                  <a:schemeClr val="bg1"/>
                </a:solidFill>
                <a:hlinkClick r:id="rId2"/>
              </a:rPr>
              <a:t>jviebach@illinois.edu</a:t>
            </a:r>
            <a:r>
              <a:rPr lang="en-US" altLang="en-US" sz="1600" dirty="0">
                <a:solidFill>
                  <a:schemeClr val="bg1"/>
                </a:solidFill>
              </a:rPr>
              <a:t> </a:t>
            </a:r>
          </a:p>
          <a:p>
            <a:pPr eaLnBrk="1" hangingPunct="1">
              <a:spcBef>
                <a:spcPts val="563"/>
              </a:spcBef>
              <a:spcAft>
                <a:spcPct val="0"/>
              </a:spcAft>
              <a:buClrTx/>
              <a:buSzTx/>
              <a:buFont typeface="Arial" panose="020B0604020202020204" pitchFamily="34" charset="0"/>
              <a:buNone/>
            </a:pPr>
            <a:endParaRPr lang="en-US" altLang="en-US" sz="1600" dirty="0">
              <a:solidFill>
                <a:schemeClr val="bg1"/>
              </a:solidFill>
            </a:endParaRPr>
          </a:p>
          <a:p>
            <a:pPr eaLnBrk="1" hangingPunct="1">
              <a:spcBef>
                <a:spcPts val="563"/>
              </a:spcBef>
              <a:spcAft>
                <a:spcPct val="0"/>
              </a:spcAft>
              <a:buClrTx/>
              <a:buSzTx/>
              <a:buFont typeface="Arial" panose="020B0604020202020204" pitchFamily="34" charset="0"/>
              <a:buNone/>
            </a:pPr>
            <a:r>
              <a:rPr lang="en-US" altLang="en-US" sz="1600" dirty="0">
                <a:solidFill>
                  <a:schemeClr val="bg1"/>
                </a:solidFill>
              </a:rPr>
              <a:t>With </a:t>
            </a:r>
            <a:r>
              <a:rPr lang="en-US" altLang="en-US" sz="1600" dirty="0">
                <a:solidFill>
                  <a:schemeClr val="bg1"/>
                </a:solidFill>
                <a:latin typeface="+mn-lt"/>
              </a:rPr>
              <a:t>Bonnie Prokop, Master Gardener</a:t>
            </a:r>
          </a:p>
        </p:txBody>
      </p:sp>
      <p:pic>
        <p:nvPicPr>
          <p:cNvPr id="4" name="Picture 3" descr="A person smiling at camera&#10;&#10;Description automatically generated">
            <a:extLst>
              <a:ext uri="{FF2B5EF4-FFF2-40B4-BE49-F238E27FC236}">
                <a16:creationId xmlns:a16="http://schemas.microsoft.com/office/drawing/2014/main" id="{C2CBE244-4B76-2D4A-31A4-C75D44B6003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91377" y="1883521"/>
            <a:ext cx="1481470" cy="2116386"/>
          </a:xfrm>
          <a:prstGeom prst="rect">
            <a:avLst/>
          </a:prstGeom>
        </p:spPr>
      </p:pic>
    </p:spTree>
    <p:extLst>
      <p:ext uri="{BB962C8B-B14F-4D97-AF65-F5344CB8AC3E}">
        <p14:creationId xmlns:p14="http://schemas.microsoft.com/office/powerpoint/2010/main" val="1781891175"/>
      </p:ext>
    </p:extLst>
  </p:cSld>
  <p:clrMapOvr>
    <a:masterClrMapping/>
  </p:clrMapOvr>
  <p:transition spd="med">
    <p:random/>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Source Sans Pro"/>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Cicadas" id="{06BDBBEA-4873-4F7A-A056-B86190FC6E32}" vid="{19B9B4EE-C0A1-440C-A10B-987E81BB64FB}"/>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6313</TotalTime>
  <Words>6943</Words>
  <Application>Microsoft Office PowerPoint</Application>
  <PresentationFormat>Widescreen</PresentationFormat>
  <Paragraphs>456</Paragraphs>
  <Slides>43</Slides>
  <Notes>37</Notes>
  <HiddenSlides>2</HiddenSlides>
  <MMClips>1</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43</vt:i4>
      </vt:variant>
    </vt:vector>
  </HeadingPairs>
  <TitlesOfParts>
    <vt:vector size="52" baseType="lpstr">
      <vt:lpstr>geneva</vt:lpstr>
      <vt:lpstr>Calibri</vt:lpstr>
      <vt:lpstr>Segoe UI</vt:lpstr>
      <vt:lpstr>Wingdings</vt:lpstr>
      <vt:lpstr>AR CENA</vt:lpstr>
      <vt:lpstr>Calibri Light</vt:lpstr>
      <vt:lpstr>Arial</vt:lpstr>
      <vt:lpstr>Office Theme</vt:lpstr>
      <vt:lpstr>Retrospect</vt:lpstr>
      <vt:lpstr>PowerPoint Presentation</vt:lpstr>
      <vt:lpstr>Pet-Friendly Landscaping</vt:lpstr>
      <vt:lpstr>What you want</vt:lpstr>
      <vt:lpstr>What you want:  A garden that is easy to maintain </vt:lpstr>
      <vt:lpstr>What you want:  Protection for plants and structures </vt:lpstr>
      <vt:lpstr>What your pet wants</vt:lpstr>
      <vt:lpstr>Pet-friendly lawn care</vt:lpstr>
      <vt:lpstr>A place to answer nature’s call</vt:lpstr>
      <vt:lpstr>Hardscaping</vt:lpstr>
      <vt:lpstr>Fences</vt:lpstr>
      <vt:lpstr>Water</vt:lpstr>
      <vt:lpstr>Shade/Shelter</vt:lpstr>
      <vt:lpstr>Mulch in the garden</vt:lpstr>
      <vt:lpstr>Place to run and play</vt:lpstr>
      <vt:lpstr>Turtles/Tortoises</vt:lpstr>
      <vt:lpstr>Cats</vt:lpstr>
      <vt:lpstr>Pesticides</vt:lpstr>
      <vt:lpstr>Salt</vt:lpstr>
      <vt:lpstr>Other tips</vt:lpstr>
      <vt:lpstr>Growing snacks</vt:lpstr>
      <vt:lpstr>A note about mushrooms</vt:lpstr>
      <vt:lpstr>Plants to avoid </vt:lpstr>
      <vt:lpstr>Pet Poison Control Hotline (888) 426-4435</vt:lpstr>
      <vt:lpstr>Pet-Friendly Plants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Pet-friendly plants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Many more…</vt:lpstr>
      <vt:lpstr>References</vt:lpstr>
      <vt:lpstr>Questions?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Wiley, Matt</dc:creator>
  <cp:lastModifiedBy>Viebach, Jamie</cp:lastModifiedBy>
  <cp:revision>73</cp:revision>
  <dcterms:created xsi:type="dcterms:W3CDTF">2020-10-22T21:51:21Z</dcterms:created>
  <dcterms:modified xsi:type="dcterms:W3CDTF">2026-01-21T15:49:24Z</dcterms:modified>
</cp:coreProperties>
</file>