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69" r:id="rId2"/>
    <p:sldId id="343" r:id="rId3"/>
    <p:sldId id="340" r:id="rId4"/>
    <p:sldId id="301" r:id="rId5"/>
    <p:sldId id="311" r:id="rId6"/>
    <p:sldId id="349" r:id="rId7"/>
    <p:sldId id="346" r:id="rId8"/>
    <p:sldId id="363" r:id="rId9"/>
    <p:sldId id="348" r:id="rId10"/>
    <p:sldId id="347" r:id="rId11"/>
    <p:sldId id="350" r:id="rId12"/>
    <p:sldId id="351" r:id="rId13"/>
    <p:sldId id="353" r:id="rId14"/>
    <p:sldId id="354" r:id="rId15"/>
    <p:sldId id="367" r:id="rId16"/>
    <p:sldId id="368" r:id="rId17"/>
    <p:sldId id="369" r:id="rId18"/>
    <p:sldId id="370" r:id="rId19"/>
    <p:sldId id="344" r:id="rId20"/>
    <p:sldId id="336" r:id="rId21"/>
    <p:sldId id="358" r:id="rId22"/>
    <p:sldId id="360" r:id="rId23"/>
    <p:sldId id="380" r:id="rId24"/>
    <p:sldId id="359" r:id="rId25"/>
    <p:sldId id="382" r:id="rId26"/>
    <p:sldId id="337" r:id="rId27"/>
    <p:sldId id="361" r:id="rId28"/>
    <p:sldId id="366" r:id="rId29"/>
    <p:sldId id="365" r:id="rId30"/>
    <p:sldId id="364" r:id="rId31"/>
    <p:sldId id="362" r:id="rId32"/>
    <p:sldId id="345" r:id="rId33"/>
    <p:sldId id="338" r:id="rId34"/>
    <p:sldId id="376" r:id="rId35"/>
    <p:sldId id="372" r:id="rId36"/>
    <p:sldId id="371" r:id="rId37"/>
    <p:sldId id="374" r:id="rId38"/>
    <p:sldId id="377" r:id="rId39"/>
    <p:sldId id="373" r:id="rId40"/>
    <p:sldId id="383" r:id="rId41"/>
    <p:sldId id="339" r:id="rId42"/>
    <p:sldId id="38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23"/>
    <a:srgbClr val="21612C"/>
    <a:srgbClr val="2D833B"/>
    <a:srgbClr val="55FB21"/>
    <a:srgbClr val="C5050C"/>
    <a:srgbClr val="74D24A"/>
    <a:srgbClr val="D6FFC9"/>
    <a:srgbClr val="C5FFB3"/>
    <a:srgbClr val="B0FF97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10F48-628E-4029-9E74-6749B47D3218}" v="9" dt="2026-02-12T02:55:04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200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1671-7E6C-7746-AF0D-CD197AFDFB61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FB02-D9C2-6A4D-8A7B-43D279C71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7DDB1-82A5-B7B2-21F2-EAF249AE8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with white text on a black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12E06-23AB-9F35-311A-C472E2F12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51986"/>
            <a:ext cx="10668000" cy="242047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048FA7-FE9A-2229-BF1C-BEC488C55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47" y="905691"/>
            <a:ext cx="8334246" cy="2106570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8D4A-1484-2705-3193-0B1575E02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9677400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D5C9C-09F6-F2DD-C583-AC7B6CA2B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0FAE3-817C-39BF-9406-1BB722EB9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CEB0E-880C-6049-9B69-BA2FEE34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A01DD-C106-CC69-522D-8C62DD01D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00868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314EC-B97D-4AB8-DA8F-64CFE8CFB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77501"/>
            <a:ext cx="10668000" cy="177501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in white text on a red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D7F9E-D457-5EE9-AC3D-A497DF40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08956"/>
            <a:ext cx="10668000" cy="188259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W–Madison red crest logo&#10;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4" r:id="rId4"/>
    <p:sldLayoutId id="2147483663" r:id="rId5"/>
    <p:sldLayoutId id="2147483673" r:id="rId6"/>
    <p:sldLayoutId id="2147483666" r:id="rId7"/>
    <p:sldLayoutId id="2147483667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B55ED9-DB70-954A-7DAB-B98395D1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46" y="905691"/>
            <a:ext cx="4747301" cy="210657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Wisconsin Lawn Care Calendar </a:t>
            </a:r>
            <a:br>
              <a:rPr lang="en-US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3220C-148F-1C0D-D25C-3F79365C2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469" y="3519488"/>
            <a:ext cx="5223178" cy="1848159"/>
          </a:xfrm>
        </p:spPr>
        <p:txBody>
          <a:bodyPr/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hort.extension.wisc.edu</a:t>
            </a:r>
            <a:endParaRPr lang="en-US" sz="2800" b="1" dirty="0">
              <a:solidFill>
                <a:srgbClr val="74D24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E9467-B364-8F26-47FA-657A1022C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0346" y="5806440"/>
            <a:ext cx="10312955" cy="84774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Bruce Spangenberg, Statewide Horticulture Outreach Specialist</a:t>
            </a:r>
          </a:p>
          <a:p>
            <a:r>
              <a:rPr lang="en-US" sz="2000" dirty="0">
                <a:solidFill>
                  <a:schemeClr val="bg2"/>
                </a:solidFill>
              </a:rPr>
              <a:t>UW-Madison Division of Extension Horticulture Program  </a:t>
            </a:r>
          </a:p>
        </p:txBody>
      </p:sp>
      <p:pic>
        <p:nvPicPr>
          <p:cNvPr id="6" name="Picture 5" descr="soundfertfaq">
            <a:extLst>
              <a:ext uri="{FF2B5EF4-FFF2-40B4-BE49-F238E27FC236}">
                <a16:creationId xmlns:a16="http://schemas.microsoft.com/office/drawing/2014/main" id="{3AADBE66-8088-5459-DADC-5637EB98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47" y="1137880"/>
            <a:ext cx="6498856" cy="45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2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58C20-62ED-1E48-BA0B-CF14ECA2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417EE-E1AD-B64F-055F-9D066F564A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60972"/>
            <a:ext cx="6184174" cy="444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</a:rPr>
              <a:t>Mow lawn higher</a:t>
            </a:r>
          </a:p>
          <a:p>
            <a:pPr>
              <a:defRPr/>
            </a:pPr>
            <a:r>
              <a:rPr lang="en-US" sz="3500" dirty="0"/>
              <a:t>Avoid cultivation in summer</a:t>
            </a:r>
          </a:p>
          <a:p>
            <a:pPr>
              <a:defRPr/>
            </a:pPr>
            <a:r>
              <a:rPr lang="en-US" sz="3500" dirty="0"/>
              <a:t>Sound irrigation &amp; fertilization </a:t>
            </a:r>
            <a:br>
              <a:rPr lang="en-US" sz="3500" dirty="0"/>
            </a:br>
            <a:endParaRPr lang="en-US" sz="3500" dirty="0"/>
          </a:p>
          <a:p>
            <a:pPr>
              <a:defRPr/>
            </a:pP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</a:rPr>
              <a:t>Preemergence herbicides</a:t>
            </a:r>
            <a:br>
              <a:rPr lang="en-US" sz="3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500" dirty="0">
                <a:solidFill>
                  <a:schemeClr val="accent1">
                    <a:lumMod val="50000"/>
                  </a:schemeClr>
                </a:solidFill>
              </a:rPr>
              <a:t>(combined with fertilizer)</a:t>
            </a:r>
            <a:br>
              <a:rPr lang="en-US" sz="3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5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(Forsythia bloom)</a:t>
            </a:r>
          </a:p>
          <a:p>
            <a:pPr>
              <a:defRPr/>
            </a:pPr>
            <a:r>
              <a:rPr lang="en-US" sz="3500" dirty="0"/>
              <a:t>Postemergence herbicides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35621-9D6C-822C-C4F1-2FB1E8DE6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D6EEC-78B1-9FD5-86E3-0EC684D4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Crabgrass Management</a:t>
            </a:r>
          </a:p>
        </p:txBody>
      </p:sp>
      <p:pic>
        <p:nvPicPr>
          <p:cNvPr id="5" name="Picture 5" descr="crabgrass infested lawn">
            <a:extLst>
              <a:ext uri="{FF2B5EF4-FFF2-40B4-BE49-F238E27FC236}">
                <a16:creationId xmlns:a16="http://schemas.microsoft.com/office/drawing/2014/main" id="{B487D048-48F3-0AC7-F9E1-AF7884DE097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1860972"/>
            <a:ext cx="5658680" cy="46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1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EEA2-2336-922B-BF6A-0C4B755F5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17FE-15E0-7EFE-7444-E96CE617F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336F5-FA38-D001-28BE-D9F8E563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Spring Lawn Fertilization</a:t>
            </a:r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5" name="Picture 6" descr="uniform dark green lawn ">
            <a:extLst>
              <a:ext uri="{FF2B5EF4-FFF2-40B4-BE49-F238E27FC236}">
                <a16:creationId xmlns:a16="http://schemas.microsoft.com/office/drawing/2014/main" id="{98FD0CA5-285C-486B-2E46-054A6524CA4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2" y="2010534"/>
            <a:ext cx="5637712" cy="397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atchy growth lawn with dead areas">
            <a:extLst>
              <a:ext uri="{FF2B5EF4-FFF2-40B4-BE49-F238E27FC236}">
                <a16:creationId xmlns:a16="http://schemas.microsoft.com/office/drawing/2014/main" id="{25DE1616-A30C-2EA4-BA02-71CF267FF69A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2010534"/>
            <a:ext cx="5938943" cy="39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0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276F-E542-28D4-7A00-4111CB29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B3F261-7DFA-6FE9-1D9D-8D034DFD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Fertilizer Program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63D42-BE57-6201-F3CE-8DC36EF390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668000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Type of Nitrogen to Use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fast or controlled release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organic or synthetic</a:t>
            </a:r>
            <a:b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en-US" altLang="en-US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Rate of Fertilizer– How Much to Apply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can often be reduced (clippings recycle nitrogen)</a:t>
            </a:r>
          </a:p>
          <a:p>
            <a:pPr lvl="1"/>
            <a:r>
              <a:rPr lang="en-US" sz="3200" dirty="0"/>
              <a:t>shade lawns need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less</a:t>
            </a:r>
            <a:r>
              <a:rPr lang="en-US" sz="3200" dirty="0"/>
              <a:t> nitrogen than full sun lawns</a:t>
            </a:r>
            <a:b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en-US" altLang="en-US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Timing of Application– When to Apply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match to grass growth cycles; spring &amp; early fall key times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581D6-CF9E-42D2-26EB-45B8A7978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9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11AA-6BBA-6C62-704C-A1FF5916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CAA134-613C-776D-8CC4-3DFBD13B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03" y="457200"/>
            <a:ext cx="10668000" cy="1066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Nitrogen Fertilizers for Lawns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111FE-BC08-CB9E-2831-45068DF3DB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503" y="1840447"/>
            <a:ext cx="10677797" cy="444605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Fast-release</a:t>
            </a:r>
            <a:br>
              <a:rPr lang="en-US" altLang="en-US" sz="3500" b="1" dirty="0"/>
            </a:br>
            <a:r>
              <a:rPr lang="en-US" altLang="en-US" sz="3500" b="1" dirty="0"/>
              <a:t>	</a:t>
            </a:r>
            <a:r>
              <a:rPr lang="en-US" altLang="en-US" sz="3000" dirty="0"/>
              <a:t>urea</a:t>
            </a:r>
            <a:br>
              <a:rPr lang="en-US" altLang="en-US" sz="3000" dirty="0"/>
            </a:br>
            <a:r>
              <a:rPr lang="en-US" altLang="en-US" sz="3000" dirty="0"/>
              <a:t>	ammonium nitrate</a:t>
            </a:r>
            <a:br>
              <a:rPr lang="en-US" altLang="en-US" sz="3000" dirty="0"/>
            </a:br>
            <a:r>
              <a:rPr lang="en-US" altLang="en-US" sz="3000" dirty="0"/>
              <a:t>	ammonium sulfate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Controlled-release</a:t>
            </a:r>
            <a:r>
              <a:rPr lang="en-US" altLang="en-US" sz="3500" b="1" dirty="0">
                <a:solidFill>
                  <a:srgbClr val="7030A0"/>
                </a:solidFill>
              </a:rPr>
              <a:t> </a:t>
            </a:r>
            <a:r>
              <a:rPr lang="en-US" altLang="en-US" sz="3500" dirty="0">
                <a:solidFill>
                  <a:schemeClr val="accent1">
                    <a:lumMod val="50000"/>
                  </a:schemeClr>
                </a:solidFill>
              </a:rPr>
              <a:t>(slow release, slowly available)</a:t>
            </a:r>
            <a:br>
              <a:rPr lang="en-US" altLang="en-US" sz="3500" dirty="0">
                <a:solidFill>
                  <a:schemeClr val="tx1"/>
                </a:solidFill>
              </a:rPr>
            </a:br>
            <a:r>
              <a:rPr lang="en-US" altLang="en-US" sz="3500" dirty="0">
                <a:solidFill>
                  <a:schemeClr val="tx1"/>
                </a:solidFill>
              </a:rPr>
              <a:t>	</a:t>
            </a:r>
            <a:r>
              <a:rPr lang="en-US" altLang="en-US" sz="3000" dirty="0"/>
              <a:t>ureaform</a:t>
            </a:r>
            <a:br>
              <a:rPr lang="en-US" altLang="en-US" sz="3000" dirty="0"/>
            </a:br>
            <a:r>
              <a:rPr lang="en-US" altLang="en-US" sz="3000" dirty="0"/>
              <a:t>	sulfur-coated &amp; polymer-coated urea</a:t>
            </a:r>
            <a:br>
              <a:rPr lang="en-US" altLang="en-US" sz="3000" dirty="0"/>
            </a:br>
            <a:r>
              <a:rPr lang="en-US" altLang="en-US" sz="3000" dirty="0"/>
              <a:t>	IBDU (</a:t>
            </a:r>
            <a:r>
              <a:rPr lang="en-US" altLang="en-US" sz="3000" dirty="0" err="1"/>
              <a:t>isobutylidene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diurea</a:t>
            </a:r>
            <a:r>
              <a:rPr lang="en-US" altLang="en-US" sz="3000" dirty="0"/>
              <a:t>)</a:t>
            </a:r>
            <a:br>
              <a:rPr lang="en-US" altLang="en-US" sz="3000" dirty="0"/>
            </a:br>
            <a:r>
              <a:rPr lang="en-US" altLang="en-US" sz="3000" dirty="0"/>
              <a:t>	activated sewage sludge (</a:t>
            </a:r>
            <a:r>
              <a:rPr lang="en-US" altLang="en-US" sz="3000" i="1" dirty="0"/>
              <a:t>Milorganite</a:t>
            </a:r>
            <a:r>
              <a:rPr lang="en-US" altLang="en-US" sz="3000" dirty="0"/>
              <a:t>)</a:t>
            </a:r>
            <a:br>
              <a:rPr lang="en-US" altLang="en-US" sz="3000" dirty="0"/>
            </a:br>
            <a:r>
              <a:rPr lang="en-US" altLang="en-US" sz="3000" dirty="0"/>
              <a:t>	most organic fertilizers </a:t>
            </a:r>
            <a:br>
              <a:rPr lang="en-US" altLang="en-US" sz="3000" dirty="0"/>
            </a:br>
            <a:r>
              <a:rPr lang="en-US" altLang="en-US" sz="3000" dirty="0"/>
              <a:t>	water insoluble nitrogen (WIN)</a:t>
            </a:r>
          </a:p>
          <a:p>
            <a:pPr lvl="1"/>
            <a:endParaRPr lang="en-US" altLang="en-US" sz="27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22D7-0795-45DC-82AC-EF594DB5F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6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255AC-E9B4-4FF6-BC91-433DE3DD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20D2A-9D6D-DBF1-9F09-D4A05F5B2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8E56B-8545-5E6B-DAA9-E14F8EA6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Spring Lawn Fertilization Guidelines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A1792-3EF2-1ED2-4EDB-687D391A53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fontScale="92500" lnSpcReduction="10000"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Wait Until 2</a:t>
            </a:r>
            <a:r>
              <a:rPr lang="en-US" sz="3800" b="1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 Mowing 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Use controlled-release nitrogen fertilizers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Apply about 1 pound of nitrogen per 1,000 square feet of lawn area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full sun bluegrass lawn">
            <a:extLst>
              <a:ext uri="{FF2B5EF4-FFF2-40B4-BE49-F238E27FC236}">
                <a16:creationId xmlns:a16="http://schemas.microsoft.com/office/drawing/2014/main" id="{B2B28781-A6AE-7AD2-1554-D7601DA259FB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11" y="1785389"/>
            <a:ext cx="6322789" cy="47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32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D44A-FE30-9593-CE56-D1AB1033A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6400D-4D24-2429-F3E8-2D35FB5F8C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728254" cy="4446053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Most common causes: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dirty="0"/>
              <a:t>	</a:t>
            </a:r>
            <a:r>
              <a:rPr lang="en-US" altLang="en-US" sz="2800" dirty="0"/>
              <a:t>Poor soil conditions</a:t>
            </a:r>
            <a:br>
              <a:rPr lang="en-US" altLang="en-US" sz="2800" dirty="0"/>
            </a:br>
            <a:r>
              <a:rPr lang="en-US" altLang="en-US" sz="2800" dirty="0"/>
              <a:t>		(clay, compaction) </a:t>
            </a:r>
            <a:br>
              <a:rPr lang="en-US" altLang="en-US" sz="2800" dirty="0"/>
            </a:br>
            <a:r>
              <a:rPr lang="en-US" altLang="en-US" sz="2800" dirty="0"/>
              <a:t>	Overwatering</a:t>
            </a:r>
            <a:br>
              <a:rPr lang="en-US" altLang="en-US" sz="2800" dirty="0"/>
            </a:br>
            <a:r>
              <a:rPr lang="en-US" altLang="en-US" sz="2800" dirty="0"/>
              <a:t>	Overfertilizing</a:t>
            </a:r>
          </a:p>
          <a:p>
            <a:r>
              <a:rPr lang="en-US" altLang="en-US" sz="3200" dirty="0"/>
              <a:t>Sodded lawns with soil issues</a:t>
            </a: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Management should correct cause of thatch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3482-8F7F-C659-F1C4-339C6B9577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8F3FC-B71C-5426-2EB7-2967C431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Thatch Problems in Lawns</a:t>
            </a:r>
          </a:p>
        </p:txBody>
      </p:sp>
      <p:pic>
        <p:nvPicPr>
          <p:cNvPr id="5" name="Picture 1" descr="thick thatch layer">
            <a:extLst>
              <a:ext uri="{FF2B5EF4-FFF2-40B4-BE49-F238E27FC236}">
                <a16:creationId xmlns:a16="http://schemas.microsoft.com/office/drawing/2014/main" id="{7820C729-84B4-A956-BF26-A7F538619C5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86" y="1481295"/>
            <a:ext cx="5447154" cy="501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8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5857-55AF-9A04-C182-E3EF71DE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4B9D1-9C54-7ADF-5729-A50AC52655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3876403" cy="4446053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Excessive thatch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Sodded lawn</a:t>
            </a:r>
            <a:br>
              <a:rPr lang="en-US" sz="3200" dirty="0"/>
            </a:br>
            <a:r>
              <a:rPr lang="en-US" sz="3200" dirty="0"/>
              <a:t>Heavy clay soil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Overwatered</a:t>
            </a:r>
            <a:br>
              <a:rPr lang="en-US" sz="3200" dirty="0"/>
            </a:br>
            <a:r>
              <a:rPr lang="en-US" sz="3200" dirty="0"/>
              <a:t>Overfertilized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726F-D78D-F4F8-803B-AE353D711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F740E-C127-CE94-2A49-2AF7776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 descr="extremely thick thatch">
            <a:extLst>
              <a:ext uri="{FF2B5EF4-FFF2-40B4-BE49-F238E27FC236}">
                <a16:creationId xmlns:a16="http://schemas.microsoft.com/office/drawing/2014/main" id="{B08F33F6-AE07-BC2F-D230-5BF670DD79D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 bwMode="auto">
          <a:xfrm>
            <a:off x="4037347" y="1027611"/>
            <a:ext cx="8154653" cy="547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30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FFD9-CE3B-E360-65C5-61935B36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2E94A-C4B4-0CCB-5614-A354E55531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634" y="1840447"/>
            <a:ext cx="5628814" cy="44460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Correct soil issues </a:t>
            </a: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Reduce thatch</a:t>
            </a:r>
            <a:br>
              <a:rPr lang="en-US" sz="3200" dirty="0"/>
            </a:br>
            <a:endParaRPr lang="en-US" sz="3200" dirty="0"/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Spring &amp; Fall Good Times</a:t>
            </a:r>
          </a:p>
          <a:p>
            <a:pPr lvl="1">
              <a:defRPr/>
            </a:pPr>
            <a:r>
              <a:rPr lang="en-US" sz="3200" dirty="0"/>
              <a:t>adequate soil moisture</a:t>
            </a:r>
          </a:p>
          <a:p>
            <a:pPr lvl="1">
              <a:defRPr/>
            </a:pPr>
            <a:r>
              <a:rPr lang="en-US" sz="3200" dirty="0"/>
              <a:t>actively growing turf</a:t>
            </a:r>
            <a:br>
              <a:rPr lang="en-US" sz="3200" dirty="0"/>
            </a:br>
            <a:endParaRPr lang="en-US" sz="3200" dirty="0"/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Soil building/improvement for long-term success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D65EC-DBCF-0BFD-32E9-8511367532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53D3B-3992-9FC8-E87C-31210312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Core Aerating Lawns</a:t>
            </a:r>
          </a:p>
        </p:txBody>
      </p:sp>
      <p:pic>
        <p:nvPicPr>
          <p:cNvPr id="5" name="Picture 5" descr="core aerator going over lawn">
            <a:extLst>
              <a:ext uri="{FF2B5EF4-FFF2-40B4-BE49-F238E27FC236}">
                <a16:creationId xmlns:a16="http://schemas.microsoft.com/office/drawing/2014/main" id="{41DCCC4B-E039-A277-3734-C28C6D65A7D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80" y="1018903"/>
            <a:ext cx="5230686" cy="54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2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0B23-51CB-B6DA-1556-1326B106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5620C-0857-2067-EF12-E8AAD32EB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8BCAF-D18F-1EF1-DC3B-0A2B146A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Core Aerating Process</a:t>
            </a:r>
          </a:p>
        </p:txBody>
      </p:sp>
      <p:pic>
        <p:nvPicPr>
          <p:cNvPr id="5" name="Content Placeholder 3" descr="Drawing of core plugs being pulled from lawn">
            <a:extLst>
              <a:ext uri="{FF2B5EF4-FFF2-40B4-BE49-F238E27FC236}">
                <a16:creationId xmlns:a16="http://schemas.microsoft.com/office/drawing/2014/main" id="{959E65F7-35A4-0D61-DD83-C3E3EB8F651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5" t="7217" r="4315" b="-4373"/>
          <a:stretch>
            <a:fillRect/>
          </a:stretch>
        </p:blipFill>
        <p:spPr>
          <a:xfrm>
            <a:off x="-294551" y="1795895"/>
            <a:ext cx="6674829" cy="4431113"/>
          </a:xfrm>
        </p:spPr>
      </p:pic>
      <p:pic>
        <p:nvPicPr>
          <p:cNvPr id="6" name="Content Placeholder 5" descr="core aerating a golf course tee area">
            <a:extLst>
              <a:ext uri="{FF2B5EF4-FFF2-40B4-BE49-F238E27FC236}">
                <a16:creationId xmlns:a16="http://schemas.microsoft.com/office/drawing/2014/main" id="{1B1D7E89-538B-5D41-2DFB-988BA91A783F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lum bright="-20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581" y="1795895"/>
            <a:ext cx="6118421" cy="4232044"/>
          </a:xfrm>
        </p:spPr>
      </p:pic>
    </p:spTree>
    <p:extLst>
      <p:ext uri="{BB962C8B-B14F-4D97-AF65-F5344CB8AC3E}">
        <p14:creationId xmlns:p14="http://schemas.microsoft.com/office/powerpoint/2010/main" val="110790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7537-9FB2-FED1-0E76-6E4616B0F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C2C59-B44A-C4F0-B47C-04C083A1E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86" y="4237369"/>
            <a:ext cx="9901646" cy="2302768"/>
          </a:xfrm>
        </p:spPr>
        <p:txBody>
          <a:bodyPr/>
          <a:lstStyle/>
          <a:p>
            <a:r>
              <a:rPr lang="en-US" sz="2800" b="1" dirty="0">
                <a:solidFill>
                  <a:srgbClr val="FEF923"/>
                </a:solidFill>
              </a:rPr>
              <a:t>Grass Growth Naturally Slows</a:t>
            </a:r>
            <a:br>
              <a:rPr lang="en-US" sz="2800" b="1" dirty="0">
                <a:solidFill>
                  <a:srgbClr val="FEF923"/>
                </a:solidFill>
              </a:rPr>
            </a:b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Avoid Most Cultural Practices</a:t>
            </a:r>
            <a:br>
              <a:rPr lang="en-US" sz="2800" b="1" dirty="0">
                <a:solidFill>
                  <a:srgbClr val="FEF923"/>
                </a:solidFill>
              </a:rPr>
            </a:b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Late Summer - Prepare for Early Fall Cultural Practices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22A6C0-DDB2-352A-00DE-9C866E7F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92D050"/>
                </a:solidFill>
                <a:latin typeface="Arial" panose="020B0604020202020204" pitchFamily="34" charset="0"/>
              </a:rPr>
              <a:t>Summer</a:t>
            </a:r>
            <a:br>
              <a:rPr lang="en-US" altLang="en-US" sz="4400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EF6A6C-AEFB-0B10-ECE7-28B15D3DC3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53125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altLang="en-US" sz="3200" dirty="0"/>
              <a:t>use</a:t>
            </a:r>
            <a:br>
              <a:rPr lang="en-US" altLang="en-US" sz="3200" dirty="0"/>
            </a:br>
            <a:r>
              <a:rPr lang="en-US" altLang="en-US" sz="3200" dirty="0"/>
              <a:t>	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Drought or prolonged rainfall</a:t>
            </a:r>
            <a:br>
              <a:rPr lang="en-US" altLang="en-US" sz="3200" dirty="0"/>
            </a:br>
            <a:r>
              <a:rPr lang="en-US" altLang="en-US" sz="3200" dirty="0"/>
              <a:t>	Unusual temperature extremes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7B071-2EB8-0F60-1F40-E4A20026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96" y="1044379"/>
            <a:ext cx="5784010" cy="43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922FF-FD7B-2337-592A-8F8A85AF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893BB0-AE36-968C-8150-45CF2A38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45" y="496389"/>
            <a:ext cx="5141151" cy="317862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Wisconsin Lawn Care Calendar </a:t>
            </a:r>
            <a:br>
              <a:rPr lang="en-US" sz="4400" dirty="0">
                <a:solidFill>
                  <a:srgbClr val="FFFF00"/>
                </a:solidFill>
              </a:rPr>
            </a:br>
            <a:br>
              <a:rPr lang="en-US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A0022-C07D-1EC3-C008-FD8365ADF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093" y="3303270"/>
            <a:ext cx="6322422" cy="2322467"/>
          </a:xfrm>
        </p:spPr>
        <p:txBody>
          <a:bodyPr/>
          <a:lstStyle/>
          <a:p>
            <a:r>
              <a:rPr lang="en-US" sz="2800" b="1" dirty="0">
                <a:solidFill>
                  <a:srgbClr val="74D24A"/>
                </a:solidFill>
              </a:rPr>
              <a:t>Cool-season Grasses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Accurate Timing Based on Needs 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Minimal Use of Chemicals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F70B-CD27-65CC-5145-69A5668EA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0346" y="5806440"/>
            <a:ext cx="10312955" cy="84774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Bruce Spangenberg, Statewide Horticulture Outreach Specialist</a:t>
            </a:r>
          </a:p>
          <a:p>
            <a:r>
              <a:rPr lang="en-US" sz="2000" dirty="0">
                <a:solidFill>
                  <a:schemeClr val="bg2"/>
                </a:solidFill>
              </a:rPr>
              <a:t>UW-Madison Division of Extension Horticulture Program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57074-177E-15A9-9CB3-9E87FBB4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06" y="1006189"/>
            <a:ext cx="5904407" cy="4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7594-666D-5E59-C76A-BD6A45DD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21D47B-DB65-F922-2431-41420F4A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96D65-F5C9-4B04-EDC6-BE4A18DFE4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750423"/>
            <a:ext cx="6349637" cy="4536077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SUMMER (June - early August</a:t>
            </a:r>
            <a:r>
              <a:rPr lang="en-US" altLang="en-US" sz="3200" b="1" i="1" dirty="0">
                <a:solidFill>
                  <a:srgbClr val="21612C"/>
                </a:solidFill>
              </a:rPr>
              <a:t>)</a:t>
            </a:r>
            <a:br>
              <a:rPr lang="en-US" altLang="en-US" sz="3200" b="1" i="1" dirty="0">
                <a:solidFill>
                  <a:srgbClr val="21612C"/>
                </a:solidFill>
              </a:rPr>
            </a:br>
            <a:br>
              <a:rPr lang="en-US" altLang="en-US" sz="3200" b="1" dirty="0">
                <a:solidFill>
                  <a:srgbClr val="2D833B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Irrigation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Scout for insects or diseases</a:t>
            </a: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Broadleaf Weed Control?</a:t>
            </a: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Fertilization?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F61EF-90AC-AA9A-B104-418E9E946B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4" name="Picture 5" descr="greenash">
            <a:extLst>
              <a:ext uri="{FF2B5EF4-FFF2-40B4-BE49-F238E27FC236}">
                <a16:creationId xmlns:a16="http://schemas.microsoft.com/office/drawing/2014/main" id="{02E0BDFE-673C-2AD5-C632-FFBD2B94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760" y="2215243"/>
            <a:ext cx="5730240" cy="429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715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AD80-C96A-C22D-E859-845B76CF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169DF-E9CB-456F-2C3B-6E32050ADD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0" y="1840447"/>
            <a:ext cx="6165669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Water to depth of root system</a:t>
            </a:r>
          </a:p>
          <a:p>
            <a:r>
              <a:rPr lang="en-US" altLang="en-US" sz="3200" dirty="0"/>
              <a:t>Water early in day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“Foot printing”</a:t>
            </a:r>
          </a:p>
          <a:p>
            <a:r>
              <a:rPr lang="en-US" altLang="en-US" sz="3200" dirty="0"/>
              <a:t>Duller, darker color to grass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Don’t bounce back &amp; forth between dormancy &amp; green</a:t>
            </a: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Decide to water or not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0E34E-8705-D42F-452B-0BD303ABA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815C8-C5C7-AFE0-7E79-B2ED8E83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Watering Guidelines </a:t>
            </a:r>
          </a:p>
        </p:txBody>
      </p:sp>
      <p:pic>
        <p:nvPicPr>
          <p:cNvPr id="5" name="Picture 5" descr="Turf area turning brown due to dorught">
            <a:extLst>
              <a:ext uri="{FF2B5EF4-FFF2-40B4-BE49-F238E27FC236}">
                <a16:creationId xmlns:a16="http://schemas.microsoft.com/office/drawing/2014/main" id="{E47F0265-6B71-1525-3E63-BADC30F67F96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30" y="2257827"/>
            <a:ext cx="6027670" cy="424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3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9D756-F071-EE7C-C47B-3E63CF5C4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EDD0E02-2007-AFEB-950A-EAF3171F10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014556" cy="4446053"/>
          </a:xfrm>
        </p:spPr>
        <p:txBody>
          <a:bodyPr>
            <a:normAutofit/>
          </a:bodyPr>
          <a:lstStyle/>
          <a:p>
            <a:r>
              <a:rPr lang="en-US" sz="3200" dirty="0"/>
              <a:t>Sodded lawn with</a:t>
            </a:r>
            <a:br>
              <a:rPr lang="en-US" sz="3200" dirty="0"/>
            </a:br>
            <a:r>
              <a:rPr lang="en-US" sz="3200" dirty="0"/>
              <a:t>saturated root zone</a:t>
            </a:r>
            <a:br>
              <a:rPr lang="en-US" sz="3200" dirty="0"/>
            </a:br>
            <a:r>
              <a:rPr lang="en-US" sz="3200" dirty="0"/>
              <a:t>due to overwatering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F78F1-A367-C11D-2012-45C58C822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CA7140F-0F6C-30B7-4E95-931D91A7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29D69B8C-4A7E-0A5F-7F15-E19D35BED3B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t="1331" b="1331"/>
          <a:stretch>
            <a:fillRect/>
          </a:stretch>
        </p:blipFill>
        <p:spPr>
          <a:xfrm>
            <a:off x="5165271" y="1027803"/>
            <a:ext cx="6531429" cy="5471099"/>
          </a:xfrm>
        </p:spPr>
      </p:pic>
    </p:spTree>
    <p:extLst>
      <p:ext uri="{BB962C8B-B14F-4D97-AF65-F5344CB8AC3E}">
        <p14:creationId xmlns:p14="http://schemas.microsoft.com/office/powerpoint/2010/main" val="238598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892B5-73A7-F08F-B633-E6E7D2D5C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B4C26-BE2B-F191-A645-BDF140407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745988-2591-F286-9CDE-8A57E6BC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Scouting for White Grubs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5592DB-AD73-ADEF-8CD3-B9F4A2A740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1" y="1840447"/>
            <a:ext cx="5550437" cy="444605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Full sun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Moist soil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1" descr="DSC01186.JPG">
            <a:extLst>
              <a:ext uri="{FF2B5EF4-FFF2-40B4-BE49-F238E27FC236}">
                <a16:creationId xmlns:a16="http://schemas.microsoft.com/office/drawing/2014/main" id="{5023835B-6E36-FDF7-FE5D-452999094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14" y="1874978"/>
            <a:ext cx="6944265" cy="462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728AA-9A8C-FFF3-F0AE-55D76B88D55D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" y="2881951"/>
            <a:ext cx="5139415" cy="361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6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4813-2C7E-F93B-E095-0A938768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54369-B575-4FE8-1F85-1B512D064C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Check root zone for grubs</a:t>
            </a:r>
          </a:p>
          <a:p>
            <a:pPr>
              <a:defRPr/>
            </a:pPr>
            <a:r>
              <a:rPr lang="en-US" sz="3200" dirty="0"/>
              <a:t>Brown/Green grass</a:t>
            </a:r>
          </a:p>
          <a:p>
            <a:pPr>
              <a:defRPr/>
            </a:pPr>
            <a:r>
              <a:rPr lang="en-US" sz="3200" dirty="0"/>
              <a:t>Assess grub population</a:t>
            </a:r>
          </a:p>
          <a:p>
            <a:pPr>
              <a:defRPr/>
            </a:pPr>
            <a:r>
              <a:rPr lang="en-US" sz="3200" dirty="0"/>
              <a:t>Consider time of year</a:t>
            </a:r>
          </a:p>
          <a:p>
            <a:pPr>
              <a:defRPr/>
            </a:pPr>
            <a:r>
              <a:rPr lang="en-US" sz="3200" dirty="0"/>
              <a:t>Consider insecticide characteristics </a:t>
            </a: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Read product labels</a:t>
            </a:r>
          </a:p>
          <a:p>
            <a:pPr>
              <a:defRPr/>
            </a:pPr>
            <a:r>
              <a:rPr lang="en-US" sz="3200" dirty="0"/>
              <a:t>Monitor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53163-02B1-42F9-F13C-411B07EB57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556D7C-B63D-24AC-78B7-36A3BF2BC0D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829300" y="1726876"/>
            <a:ext cx="6362700" cy="47720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0A1BF-59D8-B891-B023-2D47BA02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White Grubs in Lawns</a:t>
            </a:r>
          </a:p>
        </p:txBody>
      </p:sp>
    </p:spTree>
    <p:extLst>
      <p:ext uri="{BB962C8B-B14F-4D97-AF65-F5344CB8AC3E}">
        <p14:creationId xmlns:p14="http://schemas.microsoft.com/office/powerpoint/2010/main" val="160294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F1AE-F81C-947B-A817-C6F73D79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14DD94-5CEF-477A-4D78-E17F50FD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Selected White Grub Insecticides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285E1-8A4E-0995-E158-B2A31A2C15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299" y="1840447"/>
            <a:ext cx="9911444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Synthetic</a:t>
            </a:r>
            <a:b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>
                <a:solidFill>
                  <a:schemeClr val="tx2"/>
                </a:solidFill>
              </a:rPr>
            </a:br>
            <a:r>
              <a:rPr lang="en-US" altLang="en-US" sz="3200" dirty="0">
                <a:solidFill>
                  <a:schemeClr val="tx2"/>
                </a:solidFill>
              </a:rPr>
              <a:t>Trichlorfon (</a:t>
            </a:r>
            <a:r>
              <a:rPr lang="en-US" altLang="en-US" sz="3200" i="1" dirty="0" err="1">
                <a:solidFill>
                  <a:schemeClr val="tx2"/>
                </a:solidFill>
              </a:rPr>
              <a:t>Dylox</a:t>
            </a:r>
            <a:r>
              <a:rPr lang="en-US" altLang="en-US" sz="3200" dirty="0">
                <a:solidFill>
                  <a:schemeClr val="tx2"/>
                </a:solidFill>
              </a:rPr>
              <a:t>) </a:t>
            </a:r>
            <a:br>
              <a:rPr lang="en-US" altLang="en-US" sz="3200" dirty="0">
                <a:solidFill>
                  <a:schemeClr val="tx2"/>
                </a:solidFill>
              </a:rPr>
            </a:br>
            <a:endParaRPr lang="en-US" altLang="en-US" sz="3200" dirty="0">
              <a:solidFill>
                <a:schemeClr val="tx2"/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Organic/Biological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i="1" dirty="0">
                <a:solidFill>
                  <a:schemeClr val="tx2"/>
                </a:solidFill>
              </a:rPr>
              <a:t>Heterorhabditis </a:t>
            </a:r>
            <a:r>
              <a:rPr lang="en-US" altLang="en-US" sz="3200" i="1" dirty="0" err="1">
                <a:solidFill>
                  <a:schemeClr val="tx2"/>
                </a:solidFill>
              </a:rPr>
              <a:t>bacteriophora</a:t>
            </a:r>
            <a:r>
              <a:rPr lang="en-US" altLang="en-US" sz="3200" i="1" dirty="0">
                <a:solidFill>
                  <a:schemeClr val="tx2"/>
                </a:solidFill>
              </a:rPr>
              <a:t> (Hb)</a:t>
            </a:r>
            <a:br>
              <a:rPr lang="en-US" altLang="en-US" sz="3200" i="1" dirty="0">
                <a:solidFill>
                  <a:schemeClr val="tx2"/>
                </a:solidFill>
              </a:rPr>
            </a:br>
            <a:r>
              <a:rPr lang="en-US" altLang="en-US" sz="3200" dirty="0">
                <a:solidFill>
                  <a:schemeClr val="tx2"/>
                </a:solidFill>
              </a:rPr>
              <a:t>parasitic nematodes</a:t>
            </a:r>
            <a:br>
              <a:rPr lang="en-US" altLang="en-US" sz="3200" dirty="0">
                <a:solidFill>
                  <a:schemeClr val="tx2"/>
                </a:solidFill>
              </a:rPr>
            </a:br>
            <a:br>
              <a:rPr lang="en-US" altLang="en-US" sz="3200" dirty="0">
                <a:solidFill>
                  <a:schemeClr val="tx2"/>
                </a:solidFill>
              </a:rPr>
            </a:br>
            <a:r>
              <a:rPr lang="en-US" altLang="en-US" sz="3200" i="1" dirty="0">
                <a:solidFill>
                  <a:schemeClr val="tx2"/>
                </a:solidFill>
              </a:rPr>
              <a:t>Bacillus thuringiensis (BT) </a:t>
            </a:r>
            <a:r>
              <a:rPr lang="en-US" altLang="en-US" sz="3200" i="1" dirty="0" err="1">
                <a:solidFill>
                  <a:schemeClr val="tx2"/>
                </a:solidFill>
              </a:rPr>
              <a:t>galleriae</a:t>
            </a:r>
            <a:r>
              <a:rPr lang="en-US" altLang="en-US" sz="3200" i="1" dirty="0">
                <a:solidFill>
                  <a:schemeClr val="tx2"/>
                </a:solidFill>
              </a:rPr>
              <a:t> (</a:t>
            </a:r>
            <a:r>
              <a:rPr lang="en-US" altLang="en-US" sz="3200" i="1" dirty="0" err="1">
                <a:solidFill>
                  <a:schemeClr val="tx2"/>
                </a:solidFill>
              </a:rPr>
              <a:t>GrubGone</a:t>
            </a:r>
            <a:r>
              <a:rPr lang="en-US" altLang="en-US" sz="3200" i="1" dirty="0">
                <a:solidFill>
                  <a:schemeClr val="tx2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2B801-4A96-ABA5-F344-F8529938A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4" name="Picture 5" descr="DSC01189.JPG">
            <a:extLst>
              <a:ext uri="{FF2B5EF4-FFF2-40B4-BE49-F238E27FC236}">
                <a16:creationId xmlns:a16="http://schemas.microsoft.com/office/drawing/2014/main" id="{EA5BB1AF-8D2A-7EB0-07DD-C1F1AFA9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4" y="1562729"/>
            <a:ext cx="5207726" cy="390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0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4F0B1-7BD9-B39D-B81F-CC627B34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63BE8E-97FE-11D0-46E3-2543BADB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6BED1-507E-1FB6-A173-A3F162B27C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7769134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LATE SUMMER (2nd half August)</a:t>
            </a:r>
            <a:br>
              <a:rPr lang="en-US" altLang="en-US" sz="3200" b="1" dirty="0">
                <a:solidFill>
                  <a:srgbClr val="2D833B"/>
                </a:solidFill>
              </a:rPr>
            </a:br>
            <a:br>
              <a:rPr lang="en-US" altLang="en-US" sz="3200" dirty="0">
                <a:solidFill>
                  <a:srgbClr val="FF9933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Perennial Grass Weed Control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Prep for Renovation &amp;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Establishing New Lawns 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Irrigation</a:t>
            </a:r>
            <a:br>
              <a:rPr lang="en-US" altLang="en-US" sz="3200" dirty="0"/>
            </a:br>
            <a:r>
              <a:rPr lang="en-US" altLang="en-US" sz="3200" dirty="0"/>
              <a:t>White Grub Control (if needed)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63E3E-8E62-5F26-500D-E76DE691F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8" name="Picture 3" descr="Sun shade backyard lawn">
            <a:extLst>
              <a:ext uri="{FF2B5EF4-FFF2-40B4-BE49-F238E27FC236}">
                <a16:creationId xmlns:a16="http://schemas.microsoft.com/office/drawing/2014/main" id="{3F233117-8EB4-CBC8-FBA9-854E5984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83" y="2351314"/>
            <a:ext cx="5530117" cy="41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706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F6BDE-2B58-ABB6-3451-E5FCE4223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EAB29-4DB7-CA21-4A23-F4E5C4A35A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Cool-season perennial</a:t>
            </a:r>
          </a:p>
          <a:p>
            <a:r>
              <a:rPr lang="en-US" altLang="en-US" sz="3200" dirty="0"/>
              <a:t>Very coarse leaf blade</a:t>
            </a:r>
          </a:p>
          <a:p>
            <a:r>
              <a:rPr lang="en-US" altLang="en-US" sz="3200" dirty="0"/>
              <a:t>Often grows higher than surrounding turf</a:t>
            </a:r>
          </a:p>
          <a:p>
            <a:r>
              <a:rPr lang="en-US" altLang="en-US" sz="3200" dirty="0"/>
              <a:t>Drought tolerant</a:t>
            </a:r>
          </a:p>
          <a:p>
            <a:r>
              <a:rPr lang="en-US" altLang="en-US" sz="3200" dirty="0"/>
              <a:t>Bunch type growth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Present all season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(versus crabgrass)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898BB-64F8-89F3-325F-317A7E01A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B8E0C-8793-30B1-7851-4F249A67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8543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Weed Grass  -Tall Fescue</a:t>
            </a:r>
          </a:p>
        </p:txBody>
      </p:sp>
      <p:pic>
        <p:nvPicPr>
          <p:cNvPr id="5" name="Picture 5" descr="mature tall fescue clump in bluegrass lawn">
            <a:extLst>
              <a:ext uri="{FF2B5EF4-FFF2-40B4-BE49-F238E27FC236}">
                <a16:creationId xmlns:a16="http://schemas.microsoft.com/office/drawing/2014/main" id="{F36A9329-D46A-A792-0242-14F8E35872D0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83" y="1524001"/>
            <a:ext cx="6635117" cy="497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993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E536-5143-7C55-8EAD-208C7F19E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EA5D9-1C5B-ADA5-BA1C-7BEDA18C9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Cool-season perennial</a:t>
            </a:r>
          </a:p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Shallow rooted- easily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uprooted by rotary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mowers</a:t>
            </a:r>
          </a:p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Spreads via stolons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Prefers higher nitrogen and moist soils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F5952-860A-4B90-C2ED-9F26A80F44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63697-08DD-D54D-4B63-F78D2454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39336"/>
            <a:ext cx="11617234" cy="117964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Weed Grass-Creeping </a:t>
            </a:r>
            <a:r>
              <a:rPr lang="en-US" sz="4400" dirty="0" err="1">
                <a:solidFill>
                  <a:srgbClr val="21612C"/>
                </a:solidFill>
              </a:rPr>
              <a:t>Bentgrass</a:t>
            </a:r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7" name="Picture 8" descr="creeping bentgrass clumps in bluegrass lawn">
            <a:extLst>
              <a:ext uri="{FF2B5EF4-FFF2-40B4-BE49-F238E27FC236}">
                <a16:creationId xmlns:a16="http://schemas.microsoft.com/office/drawing/2014/main" id="{DCBBA66E-46C7-0D1E-8381-EB6149EC7B92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10" y="1524000"/>
            <a:ext cx="6623354" cy="496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34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BBB15-82BE-159B-B04F-386112C9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DAB2-C887-9E7D-A99C-82C685037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886" y="1840447"/>
            <a:ext cx="5576562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Hand-pull or dig out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Limited herbicide options; primarily nonselective herbicides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Late summer ideal timing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Reseed areas afterwards</a:t>
            </a:r>
            <a:br>
              <a:rPr lang="en-US" altLang="en-US" sz="3200" dirty="0"/>
            </a:br>
            <a:endParaRPr lang="en-US" altLang="en-US" sz="32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E68F3-96F1-9BBD-861C-82A6321BC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43B85A-38DA-8EF8-344E-AA0AB620787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671286" y="1654628"/>
            <a:ext cx="6457455" cy="48442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D9B51-C3A9-61C2-6A94-C3D81844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Grass Weed Management</a:t>
            </a:r>
          </a:p>
        </p:txBody>
      </p:sp>
    </p:spTree>
    <p:extLst>
      <p:ext uri="{BB962C8B-B14F-4D97-AF65-F5344CB8AC3E}">
        <p14:creationId xmlns:p14="http://schemas.microsoft.com/office/powerpoint/2010/main" val="369153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4A898-2C46-EB19-0C3E-E6577647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4836A3-899A-0172-004B-D81E0B1C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Scheduling Considerations 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EB7A6-5E8C-39EF-8C21-FC2C752101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907158" cy="444605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Not all practices discussed here are suggested to be done on any one lawn in a single season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Conflict when managing overseeded established turf:</a:t>
            </a:r>
            <a:br>
              <a:rPr lang="en-US" altLang="en-US" sz="3200" dirty="0"/>
            </a:br>
            <a:r>
              <a:rPr lang="en-US" altLang="en-US" sz="3200" dirty="0"/>
              <a:t>	herbicide use, fertilizer use, watering schedule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Weather may alter scheduled plans: </a:t>
            </a:r>
            <a:br>
              <a:rPr lang="en-US" altLang="en-US" sz="3200" dirty="0"/>
            </a:br>
            <a:r>
              <a:rPr lang="en-US" altLang="en-US" sz="3200" dirty="0"/>
              <a:t>	drought, prolonged rainfall, unusual temperatures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A626C-D0FD-E6DA-A72D-16980BE82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07135"/>
            <a:ext cx="12277817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8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7C4C6-371E-4994-3BD5-B81DF780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B0905-5575-F7EC-9B24-042900B276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717" y="1840447"/>
            <a:ext cx="6276513" cy="44460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Lawn Grasses Present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Overseeding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Remove existing vegetation</a:t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Underlying Soil Conditions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Open surface for overseeding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Core aerate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Tillage &amp; amendments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E0D9B-0937-10A7-D322-422DB3CCB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DD63CE-4F53-793F-FFFD-BF90EF79978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908769" y="1736402"/>
            <a:ext cx="6283231" cy="47624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BC1BC-5299-6CBB-34BE-5D20F635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Assessing Lawns Prior to Renovation</a:t>
            </a:r>
          </a:p>
        </p:txBody>
      </p:sp>
    </p:spTree>
    <p:extLst>
      <p:ext uri="{BB962C8B-B14F-4D97-AF65-F5344CB8AC3E}">
        <p14:creationId xmlns:p14="http://schemas.microsoft.com/office/powerpoint/2010/main" val="2527557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C38BC-ACBB-8CE4-D2C0-BFBD5AB7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45DA-51A0-F746-1EE6-ACAB01839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7342-AFF0-65C1-A741-0B45C85B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Underlying Soil &amp; Interface Issues</a:t>
            </a:r>
          </a:p>
        </p:txBody>
      </p:sp>
      <p:pic>
        <p:nvPicPr>
          <p:cNvPr id="5" name="Picture 2" descr="poor soil and good soil boundary">
            <a:extLst>
              <a:ext uri="{FF2B5EF4-FFF2-40B4-BE49-F238E27FC236}">
                <a16:creationId xmlns:a16="http://schemas.microsoft.com/office/drawing/2014/main" id="{9578C04B-4115-6C98-050E-2094196955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r="465"/>
          <a:stretch/>
        </p:blipFill>
        <p:spPr bwMode="auto">
          <a:xfrm>
            <a:off x="177741" y="1840447"/>
            <a:ext cx="6211933" cy="41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oil interface between turf and underlying soil">
            <a:extLst>
              <a:ext uri="{FF2B5EF4-FFF2-40B4-BE49-F238E27FC236}">
                <a16:creationId xmlns:a16="http://schemas.microsoft.com/office/drawing/2014/main" id="{5E1819E9-53CC-1E30-93E6-F6A3914EB82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8" r="3778"/>
          <a:stretch/>
        </p:blipFill>
        <p:spPr bwMode="auto">
          <a:xfrm>
            <a:off x="5867136" y="1840447"/>
            <a:ext cx="6147123" cy="41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12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EC6CF-9981-E7F4-C9F9-4A16BF84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3476C-E47C-6B92-7A75-0B701BC3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074" y="998248"/>
            <a:ext cx="5957902" cy="42007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AECC0-5C10-217A-18FE-F69C294A9F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287383" y="4188824"/>
            <a:ext cx="5582194" cy="2020388"/>
          </a:xfrm>
        </p:spPr>
        <p:txBody>
          <a:bodyPr/>
          <a:lstStyle/>
          <a:p>
            <a:r>
              <a:rPr lang="en-US" b="1" dirty="0">
                <a:solidFill>
                  <a:srgbClr val="FEF923"/>
                </a:solidFill>
              </a:rPr>
              <a:t>Key Time for Cultural Practices</a:t>
            </a:r>
          </a:p>
          <a:p>
            <a:endParaRPr lang="en-US" b="1" dirty="0">
              <a:solidFill>
                <a:srgbClr val="FEF923"/>
              </a:solidFill>
            </a:endParaRPr>
          </a:p>
          <a:p>
            <a:r>
              <a:rPr lang="en-US" b="1" dirty="0">
                <a:solidFill>
                  <a:srgbClr val="FEF923"/>
                </a:solidFill>
              </a:rPr>
              <a:t>Cool Weather Favors Grass Growth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7E2954-09CE-461C-3F75-2EE6C64D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92D050"/>
                </a:solidFill>
                <a:latin typeface="Arial" panose="020B0604020202020204" pitchFamily="34" charset="0"/>
              </a:rPr>
              <a:t>Fall</a:t>
            </a:r>
            <a:br>
              <a:rPr lang="en-US" altLang="en-US" sz="4400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911EFD-ABB7-BC5B-528B-8B15966A56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47274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Herbicide use</a:t>
            </a:r>
            <a:br>
              <a:rPr lang="en-US" altLang="en-US" sz="3200" dirty="0"/>
            </a:br>
            <a:r>
              <a:rPr lang="en-US" altLang="en-US" sz="3200" dirty="0"/>
              <a:t>	Fertilizer use</a:t>
            </a:r>
            <a:br>
              <a:rPr lang="en-US" altLang="en-US" sz="3200" dirty="0"/>
            </a:br>
            <a:r>
              <a:rPr lang="en-US" altLang="en-US" sz="3200" dirty="0"/>
              <a:t>	Watering schedule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Drought or prolonged rainfall</a:t>
            </a:r>
            <a:br>
              <a:rPr lang="en-US" altLang="en-US" sz="3200" dirty="0"/>
            </a:br>
            <a:r>
              <a:rPr lang="en-US" altLang="en-US" sz="3200" dirty="0"/>
              <a:t>	Unusual temperature extremes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5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B1B7C-4DBA-007D-9854-3CA618E7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807011-546E-75A5-D2C4-FB73552F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97CE1-6A04-EC76-965F-5C6BF64367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6411527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EARLY FALL(September)</a:t>
            </a:r>
            <a:br>
              <a:rPr lang="en-US" altLang="en-US" sz="3200" dirty="0">
                <a:solidFill>
                  <a:srgbClr val="FFCC00"/>
                </a:solidFill>
              </a:rPr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Establishing New Lawns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Renovate/Repair Thin Lawns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Fertilization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Broadleaf Weed Control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Core Aerating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9A168-6A2A-E4B1-F188-BE7A95675F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261669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27FF5-FE61-3F51-2420-9DF7764D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7971" y="1127656"/>
            <a:ext cx="5499082" cy="52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1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00AA-B51D-7123-0449-0F86E05C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20C73-C459-CF3A-A361-A7B900AC7D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1" y="1840447"/>
            <a:ext cx="5550435" cy="4446053"/>
          </a:xfrm>
        </p:spPr>
        <p:txBody>
          <a:bodyPr>
            <a:normAutofit fontScale="92500" lnSpcReduction="20000"/>
          </a:bodyPr>
          <a:lstStyle/>
          <a:p>
            <a:pPr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Always Choose Named Cultivars in Seed Products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Mixtures &amp; Blends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500" b="1" i="1" dirty="0">
                <a:solidFill>
                  <a:schemeClr val="accent1">
                    <a:lumMod val="50000"/>
                  </a:schemeClr>
                </a:solidFill>
              </a:rPr>
              <a:t>Genetically diverse lawns can withstand more problems &amp; stress</a:t>
            </a:r>
            <a:br>
              <a:rPr lang="en-US" altLang="en-US" sz="3500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/>
              <a:t>NTEP</a:t>
            </a:r>
            <a:br>
              <a:rPr lang="en-US" altLang="en-US" sz="3200" b="1" dirty="0"/>
            </a:br>
            <a:r>
              <a:rPr lang="en-US" altLang="en-US" sz="3200" b="1" dirty="0"/>
              <a:t>National Turfgrass Evaluation Program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1252C-FCA9-F228-07EC-7FB1B5EF5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AAADF-D50B-CB33-8EE7-8FA4F820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Choose Quality Lawn Grasses</a:t>
            </a:r>
          </a:p>
        </p:txBody>
      </p:sp>
      <p:pic>
        <p:nvPicPr>
          <p:cNvPr id="5" name="Picture 2" descr="Kentucky bluegrass cultivar trial ">
            <a:extLst>
              <a:ext uri="{FF2B5EF4-FFF2-40B4-BE49-F238E27FC236}">
                <a16:creationId xmlns:a16="http://schemas.microsoft.com/office/drawing/2014/main" id="{26F5705D-D806-B351-0C77-EC8A176D03FD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"/>
          <a:stretch/>
        </p:blipFill>
        <p:spPr bwMode="auto">
          <a:xfrm>
            <a:off x="5829300" y="1511859"/>
            <a:ext cx="6294517" cy="498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79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FEF-D7E2-44E9-0DAB-9111B669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BC29A-3DA0-4447-C2E4-878B365E95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Choose quality lawn grass seed to match site factors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Late August/early September best timing</a:t>
            </a:r>
            <a:br>
              <a:rPr lang="en-US" sz="3200" b="1" dirty="0">
                <a:solidFill>
                  <a:srgbClr val="002060"/>
                </a:solidFill>
              </a:rPr>
            </a:b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Spring second choice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Good seed to soil contact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AC769-AFEB-261E-FC32-E18D41C6C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C26A1-7FBF-9B64-2DE9-4BB15509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Overseeding Thin Lawns</a:t>
            </a:r>
          </a:p>
        </p:txBody>
      </p:sp>
      <p:pic>
        <p:nvPicPr>
          <p:cNvPr id="5" name="Picture 1" descr="Thin lawn needing overseeding">
            <a:extLst>
              <a:ext uri="{FF2B5EF4-FFF2-40B4-BE49-F238E27FC236}">
                <a16:creationId xmlns:a16="http://schemas.microsoft.com/office/drawing/2014/main" id="{0A38BEE4-42F4-B00B-A78D-EC46B474223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366"/>
          <a:stretch/>
        </p:blipFill>
        <p:spPr bwMode="auto">
          <a:xfrm>
            <a:off x="5956066" y="1797362"/>
            <a:ext cx="6235934" cy="47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68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D3DC-06BB-B7FC-7B19-D8BF7DFE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E91BD-603A-8342-C583-E52FD13540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E84AA-9B9F-E643-AD75-33582287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Slit-seeders for Overseeding Lawns</a:t>
            </a:r>
          </a:p>
        </p:txBody>
      </p:sp>
      <p:pic>
        <p:nvPicPr>
          <p:cNvPr id="5" name="Content Placeholder 5" descr="slit seeding machine on lawn">
            <a:extLst>
              <a:ext uri="{FF2B5EF4-FFF2-40B4-BE49-F238E27FC236}">
                <a16:creationId xmlns:a16="http://schemas.microsoft.com/office/drawing/2014/main" id="{71C30CB8-FF01-D8C3-0D2A-90397AAB4E9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83080"/>
            <a:ext cx="6353438" cy="4364958"/>
          </a:xfrm>
        </p:spPr>
      </p:pic>
      <p:pic>
        <p:nvPicPr>
          <p:cNvPr id="6" name="Content Placeholder 5" descr="underside of slit seeder showing blades">
            <a:extLst>
              <a:ext uri="{FF2B5EF4-FFF2-40B4-BE49-F238E27FC236}">
                <a16:creationId xmlns:a16="http://schemas.microsoft.com/office/drawing/2014/main" id="{2B2A2678-7DB0-B193-B205-7F5AB267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8258" y="1783080"/>
            <a:ext cx="6393741" cy="436495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F4C9E3-E8BC-41C6-3B6C-92E4A499E1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13164" y="1594593"/>
            <a:ext cx="4939746" cy="444605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52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47B13-0791-5D26-E397-637B7D60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A65E1-6EBB-0E5B-B5BC-B39D5D5AC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57D4F-2B6A-6EB7-82E6-1B80BDDF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Slit-seeders for Overseeding Lawns</a:t>
            </a:r>
          </a:p>
        </p:txBody>
      </p:sp>
      <p:pic>
        <p:nvPicPr>
          <p:cNvPr id="12" name="Content Placeholder 3" descr="Slit-seeder machine for lawns">
            <a:extLst>
              <a:ext uri="{FF2B5EF4-FFF2-40B4-BE49-F238E27FC236}">
                <a16:creationId xmlns:a16="http://schemas.microsoft.com/office/drawing/2014/main" id="{44CB0690-36CB-097A-48AF-36BB1480DC6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2" r="3422"/>
          <a:stretch/>
        </p:blipFill>
        <p:spPr>
          <a:xfrm>
            <a:off x="-194311" y="1739115"/>
            <a:ext cx="6817491" cy="4437320"/>
          </a:xfrm>
        </p:spPr>
      </p:pic>
      <p:pic>
        <p:nvPicPr>
          <p:cNvPr id="13" name="Content Placeholder 5" descr="slit-seeder machine for lawns">
            <a:extLst>
              <a:ext uri="{FF2B5EF4-FFF2-40B4-BE49-F238E27FC236}">
                <a16:creationId xmlns:a16="http://schemas.microsoft.com/office/drawing/2014/main" id="{E26CF84A-2AE8-9ED8-BAA1-2B2F04E7C8F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01" r="24601" b="1196"/>
          <a:stretch>
            <a:fillRect/>
          </a:stretch>
        </p:blipFill>
        <p:spPr>
          <a:xfrm>
            <a:off x="6623180" y="1732580"/>
            <a:ext cx="5153346" cy="4450389"/>
          </a:xfrm>
        </p:spPr>
      </p:pic>
    </p:spTree>
    <p:extLst>
      <p:ext uri="{BB962C8B-B14F-4D97-AF65-F5344CB8AC3E}">
        <p14:creationId xmlns:p14="http://schemas.microsoft.com/office/powerpoint/2010/main" val="638814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34DD-839C-DF35-902D-BB2C7964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0069E-BA6F-2BC1-1E3E-E03B6C2029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8AC14-5FFB-16BC-FAD0-3EB5DD4B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Fall Fertilization Guidelines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5796A-D104-D747-8BCB-1427BF303B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fontScale="85000" lnSpcReduction="20000"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Key time for all lawns</a:t>
            </a:r>
            <a:b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Labor Day ideal timing 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Use controlled-release nitrogen fertilizers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Apply about 1 pound of nitrogen per 1,000 square feet of lawn area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28A46C-8566-CE45-9701-50298031B42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914875" y="1709188"/>
            <a:ext cx="6277125" cy="4789714"/>
          </a:xfrm>
        </p:spPr>
      </p:pic>
    </p:spTree>
    <p:extLst>
      <p:ext uri="{BB962C8B-B14F-4D97-AF65-F5344CB8AC3E}">
        <p14:creationId xmlns:p14="http://schemas.microsoft.com/office/powerpoint/2010/main" val="2166433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CAEF-8C1E-304C-94FE-19B29026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0522-C65D-BC00-0925-0FBFAC781F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17" y="1840447"/>
            <a:ext cx="6496594" cy="444605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Hand-pull or dig out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Correct underlying causes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Sound Cultural Practices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Herbicide Use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September/early October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Spot treat with liquid products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Read &amp; Follow Label Directions</a:t>
            </a:r>
            <a:r>
              <a:rPr lang="en-US" sz="28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1BD7-8414-195D-8541-05E1F87C2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A47D8-FA30-181D-68B8-41835878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Broadleaf Weed Management</a:t>
            </a:r>
          </a:p>
        </p:txBody>
      </p:sp>
      <p:pic>
        <p:nvPicPr>
          <p:cNvPr id="5" name="Content Placeholder 5" descr="flowering dandelions in lawn">
            <a:extLst>
              <a:ext uri="{FF2B5EF4-FFF2-40B4-BE49-F238E27FC236}">
                <a16:creationId xmlns:a16="http://schemas.microsoft.com/office/drawing/2014/main" id="{71BE8436-9B63-F4DC-E506-9122681DD2A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8" y="1472904"/>
            <a:ext cx="4879425" cy="502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C3932-6144-68D7-223B-066DF295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85AD5-3E0C-81F6-C2CE-D7D20648A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30" y="4180114"/>
            <a:ext cx="6784870" cy="2490652"/>
          </a:xfrm>
        </p:spPr>
        <p:txBody>
          <a:bodyPr/>
          <a:lstStyle/>
          <a:p>
            <a:r>
              <a:rPr lang="en-US" sz="2800" b="1" dirty="0">
                <a:solidFill>
                  <a:srgbClr val="FEF923"/>
                </a:solidFill>
              </a:rPr>
              <a:t>Important Time for</a:t>
            </a: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Development of Grasses: </a:t>
            </a: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Set Stage for Season</a:t>
            </a:r>
          </a:p>
          <a:p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Wait for Lawn to Resume Growth 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2B7985-576B-84BE-1455-D72ADFE8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55FB21"/>
                </a:solidFill>
                <a:latin typeface="Arial" panose="020B0604020202020204" pitchFamily="34" charset="0"/>
              </a:rPr>
              <a:t>Spring</a:t>
            </a:r>
            <a:br>
              <a:rPr lang="en-US" altLang="en-US" sz="4400" dirty="0">
                <a:solidFill>
                  <a:srgbClr val="2D833B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2D833B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8189A6-EA72-A4F2-2DF8-DCE9754C68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53125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altLang="en-US" sz="3200" dirty="0"/>
              <a:t>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r>
              <a:rPr lang="en-US" altLang="en-US" sz="3200" dirty="0"/>
              <a:t>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1043B-E35C-7577-433A-7D1090BB3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256" y="1038602"/>
            <a:ext cx="5722424" cy="42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492DE-A9E5-940E-CDC0-66E1F604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B5654-44DA-A2CE-0C70-5A587FADBC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17" y="1840447"/>
            <a:ext cx="6496594" cy="444605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First frost &amp; full bloom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Synthetic Herbicides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Triclopyr (numerous products)</a:t>
            </a:r>
            <a:br>
              <a:rPr lang="en-US" sz="2700" dirty="0"/>
            </a:br>
            <a:endParaRPr lang="en-US" sz="27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Alternative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Iron Chelate (</a:t>
            </a:r>
            <a:r>
              <a:rPr lang="en-US" sz="3200" i="1" dirty="0">
                <a:solidFill>
                  <a:schemeClr val="tx2"/>
                </a:solidFill>
              </a:rPr>
              <a:t>Fiesta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765E9-2BA8-F649-EFBE-5EEB87519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C3586-D35C-7F45-2D20-B7F5669C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Ground Ivy Management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4EB8C4-5E17-590B-3F5E-2FEE7C51692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895703" y="1524000"/>
            <a:ext cx="6296297" cy="4461256"/>
          </a:xfrm>
        </p:spPr>
      </p:pic>
      <p:pic>
        <p:nvPicPr>
          <p:cNvPr id="9" name="Picture 11" descr="Ground ivy plant with runner ">
            <a:extLst>
              <a:ext uri="{FF2B5EF4-FFF2-40B4-BE49-F238E27FC236}">
                <a16:creationId xmlns:a16="http://schemas.microsoft.com/office/drawing/2014/main" id="{D6786E76-82F1-E3FC-EF89-6864A5B67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1084"/>
          <a:stretch/>
        </p:blipFill>
        <p:spPr bwMode="auto">
          <a:xfrm>
            <a:off x="4540546" y="4125433"/>
            <a:ext cx="3877259" cy="23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12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A5277-EBD1-EBC6-A31D-658A60F3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00EBDB-EA20-8207-D835-ED92A8AC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A862C-144E-3252-BAF8-718E4EA79E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6428014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LATE FALL</a:t>
            </a:r>
            <a:br>
              <a:rPr lang="en-US" altLang="en-US" sz="3200" dirty="0">
                <a:solidFill>
                  <a:srgbClr val="FF9933"/>
                </a:solidFill>
              </a:rPr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 Until Dormant</a:t>
            </a: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Removal of Leaves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Fertilization </a:t>
            </a:r>
            <a:br>
              <a:rPr lang="en-US" altLang="en-US" sz="3200" dirty="0"/>
            </a:br>
            <a:r>
              <a:rPr lang="en-US" altLang="en-US" sz="3200" dirty="0"/>
              <a:t>Dormant Seeding</a:t>
            </a:r>
            <a:br>
              <a:rPr lang="en-US" altLang="en-US" sz="3200" dirty="0"/>
            </a:br>
            <a:endParaRPr lang="en-US" altLang="en-US" sz="32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DA402-FB4D-2BE7-1B6D-C9ED1FF0F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9098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F9FF363-103B-B1EB-9D1A-7BAD49CC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063" y="1495697"/>
            <a:ext cx="6670937" cy="50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D9E6F-B94A-334B-1D05-72EEA09B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6883-4FFD-CCAC-0711-68768B55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9098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658238-1709-8DE0-0B4A-FAA253CCFC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144" y="0"/>
            <a:ext cx="11413514" cy="6328191"/>
          </a:xfrm>
        </p:spPr>
      </p:pic>
    </p:spTree>
    <p:extLst>
      <p:ext uri="{BB962C8B-B14F-4D97-AF65-F5344CB8AC3E}">
        <p14:creationId xmlns:p14="http://schemas.microsoft.com/office/powerpoint/2010/main" val="292592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B8AE-0690-AB10-2E40-4F81C037F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529968-2461-6774-BCA1-2DDB00FF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1DC3F-F549-8900-A5AF-406D85762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668000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SPRING (April/May)</a:t>
            </a:r>
            <a:br>
              <a:rPr lang="en-US" altLang="en-US" sz="3200" b="1" dirty="0">
                <a:solidFill>
                  <a:srgbClr val="21612C"/>
                </a:solidFill>
              </a:rPr>
            </a:br>
            <a:br>
              <a:rPr lang="en-US" altLang="en-US" dirty="0">
                <a:solidFill>
                  <a:srgbClr val="00FF00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Clean up Debris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</a:t>
            </a: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Crabgrass Control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Fertilization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Core Aerating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Establishment</a:t>
            </a:r>
            <a:br>
              <a:rPr lang="en-US" altLang="en-US" sz="3200" dirty="0"/>
            </a:br>
            <a:r>
              <a:rPr lang="en-US" altLang="en-US" sz="3200" dirty="0"/>
              <a:t>Overseeding</a:t>
            </a:r>
            <a:br>
              <a:rPr lang="en-US" altLang="en-US" sz="3200" dirty="0"/>
            </a:br>
            <a:r>
              <a:rPr lang="en-US" altLang="en-US" sz="3200" dirty="0"/>
              <a:t>Broadleaf Weed Control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33F71-7D48-B1C3-49CB-8020D6F61E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07135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4455F-F61B-B96B-43BC-8FBF1A47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49" y="1494690"/>
            <a:ext cx="6722341" cy="5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98648-2409-9FF5-01DC-C9881B4DC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CC815-82F5-C8A2-9A42-4096B0EFC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45B8FE0-3C40-5F4C-F805-3C9092EB71D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920173" y="1045030"/>
            <a:ext cx="7271827" cy="545387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BABFBCD9-56FE-666F-3EAA-333788F2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C218253-ED76-D2C3-7AF7-D381648D63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299" y="1840447"/>
            <a:ext cx="4799511" cy="4446053"/>
          </a:xfrm>
        </p:spPr>
        <p:txBody>
          <a:bodyPr>
            <a:normAutofit/>
          </a:bodyPr>
          <a:lstStyle/>
          <a:p>
            <a:r>
              <a:rPr lang="en-US" sz="3200" dirty="0"/>
              <a:t>Thin &amp; stressed lawn due to short mowing height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Increased weeds &amp; problems likely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Easily corrected  -major positive impact</a:t>
            </a:r>
          </a:p>
        </p:txBody>
      </p:sp>
    </p:spTree>
    <p:extLst>
      <p:ext uri="{BB962C8B-B14F-4D97-AF65-F5344CB8AC3E}">
        <p14:creationId xmlns:p14="http://schemas.microsoft.com/office/powerpoint/2010/main" val="228405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D3FE0-B9B7-E368-7B57-FB5D5485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D17AB-0783-DC63-65D5-A2416F2332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885" y="1840447"/>
            <a:ext cx="6001925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/>
              <a:t>Mow based on grass growth rate;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Follow Rule of One-third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dirty="0"/>
              <a:t>Mow as high as site factors allow;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3-inch range for most lawns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Return clippings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/>
            </a:br>
            <a:r>
              <a:rPr lang="en-US" altLang="en-US" sz="3200" dirty="0">
                <a:solidFill>
                  <a:schemeClr val="tx2"/>
                </a:solidFill>
              </a:rPr>
              <a:t>Recycles nitrogen = fertilize less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B406-9818-74FD-E8D4-698383FD59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340046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E44F6-711D-A40C-B613-C539E98C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Mowing Guidelines</a:t>
            </a:r>
          </a:p>
        </p:txBody>
      </p:sp>
      <p:pic>
        <p:nvPicPr>
          <p:cNvPr id="8" name="Picture 5" descr="rotary lawn mower sitting on lawn">
            <a:extLst>
              <a:ext uri="{FF2B5EF4-FFF2-40B4-BE49-F238E27FC236}">
                <a16:creationId xmlns:a16="http://schemas.microsoft.com/office/drawing/2014/main" id="{87E5DCAB-B615-2743-A722-2C79D8A6610A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68"/>
          <a:stretch/>
        </p:blipFill>
        <p:spPr bwMode="auto">
          <a:xfrm>
            <a:off x="6393810" y="2052848"/>
            <a:ext cx="5901050" cy="44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4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FEA2-590E-22EB-4F39-94F0F83E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5D096-E4DF-4F0C-915F-0A2E717D1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939746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Warm-season annual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dirty="0"/>
              <a:t>Prefers full sun, open or</a:t>
            </a:r>
            <a:br>
              <a:rPr lang="en-US" altLang="en-US" sz="3200" dirty="0"/>
            </a:br>
            <a:r>
              <a:rPr lang="en-US" altLang="en-US" sz="3200" dirty="0"/>
              <a:t>thin lawns, moisture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Germinates as </a:t>
            </a:r>
            <a:r>
              <a:rPr lang="en-US" altLang="en-US" sz="3200" b="1" dirty="0"/>
              <a:t>soil temperatures </a:t>
            </a:r>
            <a:r>
              <a:rPr lang="en-US" altLang="en-US" sz="3200" dirty="0"/>
              <a:t>reach 60 degrees for several consecutive days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CB25E-D29C-2B83-66F2-73745D3CD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251C7-D2AC-70EC-E36C-08BC7876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Crabgrass in Lawns</a:t>
            </a:r>
          </a:p>
        </p:txBody>
      </p:sp>
      <p:pic>
        <p:nvPicPr>
          <p:cNvPr id="5" name="Content Placeholder 5" descr="Mature crabgrass plant with seedhead">
            <a:extLst>
              <a:ext uri="{FF2B5EF4-FFF2-40B4-BE49-F238E27FC236}">
                <a16:creationId xmlns:a16="http://schemas.microsoft.com/office/drawing/2014/main" id="{15D21215-8986-D3AA-BD81-2AE5D6CB7356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30" y="1436914"/>
            <a:ext cx="6759070" cy="50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CD549-8BC8-402F-5516-3D12D8821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C60FF-455B-6C21-8585-FA96420A5D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939746" cy="4446053"/>
          </a:xfrm>
        </p:spPr>
        <p:txBody>
          <a:bodyPr>
            <a:normAutofit/>
          </a:bodyPr>
          <a:lstStyle/>
          <a:p>
            <a:r>
              <a:rPr lang="en-US" sz="3200" dirty="0"/>
              <a:t>Crabgrass invasion</a:t>
            </a:r>
            <a:br>
              <a:rPr lang="en-US" sz="3200" dirty="0"/>
            </a:br>
            <a:r>
              <a:rPr lang="en-US" sz="3200" dirty="0"/>
              <a:t>in thin lawn due</a:t>
            </a:r>
            <a:br>
              <a:rPr lang="en-US" sz="3200" dirty="0"/>
            </a:br>
            <a:r>
              <a:rPr lang="en-US" sz="3200" dirty="0"/>
              <a:t>to excessively</a:t>
            </a:r>
            <a:br>
              <a:rPr lang="en-US" sz="3200" dirty="0"/>
            </a:br>
            <a:r>
              <a:rPr lang="en-US" sz="3200" dirty="0"/>
              <a:t>short mowing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F7A59-50B8-39FD-BE54-F871DFDEFA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61650-5011-DC05-E101-98812AA8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F6F0F3-04D5-CCC2-7172-8AE78B741D9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643021" y="1008254"/>
            <a:ext cx="7320009" cy="54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Arial-16_9" id="{A9A98CE5-4107-BC4E-8079-0672D8F6A38D}" vid="{7D782E8D-39B3-E84A-BFAE-588729B8D5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UW-Madison-text-Arial-16_9 (1)</Template>
  <TotalTime>1209</TotalTime>
  <Words>1303</Words>
  <Application>Microsoft Macintosh PowerPoint</Application>
  <PresentationFormat>Widescreen</PresentationFormat>
  <Paragraphs>192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Wisconsin Lawn Care Calendar  </vt:lpstr>
      <vt:lpstr>Wisconsin Lawn Care Calendar   </vt:lpstr>
      <vt:lpstr>Lawn Scheduling Considerations </vt:lpstr>
      <vt:lpstr>Spring </vt:lpstr>
      <vt:lpstr>Lawn Care Calendar</vt:lpstr>
      <vt:lpstr>PowerPoint Presentation</vt:lpstr>
      <vt:lpstr>Lawn Mowing Guidelines</vt:lpstr>
      <vt:lpstr>Crabgrass in Lawns</vt:lpstr>
      <vt:lpstr>PowerPoint Presentation</vt:lpstr>
      <vt:lpstr>Crabgrass Management</vt:lpstr>
      <vt:lpstr>Spring Lawn Fertilization</vt:lpstr>
      <vt:lpstr>Lawn Fertilizer Program Components</vt:lpstr>
      <vt:lpstr>Nitrogen Fertilizers for Lawns</vt:lpstr>
      <vt:lpstr>Spring Lawn Fertilization Guidelines</vt:lpstr>
      <vt:lpstr>Thatch Problems in Lawns</vt:lpstr>
      <vt:lpstr>PowerPoint Presentation</vt:lpstr>
      <vt:lpstr>Core Aerating Lawns</vt:lpstr>
      <vt:lpstr>Core Aerating Process</vt:lpstr>
      <vt:lpstr>Summer </vt:lpstr>
      <vt:lpstr>Lawn Care Calendar</vt:lpstr>
      <vt:lpstr>Lawn Watering Guidelines </vt:lpstr>
      <vt:lpstr>PowerPoint Presentation</vt:lpstr>
      <vt:lpstr>Scouting for White Grubs</vt:lpstr>
      <vt:lpstr>White Grubs in Lawns</vt:lpstr>
      <vt:lpstr>Selected White Grub Insecticides</vt:lpstr>
      <vt:lpstr>Lawn Care Calendar</vt:lpstr>
      <vt:lpstr>Perennial Weed Grass  -Tall Fescue</vt:lpstr>
      <vt:lpstr>Perennial Weed Grass-Creeping Bentgrass</vt:lpstr>
      <vt:lpstr>Perennial Grass Weed Management</vt:lpstr>
      <vt:lpstr>Assessing Lawns Prior to Renovation</vt:lpstr>
      <vt:lpstr>Underlying Soil &amp; Interface Issues</vt:lpstr>
      <vt:lpstr>Fall </vt:lpstr>
      <vt:lpstr>Lawn Care Calendar</vt:lpstr>
      <vt:lpstr>Choose Quality Lawn Grasses</vt:lpstr>
      <vt:lpstr>Overseeding Thin Lawns</vt:lpstr>
      <vt:lpstr>Slit-seeders for Overseeding Lawns</vt:lpstr>
      <vt:lpstr>Slit-seeders for Overseeding Lawns</vt:lpstr>
      <vt:lpstr>Fall Fertilization Guidelines</vt:lpstr>
      <vt:lpstr>Broadleaf Weed Management</vt:lpstr>
      <vt:lpstr>Ground Ivy Management</vt:lpstr>
      <vt:lpstr>Lawn Care Calendar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Bruce Spangenberg</dc:creator>
  <cp:lastModifiedBy>Veronica Plum</cp:lastModifiedBy>
  <cp:revision>76</cp:revision>
  <dcterms:created xsi:type="dcterms:W3CDTF">2024-12-31T17:44:05Z</dcterms:created>
  <dcterms:modified xsi:type="dcterms:W3CDTF">2026-02-19T15:34:54Z</dcterms:modified>
</cp:coreProperties>
</file>