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theme/theme11.xml" ContentType="application/vnd.openxmlformats-officedocument.theme+xml"/>
  <Override PartName="/ppt/slideLayouts/slideLayout32.xml" ContentType="application/vnd.openxmlformats-officedocument.presentationml.slideLayout+xml"/>
  <Override PartName="/ppt/theme/theme12.xml" ContentType="application/vnd.openxmlformats-officedocument.theme+xml"/>
  <Override PartName="/ppt/slideLayouts/slideLayout33.xml" ContentType="application/vnd.openxmlformats-officedocument.presentationml.slideLayout+xml"/>
  <Override PartName="/ppt/theme/theme13.xml" ContentType="application/vnd.openxmlformats-officedocument.theme+xml"/>
  <Override PartName="/ppt/slideLayouts/slideLayout34.xml" ContentType="application/vnd.openxmlformats-officedocument.presentationml.slideLayout+xml"/>
  <Override PartName="/ppt/theme/theme1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5.xml" ContentType="application/vnd.openxmlformats-officedocument.theme+xml"/>
  <Override PartName="/ppt/slideLayouts/slideLayout38.xml" ContentType="application/vnd.openxmlformats-officedocument.presentationml.slideLayout+xml"/>
  <Override PartName="/ppt/theme/theme16.xml" ContentType="application/vnd.openxmlformats-officedocument.theme+xml"/>
  <Override PartName="/ppt/slideLayouts/slideLayout39.xml" ContentType="application/vnd.openxmlformats-officedocument.presentationml.slideLayout+xml"/>
  <Override PartName="/ppt/theme/theme17.xml" ContentType="application/vnd.openxmlformats-officedocument.theme+xml"/>
  <Override PartName="/ppt/slideLayouts/slideLayout40.xml" ContentType="application/vnd.openxmlformats-officedocument.presentationml.slideLayout+xml"/>
  <Override PartName="/ppt/theme/theme1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9" r:id="rId2"/>
    <p:sldMasterId id="2147483695" r:id="rId3"/>
    <p:sldMasterId id="2147483703" r:id="rId4"/>
    <p:sldMasterId id="2147483713" r:id="rId5"/>
    <p:sldMasterId id="2147483718" r:id="rId6"/>
    <p:sldMasterId id="2147483648" r:id="rId7"/>
    <p:sldMasterId id="2147483917" r:id="rId8"/>
    <p:sldMasterId id="2147484825" r:id="rId9"/>
    <p:sldMasterId id="2147483906" r:id="rId10"/>
    <p:sldMasterId id="2147483769" r:id="rId11"/>
    <p:sldMasterId id="2147483904" r:id="rId12"/>
    <p:sldMasterId id="2147484853" r:id="rId13"/>
    <p:sldMasterId id="2147484855" r:id="rId14"/>
    <p:sldMasterId id="2147484845" r:id="rId15"/>
    <p:sldMasterId id="2147484862" r:id="rId16"/>
    <p:sldMasterId id="2147484860" r:id="rId17"/>
    <p:sldMasterId id="2147484874" r:id="rId18"/>
    <p:sldMasterId id="2147483734" r:id="rId19"/>
    <p:sldMasterId id="2147484876" r:id="rId20"/>
    <p:sldMasterId id="2147484878" r:id="rId21"/>
    <p:sldMasterId id="2147484880" r:id="rId22"/>
    <p:sldMasterId id="2147484882" r:id="rId23"/>
    <p:sldMasterId id="2147484884" r:id="rId24"/>
  </p:sldMasterIdLst>
  <p:notesMasterIdLst>
    <p:notesMasterId r:id="rId84"/>
  </p:notesMasterIdLst>
  <p:handoutMasterIdLst>
    <p:handoutMasterId r:id="rId85"/>
  </p:handoutMasterIdLst>
  <p:sldIdLst>
    <p:sldId id="256" r:id="rId25"/>
    <p:sldId id="683" r:id="rId26"/>
    <p:sldId id="583" r:id="rId27"/>
    <p:sldId id="713" r:id="rId28"/>
    <p:sldId id="714" r:id="rId29"/>
    <p:sldId id="768" r:id="rId30"/>
    <p:sldId id="716" r:id="rId31"/>
    <p:sldId id="717" r:id="rId32"/>
    <p:sldId id="747" r:id="rId33"/>
    <p:sldId id="748" r:id="rId34"/>
    <p:sldId id="774" r:id="rId35"/>
    <p:sldId id="726" r:id="rId36"/>
    <p:sldId id="806" r:id="rId37"/>
    <p:sldId id="728" r:id="rId38"/>
    <p:sldId id="587" r:id="rId39"/>
    <p:sldId id="729" r:id="rId40"/>
    <p:sldId id="603" r:id="rId41"/>
    <p:sldId id="745" r:id="rId42"/>
    <p:sldId id="722" r:id="rId43"/>
    <p:sldId id="724" r:id="rId44"/>
    <p:sldId id="741" r:id="rId45"/>
    <p:sldId id="600" r:id="rId46"/>
    <p:sldId id="742" r:id="rId47"/>
    <p:sldId id="598" r:id="rId48"/>
    <p:sldId id="740" r:id="rId49"/>
    <p:sldId id="753" r:id="rId50"/>
    <p:sldId id="778" r:id="rId51"/>
    <p:sldId id="779" r:id="rId52"/>
    <p:sldId id="781" r:id="rId53"/>
    <p:sldId id="783" r:id="rId54"/>
    <p:sldId id="736" r:id="rId55"/>
    <p:sldId id="784" r:id="rId56"/>
    <p:sldId id="785" r:id="rId57"/>
    <p:sldId id="786" r:id="rId58"/>
    <p:sldId id="803" r:id="rId59"/>
    <p:sldId id="788" r:id="rId60"/>
    <p:sldId id="789" r:id="rId61"/>
    <p:sldId id="804" r:id="rId62"/>
    <p:sldId id="805" r:id="rId63"/>
    <p:sldId id="792" r:id="rId64"/>
    <p:sldId id="793" r:id="rId65"/>
    <p:sldId id="794" r:id="rId66"/>
    <p:sldId id="795" r:id="rId67"/>
    <p:sldId id="796" r:id="rId68"/>
    <p:sldId id="797" r:id="rId69"/>
    <p:sldId id="798" r:id="rId70"/>
    <p:sldId id="799" r:id="rId71"/>
    <p:sldId id="808" r:id="rId72"/>
    <p:sldId id="801" r:id="rId73"/>
    <p:sldId id="802" r:id="rId74"/>
    <p:sldId id="761" r:id="rId75"/>
    <p:sldId id="773" r:id="rId76"/>
    <p:sldId id="809" r:id="rId77"/>
    <p:sldId id="810" r:id="rId78"/>
    <p:sldId id="811" r:id="rId79"/>
    <p:sldId id="812" r:id="rId80"/>
    <p:sldId id="813" r:id="rId81"/>
    <p:sldId id="814" r:id="rId82"/>
    <p:sldId id="815" r:id="rId83"/>
  </p:sldIdLst>
  <p:sldSz cx="9144000" cy="6858000" type="screen4x3"/>
  <p:notesSz cx="6858000" cy="9240838"/>
  <p:custDataLst>
    <p:tags r:id="rId86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Comic Sans MS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Comic Sans MS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Comic Sans MS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Comic Sans MS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bg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bg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bg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bg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1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5D2"/>
    <a:srgbClr val="D5D4B8"/>
    <a:srgbClr val="00FFFF"/>
    <a:srgbClr val="FF33CC"/>
    <a:srgbClr val="99CCFF"/>
    <a:srgbClr val="66FFFF"/>
    <a:srgbClr val="FFFF99"/>
    <a:srgbClr val="FFFF66"/>
    <a:srgbClr val="FFFF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93792" autoAdjust="0"/>
  </p:normalViewPr>
  <p:slideViewPr>
    <p:cSldViewPr>
      <p:cViewPr varScale="1">
        <p:scale>
          <a:sx n="108" d="100"/>
          <a:sy n="108" d="100"/>
        </p:scale>
        <p:origin x="16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19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308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91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presProps" Target="presProps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9" Type="http://schemas.openxmlformats.org/officeDocument/2006/relationships/slideMaster" Target="slideMasters/slideMaster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20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71" tIns="45987" rIns="91971" bIns="45987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4" y="0"/>
            <a:ext cx="2971800" cy="4620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71" tIns="45987" rIns="91971" bIns="45987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5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7193"/>
            <a:ext cx="2971800" cy="4620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71" tIns="45987" rIns="91971" bIns="45987" numCol="1" anchor="b" anchorCtr="0" compatLnSpc="1">
            <a:prstTxWarp prst="textNoShape">
              <a:avLst/>
            </a:prstTxWarp>
          </a:bodyPr>
          <a:lstStyle>
            <a:lvl1pPr algn="l"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5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4" y="8777193"/>
            <a:ext cx="2971800" cy="4620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71" tIns="45987" rIns="91971" bIns="45987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4B4D25A-3B43-4616-ABC0-D3E8A5A018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168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20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71" tIns="45987" rIns="91971" bIns="45987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1" y="0"/>
            <a:ext cx="2971800" cy="4620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71" tIns="45987" rIns="91971" bIns="45987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1" y="4389399"/>
            <a:ext cx="5029200" cy="41583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71" tIns="45987" rIns="91971" bIns="459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796"/>
            <a:ext cx="2971800" cy="4620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71" tIns="45987" rIns="91971" bIns="45987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1" y="8778796"/>
            <a:ext cx="2971800" cy="4620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971" tIns="45987" rIns="91971" bIns="45987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FEC8748F-EB81-492D-A820-0D93F863C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623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C8748F-EB81-492D-A820-0D93F863CD4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63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861942">
              <a:defRPr/>
            </a:pPr>
            <a:fld id="{FA87816A-5132-4E52-B72E-41E55AE59780}" type="slidenum">
              <a:rPr lang="en-US" altLang="en-US" sz="1000">
                <a:solidFill>
                  <a:srgbClr val="FFFFFF"/>
                </a:solidFill>
              </a:rPr>
              <a:pPr defTabSz="861942">
                <a:defRPr/>
              </a:pPr>
              <a:t>33</a:t>
            </a:fld>
            <a:endParaRPr lang="en-US" altLang="en-US" sz="1000">
              <a:solidFill>
                <a:srgbClr val="FFFFFF"/>
              </a:solidFill>
            </a:endParaRPr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7853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5072" fontAlgn="auto">
              <a:spcBef>
                <a:spcPts val="0"/>
              </a:spcBef>
              <a:spcAft>
                <a:spcPts val="0"/>
              </a:spcAft>
              <a:defRPr/>
            </a:pPr>
            <a:fld id="{5B89A6B5-5772-4BF9-9625-DA6F0A52F2E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35072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08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5a8fa61d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14413" y="660400"/>
            <a:ext cx="4400550" cy="3300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15a8fa61dd_0_35:notes"/>
          <p:cNvSpPr txBox="1">
            <a:spLocks noGrp="1"/>
          </p:cNvSpPr>
          <p:nvPr>
            <p:ph type="body" idx="1"/>
          </p:nvPr>
        </p:nvSpPr>
        <p:spPr>
          <a:xfrm>
            <a:off x="642938" y="4180379"/>
            <a:ext cx="5143500" cy="3960359"/>
          </a:xfrm>
          <a:prstGeom prst="rect">
            <a:avLst/>
          </a:prstGeom>
        </p:spPr>
        <p:txBody>
          <a:bodyPr spcFirstLastPara="1" wrap="square" lIns="87000" tIns="87000" rIns="87000" bIns="870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563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2150"/>
            <a:ext cx="4625975" cy="3470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0260" tIns="45130" rIns="90260" bIns="45130"/>
          <a:lstStyle/>
          <a:p>
            <a:pPr defTabSz="451300" fontAlgn="auto">
              <a:spcBef>
                <a:spcPts val="0"/>
              </a:spcBef>
              <a:spcAft>
                <a:spcPts val="0"/>
              </a:spcAft>
              <a:defRPr/>
            </a:pPr>
            <a:fld id="{5B89A6B5-5772-4BF9-9625-DA6F0A52F2E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1300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2271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00859">
              <a:defRPr/>
            </a:pPr>
            <a:fld id="{FA87816A-5132-4E52-B72E-41E55AE59780}" type="slidenum">
              <a:rPr lang="en-US" altLang="en-US">
                <a:solidFill>
                  <a:srgbClr val="FFFFFF"/>
                </a:solidFill>
              </a:rPr>
              <a:pPr defTabSz="900859">
                <a:defRPr/>
              </a:pPr>
              <a:t>39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4771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2150"/>
            <a:ext cx="4625975" cy="3470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0260" tIns="45130" rIns="90260" bIns="45130"/>
          <a:lstStyle/>
          <a:p>
            <a:pPr defTabSz="467231" fontAlgn="auto">
              <a:spcBef>
                <a:spcPts val="0"/>
              </a:spcBef>
              <a:spcAft>
                <a:spcPts val="0"/>
              </a:spcAft>
              <a:defRPr/>
            </a:pPr>
            <a:fld id="{5B89A6B5-5772-4BF9-9625-DA6F0A52F2E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7231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8371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35075" y="1100138"/>
            <a:ext cx="3959225" cy="2970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10:notes"/>
          <p:cNvSpPr txBox="1">
            <a:spLocks noGrp="1"/>
          </p:cNvSpPr>
          <p:nvPr>
            <p:ph type="body" idx="1"/>
          </p:nvPr>
        </p:nvSpPr>
        <p:spPr>
          <a:xfrm>
            <a:off x="642938" y="4235384"/>
            <a:ext cx="5143500" cy="3465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000" tIns="43488" rIns="87000" bIns="43488" anchor="t" anchorCtr="0">
            <a:noAutofit/>
          </a:bodyPr>
          <a:lstStyle/>
          <a:p>
            <a:endParaRPr lang="en-US" dirty="0"/>
          </a:p>
        </p:txBody>
      </p:sp>
      <p:sp>
        <p:nvSpPr>
          <p:cNvPr id="138" name="Google Shape;138;p10:notes"/>
          <p:cNvSpPr txBox="1">
            <a:spLocks noGrp="1"/>
          </p:cNvSpPr>
          <p:nvPr>
            <p:ph type="sldNum" idx="12"/>
          </p:nvPr>
        </p:nvSpPr>
        <p:spPr>
          <a:xfrm>
            <a:off x="3641824" y="8359231"/>
            <a:ext cx="2786063" cy="44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000" tIns="43488" rIns="87000" bIns="43488" anchor="b" anchorCtr="0">
            <a:noAutofit/>
          </a:bodyPr>
          <a:lstStyle/>
          <a:p>
            <a:pPr defTabSz="87014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870143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t>43</a:t>
            </a:fld>
            <a:endParaRPr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505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84263" y="681038"/>
            <a:ext cx="4554537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6676">
              <a:defRPr/>
            </a:pPr>
            <a:fld id="{FEC8748F-EB81-492D-A820-0D93F863CD41}" type="slidenum">
              <a:rPr lang="en-US" altLang="en-US">
                <a:solidFill>
                  <a:srgbClr val="FFFFFF"/>
                </a:solidFill>
              </a:rPr>
              <a:pPr defTabSz="886676">
                <a:defRPr/>
              </a:pPr>
              <a:t>45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19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84263" y="681038"/>
            <a:ext cx="4554537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6676">
              <a:defRPr/>
            </a:pPr>
            <a:fld id="{FEC8748F-EB81-492D-A820-0D93F863CD41}" type="slidenum">
              <a:rPr lang="en-US" altLang="en-US">
                <a:solidFill>
                  <a:srgbClr val="FFFFFF"/>
                </a:solidFill>
              </a:rPr>
              <a:pPr defTabSz="886676">
                <a:defRPr/>
              </a:pPr>
              <a:t>46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90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84263" y="681038"/>
            <a:ext cx="4554537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6676">
              <a:defRPr/>
            </a:pPr>
            <a:fld id="{FEC8748F-EB81-492D-A820-0D93F863CD41}" type="slidenum">
              <a:rPr lang="en-US" altLang="en-US">
                <a:solidFill>
                  <a:srgbClr val="FFFFFF"/>
                </a:solidFill>
              </a:rPr>
              <a:pPr defTabSz="886676">
                <a:defRPr/>
              </a:pPr>
              <a:t>47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6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33339" indent="-282053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128214" indent="-225642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79498" indent="-225642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2030784" indent="-225642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482070" indent="-2256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933355" indent="-2256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384640" indent="-2256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835926" indent="-2256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defTabSz="902571" eaLnBrk="1" hangingPunct="1">
              <a:spcBef>
                <a:spcPct val="0"/>
              </a:spcBef>
              <a:defRPr/>
            </a:pPr>
            <a:fld id="{2DB1E15F-665C-4FDB-894B-8BA963AF7B11}" type="slidenum">
              <a:rPr lang="en-US" altLang="en-US">
                <a:solidFill>
                  <a:srgbClr val="FFFFFF"/>
                </a:solidFill>
                <a:latin typeface="Comic Sans MS" pitchFamily="66" charset="0"/>
              </a:rPr>
              <a:pPr algn="r" defTabSz="902571" eaLnBrk="1" hangingPunct="1">
                <a:spcBef>
                  <a:spcPct val="0"/>
                </a:spcBef>
                <a:defRPr/>
              </a:pPr>
              <a:t>4</a:t>
            </a:fld>
            <a:endParaRPr lang="en-US" altLang="en-US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3746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00859">
              <a:defRPr/>
            </a:pPr>
            <a:fld id="{FA87816A-5132-4E52-B72E-41E55AE59780}" type="slidenum">
              <a:rPr lang="en-US" altLang="en-US">
                <a:solidFill>
                  <a:srgbClr val="FFFFFF"/>
                </a:solidFill>
              </a:rPr>
              <a:pPr defTabSz="900859">
                <a:defRPr/>
              </a:pPr>
              <a:t>48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065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1286" fontAlgn="auto">
              <a:spcBef>
                <a:spcPts val="0"/>
              </a:spcBef>
              <a:spcAft>
                <a:spcPts val="0"/>
              </a:spcAft>
              <a:defRPr/>
            </a:pPr>
            <a:fld id="{5B89A6B5-5772-4BF9-9625-DA6F0A52F2E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1286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8845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1286" fontAlgn="auto">
              <a:spcBef>
                <a:spcPts val="0"/>
              </a:spcBef>
              <a:spcAft>
                <a:spcPts val="0"/>
              </a:spcAft>
              <a:defRPr/>
            </a:pPr>
            <a:fld id="{5B89A6B5-5772-4BF9-9625-DA6F0A52F2E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1286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6559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C8748F-EB81-492D-A820-0D93F863CD4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628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20424" indent="-277086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08345" indent="-221669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51683" indent="-221669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1995021" indent="-221669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38358" indent="-2216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881696" indent="-2216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325034" indent="-2216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768372" indent="-2216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defTabSz="870143">
              <a:defRPr/>
            </a:pPr>
            <a:fld id="{C8B6996C-C7D8-4276-961E-057C4453A947}" type="slidenum">
              <a:rPr lang="en-US" altLang="en-US">
                <a:solidFill>
                  <a:srgbClr val="000000"/>
                </a:solidFill>
              </a:rPr>
              <a:pPr defTabSz="870143">
                <a:defRPr/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253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C8748F-EB81-492D-A820-0D93F863CD4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628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C8748F-EB81-492D-A820-0D93F863CD4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278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C8748F-EB81-492D-A820-0D93F863CD4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49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00FCD4-5C44-49E6-BB9B-0EE01B9BB7A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7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A3AEF-2BBB-428F-A5BC-0B02DA8A03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6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C453C-844C-4139-A340-A2EF1473F8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559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CD701-AEA5-48F9-B4E0-4C5BC1044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33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B716F-4AEE-4F77-894C-57A3D9EC46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825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CE34D-2CDD-41CA-8512-E6A80EBE6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715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040C6-ADBA-4F2A-B408-5040BF9BC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909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66456-D9A4-42D5-BD6B-1AE5AF82DB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498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A0580-6BDC-47F7-8A8E-DCB2E94017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318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0AECD-D7EE-469E-B092-D8E5B5C01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534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5B2E9-4C43-469E-BD29-048094661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55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9A42A7-9362-460E-B380-79B2EFC0049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373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AEFA-F16C-4A92-99F0-2C36198FC8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B00E-D944-4E7D-9A4F-56C248D3C9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81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935DA-765D-49D1-8E3B-4FE168B449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65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935DA-765D-49D1-8E3B-4FE168B449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6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DE1EC-1883-44FD-8FAE-F4156EA0DD1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96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935DA-765D-49D1-8E3B-4FE168B449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65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476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715B2-156A-4865-96B9-FE0B3A92463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0EA4D-9E67-4902-8AB4-097F83EDF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232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45715B2-156A-4865-96B9-FE0B3A9246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390EA4D-9E67-4902-8AB4-097F83EDFEC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175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E355E-C258-4EEE-8965-51F3FB16EE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4643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266DB-1FD6-416F-8D49-F6E6033F28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1951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7935DA-765D-49D1-8E3B-4FE168B4490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775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09D408F-625C-4642-81F4-9FC7429B0B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245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5AB69A-D097-4644-A62E-73FC4B76B20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19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A825F67C-A466-46C2-9AF6-BCBE9B8397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786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ED134A8-F54C-4958-8D89-C03C1A38B85B}" type="slidenum">
              <a:rPr lang="en-US" alt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89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715B2-156A-4865-96B9-FE0B3A92463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0EA4D-9E67-4902-8AB4-097F83EDFEC3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7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7976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332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8539" y="1676400"/>
            <a:ext cx="3436937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676400"/>
            <a:ext cx="3436938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752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97935DA-765D-49D1-8E3B-4FE168B44903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20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28650" y="316372"/>
            <a:ext cx="7886700" cy="64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28650" y="1230597"/>
            <a:ext cx="7886700" cy="5048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 fontAlgn="auto"/>
            <a:endParaRPr lang="en-US"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 fontAlgn="auto"/>
            <a:endParaRPr lang="en-US"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 fontAlgn="auto">
              <a:spcAft>
                <a:spcPts val="0"/>
              </a:spcAft>
            </a:pPr>
            <a:fld id="{00000000-1234-1234-1234-123412341234}" type="slidenum">
              <a:rPr lang="en-US" smtClean="0"/>
              <a:pPr defTabSz="685800" fontAlgn="auto"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8503E-4856-4803-A6B1-445C52F5E8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5364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27B57-A10D-420C-9FCE-B5EE6848DF1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8C800-5856-47FB-AE18-57C48BCCDB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800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0A3AEF-2BBB-428F-A5BC-0B02DA8A034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198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00FCD4-5C44-49E6-BB9B-0EE01B9BB7A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747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134A8-F54C-4958-8D89-C03C1A38B85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886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134A8-F54C-4958-8D89-C03C1A38B85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90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134A8-F54C-4958-8D89-C03C1A38B85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20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134A8-F54C-4958-8D89-C03C1A38B85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50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134A8-F54C-4958-8D89-C03C1A38B85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0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42A7-9362-460E-B380-79B2EFC00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50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35899-0593-4694-8630-09D0D3658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8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935DA-765D-49D1-8E3B-4FE168B449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96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3029D-952A-4BE0-AEDB-1BE0E953A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55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0FCD4-5C44-49E6-BB9B-0EE01B9BB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72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9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0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  <p:sldLayoutId id="2147484840" r:id="rId2"/>
    <p:sldLayoutId id="2147483898" r:id="rId3"/>
    <p:sldLayoutId id="2147483920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921" r:id="rId10"/>
    <p:sldLayoutId id="2147483662" r:id="rId11"/>
    <p:sldLayoutId id="214748392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9677CBB-EA85-461D-AE0D-DCFC3F309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FC8351D-C993-4A05-9496-77932899BC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5017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D3F3857-253A-4FAD-9BAD-0094A2680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74615979-61AC-4D9B-B9DB-158D2930A59D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425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54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omic Sans MS" pitchFamily="66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715B2-156A-4865-96B9-FE0B3A924630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0EA4D-9E67-4902-8AB4-097F83EDF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6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11F8223A-144C-4D2A-98BF-0CA1E55E1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8939" y="266700"/>
            <a:ext cx="706596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>
            <a:extLst>
              <a:ext uri="{FF2B5EF4-FFF2-40B4-BE49-F238E27FC236}">
                <a16:creationId xmlns:a16="http://schemas.microsoft.com/office/drawing/2014/main" id="{D3BEACEC-DC9C-402C-B65E-B8904B8DBE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8539" y="1676400"/>
            <a:ext cx="7026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05770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59" r:id="rId1"/>
    <p:sldLayoutId id="2147484846" r:id="rId2"/>
    <p:sldLayoutId id="2147484857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Monotype Sorts" pitchFamily="2" charset="2"/>
        <a:buChar char="u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15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37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mic Sans MS" pitchFamily="66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mic Sans MS" pitchFamily="66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mic Sans MS" pitchFamily="66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mic Sans MS" pitchFamily="66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mic Sans MS" pitchFamily="66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282014"/>
            <a:ext cx="7886700" cy="66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230597"/>
            <a:ext cx="7886700" cy="492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35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8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0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27B57-A10D-420C-9FCE-B5EE6848DF15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C800-5856-47FB-AE18-57C48BCCD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1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3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0C0"/>
          </a:solidFill>
          <a:latin typeface="Gill Sans MT" panose="020B0502020104020203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ill Sans MT" panose="020B05020201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ill Sans MT" panose="020B0502020104020203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 MT" panose="020B0502020104020203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ill Sans MT" panose="020B0502020104020203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63AEFA-F16C-4A92-99F0-2C36198FC8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F2B00E-D944-4E7D-9A4F-56C248D3C9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76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0C0"/>
          </a:solidFill>
          <a:latin typeface="Gill Sans MT" panose="020B0502020104020203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ill Sans MT" panose="020B05020201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ill Sans MT" panose="020B0502020104020203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 MT" panose="020B0502020104020203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ill Sans MT" panose="020B0502020104020203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9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0C0"/>
          </a:solidFill>
          <a:latin typeface="Gill Sans MT" panose="020B0502020104020203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ill Sans MT" panose="020B05020201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ill Sans MT" panose="020B0502020104020203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 MT" panose="020B0502020104020203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ill Sans MT" panose="020B0502020104020203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4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0C0"/>
          </a:solidFill>
          <a:latin typeface="Gill Sans MT" panose="020B0502020104020203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ill Sans MT" panose="020B05020201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ill Sans MT" panose="020B0502020104020203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 MT" panose="020B0502020104020203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ill Sans MT" panose="020B0502020104020203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6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0C0"/>
          </a:solidFill>
          <a:latin typeface="Gill Sans MT" panose="020B0502020104020203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ill Sans MT" panose="020B05020201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ill Sans MT" panose="020B0502020104020203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 MT" panose="020B0502020104020203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ill Sans MT" panose="020B0502020104020203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0C0"/>
          </a:solidFill>
          <a:latin typeface="Gill Sans MT" panose="020B0502020104020203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ill Sans MT" panose="020B05020201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ill Sans MT" panose="020B0502020104020203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 MT" panose="020B0502020104020203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ill Sans MT" panose="020B0502020104020203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FC8351D-C993-4A05-9496-77932899BC0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7118E9-37BA-4A7A-82C6-4C78168972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11F8223A-144C-4D2A-98BF-0CA1E55E1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8938" y="266700"/>
            <a:ext cx="706596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>
            <a:extLst>
              <a:ext uri="{FF2B5EF4-FFF2-40B4-BE49-F238E27FC236}">
                <a16:creationId xmlns:a16="http://schemas.microsoft.com/office/drawing/2014/main" id="{D3BEACEC-DC9C-402C-B65E-B8904B8DBE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8538" y="1676400"/>
            <a:ext cx="7026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Monotype Sorts" pitchFamily="2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715B2-156A-4865-96B9-FE0B3A924630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0EA4D-9E67-4902-8AB4-097F83EDF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391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AB48C1D-B43D-443A-B3FA-6E8AC04F0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Ext_wgnhs 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248400"/>
            <a:ext cx="25209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4" r:id="rId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CFB78DD1-47F9-4D82-B36F-5081E3CCC9D3@ad.wgnhs.uwex.edu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emf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gissrv3.uwsp.edu/webapps/gwc/pri_wells/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0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2.emf"/><Relationship Id="rId5" Type="http://schemas.openxmlformats.org/officeDocument/2006/relationships/image" Target="../media/image71.jpeg"/><Relationship Id="rId4" Type="http://schemas.openxmlformats.org/officeDocument/2006/relationships/image" Target="../media/image7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0.png"/><Relationship Id="rId11" Type="http://schemas.openxmlformats.org/officeDocument/2006/relationships/image" Target="../media/image95.emf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999CF04-118D-4C14-B231-98D752CE6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4" y="0"/>
            <a:ext cx="8061986" cy="6858000"/>
          </a:xfrm>
          <a:prstGeom prst="rect">
            <a:avLst/>
          </a:prstGeom>
        </p:spPr>
      </p:pic>
      <p:sp>
        <p:nvSpPr>
          <p:cNvPr id="40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59436"/>
            <a:ext cx="9144000" cy="17526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Gill Sans MT" panose="020B0502020104020203" pitchFamily="34" charset="0"/>
              </a:rPr>
              <a:t>Wisconsin’s Karst Aquifers: </a:t>
            </a:r>
            <a:br>
              <a:rPr lang="en-US" sz="40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Gill Sans MT" panose="020B0502020104020203" pitchFamily="34" charset="0"/>
              </a:rPr>
              <a:t>Productive but Vulnerable</a:t>
            </a:r>
          </a:p>
        </p:txBody>
      </p:sp>
      <p:sp>
        <p:nvSpPr>
          <p:cNvPr id="41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5425414" y="3810000"/>
            <a:ext cx="3718586" cy="2057400"/>
          </a:xfrm>
        </p:spPr>
        <p:txBody>
          <a:bodyPr/>
          <a:lstStyle/>
          <a:p>
            <a:pPr algn="l" eaLnBrk="1" hangingPunct="1"/>
            <a:r>
              <a:rPr lang="en-US" altLang="en-US" sz="2800" dirty="0">
                <a:solidFill>
                  <a:srgbClr val="002060"/>
                </a:solidFill>
                <a:latin typeface="Gill Sans MT" pitchFamily="34" charset="0"/>
              </a:rPr>
              <a:t>Maureen Muldoon</a:t>
            </a:r>
          </a:p>
          <a:p>
            <a:pPr algn="l" eaLnBrk="1" hangingPunct="1"/>
            <a:r>
              <a:rPr lang="en-US" altLang="en-US" sz="2800" dirty="0">
                <a:solidFill>
                  <a:srgbClr val="002060"/>
                </a:solidFill>
                <a:latin typeface="Gill Sans MT" pitchFamily="34" charset="0"/>
              </a:rPr>
              <a:t>Badger Talk</a:t>
            </a:r>
          </a:p>
          <a:p>
            <a:pPr algn="l" eaLnBrk="1" hangingPunct="1"/>
            <a:r>
              <a:rPr lang="en-US" altLang="en-US" sz="2800" dirty="0">
                <a:solidFill>
                  <a:srgbClr val="002060"/>
                </a:solidFill>
                <a:latin typeface="Gill Sans MT" pitchFamily="34" charset="0"/>
              </a:rPr>
              <a:t>McCoy Public Library</a:t>
            </a:r>
          </a:p>
          <a:p>
            <a:pPr algn="l" eaLnBrk="1" hangingPunct="1"/>
            <a:r>
              <a:rPr lang="en-US" altLang="en-US" sz="2800" dirty="0">
                <a:solidFill>
                  <a:srgbClr val="002060"/>
                </a:solidFill>
                <a:latin typeface="Gill Sans MT" pitchFamily="34" charset="0"/>
              </a:rPr>
              <a:t>8/5/2025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FFEBD0-BDDA-43CD-8BAF-CBC2904F29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0"/>
            <a:ext cx="4572000" cy="12043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4419600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WI Geology &amp; Karst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accent6"/>
                </a:solidFill>
                <a:latin typeface="Gill Sans MT" pitchFamily="34" charset="0"/>
              </a:rPr>
              <a:t>Water Cycle &amp; Groundwater Basics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Groundwater 101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Groundwater Recharge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Why worry about karst?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Soils &amp; Water Quality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Recharge &amp; Water Quality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Geology &amp; Hydrogeology of SW WI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Summary &amp; Take Away Points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  <p:pic>
        <p:nvPicPr>
          <p:cNvPr id="4" name="Picture 4" descr="dol_bluff">
            <a:extLst>
              <a:ext uri="{FF2B5EF4-FFF2-40B4-BE49-F238E27FC236}">
                <a16:creationId xmlns:a16="http://schemas.microsoft.com/office/drawing/2014/main" id="{69122AE7-DEDB-495A-A84E-3D7F0E2C5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-6350"/>
            <a:ext cx="4716462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67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id:CFB78DD1-47F9-4D82-B36F-5081E3CCC9D3@ad.wgnhs.uwex.edu"/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" y="990600"/>
            <a:ext cx="9144000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152400" y="304800"/>
            <a:ext cx="385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 water is part of the water cycle…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196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75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What is groundwater?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62756"/>
            <a:ext cx="4724400" cy="4963408"/>
          </a:xfrm>
        </p:spPr>
        <p:txBody>
          <a:bodyPr/>
          <a:lstStyle/>
          <a:p>
            <a:pPr eaLnBrk="1" hangingPunct="1"/>
            <a:r>
              <a:rPr lang="en-US" altLang="en-US" dirty="0"/>
              <a:t>Groundwater is water filling pores, cracks, fractures, and other voids in geologic materials beneath the earth’s surface.</a:t>
            </a:r>
          </a:p>
          <a:p>
            <a:pPr eaLnBrk="1" hangingPunct="1"/>
            <a:r>
              <a:rPr lang="en-US" altLang="en-US" dirty="0"/>
              <a:t>Groundwater is drinking water for ~70% of Wisconsin residents</a:t>
            </a:r>
            <a:endParaRPr lang="en-US" altLang="en-US" dirty="0">
              <a:solidFill>
                <a:srgbClr val="66FFFF"/>
              </a:solidFill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4950735" y="6248400"/>
            <a:ext cx="34335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Flowing Well, Door County, WI</a:t>
            </a:r>
          </a:p>
        </p:txBody>
      </p:sp>
      <p:pic>
        <p:nvPicPr>
          <p:cNvPr id="6" name="Picture 10" descr="flowing_WELL">
            <a:extLst>
              <a:ext uri="{FF2B5EF4-FFF2-40B4-BE49-F238E27FC236}">
                <a16:creationId xmlns:a16="http://schemas.microsoft.com/office/drawing/2014/main" id="{2D70A6CA-A2A1-4341-A268-C5E3F23BF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14" y="1096964"/>
            <a:ext cx="336097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9CCBF0-024B-9186-C084-C33A1710A0E5}"/>
              </a:ext>
            </a:extLst>
          </p:cNvPr>
          <p:cNvSpPr/>
          <p:nvPr/>
        </p:nvSpPr>
        <p:spPr>
          <a:xfrm>
            <a:off x="381000" y="6179561"/>
            <a:ext cx="2667000" cy="655636"/>
          </a:xfrm>
          <a:prstGeom prst="rect">
            <a:avLst/>
          </a:prstGeom>
          <a:solidFill>
            <a:srgbClr val="ECE5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36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505200"/>
            <a:ext cx="9144000" cy="3352800"/>
          </a:xfrm>
        </p:spPr>
        <p:txBody>
          <a:bodyPr/>
          <a:lstStyle/>
          <a:p>
            <a:pPr eaLnBrk="1" hangingPunct="1">
              <a:buFont typeface="Times" pitchFamily="-16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Gill Sans MT" panose="020B0502020104020203" pitchFamily="34" charset="0"/>
              </a:rPr>
              <a:t>Aquifer</a:t>
            </a:r>
            <a:r>
              <a:rPr lang="en-US" altLang="en-US" sz="2400" i="1" dirty="0">
                <a:latin typeface="Gill Sans MT" panose="020B0502020104020203" pitchFamily="34" charset="0"/>
              </a:rPr>
              <a:t> – </a:t>
            </a:r>
            <a:r>
              <a:rPr lang="en-US" altLang="en-US" sz="2400" dirty="0">
                <a:latin typeface="Gill Sans MT" panose="020B0502020104020203" pitchFamily="34" charset="0"/>
              </a:rPr>
              <a:t>a geologic unit that can store and transmit usable quantities of water to a well</a:t>
            </a:r>
          </a:p>
          <a:p>
            <a:pPr eaLnBrk="1" hangingPunct="1">
              <a:buFont typeface="Times" pitchFamily="-16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Gill Sans MT" panose="020B0502020104020203" pitchFamily="34" charset="0"/>
              </a:rPr>
              <a:t>Water table</a:t>
            </a:r>
            <a:r>
              <a:rPr lang="en-US" altLang="en-US" sz="2400" i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sz="2400" dirty="0">
                <a:latin typeface="Gill Sans MT" panose="020B0502020104020203" pitchFamily="34" charset="0"/>
              </a:rPr>
              <a:t>is boundary between the unsaturated and saturated zones</a:t>
            </a:r>
          </a:p>
          <a:p>
            <a:pPr lvl="1" eaLnBrk="1" hangingPunct="1">
              <a:buFont typeface="Times" pitchFamily="-16" charset="0"/>
              <a:buChar char="•"/>
            </a:pPr>
            <a:r>
              <a:rPr lang="en-US" altLang="en-US" sz="2400" dirty="0">
                <a:latin typeface="Gill Sans MT" panose="020B0502020104020203" pitchFamily="34" charset="0"/>
              </a:rPr>
              <a:t>Unsaturated zone - pores spaces contain both air and water </a:t>
            </a:r>
          </a:p>
          <a:p>
            <a:pPr lvl="1" eaLnBrk="1" hangingPunct="1">
              <a:buFont typeface="Times" pitchFamily="-16" charset="0"/>
              <a:buChar char="•"/>
            </a:pPr>
            <a:r>
              <a:rPr lang="en-US" altLang="en-US" sz="2400" dirty="0">
                <a:latin typeface="Gill Sans MT" panose="020B0502020104020203" pitchFamily="34" charset="0"/>
              </a:rPr>
              <a:t>Saturated zone - pores spaces are filled with water</a:t>
            </a:r>
          </a:p>
          <a:p>
            <a:pPr eaLnBrk="1" hangingPunct="1">
              <a:buFont typeface="Times" pitchFamily="-16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Gill Sans MT" panose="020B0502020104020203" pitchFamily="34" charset="0"/>
              </a:rPr>
              <a:t>Groundwater Recharge </a:t>
            </a:r>
            <a:r>
              <a:rPr lang="en-US" altLang="en-US" sz="2400" i="1" dirty="0">
                <a:latin typeface="Gill Sans MT" panose="020B0502020104020203" pitchFamily="34" charset="0"/>
              </a:rPr>
              <a:t>-- </a:t>
            </a:r>
            <a:r>
              <a:rPr lang="en-US" altLang="en-US" sz="2400" dirty="0">
                <a:latin typeface="Gill Sans MT" panose="020B0502020104020203" pitchFamily="34" charset="0"/>
              </a:rPr>
              <a:t>water that seeps past the root zone and makes it to the water table (top of the saturated zone)</a:t>
            </a:r>
          </a:p>
          <a:p>
            <a:pPr eaLnBrk="1" hangingPunct="1">
              <a:buFont typeface="Times" pitchFamily="-16" charset="0"/>
              <a:buChar char="•"/>
            </a:pPr>
            <a:endParaRPr lang="en-US" altLang="en-US" dirty="0">
              <a:latin typeface="Gill Sans MT" panose="020B0502020104020203" pitchFamily="34" charset="0"/>
            </a:endParaRPr>
          </a:p>
        </p:txBody>
      </p:sp>
      <p:pic>
        <p:nvPicPr>
          <p:cNvPr id="10245" name="Picture 5" descr="sat_zone_edi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77000" cy="3497263"/>
          </a:xfrm>
        </p:spPr>
      </p:pic>
      <p:sp>
        <p:nvSpPr>
          <p:cNvPr id="2" name="Oval 1"/>
          <p:cNvSpPr/>
          <p:nvPr/>
        </p:nvSpPr>
        <p:spPr bwMode="auto">
          <a:xfrm>
            <a:off x="1066800" y="990600"/>
            <a:ext cx="15240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066800" y="1371600"/>
            <a:ext cx="15240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3352800" y="393192"/>
            <a:ext cx="484632" cy="978408"/>
          </a:xfrm>
          <a:prstGeom prst="downArrow">
            <a:avLst/>
          </a:prstGeom>
          <a:noFill/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47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  <p:bldP spid="2" grpId="0" animBg="1"/>
      <p:bldP spid="5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05537"/>
            <a:ext cx="7772400" cy="85725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latin typeface="Gill Sans MT" pitchFamily="34" charset="0"/>
              </a:rPr>
              <a:t>Seasonality of Recharge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67400" y="1909762"/>
            <a:ext cx="3200400" cy="4567238"/>
          </a:xfrm>
        </p:spPr>
        <p:txBody>
          <a:bodyPr/>
          <a:lstStyle/>
          <a:p>
            <a:r>
              <a:rPr lang="en-US" sz="2400" dirty="0">
                <a:latin typeface="Gill Sans MT" panose="020B0502020104020203" pitchFamily="34" charset="0"/>
              </a:rPr>
              <a:t>WL measurements from 4 wells in NE WI for Sept 2007 –Aug 2008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Measured every 30 minutes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Soil thickness 7 to 18 </a:t>
            </a:r>
            <a:r>
              <a:rPr lang="en-US" sz="2400" dirty="0" err="1">
                <a:latin typeface="Gill Sans MT" panose="020B0502020104020203" pitchFamily="34" charset="0"/>
              </a:rPr>
              <a:t>ft</a:t>
            </a:r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Fall Recharge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Snowmelt recharge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Large Summer recharge event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</p:txBody>
      </p:sp>
      <p:graphicFrame>
        <p:nvGraphicFramePr>
          <p:cNvPr id="3" name="Object 2"/>
          <p:cNvGraphicFramePr>
            <a:graphicFrameLocks noGrp="1" noChangeAspect="1"/>
          </p:cNvGraphicFramePr>
          <p:nvPr/>
        </p:nvGraphicFramePr>
        <p:xfrm>
          <a:off x="228601" y="1600200"/>
          <a:ext cx="5699183" cy="4251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lot" r:id="rId3" imgW="10172510" imgH="7586021" progId="Grapher.Document">
                  <p:embed/>
                </p:oleObj>
              </mc:Choice>
              <mc:Fallback>
                <p:oleObj name="Plot" r:id="rId3" imgW="10172510" imgH="7586021" progId="Grapher.Document">
                  <p:embed/>
                  <p:pic>
                    <p:nvPicPr>
                      <p:cNvPr id="3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1" y="1600200"/>
                        <a:ext cx="5699183" cy="4251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6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2254"/>
            <a:ext cx="1371600" cy="14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 bwMode="auto">
          <a:xfrm>
            <a:off x="1402082" y="2590800"/>
            <a:ext cx="45719" cy="175260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240281" y="2590800"/>
            <a:ext cx="45719" cy="38100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438401" y="2362200"/>
            <a:ext cx="45719" cy="198120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124200" y="1676400"/>
            <a:ext cx="533400" cy="266700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35840" name="Rectangle 35839"/>
          <p:cNvSpPr/>
          <p:nvPr/>
        </p:nvSpPr>
        <p:spPr bwMode="auto">
          <a:xfrm>
            <a:off x="4338637" y="1909762"/>
            <a:ext cx="76200" cy="243840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3" grpId="0" animBg="1"/>
      <p:bldP spid="26" grpId="0" animBg="1"/>
      <p:bldP spid="29" grpId="0" animBg="1"/>
      <p:bldP spid="31" grpId="0" animBg="1"/>
      <p:bldP spid="358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4419600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WI Geology &amp; Karst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Water Cycle &amp; Groundwater Basics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accent6"/>
                </a:solidFill>
                <a:latin typeface="Gill Sans MT" pitchFamily="34" charset="0"/>
              </a:rPr>
              <a:t>Why worry about karst?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Solution Features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Groundwater Vulnerability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Soils &amp; Water Quality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Recharge &amp; Water Quality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Geology &amp; Hydrogeology of SW WI</a:t>
            </a:r>
            <a:endParaRPr lang="en-US" altLang="en-US" sz="2400" dirty="0">
              <a:solidFill>
                <a:schemeClr val="accent6"/>
              </a:solidFill>
              <a:latin typeface="Gill Sans MT" pitchFamily="34" charset="0"/>
            </a:endParaRP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Take Away Points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5377"/>
            <a:ext cx="4572000" cy="34224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2667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 panose="020F0502020204030204"/>
              </a:rPr>
              <a:t>Sinkhole near Eagle, WI (Waukesha County)</a:t>
            </a: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 panose="020F0502020204030204"/>
              </a:rPr>
              <a:t>WGNHS photo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D3DC66-19A3-4153-A0BB-27F2CDE03EF5}"/>
              </a:ext>
            </a:extLst>
          </p:cNvPr>
          <p:cNvGrpSpPr/>
          <p:nvPr/>
        </p:nvGrpSpPr>
        <p:grpSpPr>
          <a:xfrm>
            <a:off x="4409243" y="3602982"/>
            <a:ext cx="4593454" cy="3035300"/>
            <a:chOff x="4409243" y="3602982"/>
            <a:chExt cx="4593454" cy="3035300"/>
          </a:xfrm>
        </p:grpSpPr>
        <p:pic>
          <p:nvPicPr>
            <p:cNvPr id="10" name="Picture 6" descr="C_M_sinkho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243" y="3602982"/>
              <a:ext cx="4572000" cy="303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430697" y="6194143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/>
                </a:rPr>
                <a:t>C&amp;M Sinkhole near Sturgeon Bay, WI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41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38EA6-A035-47D3-997E-C8DE6BEB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dirty="0"/>
              <a:t>Aquifer Vulnerability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C0000-46A7-4396-B086-581C13E34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9655"/>
            <a:ext cx="3581400" cy="567180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Five characteristics were used to generate this map: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/>
                </a:solidFill>
              </a:rPr>
              <a:t>Type of bedrock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/>
                </a:solidFill>
              </a:rPr>
              <a:t>Depth to bedrock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/>
                </a:solidFill>
              </a:rPr>
              <a:t>Depth to water-table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/>
                </a:solidFill>
              </a:rPr>
              <a:t>Soil Characteristics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2"/>
                </a:solidFill>
              </a:rPr>
              <a:t>Characteristics of surficial sediment</a:t>
            </a:r>
          </a:p>
          <a:p>
            <a:pPr marL="0" indent="0">
              <a:buNone/>
            </a:pPr>
            <a:endParaRPr lang="en-US" altLang="en-US" sz="2800" dirty="0">
              <a:solidFill>
                <a:schemeClr val="accent2"/>
              </a:solidFill>
            </a:endParaRPr>
          </a:p>
          <a:p>
            <a:endParaRPr lang="en-US" sz="2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B99B330-443F-4A33-9121-A4F83D4C4F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95" y="789655"/>
            <a:ext cx="5486400" cy="57344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89F77A-19D0-19CC-D4B1-52295EA6DADC}"/>
              </a:ext>
            </a:extLst>
          </p:cNvPr>
          <p:cNvSpPr/>
          <p:nvPr/>
        </p:nvSpPr>
        <p:spPr>
          <a:xfrm>
            <a:off x="381000" y="6179561"/>
            <a:ext cx="2667000" cy="655636"/>
          </a:xfrm>
          <a:prstGeom prst="rect">
            <a:avLst/>
          </a:prstGeom>
          <a:solidFill>
            <a:srgbClr val="ECE5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3071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72"/>
            <a:ext cx="4525244" cy="1143000"/>
          </a:xfrm>
        </p:spPr>
        <p:txBody>
          <a:bodyPr/>
          <a:lstStyle/>
          <a:p>
            <a:r>
              <a:rPr lang="en-US" sz="4000" dirty="0">
                <a:solidFill>
                  <a:schemeClr val="accent6"/>
                </a:solidFill>
                <a:latin typeface="Gill Sans MT" panose="020B0502020104020203" pitchFamily="34" charset="0"/>
              </a:rPr>
              <a:t>Historic Water-Quality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1768" y="1400317"/>
            <a:ext cx="4527568" cy="2286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Long history of bacterial detections in NE WI</a:t>
            </a: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Occasional brown water events</a:t>
            </a:r>
          </a:p>
          <a:p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3657600" cy="2743200"/>
          </a:xfrm>
        </p:spPr>
      </p:pic>
      <p:pic>
        <p:nvPicPr>
          <p:cNvPr id="8" name="Picture 2" descr="newspap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172"/>
            <a:ext cx="4572000" cy="322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AEAA49D-4B40-4AEB-8F38-E1647978209C}"/>
              </a:ext>
            </a:extLst>
          </p:cNvPr>
          <p:cNvGrpSpPr/>
          <p:nvPr/>
        </p:nvGrpSpPr>
        <p:grpSpPr>
          <a:xfrm>
            <a:off x="3962400" y="3302503"/>
            <a:ext cx="5084048" cy="3554813"/>
            <a:chOff x="3962400" y="3302503"/>
            <a:chExt cx="5084048" cy="3554813"/>
          </a:xfrm>
        </p:grpSpPr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6964782" y="6407962"/>
              <a:ext cx="2054617" cy="449354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9144" bIns="9144">
              <a:spAutoFit/>
            </a:bodyPr>
            <a:lstStyle>
              <a:lvl1pPr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dirty="0">
                  <a:solidFill>
                    <a:schemeClr val="tx1"/>
                  </a:solidFill>
                  <a:latin typeface="Tahoma" panose="020B0604030504040204" pitchFamily="34" charset="0"/>
                </a:rPr>
                <a:t>Dodge County 2005 </a:t>
              </a:r>
              <a:br>
                <a:rPr lang="en-US" altLang="en-US" sz="1400" dirty="0">
                  <a:solidFill>
                    <a:schemeClr val="tx1"/>
                  </a:solidFill>
                  <a:latin typeface="Tahoma" panose="020B0604030504040204" pitchFamily="34" charset="0"/>
                </a:rPr>
              </a:br>
              <a:r>
                <a:rPr lang="en-US" altLang="en-US" sz="1400" dirty="0">
                  <a:solidFill>
                    <a:schemeClr val="tx1"/>
                  </a:solidFill>
                  <a:latin typeface="Tahoma" panose="020B0604030504040204" pitchFamily="34" charset="0"/>
                </a:rPr>
                <a:t>6 wells</a:t>
              </a: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331184"/>
              <a:ext cx="2583485" cy="344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6859641" y="3302503"/>
              <a:ext cx="2155588" cy="449354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9144" bIns="9144">
              <a:spAutoFit/>
            </a:bodyPr>
            <a:lstStyle>
              <a:lvl1pPr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  <a:t>Door County 2005</a:t>
              </a:r>
              <a:b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</a:br>
              <a: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  <a:t>2 wells</a:t>
              </a: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6856078" y="3864644"/>
              <a:ext cx="2181456" cy="449354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9144" bIns="9144">
              <a:spAutoFit/>
            </a:bodyPr>
            <a:lstStyle>
              <a:lvl1pPr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  <a:t>Kewaunee County 2004</a:t>
              </a:r>
              <a:b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</a:br>
              <a: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  <a:t>3 wells</a:t>
              </a: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H="1">
              <a:off x="5753148" y="4195791"/>
              <a:ext cx="1126517" cy="8269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6895032" y="4403160"/>
              <a:ext cx="1749860" cy="449354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9144" bIns="9144">
              <a:spAutoFit/>
            </a:bodyPr>
            <a:lstStyle>
              <a:lvl1pPr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  <a:t>Brown County 2005 10 wells</a:t>
              </a: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895032" y="4945552"/>
              <a:ext cx="2151416" cy="449354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9144" bIns="9144">
              <a:spAutoFit/>
            </a:bodyPr>
            <a:lstStyle>
              <a:lvl1pPr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  <a:t>Manitowoc County 2005 11 wells</a:t>
              </a: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H="1">
              <a:off x="6220445" y="3682937"/>
              <a:ext cx="700945" cy="6630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>
              <a:off x="5492798" y="4782436"/>
              <a:ext cx="1386870" cy="4981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H="1">
              <a:off x="5753149" y="5135412"/>
              <a:ext cx="1107327" cy="2828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6888010" y="5452080"/>
              <a:ext cx="2131389" cy="449354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9144" bIns="9144">
              <a:spAutoFit/>
            </a:bodyPr>
            <a:lstStyle>
              <a:lvl1pPr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  <a:t>Calumet County 2002 </a:t>
              </a:r>
              <a:b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</a:br>
              <a: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  <a:t>9 wells</a:t>
              </a:r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H="1">
              <a:off x="5257799" y="5586019"/>
              <a:ext cx="1626875" cy="659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6925364" y="5907529"/>
              <a:ext cx="2058790" cy="449354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9144" bIns="9144">
              <a:spAutoFit/>
            </a:bodyPr>
            <a:lstStyle>
              <a:lvl1pPr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  <a:t>Green Lake 2005 </a:t>
              </a:r>
              <a:b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</a:br>
              <a:r>
                <a:rPr lang="en-US" altLang="en-US" sz="1400" dirty="0">
                  <a:solidFill>
                    <a:srgbClr val="003300"/>
                  </a:solidFill>
                  <a:latin typeface="Tahoma" panose="020B0604030504040204" pitchFamily="34" charset="0"/>
                </a:rPr>
                <a:t>2 wells</a:t>
              </a:r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H="1" flipV="1">
              <a:off x="4648200" y="5942351"/>
              <a:ext cx="2295722" cy="859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flipH="1" flipV="1">
              <a:off x="5029199" y="6140935"/>
              <a:ext cx="1892191" cy="407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78336" y="5941384"/>
            <a:ext cx="3731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Brown Water, Kewaunee County, Oct 2016</a:t>
            </a:r>
          </a:p>
          <a:p>
            <a:pPr algn="l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Photo from Davina </a:t>
            </a:r>
            <a:r>
              <a:rPr lang="en-US" sz="1600" dirty="0" err="1">
                <a:solidFill>
                  <a:prstClr val="white"/>
                </a:solidFill>
                <a:latin typeface="Calibri" panose="020F0502020204030204"/>
              </a:rPr>
              <a:t>Bonness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 (Kewaunee LWCD)</a:t>
            </a:r>
          </a:p>
        </p:txBody>
      </p:sp>
    </p:spTree>
    <p:extLst>
      <p:ext uri="{BB962C8B-B14F-4D97-AF65-F5344CB8AC3E}">
        <p14:creationId xmlns:p14="http://schemas.microsoft.com/office/powerpoint/2010/main" val="412765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057" y="914400"/>
            <a:ext cx="4419600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WI Geology &amp; Karst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Water Cycle &amp; Groundwater Basics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Why worry about karst?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accent6"/>
                </a:solidFill>
                <a:latin typeface="Gill Sans MT" pitchFamily="34" charset="0"/>
              </a:rPr>
              <a:t>Soils &amp; Water Quality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What we want soils to do?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Soils &amp; Aquifer Vulnerability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Soil Macropores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Recharge &amp; Water Quality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Geology &amp; Hydrogeology of SW WI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Take Away Points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B327A7-1EF4-4624-ACA2-5D19806C14D5}"/>
              </a:ext>
            </a:extLst>
          </p:cNvPr>
          <p:cNvGrpSpPr/>
          <p:nvPr/>
        </p:nvGrpSpPr>
        <p:grpSpPr>
          <a:xfrm>
            <a:off x="4768104" y="49659"/>
            <a:ext cx="4375896" cy="3257550"/>
            <a:chOff x="4972046" y="3703192"/>
            <a:chExt cx="4375896" cy="3257550"/>
          </a:xfrm>
        </p:grpSpPr>
        <p:pic>
          <p:nvPicPr>
            <p:cNvPr id="7" name="Picture 6" descr="Morrison_karst2_lores">
              <a:extLst>
                <a:ext uri="{FF2B5EF4-FFF2-40B4-BE49-F238E27FC236}">
                  <a16:creationId xmlns:a16="http://schemas.microsoft.com/office/drawing/2014/main" id="{B51706D2-FD31-4338-A284-18DEC30CA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46" y="3703192"/>
              <a:ext cx="4341812" cy="325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879C65-90E4-43CD-97BA-CBA93BC91CB7}"/>
                </a:ext>
              </a:extLst>
            </p:cNvPr>
            <p:cNvSpPr txBox="1"/>
            <p:nvPr/>
          </p:nvSpPr>
          <p:spPr>
            <a:xfrm>
              <a:off x="5118539" y="3708971"/>
              <a:ext cx="40254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Soil Type and Thickness</a:t>
              </a:r>
            </a:p>
          </p:txBody>
        </p:sp>
        <p:sp>
          <p:nvSpPr>
            <p:cNvPr id="9" name="Content Placeholder 5">
              <a:extLst>
                <a:ext uri="{FF2B5EF4-FFF2-40B4-BE49-F238E27FC236}">
                  <a16:creationId xmlns:a16="http://schemas.microsoft.com/office/drawing/2014/main" id="{7B00A503-4B87-4E16-90C3-3DB1A7F71B3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04542" y="4390368"/>
              <a:ext cx="4343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bg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bg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9pPr>
            </a:lstStyle>
            <a:p>
              <a:r>
                <a:rPr lang="en-US" sz="2800" kern="0" dirty="0">
                  <a:latin typeface="Gill Sans MT" panose="020B0502020104020203" pitchFamily="34" charset="0"/>
                </a:rPr>
                <a:t>We rely on soil to filter and treat water as it moves from the ground surface to the groundwater system</a:t>
              </a:r>
            </a:p>
          </p:txBody>
        </p:sp>
      </p:grpSp>
      <p:pic>
        <p:nvPicPr>
          <p:cNvPr id="10" name="Picture 9" descr="frac_in_field">
            <a:extLst>
              <a:ext uri="{FF2B5EF4-FFF2-40B4-BE49-F238E27FC236}">
                <a16:creationId xmlns:a16="http://schemas.microsoft.com/office/drawing/2014/main" id="{BB717E2B-0F1D-4408-A37D-613639DD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93" y="3345166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78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64439-81B1-408F-BF16-02380EEA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Soils Treat &amp; Filter 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90C7E-E074-4077-9D06-44CBE2A75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493"/>
            <a:ext cx="9144000" cy="59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43032"/>
            <a:ext cx="4343400" cy="2895600"/>
          </a:xfrm>
          <a:prstGeom prst="rect">
            <a:avLst/>
          </a:prstGeom>
        </p:spPr>
      </p:pic>
      <p:pic>
        <p:nvPicPr>
          <p:cNvPr id="5" name="Picture 4" descr="A field of grass&#10;&#10;Description automatically generated">
            <a:extLst>
              <a:ext uri="{FF2B5EF4-FFF2-40B4-BE49-F238E27FC236}">
                <a16:creationId xmlns:a16="http://schemas.microsoft.com/office/drawing/2014/main" id="{B418FD70-908E-4DB0-81DA-F40728E2A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" y="124931"/>
            <a:ext cx="4572000" cy="3423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7CC762-CBCB-43D4-A9E2-1F1EA682B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26" y="3878543"/>
            <a:ext cx="4572000" cy="2854526"/>
          </a:xfrm>
          <a:prstGeom prst="rect">
            <a:avLst/>
          </a:prstGeom>
        </p:spPr>
      </p:pic>
      <p:pic>
        <p:nvPicPr>
          <p:cNvPr id="9" name="Picture 8" descr="Morrison_karst2_lor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24" y="125698"/>
            <a:ext cx="4341812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139486"/>
            <a:ext cx="3096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Bedrock Geology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4597" y="360003"/>
            <a:ext cx="4025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Soil Type and Thickness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800600" y="1041400"/>
            <a:ext cx="4343400" cy="2057400"/>
          </a:xfrm>
        </p:spPr>
        <p:txBody>
          <a:bodyPr/>
          <a:lstStyle/>
          <a:p>
            <a:r>
              <a:rPr lang="en-US" sz="2800" dirty="0">
                <a:latin typeface="Gill Sans MT" panose="020B0502020104020203" pitchFamily="34" charset="0"/>
              </a:rPr>
              <a:t>We rely on soil to filter and treat water as it moves from the ground surface to the groundwater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59142" y="3878543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Land 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D6E03-E382-43E1-941F-086AE412999E}"/>
              </a:ext>
            </a:extLst>
          </p:cNvPr>
          <p:cNvSpPr txBox="1"/>
          <p:nvPr/>
        </p:nvSpPr>
        <p:spPr>
          <a:xfrm>
            <a:off x="1219200" y="3911078"/>
            <a:ext cx="230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Water Cycle</a:t>
            </a:r>
          </a:p>
        </p:txBody>
      </p:sp>
      <p:pic>
        <p:nvPicPr>
          <p:cNvPr id="4" name="Picture 3" descr="A picture containing outdoor, nature, water, mountain&#10;&#10;Description automatically generated">
            <a:extLst>
              <a:ext uri="{FF2B5EF4-FFF2-40B4-BE49-F238E27FC236}">
                <a16:creationId xmlns:a16="http://schemas.microsoft.com/office/drawing/2014/main" id="{F2A17F27-17E0-4D1E-99A5-689B93DBB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846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 build="p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" y="914400"/>
            <a:ext cx="91440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664439-81B1-408F-BF16-02380EEA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40" y="0"/>
            <a:ext cx="7772400" cy="114300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What We Want Soils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A076-3B35-4E2C-923B-B66D47690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971800"/>
            <a:ext cx="8991600" cy="3124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Hold nutrients in root zone </a:t>
            </a: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Filter microbes out of recharging water (septic drain fields, land application of sewage sludge or manure)</a:t>
            </a: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Retard the movement of, or assist with, the breakdown of certain chemical contaminants (petroleum products, pesticides, </a:t>
            </a:r>
            <a:r>
              <a:rPr lang="en-US" dirty="0" err="1">
                <a:solidFill>
                  <a:schemeClr val="tx1"/>
                </a:solidFill>
                <a:latin typeface="Gill Sans MT" panose="020B0502020104020203" pitchFamily="34" charset="0"/>
              </a:rPr>
              <a:t>etc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)</a:t>
            </a:r>
          </a:p>
          <a:p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31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6001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Soil Thickness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6207" y="1143000"/>
            <a:ext cx="4718820" cy="43083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Thickness of surficial sediments is a major factor in predicting contamination potential for the eastern dolomite aquifer</a:t>
            </a: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Areas with thin soils and areas with coarse-textured soils are more vulnerable to contamination</a:t>
            </a:r>
          </a:p>
          <a:p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58948"/>
            <a:ext cx="4656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Map on Lower Left: Contamination potential in the Silurian Dolomite aquifer, eastern Wisconsin. USGS Water-Resources Investigations Report 78-108 By: M.G. Sherrill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0545"/>
            <a:ext cx="4572000" cy="603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5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7" y="274638"/>
            <a:ext cx="4529381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Private Well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UW Stevens Point Center for Watershed Science</a:t>
            </a:r>
          </a:p>
          <a:p>
            <a:pPr lvl="1"/>
            <a:r>
              <a:rPr lang="en-US" dirty="0"/>
              <a:t>Interactive program that allows you to view groundwater quality data at a variety of scales</a:t>
            </a:r>
          </a:p>
          <a:p>
            <a:pPr lvl="1"/>
            <a:r>
              <a:rPr lang="en-US" dirty="0"/>
              <a:t>Example percent of wells with coliform bacteria detections at county scale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6172200"/>
            <a:ext cx="650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hlinkClick r:id="rId2"/>
              </a:rPr>
              <a:t>https://gissrv3.uwsp.edu/webapps/gwc/pri_wells/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80A23E3-7273-3F27-5710-7F5795BE0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34" y="105079"/>
            <a:ext cx="4572000" cy="3397073"/>
          </a:xfrm>
          <a:prstGeom prst="rect">
            <a:avLst/>
          </a:prstGeom>
        </p:spPr>
      </p:pic>
      <p:pic>
        <p:nvPicPr>
          <p:cNvPr id="11" name="Picture 10" descr="A screenshot of a map&#10;&#10;AI-generated content may be incorrect.">
            <a:extLst>
              <a:ext uri="{FF2B5EF4-FFF2-40B4-BE49-F238E27FC236}">
                <a16:creationId xmlns:a16="http://schemas.microsoft.com/office/drawing/2014/main" id="{2305B8AE-2869-0027-FB94-5748DA82E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88" y="3671711"/>
            <a:ext cx="4572000" cy="24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6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604464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Gill Sans MT" pitchFamily="34" charset="0"/>
              </a:rPr>
              <a:t>Regional WQ Data</a:t>
            </a:r>
          </a:p>
        </p:txBody>
      </p:sp>
      <p:pic>
        <p:nvPicPr>
          <p:cNvPr id="11267" name="Picture 5" descr="GWCS_bacteria_lo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6" y="914400"/>
            <a:ext cx="419061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GWCS_Avg_N_lo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35" y="894708"/>
            <a:ext cx="424033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2738A-363B-4D57-A757-95A483DC94CC}"/>
              </a:ext>
            </a:extLst>
          </p:cNvPr>
          <p:cNvSpPr txBox="1"/>
          <p:nvPr/>
        </p:nvSpPr>
        <p:spPr>
          <a:xfrm>
            <a:off x="-81336" y="640764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Figures from NE WI Karst Task Force Report (2007)</a:t>
            </a:r>
          </a:p>
        </p:txBody>
      </p:sp>
    </p:spTree>
    <p:extLst>
      <p:ext uri="{BB962C8B-B14F-4D97-AF65-F5344CB8AC3E}">
        <p14:creationId xmlns:p14="http://schemas.microsoft.com/office/powerpoint/2010/main" val="1913563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9152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Gill Sans MT" panose="020B0502020104020203" pitchFamily="34" charset="0"/>
              </a:rPr>
              <a:t>Soil Macropores</a:t>
            </a:r>
            <a:endParaRPr lang="en-US" altLang="en-US" dirty="0">
              <a:solidFill>
                <a:srgbClr val="FFFF00"/>
              </a:solidFill>
              <a:latin typeface="Gill Sans MT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876800"/>
            <a:ext cx="4572000" cy="19812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Gill Sans MT" pitchFamily="34" charset="0"/>
              </a:rPr>
              <a:t>Adding smoke to tile drainage line</a:t>
            </a:r>
          </a:p>
          <a:p>
            <a:pPr eaLnBrk="1" hangingPunct="1"/>
            <a:r>
              <a:rPr lang="en-US" altLang="en-US" sz="2800" dirty="0">
                <a:latin typeface="Gill Sans MT" pitchFamily="34" charset="0"/>
              </a:rPr>
              <a:t>Photos from Fred Madison</a:t>
            </a:r>
          </a:p>
        </p:txBody>
      </p:sp>
      <p:pic>
        <p:nvPicPr>
          <p:cNvPr id="6" name="Picture 4" descr="PICT0788">
            <a:extLst>
              <a:ext uri="{FF2B5EF4-FFF2-40B4-BE49-F238E27FC236}">
                <a16:creationId xmlns:a16="http://schemas.microsoft.com/office/drawing/2014/main" id="{577D5D58-67E7-44E3-9B7A-25D3FE81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20" y="15240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0802">
            <a:extLst>
              <a:ext uri="{FF2B5EF4-FFF2-40B4-BE49-F238E27FC236}">
                <a16:creationId xmlns:a16="http://schemas.microsoft.com/office/drawing/2014/main" id="{264E446E-DAFE-43A4-A817-1868C13D7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67" y="152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0804">
            <a:extLst>
              <a:ext uri="{FF2B5EF4-FFF2-40B4-BE49-F238E27FC236}">
                <a16:creationId xmlns:a16="http://schemas.microsoft.com/office/drawing/2014/main" id="{6A4E4C8E-A3F8-434F-BC76-5C115F72F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67" y="35052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Gill Sans MT" panose="020B0502020104020203" pitchFamily="34" charset="0"/>
              </a:rPr>
              <a:t>Soil Macropores &amp; Recharge</a:t>
            </a:r>
            <a:endParaRPr lang="en-US" altLang="en-US" dirty="0">
              <a:solidFill>
                <a:srgbClr val="FFFF00"/>
              </a:solidFill>
              <a:latin typeface="Gill Sans MT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343400" cy="4876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Gill Sans MT" pitchFamily="34" charset="0"/>
              </a:rPr>
              <a:t>Fine-grained, cohesive soils may contain fractures and macropores to significant depths</a:t>
            </a:r>
          </a:p>
          <a:p>
            <a:pPr eaLnBrk="1" hangingPunct="1"/>
            <a:r>
              <a:rPr lang="en-US" altLang="en-US" dirty="0">
                <a:latin typeface="Gill Sans MT" pitchFamily="34" charset="0"/>
              </a:rPr>
              <a:t>Dodge County: Manure through 15+ feet of clay via cracks and pathways</a:t>
            </a:r>
          </a:p>
          <a:p>
            <a:pPr eaLnBrk="1" hangingPunct="1"/>
            <a:endParaRPr lang="en-US" altLang="en-US" dirty="0">
              <a:latin typeface="Gill Sans MT" pitchFamily="34" charset="0"/>
            </a:endParaRPr>
          </a:p>
        </p:txBody>
      </p:sp>
      <p:pic>
        <p:nvPicPr>
          <p:cNvPr id="2052" name="Picture 4" descr="earthworm channel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96171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1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057" y="914400"/>
            <a:ext cx="4419600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WI Geology &amp; Karst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Water Cycle &amp; Groundwater Basics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Why worry about karst?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Soils &amp; Water Quality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accent6"/>
                </a:solidFill>
                <a:latin typeface="Gill Sans MT" pitchFamily="34" charset="0"/>
              </a:rPr>
              <a:t>Recharge &amp; Water Quality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Kewaunee County Example</a:t>
            </a: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Gill Sans MT" pitchFamily="34" charset="0"/>
              </a:rPr>
              <a:t>Geology </a:t>
            </a: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&amp; Hydrogeology of SW WI</a:t>
            </a:r>
            <a:endParaRPr lang="en-US" altLang="en-US" sz="2400" dirty="0">
              <a:solidFill>
                <a:schemeClr val="accent6"/>
              </a:solidFill>
              <a:latin typeface="Gill Sans MT" pitchFamily="34" charset="0"/>
            </a:endParaRP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Gill Sans MT" pitchFamily="34" charset="0"/>
              </a:rPr>
              <a:t>Take </a:t>
            </a: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Away Points</a:t>
            </a:r>
          </a:p>
        </p:txBody>
      </p:sp>
      <p:pic>
        <p:nvPicPr>
          <p:cNvPr id="5" name="Picture 4" descr="Morrison_karst2_lores">
            <a:extLst>
              <a:ext uri="{FF2B5EF4-FFF2-40B4-BE49-F238E27FC236}">
                <a16:creationId xmlns:a16="http://schemas.microsoft.com/office/drawing/2014/main" id="{4EAD68FE-112D-4876-8101-F30348926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04" y="18837"/>
            <a:ext cx="4341812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AC07319-A86A-4501-9110-59BF68C9FB8C}"/>
              </a:ext>
            </a:extLst>
          </p:cNvPr>
          <p:cNvSpPr txBox="1">
            <a:spLocks/>
          </p:cNvSpPr>
          <p:nvPr/>
        </p:nvSpPr>
        <p:spPr bwMode="auto">
          <a:xfrm>
            <a:off x="4800600" y="736835"/>
            <a:ext cx="4343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endParaRPr lang="en-US" sz="2800" kern="0" dirty="0">
              <a:latin typeface="Gill Sans MT" panose="020B0502020104020203" pitchFamily="34" charset="0"/>
            </a:endParaRPr>
          </a:p>
        </p:txBody>
      </p:sp>
      <p:pic>
        <p:nvPicPr>
          <p:cNvPr id="8" name="Picture 7" descr="frac_in_field">
            <a:extLst>
              <a:ext uri="{FF2B5EF4-FFF2-40B4-BE49-F238E27FC236}">
                <a16:creationId xmlns:a16="http://schemas.microsoft.com/office/drawing/2014/main" id="{57AB472B-2483-4DA5-B9F8-10E6C18F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93" y="3345166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38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-304800"/>
            <a:ext cx="7772400" cy="114300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Objective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3276600"/>
            <a:ext cx="5257800" cy="3276600"/>
          </a:xfrm>
        </p:spPr>
        <p:txBody>
          <a:bodyPr/>
          <a:lstStyle/>
          <a:p>
            <a:r>
              <a:rPr lang="en-US" sz="2800" dirty="0">
                <a:solidFill>
                  <a:srgbClr val="00FFFF"/>
                </a:solidFill>
                <a:latin typeface="Gill Sans MT" panose="020B0502020104020203" pitchFamily="34" charset="0"/>
              </a:rPr>
              <a:t>What is the timing of enteric pathogen contamination in relation to groundwater recharge?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We hypothesize that pathogen arrival precedes “brown water” signal based on anecdotal evidence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19200" y="304800"/>
          <a:ext cx="6805508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lot" r:id="rId3" imgW="7583760" imgH="3311640" progId="Grapher.Document">
                  <p:embed/>
                </p:oleObj>
              </mc:Choice>
              <mc:Fallback>
                <p:oleObj name="Plot" r:id="rId3" imgW="7583760" imgH="3311640" progId="Grapher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9200" y="304800"/>
                        <a:ext cx="6805508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 bwMode="auto">
          <a:xfrm>
            <a:off x="5638800" y="609600"/>
            <a:ext cx="609600" cy="1447800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78534"/>
            <a:ext cx="3657600" cy="337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26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51288" y="1676400"/>
            <a:ext cx="1611312" cy="4216400"/>
            <a:chOff x="3886200" y="819150"/>
            <a:chExt cx="1611051" cy="4215868"/>
          </a:xfrm>
        </p:grpSpPr>
        <p:pic>
          <p:nvPicPr>
            <p:cNvPr id="8193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4" t="4443" r="58627" b="28889"/>
            <a:stretch>
              <a:fillRect/>
            </a:stretch>
          </p:blipFill>
          <p:spPr bwMode="auto">
            <a:xfrm>
              <a:off x="3929725" y="819150"/>
              <a:ext cx="1524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4" name="TextBox 7"/>
            <p:cNvSpPr txBox="1">
              <a:spLocks noChangeArrowheads="1"/>
            </p:cNvSpPr>
            <p:nvPr/>
          </p:nvSpPr>
          <p:spPr bwMode="auto">
            <a:xfrm flipH="1">
              <a:off x="3886200" y="4296354"/>
              <a:ext cx="161105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Soil: 2 ft</a:t>
              </a:r>
            </a:p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Casing: 200 ft </a:t>
              </a:r>
            </a:p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Total depth: 303 ft</a:t>
              </a:r>
            </a:p>
          </p:txBody>
        </p:sp>
      </p:grpSp>
      <p:sp>
        <p:nvSpPr>
          <p:cNvPr id="81923" name="Title 2"/>
          <p:cNvSpPr>
            <a:spLocks noGrp="1"/>
          </p:cNvSpPr>
          <p:nvPr>
            <p:ph type="title"/>
          </p:nvPr>
        </p:nvSpPr>
        <p:spPr>
          <a:xfrm>
            <a:off x="0" y="222250"/>
            <a:ext cx="7848600" cy="857250"/>
          </a:xfrm>
        </p:spPr>
        <p:txBody>
          <a:bodyPr/>
          <a:lstStyle/>
          <a:p>
            <a:r>
              <a:rPr lang="en-US" altLang="en-US" sz="3600">
                <a:solidFill>
                  <a:srgbClr val="0000FF"/>
                </a:solidFill>
                <a:latin typeface="Gill Sans MT" panose="020B0502020104020203" pitchFamily="34" charset="0"/>
              </a:rPr>
              <a:t>Recharge and Water-Quality Variation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200" y="955675"/>
            <a:ext cx="4191000" cy="5045075"/>
          </a:xfrm>
        </p:spPr>
        <p:txBody>
          <a:bodyPr/>
          <a:lstStyle/>
          <a:p>
            <a:r>
              <a:rPr lang="en-US" altLang="en-US">
                <a:solidFill>
                  <a:schemeClr val="bg2"/>
                </a:solidFill>
                <a:latin typeface="Gill Sans MT" panose="020B0502020104020203" pitchFamily="34" charset="0"/>
              </a:rPr>
              <a:t>Measured recharge indicators at two non-pumping monitoring wells</a:t>
            </a:r>
          </a:p>
          <a:p>
            <a:pPr lvl="1"/>
            <a:r>
              <a:rPr lang="en-US" altLang="en-US">
                <a:solidFill>
                  <a:schemeClr val="bg2"/>
                </a:solidFill>
                <a:latin typeface="Gill Sans MT" panose="020B0502020104020203" pitchFamily="34" charset="0"/>
              </a:rPr>
              <a:t>Both water levels and water-quality parameters</a:t>
            </a:r>
            <a:endParaRPr lang="en-US" altLang="en-US"/>
          </a:p>
          <a:p>
            <a:r>
              <a:rPr lang="en-US" altLang="en-US">
                <a:solidFill>
                  <a:schemeClr val="bg2"/>
                </a:solidFill>
                <a:latin typeface="Gill Sans MT" panose="020B0502020104020203" pitchFamily="34" charset="0"/>
              </a:rPr>
              <a:t>Use automated samplers at domestic wells to collect samples during recharge events</a:t>
            </a:r>
          </a:p>
          <a:p>
            <a:r>
              <a:rPr lang="en-US" altLang="en-US">
                <a:solidFill>
                  <a:schemeClr val="bg2"/>
                </a:solidFill>
                <a:latin typeface="Gill Sans MT" panose="020B0502020104020203" pitchFamily="34" charset="0"/>
              </a:rPr>
              <a:t>Analyze samples by qPCR for microbial targets</a:t>
            </a:r>
          </a:p>
        </p:txBody>
      </p:sp>
      <p:pic>
        <p:nvPicPr>
          <p:cNvPr id="819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333" r="11176" b="8888"/>
          <a:stretch>
            <a:fillRect/>
          </a:stretch>
        </p:blipFill>
        <p:spPr bwMode="auto">
          <a:xfrm>
            <a:off x="6858000" y="2928938"/>
            <a:ext cx="22860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335588" y="1752600"/>
            <a:ext cx="1485900" cy="1595438"/>
            <a:chOff x="5336120" y="1214435"/>
            <a:chExt cx="1485899" cy="1595914"/>
          </a:xfrm>
        </p:grpSpPr>
        <p:pic>
          <p:nvPicPr>
            <p:cNvPr id="81931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5" t="5556" r="35622" b="77779"/>
            <a:stretch>
              <a:fillRect/>
            </a:stretch>
          </p:blipFill>
          <p:spPr bwMode="auto">
            <a:xfrm>
              <a:off x="5431369" y="1214435"/>
              <a:ext cx="12954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2" name="TextBox 9"/>
            <p:cNvSpPr txBox="1">
              <a:spLocks noChangeArrowheads="1"/>
            </p:cNvSpPr>
            <p:nvPr/>
          </p:nvSpPr>
          <p:spPr bwMode="auto">
            <a:xfrm flipH="1">
              <a:off x="5336120" y="2071685"/>
              <a:ext cx="148589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Soil: 7 ft</a:t>
              </a:r>
            </a:p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Casing: 10 ft </a:t>
              </a:r>
            </a:p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Total depth: 33 ft</a:t>
              </a: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410200" y="3582988"/>
            <a:ext cx="1458913" cy="1674812"/>
            <a:chOff x="5230020" y="2654390"/>
            <a:chExt cx="1458649" cy="1674795"/>
          </a:xfrm>
        </p:grpSpPr>
        <p:pic>
          <p:nvPicPr>
            <p:cNvPr id="81929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78" t="4445" r="12614" b="75555"/>
            <a:stretch>
              <a:fillRect/>
            </a:stretch>
          </p:blipFill>
          <p:spPr bwMode="auto">
            <a:xfrm>
              <a:off x="5349744" y="2654390"/>
              <a:ext cx="1219200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0" name="TextBox 12"/>
            <p:cNvSpPr txBox="1">
              <a:spLocks noChangeArrowheads="1"/>
            </p:cNvSpPr>
            <p:nvPr/>
          </p:nvSpPr>
          <p:spPr bwMode="auto">
            <a:xfrm flipH="1">
              <a:off x="5230020" y="3590521"/>
              <a:ext cx="145864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Soil: 11.5 ft</a:t>
              </a:r>
            </a:p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Casing: 15 ft </a:t>
              </a:r>
            </a:p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Total depth: 46 ft</a:t>
              </a:r>
            </a:p>
          </p:txBody>
        </p:sp>
      </p:grpSp>
      <p:pic>
        <p:nvPicPr>
          <p:cNvPr id="8192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13428" r="30766" b="4871"/>
          <a:stretch>
            <a:fillRect/>
          </a:stretch>
        </p:blipFill>
        <p:spPr bwMode="auto">
          <a:xfrm>
            <a:off x="7500938" y="107950"/>
            <a:ext cx="1371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4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938" y="-6350"/>
            <a:ext cx="441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36650"/>
            <a:ext cx="4419600" cy="57213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accent6"/>
                </a:solidFill>
                <a:latin typeface="Gill Sans MT" pitchFamily="34" charset="0"/>
              </a:rPr>
              <a:t>WI Geology &amp; Karst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Bedrock Geology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Definition of Karst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WI Karst Aquifers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Water Cycle &amp; Groundwater Basics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Why worry about karst?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Soils &amp; Water Quality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Recharge &amp; Water Quality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Geology &amp; Hydrogeology of SW WI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Take Away Points</a:t>
            </a:r>
          </a:p>
          <a:p>
            <a:pPr eaLnBrk="1" hangingPunct="1">
              <a:defRPr/>
            </a:pPr>
            <a:endParaRPr lang="en-US" altLang="en-US" sz="2400" dirty="0">
              <a:solidFill>
                <a:schemeClr val="tx1"/>
              </a:solidFill>
              <a:latin typeface="Gill Sans MT" pitchFamily="34" charset="0"/>
            </a:endParaRPr>
          </a:p>
          <a:p>
            <a:pPr eaLnBrk="1" hangingPunct="1">
              <a:defRPr/>
            </a:pPr>
            <a:endParaRPr lang="en-US" alt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  <p:pic>
        <p:nvPicPr>
          <p:cNvPr id="5124" name="Picture 4" descr="dol_blu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-6350"/>
            <a:ext cx="4716462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949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2"/>
          <p:cNvSpPr>
            <a:spLocks noGrp="1"/>
          </p:cNvSpPr>
          <p:nvPr>
            <p:ph type="title"/>
          </p:nvPr>
        </p:nvSpPr>
        <p:spPr>
          <a:xfrm>
            <a:off x="228600" y="36513"/>
            <a:ext cx="8680450" cy="85725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  <a:latin typeface="Gill Sans MT" panose="020B0502020104020203" pitchFamily="34" charset="0"/>
              </a:rPr>
              <a:t>Recharge and Water-Quality Variation</a:t>
            </a:r>
            <a:endParaRPr lang="en-US" altLang="en-US" sz="40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>
            <a:fillRect/>
          </a:stretch>
        </p:blipFill>
        <p:spPr bwMode="auto">
          <a:xfrm>
            <a:off x="1608138" y="4464050"/>
            <a:ext cx="54864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>
            <a:fillRect/>
          </a:stretch>
        </p:blipFill>
        <p:spPr bwMode="auto">
          <a:xfrm>
            <a:off x="1608138" y="2738438"/>
            <a:ext cx="54864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047750"/>
            <a:ext cx="54864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7129463" y="1543050"/>
            <a:ext cx="1828800" cy="4786313"/>
            <a:chOff x="3886200" y="819150"/>
            <a:chExt cx="1611051" cy="4215868"/>
          </a:xfrm>
        </p:grpSpPr>
        <p:pic>
          <p:nvPicPr>
            <p:cNvPr id="83978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4" t="4443" r="58627" b="28889"/>
            <a:stretch>
              <a:fillRect/>
            </a:stretch>
          </p:blipFill>
          <p:spPr bwMode="auto">
            <a:xfrm>
              <a:off x="3929725" y="819150"/>
              <a:ext cx="1524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9" name="TextBox 10"/>
            <p:cNvSpPr txBox="1">
              <a:spLocks noChangeArrowheads="1"/>
            </p:cNvSpPr>
            <p:nvPr/>
          </p:nvSpPr>
          <p:spPr bwMode="auto">
            <a:xfrm flipH="1">
              <a:off x="3886200" y="4296354"/>
              <a:ext cx="161105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Soil: 2 ft</a:t>
              </a:r>
            </a:p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Casing: 200 ft </a:t>
              </a:r>
            </a:p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Total depth: 303 ft</a:t>
              </a:r>
            </a:p>
          </p:txBody>
        </p:sp>
      </p:grpSp>
      <p:grpSp>
        <p:nvGrpSpPr>
          <p:cNvPr id="83975" name="Group 11"/>
          <p:cNvGrpSpPr>
            <a:grpSpLocks noChangeAspect="1"/>
          </p:cNvGrpSpPr>
          <p:nvPr/>
        </p:nvGrpSpPr>
        <p:grpSpPr bwMode="auto">
          <a:xfrm>
            <a:off x="17463" y="2833688"/>
            <a:ext cx="1828800" cy="1963737"/>
            <a:chOff x="5336120" y="1214435"/>
            <a:chExt cx="1485899" cy="1595914"/>
          </a:xfrm>
        </p:grpSpPr>
        <p:pic>
          <p:nvPicPr>
            <p:cNvPr id="83976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5" t="5556" r="35622" b="77779"/>
            <a:stretch>
              <a:fillRect/>
            </a:stretch>
          </p:blipFill>
          <p:spPr bwMode="auto">
            <a:xfrm>
              <a:off x="5431369" y="1214435"/>
              <a:ext cx="12954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7" name="TextBox 14"/>
            <p:cNvSpPr txBox="1">
              <a:spLocks noChangeArrowheads="1"/>
            </p:cNvSpPr>
            <p:nvPr/>
          </p:nvSpPr>
          <p:spPr bwMode="auto">
            <a:xfrm flipH="1">
              <a:off x="5336120" y="2071685"/>
              <a:ext cx="148589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Soil: 7 ft</a:t>
              </a:r>
            </a:p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Casing: 10 ft </a:t>
              </a:r>
            </a:p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  <a:latin typeface="Gill Sans MT" panose="020B0502020104020203" pitchFamily="34" charset="0"/>
                </a:rPr>
                <a:t>Total depth: 33 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22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40" y="857250"/>
            <a:ext cx="5912123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85725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Gill Sans MT" panose="020B0502020104020203" pitchFamily="34" charset="0"/>
              </a:rPr>
              <a:t>Recharge and Water Quality Observations (NE WI)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Recharge is rapid and wells respond within 1 to 2 days of significant rain or melt events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The majority of recharge occurs in the early spring, however fall and winter can also contribute significant recharge. Are occasional summer recharge events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Total coliform counts in domestic wells can vary significantly across a recharge event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As recharge can rapidly penetrate 100’s of feet into the saturated zone, more deeply cased wells do not provide additional protection to the homeowner</a:t>
            </a:r>
          </a:p>
        </p:txBody>
      </p:sp>
    </p:spTree>
    <p:extLst>
      <p:ext uri="{BB962C8B-B14F-4D97-AF65-F5344CB8AC3E}">
        <p14:creationId xmlns:p14="http://schemas.microsoft.com/office/powerpoint/2010/main" val="309171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4400"/>
            <a:ext cx="5216436" cy="5943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WI Geology &amp; Karst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Water Cycle &amp; Groundwater Basics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Why worry about karst?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Soils &amp; Water Quality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Recharge &amp; Water Quality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rgbClr val="0033CC"/>
                </a:solidFill>
                <a:latin typeface="Gill Sans MT" pitchFamily="34" charset="0"/>
              </a:rPr>
              <a:t>Geology &amp; Hydrogeology SW WI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rgbClr val="0033CC"/>
                </a:solidFill>
                <a:latin typeface="Gill Sans MT" pitchFamily="34" charset="0"/>
              </a:rPr>
              <a:t>Bedrock Geology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rgbClr val="0033CC"/>
                </a:solidFill>
                <a:latin typeface="Gill Sans MT" pitchFamily="34" charset="0"/>
              </a:rPr>
              <a:t>Surficial Geology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rgbClr val="0033CC"/>
                </a:solidFill>
                <a:latin typeface="Gill Sans MT" pitchFamily="34" charset="0"/>
              </a:rPr>
              <a:t>Flow Patterns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rgbClr val="0033CC"/>
                </a:solidFill>
                <a:latin typeface="Gill Sans MT" pitchFamily="34" charset="0"/>
              </a:rPr>
              <a:t>Multiple Aquifers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rgbClr val="0033CC"/>
                </a:solidFill>
                <a:latin typeface="Gill Sans MT" pitchFamily="34" charset="0"/>
              </a:rPr>
              <a:t>Pioneer Farm</a:t>
            </a:r>
          </a:p>
          <a:p>
            <a:pPr lvl="1" eaLnBrk="1" hangingPunct="1">
              <a:defRPr/>
            </a:pPr>
            <a:r>
              <a:rPr lang="en-US" altLang="en-US" dirty="0">
                <a:solidFill>
                  <a:srgbClr val="0033CC"/>
                </a:solidFill>
                <a:latin typeface="Gill Sans MT" pitchFamily="34" charset="0"/>
              </a:rPr>
              <a:t>SWIGG Results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latin typeface="Gill Sans MT" pitchFamily="34" charset="0"/>
              </a:rPr>
              <a:t>Take Away Points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/>
              </a:solidFill>
              <a:latin typeface="Gill Sans M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55" y="152400"/>
            <a:ext cx="3657600" cy="3944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18" y="4188601"/>
            <a:ext cx="3657600" cy="216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1B9BAA-961F-4D2C-9FC4-85D917534366}"/>
              </a:ext>
            </a:extLst>
          </p:cNvPr>
          <p:cNvSpPr/>
          <p:nvPr/>
        </p:nvSpPr>
        <p:spPr>
          <a:xfrm>
            <a:off x="5313318" y="6350169"/>
            <a:ext cx="37544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Gill Sans MT" panose="020B0502020104020203" pitchFamily="34" charset="0"/>
              </a:rPr>
              <a:t>Image courtesy of Tony </a:t>
            </a:r>
            <a:r>
              <a:rPr lang="en-US" sz="1350" dirty="0" err="1">
                <a:solidFill>
                  <a:prstClr val="black"/>
                </a:solidFill>
                <a:latin typeface="Gill Sans MT" panose="020B0502020104020203" pitchFamily="34" charset="0"/>
              </a:rPr>
              <a:t>Runkel</a:t>
            </a:r>
            <a:r>
              <a:rPr lang="en-US" sz="1350" dirty="0">
                <a:solidFill>
                  <a:prstClr val="black"/>
                </a:solidFill>
                <a:latin typeface="Gill Sans MT" panose="020B0502020104020203" pitchFamily="34" charset="0"/>
              </a:rPr>
              <a:t>, MN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411457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5282" y="0"/>
            <a:ext cx="7065962" cy="1104900"/>
          </a:xfrm>
        </p:spPr>
        <p:txBody>
          <a:bodyPr/>
          <a:lstStyle/>
          <a:p>
            <a:r>
              <a:rPr lang="en-US" altLang="en-US" sz="4400" dirty="0">
                <a:solidFill>
                  <a:srgbClr val="0033CC"/>
                </a:solidFill>
                <a:latin typeface="Gill Sans MT" panose="020B0502020104020203" pitchFamily="34" charset="0"/>
              </a:rPr>
              <a:t>Stratigraphy and Aquifers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81000" y="2590800"/>
            <a:ext cx="1390650" cy="2895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NE WI Aquifer 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SW WI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Aquifers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9350" y="1458748"/>
            <a:ext cx="6629400" cy="515970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057400" y="2792027"/>
            <a:ext cx="76200" cy="609600"/>
            <a:chOff x="2057400" y="2895600"/>
            <a:chExt cx="76200" cy="6096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057400" y="2895600"/>
              <a:ext cx="76200" cy="609600"/>
            </a:xfrm>
            <a:prstGeom prst="rect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057400" y="3200400"/>
              <a:ext cx="76200" cy="304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05000" y="3714564"/>
            <a:ext cx="381000" cy="1600200"/>
            <a:chOff x="1905000" y="3886200"/>
            <a:chExt cx="381000" cy="16002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905000" y="3886200"/>
              <a:ext cx="76200" cy="304800"/>
            </a:xfrm>
            <a:prstGeom prst="rect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905000" y="4114800"/>
              <a:ext cx="76200" cy="76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057400" y="3886200"/>
              <a:ext cx="76200" cy="609600"/>
            </a:xfrm>
            <a:prstGeom prst="rect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2057400" y="4343400"/>
              <a:ext cx="76200" cy="1524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209800" y="3886200"/>
              <a:ext cx="76200" cy="1600200"/>
            </a:xfrm>
            <a:prstGeom prst="rect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209800" y="4343400"/>
              <a:ext cx="76200" cy="11430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08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30480"/>
            <a:ext cx="9144000" cy="857250"/>
          </a:xfrm>
        </p:spPr>
        <p:txBody>
          <a:bodyPr/>
          <a:lstStyle/>
          <a:p>
            <a:r>
              <a:rPr lang="en-US" altLang="en-US" sz="4000" dirty="0">
                <a:solidFill>
                  <a:srgbClr val="0033CC"/>
                </a:solidFill>
                <a:latin typeface="Gill Sans MT" panose="020B0502020104020203" pitchFamily="34" charset="0"/>
              </a:rPr>
              <a:t>Southwest</a:t>
            </a:r>
            <a:r>
              <a:rPr lang="en-US" altLang="en-US" sz="4000" dirty="0">
                <a:solidFill>
                  <a:srgbClr val="00279F"/>
                </a:solidFill>
                <a:latin typeface="Gill Sans MT" panose="020B0502020104020203" pitchFamily="34" charset="0"/>
              </a:rPr>
              <a:t> Wisconsin Bedrock Geology</a:t>
            </a:r>
          </a:p>
        </p:txBody>
      </p:sp>
      <p:pic>
        <p:nvPicPr>
          <p:cNvPr id="352265" name="Picture 9" descr="SW_strat_lores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1466" y="1402686"/>
            <a:ext cx="313253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023" y="5528625"/>
            <a:ext cx="35835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Gill Sans MT" panose="020B0502020104020203" pitchFamily="34" charset="0"/>
              </a:rPr>
              <a:t>Geology from </a:t>
            </a:r>
            <a:r>
              <a:rPr lang="en-US" sz="1350" i="1" dirty="0">
                <a:solidFill>
                  <a:srgbClr val="000000"/>
                </a:solidFill>
                <a:latin typeface="Gill Sans MT" panose="020B0502020104020203" pitchFamily="34" charset="0"/>
              </a:rPr>
              <a:t>Bedrock Geologic Map of Wisconsin</a:t>
            </a:r>
            <a:r>
              <a:rPr lang="en-US" sz="135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Mudrey</a:t>
            </a:r>
            <a:r>
              <a:rPr lang="en-US" sz="1350" dirty="0">
                <a:solidFill>
                  <a:srgbClr val="000000"/>
                </a:solidFill>
                <a:latin typeface="Gill Sans MT" panose="020B0502020104020203" pitchFamily="34" charset="0"/>
              </a:rPr>
              <a:t> and others 1981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77996"/>
            <a:ext cx="5486400" cy="4239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B9D43-83A1-BF52-8291-38836A203641}"/>
              </a:ext>
            </a:extLst>
          </p:cNvPr>
          <p:cNvSpPr txBox="1"/>
          <p:nvPr/>
        </p:nvSpPr>
        <p:spPr>
          <a:xfrm>
            <a:off x="5791200" y="5528625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“Bedrock Stratigraphic Units of Wisconsin”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https://wgnhs.wisc.edu/catalog/publication/000200/resource/es051</a:t>
            </a:r>
          </a:p>
        </p:txBody>
      </p:sp>
    </p:spTree>
    <p:extLst>
      <p:ext uri="{BB962C8B-B14F-4D97-AF65-F5344CB8AC3E}">
        <p14:creationId xmlns:p14="http://schemas.microsoft.com/office/powerpoint/2010/main" val="3768841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4"/>
          <p:cNvSpPr>
            <a:spLocks noGrp="1"/>
          </p:cNvSpPr>
          <p:nvPr>
            <p:ph type="title"/>
          </p:nvPr>
        </p:nvSpPr>
        <p:spPr>
          <a:xfrm>
            <a:off x="1447800" y="80618"/>
            <a:ext cx="6172200" cy="857250"/>
          </a:xfrm>
        </p:spPr>
        <p:txBody>
          <a:bodyPr/>
          <a:lstStyle/>
          <a:p>
            <a:r>
              <a:rPr lang="en-US" altLang="en-US" sz="4000" dirty="0">
                <a:solidFill>
                  <a:srgbClr val="0070C0"/>
                </a:solidFill>
              </a:rPr>
              <a:t>Wisconsin’s </a:t>
            </a:r>
            <a:r>
              <a:rPr lang="en-US" altLang="en-US" sz="4000" dirty="0" err="1">
                <a:solidFill>
                  <a:srgbClr val="0070C0"/>
                </a:solidFill>
              </a:rPr>
              <a:t>Driftless</a:t>
            </a:r>
            <a:r>
              <a:rPr lang="en-US" altLang="en-US" sz="4000" dirty="0">
                <a:solidFill>
                  <a:srgbClr val="0070C0"/>
                </a:solidFill>
              </a:rPr>
              <a:t> Area</a:t>
            </a:r>
          </a:p>
        </p:txBody>
      </p:sp>
      <p:pic>
        <p:nvPicPr>
          <p:cNvPr id="64516" name="Picture 6" descr="Wisconsin LGM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" y="1414418"/>
            <a:ext cx="4096940" cy="418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288351" y="1414418"/>
            <a:ext cx="4855649" cy="4286250"/>
            <a:chOff x="5533534" y="793574"/>
            <a:chExt cx="6474199" cy="5715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5206B9-A8DD-40AE-9ED6-53EF8826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3534" y="793574"/>
              <a:ext cx="6474199" cy="5715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1271E6-B7F6-4826-854D-818692542EB8}"/>
                </a:ext>
              </a:extLst>
            </p:cNvPr>
            <p:cNvSpPr txBox="1"/>
            <p:nvPr/>
          </p:nvSpPr>
          <p:spPr>
            <a:xfrm>
              <a:off x="8403987" y="3531205"/>
              <a:ext cx="268064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never glaciated, fluvial incision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43A67A-C29C-4C52-9EC5-42B684242110}"/>
                </a:ext>
              </a:extLst>
            </p:cNvPr>
            <p:cNvSpPr txBox="1"/>
            <p:nvPr/>
          </p:nvSpPr>
          <p:spPr>
            <a:xfrm>
              <a:off x="8506758" y="1516877"/>
              <a:ext cx="293712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topography, isolated drift deposits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D768BDF-FD76-40E5-99FE-5541B05D0218}"/>
              </a:ext>
            </a:extLst>
          </p:cNvPr>
          <p:cNvSpPr txBox="1"/>
          <p:nvPr/>
        </p:nvSpPr>
        <p:spPr>
          <a:xfrm>
            <a:off x="4191000" y="5700668"/>
            <a:ext cx="28071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From Carson and others, 2019</a:t>
            </a:r>
          </a:p>
        </p:txBody>
      </p:sp>
    </p:spTree>
    <p:extLst>
      <p:ext uri="{BB962C8B-B14F-4D97-AF65-F5344CB8AC3E}">
        <p14:creationId xmlns:p14="http://schemas.microsoft.com/office/powerpoint/2010/main" val="3925056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6478" y="-7620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+mn-lt"/>
              </a:rPr>
              <a:t>Surficial Geology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322" y="762000"/>
            <a:ext cx="8827478" cy="2863530"/>
          </a:xfrm>
        </p:spPr>
        <p:txBody>
          <a:bodyPr>
            <a:noAutofit/>
          </a:bodyPr>
          <a:lstStyle/>
          <a:p>
            <a:r>
              <a:rPr lang="en-US" sz="2400" dirty="0"/>
              <a:t>Surficial Geology</a:t>
            </a:r>
          </a:p>
          <a:p>
            <a:pPr lvl="1"/>
            <a:r>
              <a:rPr lang="en-US" sz="1700" dirty="0">
                <a:cs typeface="Segoe UI Light" panose="020B0502040204020203" pitchFamily="34" charset="0"/>
              </a:rPr>
              <a:t>Residuum –sediment from weathered carbonate bedrock, locally known as the ‘Rountree Formation’</a:t>
            </a:r>
          </a:p>
          <a:p>
            <a:pPr lvl="1"/>
            <a:r>
              <a:rPr lang="en-US" sz="1700" dirty="0"/>
              <a:t>Aeolian – windblown sediment including sand and loess (silt-sized sediment) </a:t>
            </a:r>
          </a:p>
          <a:p>
            <a:pPr lvl="1"/>
            <a:r>
              <a:rPr lang="en-US" sz="1700" dirty="0" err="1"/>
              <a:t>Colluvial</a:t>
            </a:r>
            <a:r>
              <a:rPr lang="en-US" sz="1700" dirty="0"/>
              <a:t> Sediment – slope sediment from weathering of Paleozoic bedrock and windblown sediment. Moving downslope due to gravity</a:t>
            </a:r>
          </a:p>
          <a:p>
            <a:pPr lvl="1"/>
            <a:r>
              <a:rPr lang="en-US" sz="1700" dirty="0"/>
              <a:t>Alluvial Sediment – deposited in stream valleys and on terraces in stream valleys</a:t>
            </a:r>
          </a:p>
          <a:p>
            <a:pPr lvl="1"/>
            <a:r>
              <a:rPr lang="en-US" sz="1700" dirty="0"/>
              <a:t>Lacustrine – lake sediment</a:t>
            </a:r>
          </a:p>
          <a:p>
            <a:pPr lvl="1"/>
            <a:endParaRPr lang="en-US" sz="1700" dirty="0"/>
          </a:p>
        </p:txBody>
      </p:sp>
      <p:grpSp>
        <p:nvGrpSpPr>
          <p:cNvPr id="9" name="Group 8"/>
          <p:cNvGrpSpPr/>
          <p:nvPr/>
        </p:nvGrpSpPr>
        <p:grpSpPr>
          <a:xfrm>
            <a:off x="2368061" y="3352800"/>
            <a:ext cx="4572000" cy="3114912"/>
            <a:chOff x="240322" y="3699542"/>
            <a:chExt cx="4572000" cy="311491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/>
            <a:stretch/>
          </p:blipFill>
          <p:spPr>
            <a:xfrm>
              <a:off x="240322" y="3699542"/>
              <a:ext cx="4572000" cy="28073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40322" y="6475900"/>
              <a:ext cx="2663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Photo by Eric Carson, WGNHS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770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657497"/>
            <a:ext cx="4200627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4486" y="681446"/>
            <a:ext cx="3094221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94"/>
            <a:ext cx="9144000" cy="11430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1:250,000 Compilation of Surficial Geology of the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Driftless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Area</a:t>
            </a:r>
            <a:b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Eric Carson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580" y="6324600"/>
            <a:ext cx="2969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Gill Sans MT" panose="020B0502020104020203" pitchFamily="34" charset="0"/>
              </a:rPr>
              <a:t>Should be published within a year</a:t>
            </a:r>
          </a:p>
        </p:txBody>
      </p:sp>
    </p:spTree>
    <p:extLst>
      <p:ext uri="{BB962C8B-B14F-4D97-AF65-F5344CB8AC3E}">
        <p14:creationId xmlns:p14="http://schemas.microsoft.com/office/powerpoint/2010/main" val="3465236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52333"/>
            <a:ext cx="9144000" cy="74562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Gill Sans MT" panose="020B0502020104020203" pitchFamily="34" charset="0"/>
              </a:rPr>
              <a:t>Flow Patterns in Southwestern Wisconsin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0999" y="1059197"/>
            <a:ext cx="4343401" cy="2764904"/>
          </a:xfrm>
        </p:spPr>
        <p:txBody>
          <a:bodyPr>
            <a:noAutofit/>
          </a:bodyPr>
          <a:lstStyle/>
          <a:p>
            <a:pPr lvl="1"/>
            <a:r>
              <a:rPr lang="en-US" sz="2400" dirty="0"/>
              <a:t>Short flow paths from ridgetop to adjacent creek or river</a:t>
            </a:r>
          </a:p>
          <a:p>
            <a:pPr lvl="1"/>
            <a:r>
              <a:rPr lang="en-US" sz="2400" dirty="0"/>
              <a:t>Different rock layers can cause perching and significant lateral movement of water</a:t>
            </a:r>
          </a:p>
          <a:p>
            <a:pPr lvl="1"/>
            <a:r>
              <a:rPr lang="en-US" sz="2400" dirty="0"/>
              <a:t>Springs common</a:t>
            </a:r>
          </a:p>
        </p:txBody>
      </p:sp>
      <p:pic>
        <p:nvPicPr>
          <p:cNvPr id="5" name="Picture 4" descr="WI_sprin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2397" r="24815" b="5992"/>
          <a:stretch>
            <a:fillRect/>
          </a:stretch>
        </p:blipFill>
        <p:spPr bwMode="auto">
          <a:xfrm>
            <a:off x="4686300" y="998993"/>
            <a:ext cx="4457700" cy="44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5473334"/>
            <a:ext cx="254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WGNHS Springs database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6748" y="6241134"/>
            <a:ext cx="5867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 is modified from “Bedrock Stratigraphic Units of Wisconsin”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https://wgnhs.wisc.edu/catalog/publication/000200/resource/es051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85800" y="3633025"/>
            <a:ext cx="4610100" cy="2619092"/>
            <a:chOff x="380999" y="3800655"/>
            <a:chExt cx="4610100" cy="26190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33152E-C31E-4D56-9169-74EA8B26D5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0999" y="3800655"/>
              <a:ext cx="4610100" cy="2605703"/>
              <a:chOff x="6779868" y="-69386"/>
              <a:chExt cx="4917440" cy="277941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6288DE3-F4B7-48D6-AC0A-429B4E0B24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79868" y="-69386"/>
                <a:ext cx="4876800" cy="277941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418F95-1AA3-4347-9AD1-55E987E6529B}"/>
                  </a:ext>
                </a:extLst>
              </p:cNvPr>
              <p:cNvSpPr txBox="1"/>
              <p:nvPr/>
            </p:nvSpPr>
            <p:spPr>
              <a:xfrm>
                <a:off x="9891890" y="245061"/>
                <a:ext cx="1805418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Arial"/>
                    <a:sym typeface="Arial"/>
                  </a:rPr>
                  <a:t>Photo courtesy 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Arial"/>
                    <a:sym typeface="Arial"/>
                  </a:rPr>
                  <a:t>WiDOT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Arial"/>
                    <a:sym typeface="Arial"/>
                  </a:rPr>
                  <a:t>Note seepage locations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216626-F890-44D9-BE57-1253105574AA}"/>
                </a:ext>
              </a:extLst>
            </p:cNvPr>
            <p:cNvSpPr txBox="1"/>
            <p:nvPr/>
          </p:nvSpPr>
          <p:spPr>
            <a:xfrm rot="20769415">
              <a:off x="387064" y="4769639"/>
              <a:ext cx="74251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Galena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380999" y="5543550"/>
              <a:ext cx="14289" cy="190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80999" y="4876800"/>
              <a:ext cx="2209801" cy="66675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6958DB-C68A-4221-A4BD-DC5C546D0960}"/>
                </a:ext>
              </a:extLst>
            </p:cNvPr>
            <p:cNvSpPr txBox="1"/>
            <p:nvPr/>
          </p:nvSpPr>
          <p:spPr>
            <a:xfrm rot="20402600">
              <a:off x="519463" y="5325582"/>
              <a:ext cx="90081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Decorah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A3E74E-83D1-418B-AEB8-1A30E5E884BD}"/>
                </a:ext>
              </a:extLst>
            </p:cNvPr>
            <p:cNvSpPr txBox="1"/>
            <p:nvPr/>
          </p:nvSpPr>
          <p:spPr>
            <a:xfrm>
              <a:off x="2835112" y="6119665"/>
              <a:ext cx="211788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Hwy 151 near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Dickeyville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BF0A5B-2522-4701-8259-FCCC2395FECA}"/>
                </a:ext>
              </a:extLst>
            </p:cNvPr>
            <p:cNvSpPr txBox="1"/>
            <p:nvPr/>
          </p:nvSpPr>
          <p:spPr>
            <a:xfrm rot="20167457">
              <a:off x="630741" y="5555434"/>
              <a:ext cx="92525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Platteville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388143" y="4994576"/>
              <a:ext cx="2355057" cy="87282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18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53" y="990600"/>
            <a:ext cx="8628444" cy="4311192"/>
            <a:chOff x="457200" y="1251408"/>
            <a:chExt cx="8628444" cy="43111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6" y="1251408"/>
              <a:ext cx="8156448" cy="4311192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685800" y="1385180"/>
              <a:ext cx="76200" cy="609600"/>
              <a:chOff x="2057400" y="2895600"/>
              <a:chExt cx="76200" cy="609600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2057400" y="2895600"/>
                <a:ext cx="76200" cy="6096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2057400" y="3200400"/>
                <a:ext cx="76200" cy="3048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57200" y="1371601"/>
              <a:ext cx="76200" cy="1981200"/>
              <a:chOff x="685800" y="1371601"/>
              <a:chExt cx="76200" cy="1981200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685800" y="1371601"/>
                <a:ext cx="76200" cy="19812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685800" y="2438400"/>
                <a:ext cx="76200" cy="9143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 bwMode="auto">
            <a:xfrm flipV="1">
              <a:off x="1066800" y="1362075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1066800" y="27432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1066800" y="3124200"/>
              <a:ext cx="0" cy="304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1066800" y="4343400"/>
              <a:ext cx="0" cy="1219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1447800" y="3086100"/>
              <a:ext cx="0" cy="76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V="1">
              <a:off x="2590800" y="3086100"/>
              <a:ext cx="0" cy="76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 bwMode="auto">
            <a:xfrm flipH="1">
              <a:off x="2247900" y="1356989"/>
              <a:ext cx="457200" cy="508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4800600" y="1362075"/>
              <a:ext cx="457200" cy="8572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7" name="Title 4"/>
          <p:cNvSpPr>
            <a:spLocks noGrp="1"/>
          </p:cNvSpPr>
          <p:nvPr>
            <p:ph type="title"/>
          </p:nvPr>
        </p:nvSpPr>
        <p:spPr>
          <a:xfrm>
            <a:off x="371353" y="35902"/>
            <a:ext cx="8628444" cy="77665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Gill Sans MT" panose="020B0502020104020203" pitchFamily="34" charset="0"/>
              </a:rPr>
              <a:t>Multiple Aquifers in Southwestern WI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407373"/>
            <a:ext cx="9067800" cy="1219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Upper Aquifer consists of the Sinnipee Group (Galena, Decorah, &amp; Platteville </a:t>
            </a:r>
            <a:r>
              <a:rPr lang="en-US" sz="20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Fm</a:t>
            </a: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Separated from Lower Aquifer by the Glenwood Shale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Lower Aquifer includes the St Peter sandstone, Prairie du </a:t>
            </a:r>
            <a:r>
              <a:rPr lang="en-US" sz="20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Chien</a:t>
            </a: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 dolomite and underlying Cambrian sandstones</a:t>
            </a:r>
          </a:p>
        </p:txBody>
      </p:sp>
    </p:spTree>
    <p:extLst>
      <p:ext uri="{BB962C8B-B14F-4D97-AF65-F5344CB8AC3E}">
        <p14:creationId xmlns:p14="http://schemas.microsoft.com/office/powerpoint/2010/main" val="399727893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198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6"/>
                </a:solidFill>
                <a:latin typeface="Gill Sans MT" pitchFamily="34" charset="0"/>
              </a:rPr>
              <a:t>WI Bedrock Geology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86691"/>
            <a:ext cx="5625451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659701"/>
            <a:ext cx="3657600" cy="969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60" y="228600"/>
            <a:ext cx="24446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0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12434AC-C92C-493B-AABE-9834BACF0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/>
          <a:stretch/>
        </p:blipFill>
        <p:spPr>
          <a:xfrm rot="5400000">
            <a:off x="13861" y="4575857"/>
            <a:ext cx="1692441" cy="1543050"/>
          </a:xfrm>
          <a:prstGeom prst="rect">
            <a:avLst/>
          </a:prstGeom>
        </p:spPr>
      </p:pic>
      <p:pic>
        <p:nvPicPr>
          <p:cNvPr id="86" name="Picture 2" descr="C:\Documents and Settings\jmacholl\Desktop\xsB_explanation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303" y="4501161"/>
            <a:ext cx="1728439" cy="1714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52260" name="Rectangle 4"/>
          <p:cNvSpPr>
            <a:spLocks noGrp="1" noChangeArrowheads="1"/>
          </p:cNvSpPr>
          <p:nvPr>
            <p:ph type="title"/>
          </p:nvPr>
        </p:nvSpPr>
        <p:spPr>
          <a:xfrm>
            <a:off x="-23949" y="7537"/>
            <a:ext cx="8992970" cy="828675"/>
          </a:xfrm>
        </p:spPr>
        <p:txBody>
          <a:bodyPr/>
          <a:lstStyle/>
          <a:p>
            <a:r>
              <a:rPr lang="en-US" sz="4000" dirty="0">
                <a:solidFill>
                  <a:srgbClr val="0033CC"/>
                </a:solidFill>
                <a:latin typeface="Gill Sans MT" panose="020B0502020104020203" pitchFamily="34" charset="0"/>
              </a:rPr>
              <a:t>Groundwater Investigations: Pioneer Farm</a:t>
            </a:r>
            <a:endParaRPr lang="en-US" altLang="en-US" sz="4000" dirty="0">
              <a:solidFill>
                <a:srgbClr val="0033CC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7625408" y="715360"/>
            <a:ext cx="1371600" cy="4953000"/>
            <a:chOff x="5791200" y="838200"/>
            <a:chExt cx="1371600" cy="4953000"/>
          </a:xfrm>
        </p:grpSpPr>
        <p:pic>
          <p:nvPicPr>
            <p:cNvPr id="56" name="Picture 55" descr="LF465.emf"/>
            <p:cNvPicPr/>
            <p:nvPr/>
          </p:nvPicPr>
          <p:blipFill>
            <a:blip r:embed="rId4" cstate="print"/>
            <a:srcRect t="12090" r="79633"/>
            <a:stretch>
              <a:fillRect/>
            </a:stretch>
          </p:blipFill>
          <p:spPr>
            <a:xfrm>
              <a:off x="5791200" y="1143000"/>
              <a:ext cx="1371600" cy="464820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6172200" y="838200"/>
              <a:ext cx="990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srgbClr val="000000"/>
                  </a:solidFill>
                  <a:latin typeface="Arial"/>
                </a:rPr>
                <a:t>LF-465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445827" y="5085013"/>
            <a:ext cx="69121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rgbClr val="000000"/>
                </a:solidFill>
                <a:latin typeface="Arial"/>
              </a:rPr>
              <a:t>Avg</a:t>
            </a:r>
            <a:r>
              <a:rPr lang="en-US" sz="900" dirty="0">
                <a:solidFill>
                  <a:srgbClr val="000000"/>
                </a:solidFill>
                <a:latin typeface="Arial"/>
              </a:rPr>
              <a:t> Head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</a:rPr>
              <a:t> 919.2 </a:t>
            </a:r>
            <a:r>
              <a:rPr lang="en-US" sz="900" dirty="0" err="1">
                <a:solidFill>
                  <a:srgbClr val="000000"/>
                </a:solidFill>
                <a:latin typeface="Arial"/>
              </a:rPr>
              <a:t>ft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38870" y="4069355"/>
            <a:ext cx="70513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rgbClr val="000000"/>
                </a:solidFill>
                <a:latin typeface="Arial"/>
              </a:rPr>
              <a:t>Avg</a:t>
            </a:r>
            <a:r>
              <a:rPr lang="en-US" sz="900" dirty="0">
                <a:solidFill>
                  <a:srgbClr val="000000"/>
                </a:solidFill>
                <a:latin typeface="Arial"/>
              </a:rPr>
              <a:t> Head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</a:rPr>
              <a:t>1011.09 </a:t>
            </a:r>
            <a:r>
              <a:rPr lang="en-US" sz="900" dirty="0" err="1">
                <a:solidFill>
                  <a:srgbClr val="000000"/>
                </a:solidFill>
                <a:latin typeface="Arial"/>
              </a:rPr>
              <a:t>ft</a:t>
            </a:r>
            <a:endParaRPr lang="en-US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0A974AB-550B-48AD-A67B-389986D37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570" y="4848699"/>
            <a:ext cx="5488483" cy="18717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Monitoring Network installed by George Kraft in ~2006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13 monitoring locations, each with 2 to 4 small-diameter piezometers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Measured water levels and collected water-quality samples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7162" y="717255"/>
            <a:ext cx="7641674" cy="3061800"/>
            <a:chOff x="838200" y="1230868"/>
            <a:chExt cx="7641674" cy="3061800"/>
          </a:xfrm>
        </p:grpSpPr>
        <p:pic>
          <p:nvPicPr>
            <p:cNvPr id="25" name="Picture 1" descr="C:\Documents and Settings\jmacholl\Desktop\3D_graphics\landscape.jpg"/>
            <p:cNvPicPr>
              <a:picLocks noChangeAspect="1" noChangeArrowheads="1"/>
            </p:cNvPicPr>
            <p:nvPr/>
          </p:nvPicPr>
          <p:blipFill>
            <a:blip r:embed="rId5" cstate="print"/>
            <a:srcRect t="22021" b="19256"/>
            <a:stretch>
              <a:fillRect/>
            </a:stretch>
          </p:blipFill>
          <p:spPr bwMode="auto">
            <a:xfrm>
              <a:off x="838200" y="1371600"/>
              <a:ext cx="7315200" cy="2921068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1686018" y="2209800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90690" y="1230868"/>
              <a:ext cx="3785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A’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43218" y="2983468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25240" y="3276600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90024" y="123086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B’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90024" y="1524000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C’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20884924">
              <a:off x="4673488" y="3405731"/>
              <a:ext cx="1495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Pioneer Farm</a:t>
              </a:r>
            </a:p>
          </p:txBody>
        </p:sp>
      </p:grpSp>
      <p:pic>
        <p:nvPicPr>
          <p:cNvPr id="40" name="Picture 4" descr="O:\usr\projects\platteville\hydrogeology\reports\graphics\Xsection B geo\Cross Section Figure no explanation.e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279" y="4072187"/>
            <a:ext cx="5943600" cy="2764317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2819400" y="426941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*Toe of Slope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07155" y="4100133"/>
            <a:ext cx="1394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*Mid Slope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85186" y="3779055"/>
            <a:ext cx="1633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*Top of Ridge</a:t>
            </a:r>
          </a:p>
        </p:txBody>
      </p:sp>
    </p:spTree>
    <p:extLst>
      <p:ext uri="{BB962C8B-B14F-4D97-AF65-F5344CB8AC3E}">
        <p14:creationId xmlns:p14="http://schemas.microsoft.com/office/powerpoint/2010/main" val="12036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1" grpId="0"/>
      <p:bldP spid="42" grpId="0"/>
      <p:bldP spid="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23949"/>
            <a:ext cx="8763000" cy="857250"/>
          </a:xfrm>
        </p:spPr>
        <p:txBody>
          <a:bodyPr/>
          <a:lstStyle/>
          <a:p>
            <a:r>
              <a:rPr lang="en-US" sz="4000" dirty="0">
                <a:solidFill>
                  <a:srgbClr val="0033CC"/>
                </a:solidFill>
                <a:latin typeface="Gill Sans MT" panose="020B0502020104020203" pitchFamily="34" charset="0"/>
              </a:rPr>
              <a:t>Recharge Appears to Be Rapid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7315200" cy="5602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16222" y="1371600"/>
            <a:ext cx="1232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Gill Sans MT" panose="020B0502020104020203" pitchFamily="34" charset="0"/>
              </a:rPr>
              <a:t>Top of 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6222" y="201495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Gill Sans MT" panose="020B0502020104020203" pitchFamily="34" charset="0"/>
              </a:rPr>
              <a:t>Mid Slope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6222" y="2880711"/>
            <a:ext cx="122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Gill Sans MT" panose="020B0502020104020203" pitchFamily="34" charset="0"/>
              </a:rPr>
              <a:t>Toe of Slope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7258" y="4830527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Gill Sans MT" panose="020B0502020104020203" pitchFamily="34" charset="0"/>
              </a:rPr>
              <a:t>St. Peter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6222" y="3487491"/>
            <a:ext cx="1256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Gill Sans MT" panose="020B0502020104020203" pitchFamily="34" charset="0"/>
              </a:rPr>
              <a:t>Near Stream</a:t>
            </a:r>
          </a:p>
        </p:txBody>
      </p:sp>
    </p:spTree>
    <p:extLst>
      <p:ext uri="{BB962C8B-B14F-4D97-AF65-F5344CB8AC3E}">
        <p14:creationId xmlns:p14="http://schemas.microsoft.com/office/powerpoint/2010/main" val="3436545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857250"/>
          </a:xfrm>
        </p:spPr>
        <p:txBody>
          <a:bodyPr/>
          <a:lstStyle/>
          <a:p>
            <a:r>
              <a:rPr lang="en-US" altLang="en-US" sz="3200" dirty="0">
                <a:solidFill>
                  <a:srgbClr val="0033CC"/>
                </a:solidFill>
                <a:latin typeface="Gill Sans MT" panose="020B0502020104020203" pitchFamily="34" charset="0"/>
              </a:rPr>
              <a:t>SW WI Groundwater &amp; Geology (SWIGG) Study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55495" y="1143000"/>
            <a:ext cx="4681487" cy="450099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MT" panose="020B0502020104020203" pitchFamily="34" charset="0"/>
              </a:rPr>
              <a:t>Initiated by Iowa, Grant and Lafayette Counties</a:t>
            </a:r>
          </a:p>
          <a:p>
            <a:pPr lvl="1"/>
            <a:r>
              <a:rPr lang="en-US" sz="2100" dirty="0">
                <a:solidFill>
                  <a:schemeClr val="bg2"/>
                </a:solidFill>
                <a:latin typeface="Gill Sans MT" panose="020B0502020104020203" pitchFamily="34" charset="0"/>
              </a:rPr>
              <a:t>Initial funding from the three counties plus Lafayette Ag Stewardship Alliance</a:t>
            </a:r>
          </a:p>
          <a:p>
            <a:r>
              <a:rPr lang="en-US" b="1" dirty="0">
                <a:solidFill>
                  <a:schemeClr val="bg2"/>
                </a:solidFill>
                <a:latin typeface="Gill Sans MT" panose="020B0502020104020203" pitchFamily="34" charset="0"/>
              </a:rPr>
              <a:t>Researchers:</a:t>
            </a:r>
          </a:p>
          <a:p>
            <a:r>
              <a:rPr lang="en-US" sz="1800" dirty="0">
                <a:solidFill>
                  <a:schemeClr val="bg2"/>
                </a:solidFill>
                <a:latin typeface="Gill Sans MT" panose="020B0502020104020203" pitchFamily="34" charset="0"/>
              </a:rPr>
              <a:t>Dr. Ken Bradbury, Director and State Geologist, WI Geological &amp; Natural History Survey</a:t>
            </a:r>
          </a:p>
          <a:p>
            <a:r>
              <a:rPr lang="en-US" sz="1800" dirty="0">
                <a:solidFill>
                  <a:schemeClr val="bg2"/>
                </a:solidFill>
                <a:latin typeface="Gill Sans MT" panose="020B0502020104020203" pitchFamily="34" charset="0"/>
              </a:rPr>
              <a:t>Dr. Mark Borchardt, Research Microbiologist, USDA Agricultural Research Service</a:t>
            </a:r>
          </a:p>
          <a:p>
            <a:r>
              <a:rPr lang="en-US" sz="1800" dirty="0">
                <a:solidFill>
                  <a:schemeClr val="bg2"/>
                </a:solidFill>
                <a:latin typeface="Gill Sans MT" panose="020B0502020104020203" pitchFamily="34" charset="0"/>
              </a:rPr>
              <a:t>Dr. Maureen Muldoon, Hydrogeologist, WI Geological &amp; Natural History Survey</a:t>
            </a:r>
          </a:p>
          <a:p>
            <a:r>
              <a:rPr lang="en-US" sz="1800" dirty="0">
                <a:solidFill>
                  <a:schemeClr val="bg2"/>
                </a:solidFill>
                <a:latin typeface="Gill Sans MT" panose="020B0502020104020203" pitchFamily="34" charset="0"/>
              </a:rPr>
              <a:t>Joel Stokdyk, Biologist, U.S. Geological Survey</a:t>
            </a:r>
            <a:endParaRPr lang="en-US" dirty="0">
              <a:solidFill>
                <a:schemeClr val="bg2"/>
              </a:solidFill>
              <a:latin typeface="Gill Sans MT" panose="020B0502020104020203" pitchFamily="34" charset="0"/>
            </a:endParaRPr>
          </a:p>
          <a:p>
            <a:endParaRPr lang="en-US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AE4108F-F605-412E-82C3-85BF3993F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0469"/>
          <a:stretch/>
        </p:blipFill>
        <p:spPr bwMode="auto">
          <a:xfrm>
            <a:off x="4936982" y="1336669"/>
            <a:ext cx="4114800" cy="23064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D969F1D-9D8F-4540-B0D1-B5BBCD5DA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82" y="4122498"/>
            <a:ext cx="4114800" cy="21977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6320246"/>
            <a:ext cx="3660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Gill Sans MT" panose="020B0502020104020203" pitchFamily="34" charset="0"/>
              </a:rPr>
              <a:t>From UWSP Well Water Data Viewer</a:t>
            </a:r>
          </a:p>
        </p:txBody>
      </p:sp>
    </p:spTree>
    <p:extLst>
      <p:ext uri="{BB962C8B-B14F-4D97-AF65-F5344CB8AC3E}">
        <p14:creationId xmlns:p14="http://schemas.microsoft.com/office/powerpoint/2010/main" val="745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1366164" y="343646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2571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design &amp; well selection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88894" y="1752600"/>
            <a:ext cx="7315200" cy="3857923"/>
            <a:chOff x="1523407" y="2176268"/>
            <a:chExt cx="5963244" cy="3144922"/>
          </a:xfrm>
        </p:grpSpPr>
        <p:sp>
          <p:nvSpPr>
            <p:cNvPr id="43" name="Oval 42"/>
            <p:cNvSpPr/>
            <p:nvPr/>
          </p:nvSpPr>
          <p:spPr>
            <a:xfrm>
              <a:off x="1954816" y="3114188"/>
              <a:ext cx="806244" cy="806244"/>
            </a:xfrm>
            <a:prstGeom prst="ellipse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16,092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3168255" y="3515168"/>
              <a:ext cx="578644" cy="578644"/>
            </a:xfrm>
            <a:prstGeom prst="ellipse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529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4226957" y="3574562"/>
              <a:ext cx="520107" cy="462915"/>
            </a:xfrm>
            <a:prstGeom prst="ellipse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147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35548" y="2647347"/>
              <a:ext cx="672728" cy="438582"/>
            </a:xfrm>
            <a:prstGeom prst="rect">
              <a:avLst/>
            </a:prstGeom>
            <a:noFill/>
            <a:ln w="12700">
              <a:solidFill>
                <a:sysClr val="window" lastClr="FFFFFF">
                  <a:lumMod val="65000"/>
                </a:sysClr>
              </a:solidFill>
            </a:ln>
          </p:spPr>
          <p:txBody>
            <a:bodyPr wrap="square" rtlCol="0" anchor="ctr">
              <a:spAutoFit/>
            </a:bodyPr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selection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089204" y="4345591"/>
              <a:ext cx="920833" cy="611706"/>
            </a:xfrm>
            <a:prstGeom prst="rect">
              <a:avLst/>
            </a:prstGeom>
            <a:noFill/>
            <a:ln>
              <a:solidFill>
                <a:srgbClr val="70AD47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b="1" dirty="0">
                  <a:solidFill>
                    <a:srgbClr val="70AD47">
                      <a:lumMod val="50000"/>
                    </a:srgb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Wells with bacteria or high nitrate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5975747" y="3129746"/>
              <a:ext cx="411480" cy="411480"/>
            </a:xfrm>
            <a:prstGeom prst="ellipse">
              <a:avLst/>
            </a:prstGeom>
            <a:solidFill>
              <a:srgbClr val="0033CC"/>
            </a:solidFill>
            <a:ln w="12700" cap="flat" cmpd="sng" algn="ctr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523407" y="2176269"/>
              <a:ext cx="3276725" cy="374024"/>
            </a:xfrm>
            <a:prstGeom prst="rect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Objective 1. Determine contamination </a:t>
              </a:r>
              <a:r>
                <a:rPr lang="en-US" sz="1350" b="1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occurrence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872422" y="2176268"/>
              <a:ext cx="2614229" cy="374024"/>
            </a:xfrm>
            <a:prstGeom prst="rect">
              <a:avLst/>
            </a:prstGeom>
            <a:solidFill>
              <a:srgbClr val="0033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Objective 2. Determine fecal </a:t>
              </a:r>
              <a:r>
                <a:rPr lang="en-US" sz="1350" b="1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source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842627" y="4363235"/>
              <a:ext cx="1226348" cy="957955"/>
            </a:xfrm>
            <a:prstGeom prst="rect">
              <a:avLst/>
            </a:prstGeom>
            <a:noFill/>
            <a:ln>
              <a:solidFill>
                <a:srgbClr val="4472C4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b="1" dirty="0">
                  <a:solidFill>
                    <a:srgbClr val="0033CC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Tested for pathogens &amp; human, porcine, &amp; bovine fecal markers</a:t>
              </a:r>
            </a:p>
          </p:txBody>
        </p:sp>
        <p:cxnSp>
          <p:nvCxnSpPr>
            <p:cNvPr id="52" name="Straight Arrow Connector 51"/>
            <p:cNvCxnSpPr>
              <a:cxnSpLocks/>
            </p:cNvCxnSpPr>
            <p:nvPr/>
          </p:nvCxnSpPr>
          <p:spPr>
            <a:xfrm>
              <a:off x="2735735" y="3718763"/>
              <a:ext cx="411087" cy="85725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>
            <a:xfrm>
              <a:off x="3775835" y="3807242"/>
              <a:ext cx="442550" cy="0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4" name="Straight Arrow Connector 53"/>
            <p:cNvCxnSpPr>
              <a:cxnSpLocks/>
            </p:cNvCxnSpPr>
            <p:nvPr/>
          </p:nvCxnSpPr>
          <p:spPr>
            <a:xfrm flipV="1">
              <a:off x="5050574" y="3496491"/>
              <a:ext cx="621045" cy="0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>
              <a:off x="1991464" y="4363235"/>
              <a:ext cx="769596" cy="784830"/>
            </a:xfrm>
            <a:prstGeom prst="rect">
              <a:avLst/>
            </a:prstGeom>
            <a:noFill/>
            <a:ln>
              <a:solidFill>
                <a:srgbClr val="70AD47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b="1" dirty="0">
                  <a:solidFill>
                    <a:srgbClr val="70AD47">
                      <a:lumMod val="50000"/>
                    </a:srgb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Private wells in SWIGG counties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1EE78C-9047-4B4B-911C-AB8A608C9BE9}"/>
                </a:ext>
              </a:extLst>
            </p:cNvPr>
            <p:cNvSpPr txBox="1"/>
            <p:nvPr/>
          </p:nvSpPr>
          <p:spPr>
            <a:xfrm>
              <a:off x="5010037" y="2700061"/>
              <a:ext cx="672728" cy="438582"/>
            </a:xfrm>
            <a:prstGeom prst="rect">
              <a:avLst/>
            </a:prstGeom>
            <a:noFill/>
            <a:ln w="12700">
              <a:solidFill>
                <a:sysClr val="window" lastClr="FFFFFF">
                  <a:lumMod val="65000"/>
                </a:sysClr>
              </a:solidFill>
            </a:ln>
          </p:spPr>
          <p:txBody>
            <a:bodyPr wrap="square" rtlCol="0" anchor="ctr">
              <a:spAutoFit/>
            </a:bodyPr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selection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494AAA5-03D0-413C-ABD3-C05B9FBDA357}"/>
                </a:ext>
              </a:extLst>
            </p:cNvPr>
            <p:cNvSpPr/>
            <p:nvPr/>
          </p:nvSpPr>
          <p:spPr>
            <a:xfrm>
              <a:off x="3165062" y="2893662"/>
              <a:ext cx="578644" cy="578644"/>
            </a:xfrm>
            <a:prstGeom prst="ellipse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301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9438CCA-8CDC-4993-AF73-8779E7703F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2543" y="3182982"/>
              <a:ext cx="411087" cy="155666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4AD154F-DFF6-4DE4-923A-29D28319DAFE}"/>
                </a:ext>
              </a:extLst>
            </p:cNvPr>
            <p:cNvSpPr/>
            <p:nvPr/>
          </p:nvSpPr>
          <p:spPr>
            <a:xfrm>
              <a:off x="4203118" y="2966527"/>
              <a:ext cx="486755" cy="462915"/>
            </a:xfrm>
            <a:prstGeom prst="ellipse">
              <a:avLst/>
            </a:prstGeom>
            <a:solidFill>
              <a:srgbClr val="70AD47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126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8020E71-92D6-4865-A341-150AA14DBE47}"/>
                </a:ext>
              </a:extLst>
            </p:cNvPr>
            <p:cNvCxnSpPr/>
            <p:nvPr/>
          </p:nvCxnSpPr>
          <p:spPr>
            <a:xfrm>
              <a:off x="3760567" y="3183900"/>
              <a:ext cx="442550" cy="0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AE87F55-F64A-4DF5-8B0F-F5A01F3D560E}"/>
                </a:ext>
              </a:extLst>
            </p:cNvPr>
            <p:cNvSpPr/>
            <p:nvPr/>
          </p:nvSpPr>
          <p:spPr>
            <a:xfrm>
              <a:off x="6455801" y="3129746"/>
              <a:ext cx="411480" cy="411480"/>
            </a:xfrm>
            <a:prstGeom prst="ellipse">
              <a:avLst/>
            </a:prstGeom>
            <a:solidFill>
              <a:srgbClr val="0033CC"/>
            </a:solidFill>
            <a:ln w="38100" cap="flat" cmpd="sng" algn="ctr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34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807DA11-5A27-49F8-B539-D2927B67B0F6}"/>
                </a:ext>
              </a:extLst>
            </p:cNvPr>
            <p:cNvSpPr/>
            <p:nvPr/>
          </p:nvSpPr>
          <p:spPr>
            <a:xfrm>
              <a:off x="5975747" y="3596604"/>
              <a:ext cx="411480" cy="411480"/>
            </a:xfrm>
            <a:prstGeom prst="ellipse">
              <a:avLst/>
            </a:prstGeom>
            <a:solidFill>
              <a:srgbClr val="0033CC"/>
            </a:solidFill>
            <a:ln w="38100" cap="flat" cmpd="sng" algn="ctr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34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E6CFACD-D691-4D02-B7D6-1718933A501C}"/>
                </a:ext>
              </a:extLst>
            </p:cNvPr>
            <p:cNvSpPr/>
            <p:nvPr/>
          </p:nvSpPr>
          <p:spPr>
            <a:xfrm>
              <a:off x="6470137" y="3596604"/>
              <a:ext cx="411480" cy="411480"/>
            </a:xfrm>
            <a:prstGeom prst="ellipse">
              <a:avLst/>
            </a:prstGeom>
            <a:solidFill>
              <a:srgbClr val="0033CC"/>
            </a:solidFill>
            <a:ln w="38100" cap="flat" cmpd="sng" algn="ctr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65" name="Left Brace 64">
              <a:extLst>
                <a:ext uri="{FF2B5EF4-FFF2-40B4-BE49-F238E27FC236}">
                  <a16:creationId xmlns:a16="http://schemas.microsoft.com/office/drawing/2014/main" id="{A61893C7-64F8-427E-88FA-07E2494C4260}"/>
                </a:ext>
              </a:extLst>
            </p:cNvPr>
            <p:cNvSpPr/>
            <p:nvPr/>
          </p:nvSpPr>
          <p:spPr>
            <a:xfrm>
              <a:off x="5775766" y="3049325"/>
              <a:ext cx="199982" cy="958760"/>
            </a:xfrm>
            <a:prstGeom prst="leftBrace">
              <a:avLst>
                <a:gd name="adj1" fmla="val 37727"/>
                <a:gd name="adj2" fmla="val 46934"/>
              </a:avLst>
            </a:prstGeom>
            <a:noFill/>
            <a:ln w="38100" cap="flat" cmpd="sng" algn="ctr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514350" eaLnBrk="0" hangingPunct="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A86F773B-F075-4F2E-9C30-AAFAEAEEF27B}"/>
                </a:ext>
              </a:extLst>
            </p:cNvPr>
            <p:cNvSpPr/>
            <p:nvPr/>
          </p:nvSpPr>
          <p:spPr>
            <a:xfrm rot="10800000">
              <a:off x="4747066" y="2986313"/>
              <a:ext cx="199982" cy="958760"/>
            </a:xfrm>
            <a:prstGeom prst="leftBrace">
              <a:avLst>
                <a:gd name="adj1" fmla="val 37727"/>
                <a:gd name="adj2" fmla="val 46934"/>
              </a:avLst>
            </a:prstGeom>
            <a:noFill/>
            <a:ln w="38100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514350" eaLnBrk="0" hangingPunct="0">
                <a:defRPr/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4E53141-7D4B-4406-B5E3-D560709565E5}"/>
                </a:ext>
              </a:extLst>
            </p:cNvPr>
            <p:cNvSpPr txBox="1"/>
            <p:nvPr/>
          </p:nvSpPr>
          <p:spPr>
            <a:xfrm>
              <a:off x="3012360" y="4338312"/>
              <a:ext cx="830439" cy="784830"/>
            </a:xfrm>
            <a:prstGeom prst="rect">
              <a:avLst/>
            </a:prstGeom>
            <a:noFill/>
            <a:ln>
              <a:solidFill>
                <a:srgbClr val="70AD47">
                  <a:lumMod val="5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2571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25" b="1" dirty="0">
                  <a:solidFill>
                    <a:srgbClr val="70AD47">
                      <a:lumMod val="50000"/>
                    </a:srgb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Wells tested for bacteria &amp; nitrate</a:t>
              </a:r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B8D632F-A794-4D3C-B1DC-2B3E8EEA8868}"/>
              </a:ext>
            </a:extLst>
          </p:cNvPr>
          <p:cNvCxnSpPr/>
          <p:nvPr/>
        </p:nvCxnSpPr>
        <p:spPr>
          <a:xfrm flipV="1">
            <a:off x="1505196" y="1058771"/>
            <a:ext cx="5886204" cy="3397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318753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3" name="TextBox 4">
            <a:extLst>
              <a:ext uri="{FF2B5EF4-FFF2-40B4-BE49-F238E27FC236}">
                <a16:creationId xmlns:a16="http://schemas.microsoft.com/office/drawing/2014/main" id="{5D597465-57B7-4E8D-B7B5-7A103D692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79" y="762000"/>
            <a:ext cx="889333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l" defTabSz="685800" eaLnBrk="0" hangingPunct="0">
              <a:defRPr/>
            </a:pPr>
            <a:r>
              <a:rPr lang="en-US" altLang="en-US" dirty="0">
                <a:solidFill>
                  <a:srgbClr val="0033CC"/>
                </a:solidFill>
              </a:rPr>
              <a:t>Total coliform, </a:t>
            </a:r>
            <a:r>
              <a:rPr lang="en-US" altLang="en-US" i="1" dirty="0">
                <a:solidFill>
                  <a:srgbClr val="0033CC"/>
                </a:solidFill>
              </a:rPr>
              <a:t>E. coli</a:t>
            </a:r>
            <a:r>
              <a:rPr lang="en-US" altLang="en-US" dirty="0">
                <a:solidFill>
                  <a:srgbClr val="0033CC"/>
                </a:solidFill>
              </a:rPr>
              <a:t>, &amp; nitrate for two synoptic sampling rounds</a:t>
            </a:r>
          </a:p>
        </p:txBody>
      </p:sp>
      <p:sp>
        <p:nvSpPr>
          <p:cNvPr id="33874" name="TextBox 5">
            <a:extLst>
              <a:ext uri="{FF2B5EF4-FFF2-40B4-BE49-F238E27FC236}">
                <a16:creationId xmlns:a16="http://schemas.microsoft.com/office/drawing/2014/main" id="{227FB453-C461-4492-9CEE-C8643DF04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528" y="4800600"/>
            <a:ext cx="3236784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l" defTabSz="685800" eaLnBrk="0" hangingPunct="0"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*High nitrate is NO</a:t>
            </a:r>
            <a:r>
              <a:rPr lang="en-US" altLang="en-US" sz="1600" baseline="-25000" dirty="0">
                <a:solidFill>
                  <a:srgbClr val="000000"/>
                </a:solidFill>
              </a:rPr>
              <a:t>3</a:t>
            </a:r>
            <a:r>
              <a:rPr lang="en-US" altLang="en-US" sz="1600" baseline="30000" dirty="0">
                <a:solidFill>
                  <a:srgbClr val="000000"/>
                </a:solidFill>
              </a:rPr>
              <a:t>-</a:t>
            </a:r>
            <a:r>
              <a:rPr lang="en-US" altLang="en-US" sz="1600" dirty="0">
                <a:solidFill>
                  <a:srgbClr val="000000"/>
                </a:solidFill>
              </a:rPr>
              <a:t>-N &gt; 10 mg/L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0F2E466-A9FD-4A4D-A3E1-F4E45B9DC1EC}"/>
              </a:ext>
            </a:extLst>
          </p:cNvPr>
          <p:cNvGraphicFramePr>
            <a:graphicFrameLocks noGrp="1"/>
          </p:cNvGraphicFramePr>
          <p:nvPr/>
        </p:nvGraphicFramePr>
        <p:xfrm>
          <a:off x="879973" y="1812218"/>
          <a:ext cx="7020307" cy="231569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548999">
                  <a:extLst>
                    <a:ext uri="{9D8B030D-6E8A-4147-A177-3AD203B41FA5}">
                      <a16:colId xmlns:a16="http://schemas.microsoft.com/office/drawing/2014/main" val="640974589"/>
                    </a:ext>
                  </a:extLst>
                </a:gridCol>
                <a:gridCol w="1010217">
                  <a:extLst>
                    <a:ext uri="{9D8B030D-6E8A-4147-A177-3AD203B41FA5}">
                      <a16:colId xmlns:a16="http://schemas.microsoft.com/office/drawing/2014/main" val="2135119729"/>
                    </a:ext>
                  </a:extLst>
                </a:gridCol>
                <a:gridCol w="1010217">
                  <a:extLst>
                    <a:ext uri="{9D8B030D-6E8A-4147-A177-3AD203B41FA5}">
                      <a16:colId xmlns:a16="http://schemas.microsoft.com/office/drawing/2014/main" val="3398993105"/>
                    </a:ext>
                  </a:extLst>
                </a:gridCol>
                <a:gridCol w="875522">
                  <a:extLst>
                    <a:ext uri="{9D8B030D-6E8A-4147-A177-3AD203B41FA5}">
                      <a16:colId xmlns:a16="http://schemas.microsoft.com/office/drawing/2014/main" val="746936778"/>
                    </a:ext>
                  </a:extLst>
                </a:gridCol>
                <a:gridCol w="1010217">
                  <a:extLst>
                    <a:ext uri="{9D8B030D-6E8A-4147-A177-3AD203B41FA5}">
                      <a16:colId xmlns:a16="http://schemas.microsoft.com/office/drawing/2014/main" val="906552589"/>
                    </a:ext>
                  </a:extLst>
                </a:gridCol>
                <a:gridCol w="1565135">
                  <a:extLst>
                    <a:ext uri="{9D8B030D-6E8A-4147-A177-3AD203B41FA5}">
                      <a16:colId xmlns:a16="http://schemas.microsoft.com/office/drawing/2014/main" val="2301769584"/>
                    </a:ext>
                  </a:extLst>
                </a:gridCol>
              </a:tblGrid>
              <a:tr h="491642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Wells sampled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Total coliform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E. coli</a:t>
                      </a:r>
                      <a:endParaRPr lang="en-US" sz="1400" b="1" i="1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High nitrate*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Total coliform or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high nitrate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7749653"/>
                  </a:ext>
                </a:extLst>
              </a:tr>
              <a:tr h="308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November 2018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301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030989"/>
                  </a:ext>
                </a:extLst>
              </a:tr>
              <a:tr h="248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April 2019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539</a:t>
                      </a:r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133801"/>
                  </a:ext>
                </a:extLst>
              </a:tr>
              <a:tr h="24898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458854"/>
                  </a:ext>
                </a:extLst>
              </a:tr>
              <a:tr h="3080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Statewide 1997</a:t>
                      </a:r>
                      <a:r>
                        <a:rPr lang="en-US" sz="1400" u="none" strike="noStrike" baseline="30000" dirty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en-US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98851"/>
                  </a:ext>
                </a:extLst>
              </a:tr>
              <a:tr h="354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Statewide 2013</a:t>
                      </a:r>
                      <a:r>
                        <a:rPr lang="en-US" sz="1400" u="none" strike="noStrike" baseline="30000" dirty="0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endParaRPr lang="en-US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3838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922979"/>
                  </a:ext>
                </a:extLst>
              </a:tr>
              <a:tr h="354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Statewide 2017</a:t>
                      </a:r>
                      <a:r>
                        <a:rPr lang="en-US" sz="1400" u="none" strike="noStrike" baseline="30000" dirty="0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endParaRPr lang="en-US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5358" marR="5358" marT="53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01357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5486400"/>
            <a:ext cx="7376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57175" algn="l" defTabSz="193775" fontAlgn="auto">
              <a:spcBef>
                <a:spcPts val="0"/>
              </a:spcBef>
              <a:spcAft>
                <a:spcPts val="0"/>
              </a:spcAft>
            </a:pPr>
            <a:r>
              <a:rPr lang="en-US" sz="1600" baseline="30000" dirty="0">
                <a:solidFill>
                  <a:srgbClr val="000000"/>
                </a:solidFill>
                <a:latin typeface="Arial"/>
              </a:rPr>
              <a:t>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US General Accounting Office. June 1997.</a:t>
            </a:r>
          </a:p>
          <a:p>
            <a:pPr indent="-257175" algn="l" defTabSz="193775" fontAlgn="auto">
              <a:spcBef>
                <a:spcPts val="0"/>
              </a:spcBef>
              <a:spcAft>
                <a:spcPts val="0"/>
              </a:spcAft>
            </a:pPr>
            <a:r>
              <a:rPr lang="en-US" sz="1600" baseline="30000" dirty="0">
                <a:solidFill>
                  <a:srgbClr val="000000"/>
                </a:solidFill>
                <a:latin typeface="Arial"/>
              </a:rPr>
              <a:t>b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Knobeloch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L., Gorski P., Christenson M., and Anderson H. 2013. </a:t>
            </a:r>
          </a:p>
          <a:p>
            <a:pPr indent="-257175" algn="l" defTabSz="193775" fontAlgn="auto">
              <a:spcBef>
                <a:spcPts val="0"/>
              </a:spcBef>
              <a:spcAft>
                <a:spcPts val="0"/>
              </a:spcAft>
            </a:pPr>
            <a:r>
              <a:rPr lang="en-US" sz="1600" baseline="300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Wisconsin Department of Agriculture, Trade, and Consumer Protection, 2017.</a:t>
            </a:r>
          </a:p>
        </p:txBody>
      </p:sp>
    </p:spTree>
    <p:extLst>
      <p:ext uri="{BB962C8B-B14F-4D97-AF65-F5344CB8AC3E}">
        <p14:creationId xmlns:p14="http://schemas.microsoft.com/office/powerpoint/2010/main" val="1912391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r="18355"/>
          <a:stretch/>
        </p:blipFill>
        <p:spPr>
          <a:xfrm>
            <a:off x="5064473" y="1049257"/>
            <a:ext cx="3928205" cy="285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49FE5B-6E48-473E-9D49-60565622F503}"/>
              </a:ext>
            </a:extLst>
          </p:cNvPr>
          <p:cNvSpPr txBox="1"/>
          <p:nvPr/>
        </p:nvSpPr>
        <p:spPr>
          <a:xfrm>
            <a:off x="495299" y="990600"/>
            <a:ext cx="46101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Sample collection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Random selection from wells positive for total coliforms,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E. coli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or high nitrate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34 or 35 wells per season, 138 wells total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BBECF8-E6F9-4694-BD20-F73E14190AC3}"/>
              </a:ext>
            </a:extLst>
          </p:cNvPr>
          <p:cNvCxnSpPr/>
          <p:nvPr/>
        </p:nvCxnSpPr>
        <p:spPr>
          <a:xfrm>
            <a:off x="0" y="838200"/>
            <a:ext cx="9150794" cy="542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4D79BFB-86A9-4370-878F-F26F59B29B84}"/>
              </a:ext>
            </a:extLst>
          </p:cNvPr>
          <p:cNvSpPr txBox="1"/>
          <p:nvPr/>
        </p:nvSpPr>
        <p:spPr>
          <a:xfrm>
            <a:off x="66675" y="147935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2: Approach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83B117-08C3-4D77-AD08-EF708E151644}"/>
              </a:ext>
            </a:extLst>
          </p:cNvPr>
          <p:cNvSpPr/>
          <p:nvPr/>
        </p:nvSpPr>
        <p:spPr>
          <a:xfrm>
            <a:off x="230542" y="5202590"/>
            <a:ext cx="1554480" cy="15544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16,000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wells (approx.)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C394D0-33A9-47FD-B444-A35BC7EDB79E}"/>
              </a:ext>
            </a:extLst>
          </p:cNvPr>
          <p:cNvSpPr/>
          <p:nvPr/>
        </p:nvSpPr>
        <p:spPr>
          <a:xfrm>
            <a:off x="2532772" y="5201313"/>
            <a:ext cx="1554480" cy="15544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Tested: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62B22D-E217-4C2A-BAC9-4452F3D2C7B5}"/>
              </a:ext>
            </a:extLst>
          </p:cNvPr>
          <p:cNvSpPr txBox="1"/>
          <p:nvPr/>
        </p:nvSpPr>
        <p:spPr>
          <a:xfrm>
            <a:off x="1567343" y="5116173"/>
            <a:ext cx="1174255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 selection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9EE7F3-DDF3-4FF8-A434-058C038E6010}"/>
              </a:ext>
            </a:extLst>
          </p:cNvPr>
          <p:cNvSpPr/>
          <p:nvPr/>
        </p:nvSpPr>
        <p:spPr>
          <a:xfrm>
            <a:off x="6859689" y="5203166"/>
            <a:ext cx="1554480" cy="1554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Tested: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DD3FF1-D446-4B55-9A3F-DA4AD8ED31B9}"/>
              </a:ext>
            </a:extLst>
          </p:cNvPr>
          <p:cNvSpPr txBox="1"/>
          <p:nvPr/>
        </p:nvSpPr>
        <p:spPr>
          <a:xfrm>
            <a:off x="6075027" y="5091058"/>
            <a:ext cx="953549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 selection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CA3F14-7926-47E2-BA64-EC23A79913E6}"/>
              </a:ext>
            </a:extLst>
          </p:cNvPr>
          <p:cNvCxnSpPr>
            <a:cxnSpLocks/>
            <a:stCxn id="15" idx="6"/>
            <a:endCxn id="16" idx="2"/>
          </p:cNvCxnSpPr>
          <p:nvPr/>
        </p:nvCxnSpPr>
        <p:spPr>
          <a:xfrm flipV="1">
            <a:off x="1785022" y="5978553"/>
            <a:ext cx="747750" cy="12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10F210-4E5D-4E2E-86D1-E448E59F39B3}"/>
              </a:ext>
            </a:extLst>
          </p:cNvPr>
          <p:cNvCxnSpPr>
            <a:cxnSpLocks/>
            <a:stCxn id="16" idx="6"/>
            <a:endCxn id="26" idx="2"/>
          </p:cNvCxnSpPr>
          <p:nvPr/>
        </p:nvCxnSpPr>
        <p:spPr>
          <a:xfrm>
            <a:off x="4087252" y="5978553"/>
            <a:ext cx="5815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100C28F-6A07-4C3C-BD66-49E8D19C3DD2}"/>
              </a:ext>
            </a:extLst>
          </p:cNvPr>
          <p:cNvCxnSpPr>
            <a:cxnSpLocks/>
            <a:stCxn id="26" idx="6"/>
            <a:endCxn id="18" idx="2"/>
          </p:cNvCxnSpPr>
          <p:nvPr/>
        </p:nvCxnSpPr>
        <p:spPr>
          <a:xfrm>
            <a:off x="6223316" y="5978553"/>
            <a:ext cx="636373" cy="18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6D4CC3E-5362-4F19-B51C-980834D33EA6}"/>
              </a:ext>
            </a:extLst>
          </p:cNvPr>
          <p:cNvSpPr/>
          <p:nvPr/>
        </p:nvSpPr>
        <p:spPr>
          <a:xfrm>
            <a:off x="6221258" y="4267200"/>
            <a:ext cx="2651760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Objectives 2 &amp; 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Fecal sources &amp; pathogens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E107669-93D3-4A23-BF18-05E4A0410250}"/>
              </a:ext>
            </a:extLst>
          </p:cNvPr>
          <p:cNvSpPr/>
          <p:nvPr/>
        </p:nvSpPr>
        <p:spPr>
          <a:xfrm>
            <a:off x="4668836" y="5201313"/>
            <a:ext cx="1554480" cy="15544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Positive coliforms or high nitrate wells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B9BCF8-6D9C-47C1-8282-A5CE431CFD96}"/>
              </a:ext>
            </a:extLst>
          </p:cNvPr>
          <p:cNvCxnSpPr>
            <a:cxnSpLocks/>
          </p:cNvCxnSpPr>
          <p:nvPr/>
        </p:nvCxnSpPr>
        <p:spPr>
          <a:xfrm flipV="1">
            <a:off x="7600679" y="4821986"/>
            <a:ext cx="0" cy="3657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5107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2E2FD7-3EC9-4B13-B289-010A3FA92CB0}"/>
              </a:ext>
            </a:extLst>
          </p:cNvPr>
          <p:cNvGraphicFramePr>
            <a:graphicFrameLocks noGrp="1"/>
          </p:cNvGraphicFramePr>
          <p:nvPr/>
        </p:nvGraphicFramePr>
        <p:xfrm>
          <a:off x="3200400" y="1014408"/>
          <a:ext cx="5181600" cy="5614992"/>
        </p:xfrm>
        <a:graphic>
          <a:graphicData uri="http://schemas.openxmlformats.org/drawingml/2006/table">
            <a:tbl>
              <a:tblPr firstRow="1" firstCol="1" bandRow="1"/>
              <a:tblGrid>
                <a:gridCol w="1905000">
                  <a:extLst>
                    <a:ext uri="{9D8B030D-6E8A-4147-A177-3AD203B41FA5}">
                      <a16:colId xmlns:a16="http://schemas.microsoft.com/office/drawing/2014/main" val="3239114857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3534350795"/>
                    </a:ext>
                  </a:extLst>
                </a:gridCol>
              </a:tblGrid>
              <a:tr h="2133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Fecal source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Fecal microbe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237295"/>
                  </a:ext>
                </a:extLst>
              </a:tr>
              <a:tr h="213338">
                <a:tc rowSpan="7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Human </a:t>
                      </a:r>
                    </a:p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wastewater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Bacteroidales-like Hum M2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730779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Cryptosporidium hominis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256088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Human adenovirus groups A-F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035649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Human enterovirus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538437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Human polyomavirus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170811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Norovirus genogroup 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998868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Human </a:t>
                      </a: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Bacteroides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37019"/>
                  </a:ext>
                </a:extLst>
              </a:tr>
              <a:tr h="213338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Cattle/ruminant manure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Bacteroidales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-like cow M2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358602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Bacteroidales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-like cow M3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51375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Bovine adenovirus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685064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Bovine enterovirus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636501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Bovine polyomavirus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141199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Ruminant </a:t>
                      </a: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Bacteroides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64221"/>
                  </a:ext>
                </a:extLst>
              </a:tr>
              <a:tr h="213338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Pig manure</a:t>
                      </a:r>
                      <a:endParaRPr lang="en-US" sz="20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Pig-1-</a:t>
                      </a: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Bacteroidales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10894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Pig-2-</a:t>
                      </a: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Bacteroidales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534570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Porcine adenovirus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398181"/>
                  </a:ext>
                </a:extLst>
              </a:tr>
              <a:tr h="213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Porcine epidemic diarrhea virus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35257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C588C70-669D-4251-B4AC-01AA2CCB6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54207"/>
            <a:ext cx="1499832" cy="850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A484F4-DF7E-427A-A6D3-1F0445BA16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/>
          <a:stretch/>
        </p:blipFill>
        <p:spPr>
          <a:xfrm>
            <a:off x="1143000" y="3886200"/>
            <a:ext cx="1265238" cy="1079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A1EF06-B8EE-4CF6-955D-32D0DFFE1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41852"/>
            <a:ext cx="1030241" cy="122994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C42E4-8A72-494B-82B8-418B15135586}"/>
              </a:ext>
            </a:extLst>
          </p:cNvPr>
          <p:cNvCxnSpPr/>
          <p:nvPr/>
        </p:nvCxnSpPr>
        <p:spPr>
          <a:xfrm>
            <a:off x="0" y="838200"/>
            <a:ext cx="9150794" cy="542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0AF801-30E1-44C4-B153-A2CBEEBFA96D}"/>
              </a:ext>
            </a:extLst>
          </p:cNvPr>
          <p:cNvSpPr txBox="1"/>
          <p:nvPr/>
        </p:nvSpPr>
        <p:spPr>
          <a:xfrm>
            <a:off x="66675" y="147935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Microbes specific to fecal sources</a:t>
            </a:r>
          </a:p>
        </p:txBody>
      </p:sp>
    </p:spTree>
    <p:extLst>
      <p:ext uri="{BB962C8B-B14F-4D97-AF65-F5344CB8AC3E}">
        <p14:creationId xmlns:p14="http://schemas.microsoft.com/office/powerpoint/2010/main" val="2925421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2A5D4E-B320-4C29-BA2E-5B95731FE6AB}"/>
              </a:ext>
            </a:extLst>
          </p:cNvPr>
          <p:cNvGraphicFramePr>
            <a:graphicFrameLocks noGrp="1"/>
          </p:cNvGraphicFramePr>
          <p:nvPr/>
        </p:nvGraphicFramePr>
        <p:xfrm>
          <a:off x="1425397" y="3234568"/>
          <a:ext cx="6137238" cy="2419092"/>
        </p:xfrm>
        <a:graphic>
          <a:graphicData uri="http://schemas.openxmlformats.org/drawingml/2006/table">
            <a:tbl>
              <a:tblPr firstRow="1"/>
              <a:tblGrid>
                <a:gridCol w="4120511">
                  <a:extLst>
                    <a:ext uri="{9D8B030D-6E8A-4147-A177-3AD203B41FA5}">
                      <a16:colId xmlns:a16="http://schemas.microsoft.com/office/drawing/2014/main" val="668724735"/>
                    </a:ext>
                  </a:extLst>
                </a:gridCol>
                <a:gridCol w="2016727">
                  <a:extLst>
                    <a:ext uri="{9D8B030D-6E8A-4147-A177-3AD203B41FA5}">
                      <a16:colId xmlns:a16="http://schemas.microsoft.com/office/drawing/2014/main" val="4117549903"/>
                    </a:ext>
                  </a:extLst>
                </a:gridCol>
              </a:tblGrid>
              <a:tr h="96331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Fecal source</a:t>
                      </a:r>
                    </a:p>
                  </a:txBody>
                  <a:tcPr marL="8572" marR="8572" marT="857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No. positive wells </a:t>
                      </a:r>
                    </a:p>
                  </a:txBody>
                  <a:tcPr marL="6429" marR="6429" marT="64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945949"/>
                  </a:ext>
                </a:extLst>
              </a:tr>
              <a:tr h="48525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Human wastewater</a:t>
                      </a:r>
                    </a:p>
                  </a:txBody>
                  <a:tcPr marL="6429" marR="6429" marT="642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64</a:t>
                      </a:r>
                    </a:p>
                  </a:txBody>
                  <a:tcPr marL="6429" marR="6429" marT="642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770533"/>
                  </a:ext>
                </a:extLst>
              </a:tr>
              <a:tr h="48525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Cattle/ruminant manure</a:t>
                      </a:r>
                    </a:p>
                  </a:txBody>
                  <a:tcPr marL="6429" marR="6429" marT="64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6429" marR="6429" marT="64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862965"/>
                  </a:ext>
                </a:extLst>
              </a:tr>
              <a:tr h="48525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Pig manure</a:t>
                      </a:r>
                    </a:p>
                  </a:txBody>
                  <a:tcPr marL="6429" marR="6429" marT="642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6429" marR="6429" marT="642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68876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FD2537C-A076-4F3B-A7FF-B5987BA55490}"/>
              </a:ext>
            </a:extLst>
          </p:cNvPr>
          <p:cNvSpPr txBox="1"/>
          <p:nvPr/>
        </p:nvSpPr>
        <p:spPr>
          <a:xfrm>
            <a:off x="1425397" y="5659253"/>
            <a:ext cx="423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26 wells were positive for multiple fecal sources.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9D5724-04F7-49D5-BD13-C6761FCB1297}"/>
              </a:ext>
            </a:extLst>
          </p:cNvPr>
          <p:cNvCxnSpPr/>
          <p:nvPr/>
        </p:nvCxnSpPr>
        <p:spPr>
          <a:xfrm>
            <a:off x="0" y="838200"/>
            <a:ext cx="9150794" cy="542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CFDF42-311D-479F-B8E1-CAF37BC6E82A}"/>
              </a:ext>
            </a:extLst>
          </p:cNvPr>
          <p:cNvSpPr txBox="1"/>
          <p:nvPr/>
        </p:nvSpPr>
        <p:spPr>
          <a:xfrm>
            <a:off x="66675" y="147935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2: Key findings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44297-3134-490E-8657-69BC908E2685}"/>
              </a:ext>
            </a:extLst>
          </p:cNvPr>
          <p:cNvSpPr txBox="1"/>
          <p:nvPr/>
        </p:nvSpPr>
        <p:spPr>
          <a:xfrm>
            <a:off x="456815" y="1292721"/>
            <a:ext cx="8127187" cy="1005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Human wastewater &amp; livestock manure contribute to private well contamination, &amp; human wastewater was more common.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1FB58-A4E2-458D-BD1C-C732D08A7B76}"/>
              </a:ext>
            </a:extLst>
          </p:cNvPr>
          <p:cNvSpPr txBox="1"/>
          <p:nvPr/>
        </p:nvSpPr>
        <p:spPr>
          <a:xfrm>
            <a:off x="1314235" y="2667000"/>
            <a:ext cx="6035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Wells positive for fecal microbes (138 tested)</a:t>
            </a:r>
          </a:p>
        </p:txBody>
      </p:sp>
    </p:spTree>
    <p:extLst>
      <p:ext uri="{BB962C8B-B14F-4D97-AF65-F5344CB8AC3E}">
        <p14:creationId xmlns:p14="http://schemas.microsoft.com/office/powerpoint/2010/main" val="4277681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5" t="2101" r="2587" b="-10299"/>
          <a:stretch/>
        </p:blipFill>
        <p:spPr>
          <a:xfrm>
            <a:off x="2667000" y="762000"/>
            <a:ext cx="5930462" cy="652983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11639" y="2984776"/>
            <a:ext cx="8188370" cy="369332"/>
            <a:chOff x="409092" y="2603776"/>
            <a:chExt cx="8188370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409092" y="2603776"/>
              <a:ext cx="1707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Calibri" panose="020F0502020204030204" pitchFamily="34" charset="0"/>
                </a:rPr>
                <a:t>Glenwood Shale</a:t>
              </a: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2659117" y="2680138"/>
              <a:ext cx="5938345" cy="189186"/>
            </a:xfrm>
            <a:custGeom>
              <a:avLst/>
              <a:gdLst>
                <a:gd name="connsiteX0" fmla="*/ 0 w 5938345"/>
                <a:gd name="connsiteY0" fmla="*/ 21021 h 189186"/>
                <a:gd name="connsiteX1" fmla="*/ 304800 w 5938345"/>
                <a:gd name="connsiteY1" fmla="*/ 31531 h 189186"/>
                <a:gd name="connsiteX2" fmla="*/ 683173 w 5938345"/>
                <a:gd name="connsiteY2" fmla="*/ 42041 h 189186"/>
                <a:gd name="connsiteX3" fmla="*/ 924911 w 5938345"/>
                <a:gd name="connsiteY3" fmla="*/ 0 h 189186"/>
                <a:gd name="connsiteX4" fmla="*/ 2596055 w 5938345"/>
                <a:gd name="connsiteY4" fmla="*/ 31531 h 189186"/>
                <a:gd name="connsiteX5" fmla="*/ 2858814 w 5938345"/>
                <a:gd name="connsiteY5" fmla="*/ 31531 h 189186"/>
                <a:gd name="connsiteX6" fmla="*/ 3226676 w 5938345"/>
                <a:gd name="connsiteY6" fmla="*/ 42041 h 189186"/>
                <a:gd name="connsiteX7" fmla="*/ 3552497 w 5938345"/>
                <a:gd name="connsiteY7" fmla="*/ 10510 h 189186"/>
                <a:gd name="connsiteX8" fmla="*/ 3741683 w 5938345"/>
                <a:gd name="connsiteY8" fmla="*/ 21021 h 189186"/>
                <a:gd name="connsiteX9" fmla="*/ 4130566 w 5938345"/>
                <a:gd name="connsiteY9" fmla="*/ 63062 h 189186"/>
                <a:gd name="connsiteX10" fmla="*/ 4687614 w 5938345"/>
                <a:gd name="connsiteY10" fmla="*/ 63062 h 189186"/>
                <a:gd name="connsiteX11" fmla="*/ 4908331 w 5938345"/>
                <a:gd name="connsiteY11" fmla="*/ 84083 h 189186"/>
                <a:gd name="connsiteX12" fmla="*/ 5412828 w 5938345"/>
                <a:gd name="connsiteY12" fmla="*/ 63062 h 189186"/>
                <a:gd name="connsiteX13" fmla="*/ 5633545 w 5938345"/>
                <a:gd name="connsiteY13" fmla="*/ 94593 h 189186"/>
                <a:gd name="connsiteX14" fmla="*/ 5938345 w 5938345"/>
                <a:gd name="connsiteY14" fmla="*/ 94593 h 189186"/>
                <a:gd name="connsiteX15" fmla="*/ 5927835 w 5938345"/>
                <a:gd name="connsiteY15" fmla="*/ 147145 h 189186"/>
                <a:gd name="connsiteX16" fmla="*/ 5591504 w 5938345"/>
                <a:gd name="connsiteY16" fmla="*/ 189186 h 189186"/>
                <a:gd name="connsiteX17" fmla="*/ 5044966 w 5938345"/>
                <a:gd name="connsiteY17" fmla="*/ 189186 h 189186"/>
                <a:gd name="connsiteX18" fmla="*/ 4624552 w 5938345"/>
                <a:gd name="connsiteY18" fmla="*/ 147145 h 189186"/>
                <a:gd name="connsiteX19" fmla="*/ 4120055 w 5938345"/>
                <a:gd name="connsiteY19" fmla="*/ 126124 h 189186"/>
                <a:gd name="connsiteX20" fmla="*/ 3436883 w 5938345"/>
                <a:gd name="connsiteY20" fmla="*/ 126124 h 189186"/>
                <a:gd name="connsiteX21" fmla="*/ 3174124 w 5938345"/>
                <a:gd name="connsiteY21" fmla="*/ 126124 h 189186"/>
                <a:gd name="connsiteX22" fmla="*/ 2806262 w 5938345"/>
                <a:gd name="connsiteY22" fmla="*/ 157655 h 189186"/>
                <a:gd name="connsiteX23" fmla="*/ 2469931 w 5938345"/>
                <a:gd name="connsiteY23" fmla="*/ 157655 h 189186"/>
                <a:gd name="connsiteX24" fmla="*/ 2028497 w 5938345"/>
                <a:gd name="connsiteY24" fmla="*/ 136634 h 189186"/>
                <a:gd name="connsiteX25" fmla="*/ 1450428 w 5938345"/>
                <a:gd name="connsiteY25" fmla="*/ 147145 h 189186"/>
                <a:gd name="connsiteX26" fmla="*/ 998483 w 5938345"/>
                <a:gd name="connsiteY26" fmla="*/ 136634 h 189186"/>
                <a:gd name="connsiteX27" fmla="*/ 557049 w 5938345"/>
                <a:gd name="connsiteY27" fmla="*/ 136634 h 189186"/>
                <a:gd name="connsiteX28" fmla="*/ 168166 w 5938345"/>
                <a:gd name="connsiteY28" fmla="*/ 157655 h 189186"/>
                <a:gd name="connsiteX29" fmla="*/ 21021 w 5938345"/>
                <a:gd name="connsiteY29" fmla="*/ 136634 h 189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938345" h="189186">
                  <a:moveTo>
                    <a:pt x="0" y="21021"/>
                  </a:moveTo>
                  <a:lnTo>
                    <a:pt x="304800" y="31531"/>
                  </a:lnTo>
                  <a:lnTo>
                    <a:pt x="683173" y="42041"/>
                  </a:lnTo>
                  <a:lnTo>
                    <a:pt x="924911" y="0"/>
                  </a:lnTo>
                  <a:lnTo>
                    <a:pt x="2596055" y="31531"/>
                  </a:lnTo>
                  <a:lnTo>
                    <a:pt x="2858814" y="31531"/>
                  </a:lnTo>
                  <a:lnTo>
                    <a:pt x="3226676" y="42041"/>
                  </a:lnTo>
                  <a:lnTo>
                    <a:pt x="3552497" y="10510"/>
                  </a:lnTo>
                  <a:lnTo>
                    <a:pt x="3741683" y="21021"/>
                  </a:lnTo>
                  <a:lnTo>
                    <a:pt x="4130566" y="63062"/>
                  </a:lnTo>
                  <a:lnTo>
                    <a:pt x="4687614" y="63062"/>
                  </a:lnTo>
                  <a:lnTo>
                    <a:pt x="4908331" y="84083"/>
                  </a:lnTo>
                  <a:lnTo>
                    <a:pt x="5412828" y="63062"/>
                  </a:lnTo>
                  <a:lnTo>
                    <a:pt x="5633545" y="94593"/>
                  </a:lnTo>
                  <a:lnTo>
                    <a:pt x="5938345" y="94593"/>
                  </a:lnTo>
                  <a:lnTo>
                    <a:pt x="5927835" y="147145"/>
                  </a:lnTo>
                  <a:lnTo>
                    <a:pt x="5591504" y="189186"/>
                  </a:lnTo>
                  <a:lnTo>
                    <a:pt x="5044966" y="189186"/>
                  </a:lnTo>
                  <a:lnTo>
                    <a:pt x="4624552" y="147145"/>
                  </a:lnTo>
                  <a:lnTo>
                    <a:pt x="4120055" y="126124"/>
                  </a:lnTo>
                  <a:lnTo>
                    <a:pt x="3436883" y="126124"/>
                  </a:lnTo>
                  <a:lnTo>
                    <a:pt x="3174124" y="126124"/>
                  </a:lnTo>
                  <a:lnTo>
                    <a:pt x="2806262" y="157655"/>
                  </a:lnTo>
                  <a:lnTo>
                    <a:pt x="2469931" y="157655"/>
                  </a:lnTo>
                  <a:lnTo>
                    <a:pt x="2028497" y="136634"/>
                  </a:lnTo>
                  <a:lnTo>
                    <a:pt x="1450428" y="147145"/>
                  </a:lnTo>
                  <a:lnTo>
                    <a:pt x="998483" y="136634"/>
                  </a:lnTo>
                  <a:lnTo>
                    <a:pt x="557049" y="136634"/>
                  </a:lnTo>
                  <a:lnTo>
                    <a:pt x="168166" y="157655"/>
                  </a:lnTo>
                  <a:lnTo>
                    <a:pt x="21021" y="136634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/>
            <p:cNvCxnSpPr>
              <a:stCxn id="24" idx="3"/>
            </p:cNvCxnSpPr>
            <p:nvPr/>
          </p:nvCxnSpPr>
          <p:spPr bwMode="auto">
            <a:xfrm flipV="1">
              <a:off x="2116098" y="2774732"/>
              <a:ext cx="543019" cy="1371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5470715" y="609600"/>
            <a:ext cx="323032" cy="5181600"/>
            <a:chOff x="685800" y="1371601"/>
            <a:chExt cx="76200" cy="19812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685800" y="1371601"/>
              <a:ext cx="76200" cy="1981200"/>
            </a:xfrm>
            <a:prstGeom prst="rect">
              <a:avLst/>
            </a:prstGeom>
            <a:solidFill>
              <a:schemeClr val="tx1"/>
            </a:solidFill>
            <a:ln w="412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" name="Rectangle 22" hidden="1"/>
            <p:cNvSpPr/>
            <p:nvPr/>
          </p:nvSpPr>
          <p:spPr bwMode="auto">
            <a:xfrm>
              <a:off x="685800" y="2537012"/>
              <a:ext cx="76200" cy="815786"/>
            </a:xfrm>
            <a:prstGeom prst="rect">
              <a:avLst/>
            </a:prstGeom>
            <a:noFill/>
            <a:ln w="412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5470715" y="4007640"/>
            <a:ext cx="323032" cy="179522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124820" y="609592"/>
            <a:ext cx="323032" cy="2209808"/>
            <a:chOff x="685800" y="1371601"/>
            <a:chExt cx="76200" cy="1981200"/>
          </a:xfrm>
        </p:grpSpPr>
        <p:sp>
          <p:nvSpPr>
            <p:cNvPr id="34" name="Rectangle 33"/>
            <p:cNvSpPr/>
            <p:nvPr/>
          </p:nvSpPr>
          <p:spPr bwMode="auto">
            <a:xfrm>
              <a:off x="685800" y="1371601"/>
              <a:ext cx="76200" cy="1981200"/>
            </a:xfrm>
            <a:prstGeom prst="rect">
              <a:avLst/>
            </a:prstGeom>
            <a:solidFill>
              <a:schemeClr val="tx1"/>
            </a:solidFill>
            <a:ln w="412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6" name="Rectangle 35" hidden="1"/>
            <p:cNvSpPr/>
            <p:nvPr/>
          </p:nvSpPr>
          <p:spPr bwMode="auto">
            <a:xfrm>
              <a:off x="685800" y="2009758"/>
              <a:ext cx="76200" cy="1343039"/>
            </a:xfrm>
            <a:prstGeom prst="rect">
              <a:avLst/>
            </a:prstGeom>
            <a:noFill/>
            <a:ln w="412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2" name="Rectangle 41"/>
          <p:cNvSpPr/>
          <p:nvPr/>
        </p:nvSpPr>
        <p:spPr bwMode="auto">
          <a:xfrm>
            <a:off x="7124819" y="1024172"/>
            <a:ext cx="323032" cy="179522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79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8086" y="3250324"/>
            <a:ext cx="8039377" cy="3435111"/>
            <a:chOff x="558086" y="3250324"/>
            <a:chExt cx="8039377" cy="3435111"/>
          </a:xfrm>
        </p:grpSpPr>
        <p:grpSp>
          <p:nvGrpSpPr>
            <p:cNvPr id="48" name="Group 47"/>
            <p:cNvGrpSpPr/>
            <p:nvPr/>
          </p:nvGrpSpPr>
          <p:grpSpPr>
            <a:xfrm>
              <a:off x="558086" y="3505200"/>
              <a:ext cx="8039377" cy="3180235"/>
              <a:chOff x="555539" y="3124200"/>
              <a:chExt cx="8039377" cy="3180235"/>
            </a:xfrm>
          </p:grpSpPr>
          <p:sp>
            <p:nvSpPr>
              <p:cNvPr id="11" name="Rectangle 10" hidden="1"/>
              <p:cNvSpPr/>
              <p:nvPr/>
            </p:nvSpPr>
            <p:spPr bwMode="auto">
              <a:xfrm>
                <a:off x="2676151" y="3124200"/>
                <a:ext cx="5918765" cy="3180235"/>
              </a:xfrm>
              <a:prstGeom prst="rect">
                <a:avLst/>
              </a:prstGeom>
              <a:solidFill>
                <a:schemeClr val="accent3">
                  <a:alpha val="49000"/>
                </a:schemeClr>
              </a:solidFill>
              <a:ln w="2857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79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55539" y="4463534"/>
                <a:ext cx="1437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Calibri" panose="020F0502020204030204" pitchFamily="34" charset="0"/>
                  </a:rPr>
                  <a:t>lower aquifer</a:t>
                </a:r>
              </a:p>
            </p:txBody>
          </p:sp>
          <p:sp>
            <p:nvSpPr>
              <p:cNvPr id="49" name="Left Brace 48"/>
              <p:cNvSpPr/>
              <p:nvPr/>
            </p:nvSpPr>
            <p:spPr bwMode="auto">
              <a:xfrm>
                <a:off x="2159352" y="3124200"/>
                <a:ext cx="279048" cy="3048000"/>
              </a:xfrm>
              <a:prstGeom prst="leftBrac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79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51" name="Straight Connector 50" hidden="1"/>
            <p:cNvCxnSpPr/>
            <p:nvPr/>
          </p:nvCxnSpPr>
          <p:spPr bwMode="auto">
            <a:xfrm flipV="1">
              <a:off x="2678698" y="3492062"/>
              <a:ext cx="5918764" cy="1313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Isosceles Triangle 52" hidden="1"/>
            <p:cNvSpPr/>
            <p:nvPr/>
          </p:nvSpPr>
          <p:spPr bwMode="auto">
            <a:xfrm flipV="1">
              <a:off x="3888747" y="3250324"/>
              <a:ext cx="228600" cy="241738"/>
            </a:xfrm>
            <a:prstGeom prst="triangl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19452" y="1177159"/>
            <a:ext cx="7978011" cy="1904409"/>
            <a:chOff x="619452" y="1177159"/>
            <a:chExt cx="7978011" cy="1904409"/>
          </a:xfrm>
        </p:grpSpPr>
        <p:grpSp>
          <p:nvGrpSpPr>
            <p:cNvPr id="47" name="Group 46"/>
            <p:cNvGrpSpPr/>
            <p:nvPr/>
          </p:nvGrpSpPr>
          <p:grpSpPr>
            <a:xfrm>
              <a:off x="619452" y="1308148"/>
              <a:ext cx="7978011" cy="1773420"/>
              <a:chOff x="616905" y="927148"/>
              <a:chExt cx="7978011" cy="1773420"/>
            </a:xfrm>
          </p:grpSpPr>
          <p:grpSp>
            <p:nvGrpSpPr>
              <p:cNvPr id="13" name="Group 12" hidden="1"/>
              <p:cNvGrpSpPr/>
              <p:nvPr/>
            </p:nvGrpSpPr>
            <p:grpSpPr>
              <a:xfrm>
                <a:off x="2664454" y="927148"/>
                <a:ext cx="5930462" cy="1773420"/>
                <a:chOff x="2039007" y="1051034"/>
                <a:chExt cx="5328745" cy="2112580"/>
              </a:xfrm>
            </p:grpSpPr>
            <p:sp>
              <p:nvSpPr>
                <p:cNvPr id="12" name="Freeform 11"/>
                <p:cNvSpPr/>
                <p:nvPr/>
              </p:nvSpPr>
              <p:spPr bwMode="auto">
                <a:xfrm>
                  <a:off x="2049517" y="1051034"/>
                  <a:ext cx="5318235" cy="2112580"/>
                </a:xfrm>
                <a:custGeom>
                  <a:avLst/>
                  <a:gdLst>
                    <a:gd name="connsiteX0" fmla="*/ 5318235 w 5318235"/>
                    <a:gd name="connsiteY0" fmla="*/ 31532 h 2112580"/>
                    <a:gd name="connsiteX1" fmla="*/ 4824249 w 5318235"/>
                    <a:gd name="connsiteY1" fmla="*/ 21021 h 2112580"/>
                    <a:gd name="connsiteX2" fmla="*/ 4645573 w 5318235"/>
                    <a:gd name="connsiteY2" fmla="*/ 0 h 2112580"/>
                    <a:gd name="connsiteX3" fmla="*/ 4372304 w 5318235"/>
                    <a:gd name="connsiteY3" fmla="*/ 10511 h 2112580"/>
                    <a:gd name="connsiteX4" fmla="*/ 4046483 w 5318235"/>
                    <a:gd name="connsiteY4" fmla="*/ 52552 h 2112580"/>
                    <a:gd name="connsiteX5" fmla="*/ 3846786 w 5318235"/>
                    <a:gd name="connsiteY5" fmla="*/ 115614 h 2112580"/>
                    <a:gd name="connsiteX6" fmla="*/ 3520966 w 5318235"/>
                    <a:gd name="connsiteY6" fmla="*/ 157656 h 2112580"/>
                    <a:gd name="connsiteX7" fmla="*/ 3184635 w 5318235"/>
                    <a:gd name="connsiteY7" fmla="*/ 157656 h 2112580"/>
                    <a:gd name="connsiteX8" fmla="*/ 2795752 w 5318235"/>
                    <a:gd name="connsiteY8" fmla="*/ 105104 h 2112580"/>
                    <a:gd name="connsiteX9" fmla="*/ 2606566 w 5318235"/>
                    <a:gd name="connsiteY9" fmla="*/ 105104 h 2112580"/>
                    <a:gd name="connsiteX10" fmla="*/ 2217683 w 5318235"/>
                    <a:gd name="connsiteY10" fmla="*/ 147145 h 2112580"/>
                    <a:gd name="connsiteX11" fmla="*/ 2049517 w 5318235"/>
                    <a:gd name="connsiteY11" fmla="*/ 147145 h 2112580"/>
                    <a:gd name="connsiteX12" fmla="*/ 1702676 w 5318235"/>
                    <a:gd name="connsiteY12" fmla="*/ 210207 h 2112580"/>
                    <a:gd name="connsiteX13" fmla="*/ 1439917 w 5318235"/>
                    <a:gd name="connsiteY13" fmla="*/ 325821 h 2112580"/>
                    <a:gd name="connsiteX14" fmla="*/ 1187669 w 5318235"/>
                    <a:gd name="connsiteY14" fmla="*/ 378373 h 2112580"/>
                    <a:gd name="connsiteX15" fmla="*/ 1082566 w 5318235"/>
                    <a:gd name="connsiteY15" fmla="*/ 420414 h 2112580"/>
                    <a:gd name="connsiteX16" fmla="*/ 924911 w 5318235"/>
                    <a:gd name="connsiteY16" fmla="*/ 430925 h 2112580"/>
                    <a:gd name="connsiteX17" fmla="*/ 662152 w 5318235"/>
                    <a:gd name="connsiteY17" fmla="*/ 515007 h 2112580"/>
                    <a:gd name="connsiteX18" fmla="*/ 262759 w 5318235"/>
                    <a:gd name="connsiteY18" fmla="*/ 609600 h 2112580"/>
                    <a:gd name="connsiteX19" fmla="*/ 0 w 5318235"/>
                    <a:gd name="connsiteY19" fmla="*/ 683173 h 2112580"/>
                    <a:gd name="connsiteX20" fmla="*/ 0 w 5318235"/>
                    <a:gd name="connsiteY20" fmla="*/ 2070538 h 2112580"/>
                    <a:gd name="connsiteX21" fmla="*/ 1093076 w 5318235"/>
                    <a:gd name="connsiteY21" fmla="*/ 2070538 h 2112580"/>
                    <a:gd name="connsiteX22" fmla="*/ 1681655 w 5318235"/>
                    <a:gd name="connsiteY22" fmla="*/ 2060028 h 2112580"/>
                    <a:gd name="connsiteX23" fmla="*/ 2207173 w 5318235"/>
                    <a:gd name="connsiteY23" fmla="*/ 2091559 h 2112580"/>
                    <a:gd name="connsiteX24" fmla="*/ 2963917 w 5318235"/>
                    <a:gd name="connsiteY24" fmla="*/ 2070538 h 2112580"/>
                    <a:gd name="connsiteX25" fmla="*/ 3321269 w 5318235"/>
                    <a:gd name="connsiteY25" fmla="*/ 2070538 h 2112580"/>
                    <a:gd name="connsiteX26" fmla="*/ 3972911 w 5318235"/>
                    <a:gd name="connsiteY26" fmla="*/ 2081049 h 2112580"/>
                    <a:gd name="connsiteX27" fmla="*/ 4393324 w 5318235"/>
                    <a:gd name="connsiteY27" fmla="*/ 2102069 h 2112580"/>
                    <a:gd name="connsiteX28" fmla="*/ 4656083 w 5318235"/>
                    <a:gd name="connsiteY28" fmla="*/ 2102069 h 2112580"/>
                    <a:gd name="connsiteX29" fmla="*/ 4971393 w 5318235"/>
                    <a:gd name="connsiteY29" fmla="*/ 2112580 h 2112580"/>
                    <a:gd name="connsiteX30" fmla="*/ 5297214 w 5318235"/>
                    <a:gd name="connsiteY30" fmla="*/ 2102069 h 2112580"/>
                    <a:gd name="connsiteX31" fmla="*/ 5318235 w 5318235"/>
                    <a:gd name="connsiteY31" fmla="*/ 31532 h 2112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318235" h="2112580">
                      <a:moveTo>
                        <a:pt x="5318235" y="31532"/>
                      </a:moveTo>
                      <a:lnTo>
                        <a:pt x="4824249" y="21021"/>
                      </a:lnTo>
                      <a:lnTo>
                        <a:pt x="4645573" y="0"/>
                      </a:lnTo>
                      <a:lnTo>
                        <a:pt x="4372304" y="10511"/>
                      </a:lnTo>
                      <a:lnTo>
                        <a:pt x="4046483" y="52552"/>
                      </a:lnTo>
                      <a:lnTo>
                        <a:pt x="3846786" y="115614"/>
                      </a:lnTo>
                      <a:lnTo>
                        <a:pt x="3520966" y="157656"/>
                      </a:lnTo>
                      <a:lnTo>
                        <a:pt x="3184635" y="157656"/>
                      </a:lnTo>
                      <a:lnTo>
                        <a:pt x="2795752" y="105104"/>
                      </a:lnTo>
                      <a:lnTo>
                        <a:pt x="2606566" y="105104"/>
                      </a:lnTo>
                      <a:lnTo>
                        <a:pt x="2217683" y="147145"/>
                      </a:lnTo>
                      <a:lnTo>
                        <a:pt x="2049517" y="147145"/>
                      </a:lnTo>
                      <a:lnTo>
                        <a:pt x="1702676" y="210207"/>
                      </a:lnTo>
                      <a:lnTo>
                        <a:pt x="1439917" y="325821"/>
                      </a:lnTo>
                      <a:lnTo>
                        <a:pt x="1187669" y="378373"/>
                      </a:lnTo>
                      <a:cubicBezTo>
                        <a:pt x="1096251" y="412655"/>
                        <a:pt x="1130359" y="396517"/>
                        <a:pt x="1082566" y="420414"/>
                      </a:cubicBezTo>
                      <a:lnTo>
                        <a:pt x="924911" y="430925"/>
                      </a:lnTo>
                      <a:lnTo>
                        <a:pt x="662152" y="515007"/>
                      </a:lnTo>
                      <a:lnTo>
                        <a:pt x="262759" y="609600"/>
                      </a:lnTo>
                      <a:lnTo>
                        <a:pt x="0" y="683173"/>
                      </a:lnTo>
                      <a:lnTo>
                        <a:pt x="0" y="2070538"/>
                      </a:lnTo>
                      <a:lnTo>
                        <a:pt x="1093076" y="2070538"/>
                      </a:lnTo>
                      <a:lnTo>
                        <a:pt x="1681655" y="2060028"/>
                      </a:lnTo>
                      <a:lnTo>
                        <a:pt x="2207173" y="2091559"/>
                      </a:lnTo>
                      <a:lnTo>
                        <a:pt x="2963917" y="2070538"/>
                      </a:lnTo>
                      <a:lnTo>
                        <a:pt x="3321269" y="2070538"/>
                      </a:lnTo>
                      <a:lnTo>
                        <a:pt x="3972911" y="2081049"/>
                      </a:lnTo>
                      <a:lnTo>
                        <a:pt x="4393324" y="2102069"/>
                      </a:lnTo>
                      <a:lnTo>
                        <a:pt x="4656083" y="2102069"/>
                      </a:lnTo>
                      <a:lnTo>
                        <a:pt x="4971393" y="2112580"/>
                      </a:lnTo>
                      <a:lnTo>
                        <a:pt x="5297214" y="2102069"/>
                      </a:lnTo>
                      <a:cubicBezTo>
                        <a:pt x="5300717" y="1425904"/>
                        <a:pt x="5304221" y="749738"/>
                        <a:pt x="5318235" y="31532"/>
                      </a:cubicBezTo>
                      <a:close/>
                    </a:path>
                  </a:pathLst>
                </a:custGeom>
                <a:solidFill>
                  <a:srgbClr val="00FFFF">
                    <a:alpha val="48000"/>
                  </a:srgb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9F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 8"/>
                <p:cNvSpPr/>
                <p:nvPr/>
              </p:nvSpPr>
              <p:spPr bwMode="auto">
                <a:xfrm>
                  <a:off x="2039007" y="1064272"/>
                  <a:ext cx="5286703" cy="680445"/>
                </a:xfrm>
                <a:custGeom>
                  <a:avLst/>
                  <a:gdLst>
                    <a:gd name="connsiteX0" fmla="*/ 5286703 w 5286703"/>
                    <a:gd name="connsiteY0" fmla="*/ 28804 h 680445"/>
                    <a:gd name="connsiteX1" fmla="*/ 4246179 w 5286703"/>
                    <a:gd name="connsiteY1" fmla="*/ 7783 h 680445"/>
                    <a:gd name="connsiteX2" fmla="*/ 3573517 w 5286703"/>
                    <a:gd name="connsiteY2" fmla="*/ 144418 h 680445"/>
                    <a:gd name="connsiteX3" fmla="*/ 2606565 w 5286703"/>
                    <a:gd name="connsiteY3" fmla="*/ 102376 h 680445"/>
                    <a:gd name="connsiteX4" fmla="*/ 2270234 w 5286703"/>
                    <a:gd name="connsiteY4" fmla="*/ 112887 h 680445"/>
                    <a:gd name="connsiteX5" fmla="*/ 1839310 w 5286703"/>
                    <a:gd name="connsiteY5" fmla="*/ 186459 h 680445"/>
                    <a:gd name="connsiteX6" fmla="*/ 1502979 w 5286703"/>
                    <a:gd name="connsiteY6" fmla="*/ 302073 h 680445"/>
                    <a:gd name="connsiteX7" fmla="*/ 914400 w 5286703"/>
                    <a:gd name="connsiteY7" fmla="*/ 438707 h 680445"/>
                    <a:gd name="connsiteX8" fmla="*/ 578069 w 5286703"/>
                    <a:gd name="connsiteY8" fmla="*/ 543811 h 680445"/>
                    <a:gd name="connsiteX9" fmla="*/ 252248 w 5286703"/>
                    <a:gd name="connsiteY9" fmla="*/ 554321 h 680445"/>
                    <a:gd name="connsiteX10" fmla="*/ 0 w 5286703"/>
                    <a:gd name="connsiteY10" fmla="*/ 680445 h 680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86703" h="680445">
                      <a:moveTo>
                        <a:pt x="5286703" y="28804"/>
                      </a:moveTo>
                      <a:cubicBezTo>
                        <a:pt x="4909206" y="8659"/>
                        <a:pt x="4531710" y="-11486"/>
                        <a:pt x="4246179" y="7783"/>
                      </a:cubicBezTo>
                      <a:cubicBezTo>
                        <a:pt x="3960648" y="27052"/>
                        <a:pt x="3846786" y="128653"/>
                        <a:pt x="3573517" y="144418"/>
                      </a:cubicBezTo>
                      <a:cubicBezTo>
                        <a:pt x="3300248" y="160184"/>
                        <a:pt x="2823779" y="107631"/>
                        <a:pt x="2606565" y="102376"/>
                      </a:cubicBezTo>
                      <a:cubicBezTo>
                        <a:pt x="2389351" y="97121"/>
                        <a:pt x="2398110" y="98873"/>
                        <a:pt x="2270234" y="112887"/>
                      </a:cubicBezTo>
                      <a:cubicBezTo>
                        <a:pt x="2142358" y="126901"/>
                        <a:pt x="1967186" y="154928"/>
                        <a:pt x="1839310" y="186459"/>
                      </a:cubicBezTo>
                      <a:cubicBezTo>
                        <a:pt x="1711434" y="217990"/>
                        <a:pt x="1657131" y="260032"/>
                        <a:pt x="1502979" y="302073"/>
                      </a:cubicBezTo>
                      <a:cubicBezTo>
                        <a:pt x="1348827" y="344114"/>
                        <a:pt x="1068552" y="398417"/>
                        <a:pt x="914400" y="438707"/>
                      </a:cubicBezTo>
                      <a:cubicBezTo>
                        <a:pt x="760248" y="478997"/>
                        <a:pt x="688428" y="524542"/>
                        <a:pt x="578069" y="543811"/>
                      </a:cubicBezTo>
                      <a:cubicBezTo>
                        <a:pt x="467710" y="563080"/>
                        <a:pt x="348593" y="531549"/>
                        <a:pt x="252248" y="554321"/>
                      </a:cubicBezTo>
                      <a:cubicBezTo>
                        <a:pt x="155903" y="577093"/>
                        <a:pt x="77951" y="628769"/>
                        <a:pt x="0" y="680445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bg2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79F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616905" y="1924562"/>
                <a:ext cx="1466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Gill Sans MT" panose="020B0502020104020203" pitchFamily="34" charset="0"/>
                    <a:ea typeface="+mn-ea"/>
                    <a:cs typeface="Calibri" panose="020F0502020204030204" pitchFamily="34" charset="0"/>
                  </a:rPr>
                  <a:t>upper aquifer</a:t>
                </a:r>
              </a:p>
            </p:txBody>
          </p:sp>
          <p:sp>
            <p:nvSpPr>
              <p:cNvPr id="45" name="Left Brace 44"/>
              <p:cNvSpPr/>
              <p:nvPr/>
            </p:nvSpPr>
            <p:spPr bwMode="auto">
              <a:xfrm>
                <a:off x="2188514" y="1538318"/>
                <a:ext cx="249886" cy="1141820"/>
              </a:xfrm>
              <a:prstGeom prst="leftBrace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79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7" name="Isosceles Triangle 56" hidden="1"/>
            <p:cNvSpPr/>
            <p:nvPr/>
          </p:nvSpPr>
          <p:spPr bwMode="auto">
            <a:xfrm flipV="1">
              <a:off x="6254252" y="1177159"/>
              <a:ext cx="228600" cy="241738"/>
            </a:xfrm>
            <a:prstGeom prst="triangl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 hidden="1"/>
          <p:cNvGrpSpPr/>
          <p:nvPr/>
        </p:nvGrpSpPr>
        <p:grpSpPr>
          <a:xfrm>
            <a:off x="509967" y="706150"/>
            <a:ext cx="1622862" cy="338554"/>
            <a:chOff x="507420" y="325150"/>
            <a:chExt cx="1622862" cy="338554"/>
          </a:xfrm>
        </p:grpSpPr>
        <p:sp>
          <p:nvSpPr>
            <p:cNvPr id="59" name="Isosceles Triangle 58"/>
            <p:cNvSpPr/>
            <p:nvPr/>
          </p:nvSpPr>
          <p:spPr bwMode="auto">
            <a:xfrm flipV="1">
              <a:off x="507420" y="373558"/>
              <a:ext cx="228600" cy="241738"/>
            </a:xfrm>
            <a:prstGeom prst="triangl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72831" y="325150"/>
              <a:ext cx="1457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= water table</a:t>
              </a:r>
            </a:p>
          </p:txBody>
        </p:sp>
      </p:grpSp>
      <p:grpSp>
        <p:nvGrpSpPr>
          <p:cNvPr id="61" name="Group 60" hidden="1"/>
          <p:cNvGrpSpPr/>
          <p:nvPr/>
        </p:nvGrpSpPr>
        <p:grpSpPr>
          <a:xfrm>
            <a:off x="2828677" y="432796"/>
            <a:ext cx="5284076" cy="2552138"/>
            <a:chOff x="2869324" y="106979"/>
            <a:chExt cx="5284076" cy="2552138"/>
          </a:xfrm>
        </p:grpSpPr>
        <p:grpSp>
          <p:nvGrpSpPr>
            <p:cNvPr id="62" name="Group 61"/>
            <p:cNvGrpSpPr/>
            <p:nvPr/>
          </p:nvGrpSpPr>
          <p:grpSpPr>
            <a:xfrm>
              <a:off x="3015817" y="106979"/>
              <a:ext cx="2449804" cy="384812"/>
              <a:chOff x="3015817" y="106979"/>
              <a:chExt cx="2449804" cy="384812"/>
            </a:xfrm>
          </p:grpSpPr>
          <p:sp>
            <p:nvSpPr>
              <p:cNvPr id="68" name="Oval 67"/>
              <p:cNvSpPr/>
              <p:nvPr/>
            </p:nvSpPr>
            <p:spPr bwMode="auto">
              <a:xfrm>
                <a:off x="3015817" y="106979"/>
                <a:ext cx="2449804" cy="384812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79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408733" y="150908"/>
                <a:ext cx="18196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Contaminant source</a:t>
                </a:r>
              </a:p>
            </p:txBody>
          </p:sp>
        </p:grpSp>
        <p:sp>
          <p:nvSpPr>
            <p:cNvPr id="63" name="Freeform 62"/>
            <p:cNvSpPr/>
            <p:nvPr/>
          </p:nvSpPr>
          <p:spPr bwMode="auto">
            <a:xfrm>
              <a:off x="2869324" y="1072055"/>
              <a:ext cx="5284076" cy="1587062"/>
            </a:xfrm>
            <a:custGeom>
              <a:avLst/>
              <a:gdLst>
                <a:gd name="connsiteX0" fmla="*/ 105104 w 4319752"/>
                <a:gd name="connsiteY0" fmla="*/ 557048 h 1587062"/>
                <a:gd name="connsiteX1" fmla="*/ 357352 w 4319752"/>
                <a:gd name="connsiteY1" fmla="*/ 357352 h 1587062"/>
                <a:gd name="connsiteX2" fmla="*/ 819807 w 4319752"/>
                <a:gd name="connsiteY2" fmla="*/ 315311 h 1587062"/>
                <a:gd name="connsiteX3" fmla="*/ 1082566 w 4319752"/>
                <a:gd name="connsiteY3" fmla="*/ 220717 h 1587062"/>
                <a:gd name="connsiteX4" fmla="*/ 1355835 w 4319752"/>
                <a:gd name="connsiteY4" fmla="*/ 147145 h 1587062"/>
                <a:gd name="connsiteX5" fmla="*/ 1460938 w 4319752"/>
                <a:gd name="connsiteY5" fmla="*/ 136635 h 1587062"/>
                <a:gd name="connsiteX6" fmla="*/ 1755228 w 4319752"/>
                <a:gd name="connsiteY6" fmla="*/ 94593 h 1587062"/>
                <a:gd name="connsiteX7" fmla="*/ 1986455 w 4319752"/>
                <a:gd name="connsiteY7" fmla="*/ 0 h 1587062"/>
                <a:gd name="connsiteX8" fmla="*/ 2396359 w 4319752"/>
                <a:gd name="connsiteY8" fmla="*/ 105104 h 1587062"/>
                <a:gd name="connsiteX9" fmla="*/ 2869324 w 4319752"/>
                <a:gd name="connsiteY9" fmla="*/ 220717 h 1587062"/>
                <a:gd name="connsiteX10" fmla="*/ 3069021 w 4319752"/>
                <a:gd name="connsiteY10" fmla="*/ 336331 h 1587062"/>
                <a:gd name="connsiteX11" fmla="*/ 3405352 w 4319752"/>
                <a:gd name="connsiteY11" fmla="*/ 557048 h 1587062"/>
                <a:gd name="connsiteX12" fmla="*/ 3489435 w 4319752"/>
                <a:gd name="connsiteY12" fmla="*/ 620111 h 1587062"/>
                <a:gd name="connsiteX13" fmla="*/ 3689131 w 4319752"/>
                <a:gd name="connsiteY13" fmla="*/ 767255 h 1587062"/>
                <a:gd name="connsiteX14" fmla="*/ 3773214 w 4319752"/>
                <a:gd name="connsiteY14" fmla="*/ 840828 h 1587062"/>
                <a:gd name="connsiteX15" fmla="*/ 3972910 w 4319752"/>
                <a:gd name="connsiteY15" fmla="*/ 998483 h 1587062"/>
                <a:gd name="connsiteX16" fmla="*/ 4046483 w 4319752"/>
                <a:gd name="connsiteY16" fmla="*/ 1061545 h 1587062"/>
                <a:gd name="connsiteX17" fmla="*/ 4078014 w 4319752"/>
                <a:gd name="connsiteY17" fmla="*/ 1072055 h 1587062"/>
                <a:gd name="connsiteX18" fmla="*/ 4109545 w 4319752"/>
                <a:gd name="connsiteY18" fmla="*/ 1093076 h 1587062"/>
                <a:gd name="connsiteX19" fmla="*/ 4172607 w 4319752"/>
                <a:gd name="connsiteY19" fmla="*/ 1156138 h 1587062"/>
                <a:gd name="connsiteX20" fmla="*/ 4319752 w 4319752"/>
                <a:gd name="connsiteY20" fmla="*/ 1282262 h 1587062"/>
                <a:gd name="connsiteX21" fmla="*/ 4309242 w 4319752"/>
                <a:gd name="connsiteY21" fmla="*/ 1481959 h 1587062"/>
                <a:gd name="connsiteX22" fmla="*/ 4225159 w 4319752"/>
                <a:gd name="connsiteY22" fmla="*/ 1524000 h 1587062"/>
                <a:gd name="connsiteX23" fmla="*/ 3909848 w 4319752"/>
                <a:gd name="connsiteY23" fmla="*/ 1587062 h 1587062"/>
                <a:gd name="connsiteX24" fmla="*/ 3752193 w 4319752"/>
                <a:gd name="connsiteY24" fmla="*/ 1555531 h 1587062"/>
                <a:gd name="connsiteX25" fmla="*/ 3741683 w 4319752"/>
                <a:gd name="connsiteY25" fmla="*/ 1545021 h 1587062"/>
                <a:gd name="connsiteX26" fmla="*/ 3342290 w 4319752"/>
                <a:gd name="connsiteY26" fmla="*/ 1471448 h 1587062"/>
                <a:gd name="connsiteX27" fmla="*/ 3195145 w 4319752"/>
                <a:gd name="connsiteY27" fmla="*/ 1450428 h 1587062"/>
                <a:gd name="connsiteX28" fmla="*/ 3132083 w 4319752"/>
                <a:gd name="connsiteY28" fmla="*/ 1429407 h 1587062"/>
                <a:gd name="connsiteX29" fmla="*/ 2743200 w 4319752"/>
                <a:gd name="connsiteY29" fmla="*/ 1324304 h 1587062"/>
                <a:gd name="connsiteX30" fmla="*/ 2627586 w 4319752"/>
                <a:gd name="connsiteY30" fmla="*/ 1313793 h 1587062"/>
                <a:gd name="connsiteX31" fmla="*/ 2585545 w 4319752"/>
                <a:gd name="connsiteY31" fmla="*/ 1303283 h 1587062"/>
                <a:gd name="connsiteX32" fmla="*/ 2406869 w 4319752"/>
                <a:gd name="connsiteY32" fmla="*/ 1292773 h 1587062"/>
                <a:gd name="connsiteX33" fmla="*/ 2123090 w 4319752"/>
                <a:gd name="connsiteY33" fmla="*/ 1292773 h 1587062"/>
                <a:gd name="connsiteX34" fmla="*/ 2039007 w 4319752"/>
                <a:gd name="connsiteY34" fmla="*/ 1324304 h 1587062"/>
                <a:gd name="connsiteX35" fmla="*/ 2007476 w 4319752"/>
                <a:gd name="connsiteY35" fmla="*/ 1334814 h 1587062"/>
                <a:gd name="connsiteX36" fmla="*/ 1902373 w 4319752"/>
                <a:gd name="connsiteY36" fmla="*/ 1345324 h 1587062"/>
                <a:gd name="connsiteX37" fmla="*/ 1608083 w 4319752"/>
                <a:gd name="connsiteY37" fmla="*/ 1387366 h 1587062"/>
                <a:gd name="connsiteX38" fmla="*/ 1492469 w 4319752"/>
                <a:gd name="connsiteY38" fmla="*/ 1450428 h 1587062"/>
                <a:gd name="connsiteX39" fmla="*/ 1481959 w 4319752"/>
                <a:gd name="connsiteY39" fmla="*/ 1450428 h 1587062"/>
                <a:gd name="connsiteX40" fmla="*/ 1250731 w 4319752"/>
                <a:gd name="connsiteY40" fmla="*/ 1471448 h 1587062"/>
                <a:gd name="connsiteX41" fmla="*/ 1114097 w 4319752"/>
                <a:gd name="connsiteY41" fmla="*/ 1481959 h 1587062"/>
                <a:gd name="connsiteX42" fmla="*/ 987973 w 4319752"/>
                <a:gd name="connsiteY42" fmla="*/ 1460938 h 1587062"/>
                <a:gd name="connsiteX43" fmla="*/ 515007 w 4319752"/>
                <a:gd name="connsiteY43" fmla="*/ 1397876 h 1587062"/>
                <a:gd name="connsiteX44" fmla="*/ 273269 w 4319752"/>
                <a:gd name="connsiteY44" fmla="*/ 1387366 h 1587062"/>
                <a:gd name="connsiteX45" fmla="*/ 168166 w 4319752"/>
                <a:gd name="connsiteY45" fmla="*/ 1345324 h 1587062"/>
                <a:gd name="connsiteX46" fmla="*/ 94593 w 4319752"/>
                <a:gd name="connsiteY46" fmla="*/ 1250731 h 1587062"/>
                <a:gd name="connsiteX47" fmla="*/ 0 w 4319752"/>
                <a:gd name="connsiteY47" fmla="*/ 1061545 h 1587062"/>
                <a:gd name="connsiteX48" fmla="*/ 10510 w 4319752"/>
                <a:gd name="connsiteY48" fmla="*/ 872359 h 1587062"/>
                <a:gd name="connsiteX49" fmla="*/ 0 w 4319752"/>
                <a:gd name="connsiteY49" fmla="*/ 672662 h 1587062"/>
                <a:gd name="connsiteX50" fmla="*/ 0 w 4319752"/>
                <a:gd name="connsiteY50" fmla="*/ 567559 h 1587062"/>
                <a:gd name="connsiteX51" fmla="*/ 52552 w 4319752"/>
                <a:gd name="connsiteY51" fmla="*/ 483476 h 158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319752" h="1587062">
                  <a:moveTo>
                    <a:pt x="105104" y="557048"/>
                  </a:moveTo>
                  <a:lnTo>
                    <a:pt x="357352" y="357352"/>
                  </a:lnTo>
                  <a:lnTo>
                    <a:pt x="819807" y="315311"/>
                  </a:lnTo>
                  <a:lnTo>
                    <a:pt x="1082566" y="220717"/>
                  </a:lnTo>
                  <a:lnTo>
                    <a:pt x="1355835" y="147145"/>
                  </a:lnTo>
                  <a:cubicBezTo>
                    <a:pt x="1453910" y="136248"/>
                    <a:pt x="1418703" y="136635"/>
                    <a:pt x="1460938" y="136635"/>
                  </a:cubicBezTo>
                  <a:lnTo>
                    <a:pt x="1755228" y="94593"/>
                  </a:lnTo>
                  <a:lnTo>
                    <a:pt x="1986455" y="0"/>
                  </a:lnTo>
                  <a:lnTo>
                    <a:pt x="2396359" y="105104"/>
                  </a:lnTo>
                  <a:lnTo>
                    <a:pt x="2869324" y="220717"/>
                  </a:lnTo>
                  <a:lnTo>
                    <a:pt x="3069021" y="336331"/>
                  </a:lnTo>
                  <a:lnTo>
                    <a:pt x="3405352" y="557048"/>
                  </a:lnTo>
                  <a:cubicBezTo>
                    <a:pt x="3482956" y="612480"/>
                    <a:pt x="3457613" y="588289"/>
                    <a:pt x="3489435" y="620111"/>
                  </a:cubicBezTo>
                  <a:lnTo>
                    <a:pt x="3689131" y="767255"/>
                  </a:lnTo>
                  <a:cubicBezTo>
                    <a:pt x="3769079" y="824360"/>
                    <a:pt x="3749226" y="792850"/>
                    <a:pt x="3773214" y="840828"/>
                  </a:cubicBezTo>
                  <a:lnTo>
                    <a:pt x="3972910" y="998483"/>
                  </a:lnTo>
                  <a:cubicBezTo>
                    <a:pt x="3997434" y="1019504"/>
                    <a:pt x="4020021" y="1043022"/>
                    <a:pt x="4046483" y="1061545"/>
                  </a:cubicBezTo>
                  <a:cubicBezTo>
                    <a:pt x="4055559" y="1067898"/>
                    <a:pt x="4068105" y="1067100"/>
                    <a:pt x="4078014" y="1072055"/>
                  </a:cubicBezTo>
                  <a:cubicBezTo>
                    <a:pt x="4089312" y="1077704"/>
                    <a:pt x="4099035" y="1086069"/>
                    <a:pt x="4109545" y="1093076"/>
                  </a:cubicBezTo>
                  <a:cubicBezTo>
                    <a:pt x="4155473" y="1161968"/>
                    <a:pt x="4126322" y="1156138"/>
                    <a:pt x="4172607" y="1156138"/>
                  </a:cubicBezTo>
                  <a:lnTo>
                    <a:pt x="4319752" y="1282262"/>
                  </a:lnTo>
                  <a:lnTo>
                    <a:pt x="4309242" y="1481959"/>
                  </a:lnTo>
                  <a:lnTo>
                    <a:pt x="4225159" y="1524000"/>
                  </a:lnTo>
                  <a:lnTo>
                    <a:pt x="3909848" y="1587062"/>
                  </a:lnTo>
                  <a:cubicBezTo>
                    <a:pt x="3893269" y="1585220"/>
                    <a:pt x="3775484" y="1578822"/>
                    <a:pt x="3752193" y="1555531"/>
                  </a:cubicBezTo>
                  <a:lnTo>
                    <a:pt x="3741683" y="1545021"/>
                  </a:lnTo>
                  <a:lnTo>
                    <a:pt x="3342290" y="1471448"/>
                  </a:lnTo>
                  <a:cubicBezTo>
                    <a:pt x="3296805" y="1466394"/>
                    <a:pt x="3241156" y="1462976"/>
                    <a:pt x="3195145" y="1450428"/>
                  </a:cubicBezTo>
                  <a:cubicBezTo>
                    <a:pt x="3173768" y="1444598"/>
                    <a:pt x="3132083" y="1429407"/>
                    <a:pt x="3132083" y="1429407"/>
                  </a:cubicBezTo>
                  <a:lnTo>
                    <a:pt x="2743200" y="1324304"/>
                  </a:lnTo>
                  <a:cubicBezTo>
                    <a:pt x="2704662" y="1320800"/>
                    <a:pt x="2665943" y="1318907"/>
                    <a:pt x="2627586" y="1313793"/>
                  </a:cubicBezTo>
                  <a:cubicBezTo>
                    <a:pt x="2613268" y="1311884"/>
                    <a:pt x="2599863" y="1305192"/>
                    <a:pt x="2585545" y="1303283"/>
                  </a:cubicBezTo>
                  <a:cubicBezTo>
                    <a:pt x="2492444" y="1290870"/>
                    <a:pt x="2485027" y="1292773"/>
                    <a:pt x="2406869" y="1292773"/>
                  </a:cubicBezTo>
                  <a:lnTo>
                    <a:pt x="2123090" y="1292773"/>
                  </a:lnTo>
                  <a:lnTo>
                    <a:pt x="2039007" y="1324304"/>
                  </a:lnTo>
                  <a:cubicBezTo>
                    <a:pt x="2028595" y="1328090"/>
                    <a:pt x="2018426" y="1333129"/>
                    <a:pt x="2007476" y="1334814"/>
                  </a:cubicBezTo>
                  <a:cubicBezTo>
                    <a:pt x="1972676" y="1340168"/>
                    <a:pt x="1902373" y="1345324"/>
                    <a:pt x="1902373" y="1345324"/>
                  </a:cubicBezTo>
                  <a:lnTo>
                    <a:pt x="1608083" y="1387366"/>
                  </a:lnTo>
                  <a:cubicBezTo>
                    <a:pt x="1556300" y="1419730"/>
                    <a:pt x="1541379" y="1438200"/>
                    <a:pt x="1492469" y="1450428"/>
                  </a:cubicBezTo>
                  <a:cubicBezTo>
                    <a:pt x="1489070" y="1451278"/>
                    <a:pt x="1485462" y="1450428"/>
                    <a:pt x="1481959" y="1450428"/>
                  </a:cubicBezTo>
                  <a:lnTo>
                    <a:pt x="1250731" y="1471448"/>
                  </a:lnTo>
                  <a:cubicBezTo>
                    <a:pt x="1205186" y="1474952"/>
                    <a:pt x="1159740" y="1483785"/>
                    <a:pt x="1114097" y="1481959"/>
                  </a:cubicBezTo>
                  <a:cubicBezTo>
                    <a:pt x="1071510" y="1480256"/>
                    <a:pt x="987973" y="1460938"/>
                    <a:pt x="987973" y="1460938"/>
                  </a:cubicBezTo>
                  <a:lnTo>
                    <a:pt x="515007" y="1397876"/>
                  </a:lnTo>
                  <a:cubicBezTo>
                    <a:pt x="434435" y="1394214"/>
                    <a:pt x="353924" y="1387366"/>
                    <a:pt x="273269" y="1387366"/>
                  </a:cubicBezTo>
                  <a:lnTo>
                    <a:pt x="168166" y="1345324"/>
                  </a:lnTo>
                  <a:cubicBezTo>
                    <a:pt x="100006" y="1265804"/>
                    <a:pt x="119550" y="1300642"/>
                    <a:pt x="94593" y="1250731"/>
                  </a:cubicBezTo>
                  <a:lnTo>
                    <a:pt x="0" y="1061545"/>
                  </a:lnTo>
                  <a:cubicBezTo>
                    <a:pt x="13299" y="928553"/>
                    <a:pt x="10510" y="991651"/>
                    <a:pt x="10510" y="872359"/>
                  </a:cubicBezTo>
                  <a:lnTo>
                    <a:pt x="0" y="672662"/>
                  </a:lnTo>
                  <a:lnTo>
                    <a:pt x="0" y="567559"/>
                  </a:lnTo>
                  <a:lnTo>
                    <a:pt x="52552" y="483476"/>
                  </a:lnTo>
                </a:path>
              </a:pathLst>
            </a:custGeom>
            <a:gradFill flip="none" rotWithShape="1">
              <a:gsLst>
                <a:gs pos="6000">
                  <a:schemeClr val="accent1">
                    <a:lumMod val="5000"/>
                    <a:lumOff val="95000"/>
                    <a:alpha val="10000"/>
                  </a:schemeClr>
                </a:gs>
                <a:gs pos="4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35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3216166" y="441434"/>
              <a:ext cx="1902372" cy="2028497"/>
              <a:chOff x="3216166" y="441434"/>
              <a:chExt cx="1902372" cy="2028497"/>
            </a:xfrm>
          </p:grpSpPr>
          <p:sp>
            <p:nvSpPr>
              <p:cNvPr id="65" name="Freeform 64"/>
              <p:cNvSpPr/>
              <p:nvPr/>
            </p:nvSpPr>
            <p:spPr bwMode="auto">
              <a:xfrm>
                <a:off x="3825766" y="515007"/>
                <a:ext cx="903889" cy="1923393"/>
              </a:xfrm>
              <a:custGeom>
                <a:avLst/>
                <a:gdLst>
                  <a:gd name="connsiteX0" fmla="*/ 105103 w 903889"/>
                  <a:gd name="connsiteY0" fmla="*/ 0 h 1923393"/>
                  <a:gd name="connsiteX1" fmla="*/ 84082 w 903889"/>
                  <a:gd name="connsiteY1" fmla="*/ 52552 h 1923393"/>
                  <a:gd name="connsiteX2" fmla="*/ 63062 w 903889"/>
                  <a:gd name="connsiteY2" fmla="*/ 84083 h 1923393"/>
                  <a:gd name="connsiteX3" fmla="*/ 52551 w 903889"/>
                  <a:gd name="connsiteY3" fmla="*/ 126124 h 1923393"/>
                  <a:gd name="connsiteX4" fmla="*/ 10510 w 903889"/>
                  <a:gd name="connsiteY4" fmla="*/ 189186 h 1923393"/>
                  <a:gd name="connsiteX5" fmla="*/ 0 w 903889"/>
                  <a:gd name="connsiteY5" fmla="*/ 231227 h 1923393"/>
                  <a:gd name="connsiteX6" fmla="*/ 10510 w 903889"/>
                  <a:gd name="connsiteY6" fmla="*/ 304800 h 1923393"/>
                  <a:gd name="connsiteX7" fmla="*/ 73572 w 903889"/>
                  <a:gd name="connsiteY7" fmla="*/ 357352 h 1923393"/>
                  <a:gd name="connsiteX8" fmla="*/ 136634 w 903889"/>
                  <a:gd name="connsiteY8" fmla="*/ 378372 h 1923393"/>
                  <a:gd name="connsiteX9" fmla="*/ 168165 w 903889"/>
                  <a:gd name="connsiteY9" fmla="*/ 388883 h 1923393"/>
                  <a:gd name="connsiteX10" fmla="*/ 241737 w 903889"/>
                  <a:gd name="connsiteY10" fmla="*/ 409903 h 1923393"/>
                  <a:gd name="connsiteX11" fmla="*/ 346841 w 903889"/>
                  <a:gd name="connsiteY11" fmla="*/ 472965 h 1923393"/>
                  <a:gd name="connsiteX12" fmla="*/ 378372 w 903889"/>
                  <a:gd name="connsiteY12" fmla="*/ 504496 h 1923393"/>
                  <a:gd name="connsiteX13" fmla="*/ 388882 w 903889"/>
                  <a:gd name="connsiteY13" fmla="*/ 536027 h 1923393"/>
                  <a:gd name="connsiteX14" fmla="*/ 409903 w 903889"/>
                  <a:gd name="connsiteY14" fmla="*/ 567559 h 1923393"/>
                  <a:gd name="connsiteX15" fmla="*/ 399393 w 903889"/>
                  <a:gd name="connsiteY15" fmla="*/ 714703 h 1923393"/>
                  <a:gd name="connsiteX16" fmla="*/ 378372 w 903889"/>
                  <a:gd name="connsiteY16" fmla="*/ 777765 h 1923393"/>
                  <a:gd name="connsiteX17" fmla="*/ 367862 w 903889"/>
                  <a:gd name="connsiteY17" fmla="*/ 809296 h 1923393"/>
                  <a:gd name="connsiteX18" fmla="*/ 357351 w 903889"/>
                  <a:gd name="connsiteY18" fmla="*/ 840827 h 1923393"/>
                  <a:gd name="connsiteX19" fmla="*/ 346841 w 903889"/>
                  <a:gd name="connsiteY19" fmla="*/ 872359 h 1923393"/>
                  <a:gd name="connsiteX20" fmla="*/ 346841 w 903889"/>
                  <a:gd name="connsiteY20" fmla="*/ 1051034 h 1923393"/>
                  <a:gd name="connsiteX21" fmla="*/ 388882 w 903889"/>
                  <a:gd name="connsiteY21" fmla="*/ 1114096 h 1923393"/>
                  <a:gd name="connsiteX22" fmla="*/ 430924 w 903889"/>
                  <a:gd name="connsiteY22" fmla="*/ 1166648 h 1923393"/>
                  <a:gd name="connsiteX23" fmla="*/ 483475 w 903889"/>
                  <a:gd name="connsiteY23" fmla="*/ 1261241 h 1923393"/>
                  <a:gd name="connsiteX24" fmla="*/ 504496 w 903889"/>
                  <a:gd name="connsiteY24" fmla="*/ 1292772 h 1923393"/>
                  <a:gd name="connsiteX25" fmla="*/ 525517 w 903889"/>
                  <a:gd name="connsiteY25" fmla="*/ 1324303 h 1923393"/>
                  <a:gd name="connsiteX26" fmla="*/ 557048 w 903889"/>
                  <a:gd name="connsiteY26" fmla="*/ 1387365 h 1923393"/>
                  <a:gd name="connsiteX27" fmla="*/ 578068 w 903889"/>
                  <a:gd name="connsiteY27" fmla="*/ 1450427 h 1923393"/>
                  <a:gd name="connsiteX28" fmla="*/ 599089 w 903889"/>
                  <a:gd name="connsiteY28" fmla="*/ 1513490 h 1923393"/>
                  <a:gd name="connsiteX29" fmla="*/ 609600 w 903889"/>
                  <a:gd name="connsiteY29" fmla="*/ 1545021 h 1923393"/>
                  <a:gd name="connsiteX30" fmla="*/ 651641 w 903889"/>
                  <a:gd name="connsiteY30" fmla="*/ 1608083 h 1923393"/>
                  <a:gd name="connsiteX31" fmla="*/ 672662 w 903889"/>
                  <a:gd name="connsiteY31" fmla="*/ 1639614 h 1923393"/>
                  <a:gd name="connsiteX32" fmla="*/ 735724 w 903889"/>
                  <a:gd name="connsiteY32" fmla="*/ 1692165 h 1923393"/>
                  <a:gd name="connsiteX33" fmla="*/ 756744 w 903889"/>
                  <a:gd name="connsiteY33" fmla="*/ 1755227 h 1923393"/>
                  <a:gd name="connsiteX34" fmla="*/ 767255 w 903889"/>
                  <a:gd name="connsiteY34" fmla="*/ 1786759 h 1923393"/>
                  <a:gd name="connsiteX35" fmla="*/ 788275 w 903889"/>
                  <a:gd name="connsiteY35" fmla="*/ 1818290 h 1923393"/>
                  <a:gd name="connsiteX36" fmla="*/ 798786 w 903889"/>
                  <a:gd name="connsiteY36" fmla="*/ 1849821 h 1923393"/>
                  <a:gd name="connsiteX37" fmla="*/ 882868 w 903889"/>
                  <a:gd name="connsiteY37" fmla="*/ 1923393 h 1923393"/>
                  <a:gd name="connsiteX38" fmla="*/ 903889 w 903889"/>
                  <a:gd name="connsiteY38" fmla="*/ 1923393 h 1923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03889" h="1923393">
                    <a:moveTo>
                      <a:pt x="105103" y="0"/>
                    </a:moveTo>
                    <a:cubicBezTo>
                      <a:pt x="98096" y="17517"/>
                      <a:pt x="92519" y="35677"/>
                      <a:pt x="84082" y="52552"/>
                    </a:cubicBezTo>
                    <a:cubicBezTo>
                      <a:pt x="78433" y="63850"/>
                      <a:pt x="68038" y="72473"/>
                      <a:pt x="63062" y="84083"/>
                    </a:cubicBezTo>
                    <a:cubicBezTo>
                      <a:pt x="57372" y="97360"/>
                      <a:pt x="59011" y="113204"/>
                      <a:pt x="52551" y="126124"/>
                    </a:cubicBezTo>
                    <a:cubicBezTo>
                      <a:pt x="41253" y="148720"/>
                      <a:pt x="10510" y="189186"/>
                      <a:pt x="10510" y="189186"/>
                    </a:cubicBezTo>
                    <a:cubicBezTo>
                      <a:pt x="7007" y="203200"/>
                      <a:pt x="0" y="216782"/>
                      <a:pt x="0" y="231227"/>
                    </a:cubicBezTo>
                    <a:cubicBezTo>
                      <a:pt x="0" y="256000"/>
                      <a:pt x="1310" y="281799"/>
                      <a:pt x="10510" y="304800"/>
                    </a:cubicBezTo>
                    <a:cubicBezTo>
                      <a:pt x="15861" y="318178"/>
                      <a:pt x="59513" y="351104"/>
                      <a:pt x="73572" y="357352"/>
                    </a:cubicBezTo>
                    <a:cubicBezTo>
                      <a:pt x="93820" y="366351"/>
                      <a:pt x="115613" y="371365"/>
                      <a:pt x="136634" y="378372"/>
                    </a:cubicBezTo>
                    <a:cubicBezTo>
                      <a:pt x="147144" y="381875"/>
                      <a:pt x="157417" y="386196"/>
                      <a:pt x="168165" y="388883"/>
                    </a:cubicBezTo>
                    <a:cubicBezTo>
                      <a:pt x="189497" y="394216"/>
                      <a:pt x="220629" y="400857"/>
                      <a:pt x="241737" y="409903"/>
                    </a:cubicBezTo>
                    <a:cubicBezTo>
                      <a:pt x="270764" y="422343"/>
                      <a:pt x="328162" y="454286"/>
                      <a:pt x="346841" y="472965"/>
                    </a:cubicBezTo>
                    <a:lnTo>
                      <a:pt x="378372" y="504496"/>
                    </a:lnTo>
                    <a:cubicBezTo>
                      <a:pt x="381875" y="515006"/>
                      <a:pt x="383927" y="526118"/>
                      <a:pt x="388882" y="536027"/>
                    </a:cubicBezTo>
                    <a:cubicBezTo>
                      <a:pt x="394531" y="547326"/>
                      <a:pt x="409161" y="554949"/>
                      <a:pt x="409903" y="567559"/>
                    </a:cubicBezTo>
                    <a:cubicBezTo>
                      <a:pt x="412791" y="616647"/>
                      <a:pt x="406687" y="666074"/>
                      <a:pt x="399393" y="714703"/>
                    </a:cubicBezTo>
                    <a:cubicBezTo>
                      <a:pt x="396106" y="736616"/>
                      <a:pt x="385379" y="756744"/>
                      <a:pt x="378372" y="777765"/>
                    </a:cubicBezTo>
                    <a:lnTo>
                      <a:pt x="367862" y="809296"/>
                    </a:lnTo>
                    <a:lnTo>
                      <a:pt x="357351" y="840827"/>
                    </a:lnTo>
                    <a:lnTo>
                      <a:pt x="346841" y="872359"/>
                    </a:lnTo>
                    <a:cubicBezTo>
                      <a:pt x="340362" y="930675"/>
                      <a:pt x="326030" y="992764"/>
                      <a:pt x="346841" y="1051034"/>
                    </a:cubicBezTo>
                    <a:cubicBezTo>
                      <a:pt x="355338" y="1074826"/>
                      <a:pt x="380892" y="1090129"/>
                      <a:pt x="388882" y="1114096"/>
                    </a:cubicBezTo>
                    <a:cubicBezTo>
                      <a:pt x="403388" y="1157611"/>
                      <a:pt x="390175" y="1139481"/>
                      <a:pt x="430924" y="1166648"/>
                    </a:cubicBezTo>
                    <a:cubicBezTo>
                      <a:pt x="449423" y="1222146"/>
                      <a:pt x="435289" y="1188962"/>
                      <a:pt x="483475" y="1261241"/>
                    </a:cubicBezTo>
                    <a:lnTo>
                      <a:pt x="504496" y="1292772"/>
                    </a:lnTo>
                    <a:lnTo>
                      <a:pt x="525517" y="1324303"/>
                    </a:lnTo>
                    <a:cubicBezTo>
                      <a:pt x="563847" y="1439296"/>
                      <a:pt x="502716" y="1265118"/>
                      <a:pt x="557048" y="1387365"/>
                    </a:cubicBezTo>
                    <a:cubicBezTo>
                      <a:pt x="566047" y="1407613"/>
                      <a:pt x="571061" y="1429406"/>
                      <a:pt x="578068" y="1450427"/>
                    </a:cubicBezTo>
                    <a:lnTo>
                      <a:pt x="599089" y="1513490"/>
                    </a:lnTo>
                    <a:cubicBezTo>
                      <a:pt x="602593" y="1524000"/>
                      <a:pt x="603455" y="1535803"/>
                      <a:pt x="609600" y="1545021"/>
                    </a:cubicBezTo>
                    <a:lnTo>
                      <a:pt x="651641" y="1608083"/>
                    </a:lnTo>
                    <a:cubicBezTo>
                      <a:pt x="658648" y="1618593"/>
                      <a:pt x="662152" y="1632607"/>
                      <a:pt x="672662" y="1639614"/>
                    </a:cubicBezTo>
                    <a:cubicBezTo>
                      <a:pt x="716561" y="1668879"/>
                      <a:pt x="695261" y="1651702"/>
                      <a:pt x="735724" y="1692165"/>
                    </a:cubicBezTo>
                    <a:lnTo>
                      <a:pt x="756744" y="1755227"/>
                    </a:lnTo>
                    <a:cubicBezTo>
                      <a:pt x="760248" y="1765738"/>
                      <a:pt x="761109" y="1777540"/>
                      <a:pt x="767255" y="1786759"/>
                    </a:cubicBezTo>
                    <a:cubicBezTo>
                      <a:pt x="774262" y="1797269"/>
                      <a:pt x="782626" y="1806992"/>
                      <a:pt x="788275" y="1818290"/>
                    </a:cubicBezTo>
                    <a:cubicBezTo>
                      <a:pt x="793230" y="1828199"/>
                      <a:pt x="793831" y="1839912"/>
                      <a:pt x="798786" y="1849821"/>
                    </a:cubicBezTo>
                    <a:cubicBezTo>
                      <a:pt x="812800" y="1877849"/>
                      <a:pt x="851335" y="1923393"/>
                      <a:pt x="882868" y="1923393"/>
                    </a:cubicBezTo>
                    <a:lnTo>
                      <a:pt x="903889" y="1923393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79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 bwMode="auto">
              <a:xfrm>
                <a:off x="4641933" y="504497"/>
                <a:ext cx="476605" cy="1229710"/>
              </a:xfrm>
              <a:custGeom>
                <a:avLst/>
                <a:gdLst>
                  <a:gd name="connsiteX0" fmla="*/ 161295 w 476605"/>
                  <a:gd name="connsiteY0" fmla="*/ 0 h 1229710"/>
                  <a:gd name="connsiteX1" fmla="*/ 129764 w 476605"/>
                  <a:gd name="connsiteY1" fmla="*/ 52551 h 1229710"/>
                  <a:gd name="connsiteX2" fmla="*/ 98233 w 476605"/>
                  <a:gd name="connsiteY2" fmla="*/ 73572 h 1229710"/>
                  <a:gd name="connsiteX3" fmla="*/ 66701 w 476605"/>
                  <a:gd name="connsiteY3" fmla="*/ 105103 h 1229710"/>
                  <a:gd name="connsiteX4" fmla="*/ 14150 w 476605"/>
                  <a:gd name="connsiteY4" fmla="*/ 168165 h 1229710"/>
                  <a:gd name="connsiteX5" fmla="*/ 14150 w 476605"/>
                  <a:gd name="connsiteY5" fmla="*/ 315310 h 1229710"/>
                  <a:gd name="connsiteX6" fmla="*/ 24660 w 476605"/>
                  <a:gd name="connsiteY6" fmla="*/ 346841 h 1229710"/>
                  <a:gd name="connsiteX7" fmla="*/ 56191 w 476605"/>
                  <a:gd name="connsiteY7" fmla="*/ 357351 h 1229710"/>
                  <a:gd name="connsiteX8" fmla="*/ 119253 w 476605"/>
                  <a:gd name="connsiteY8" fmla="*/ 399393 h 1229710"/>
                  <a:gd name="connsiteX9" fmla="*/ 150784 w 476605"/>
                  <a:gd name="connsiteY9" fmla="*/ 420413 h 1229710"/>
                  <a:gd name="connsiteX10" fmla="*/ 213846 w 476605"/>
                  <a:gd name="connsiteY10" fmla="*/ 462455 h 1229710"/>
                  <a:gd name="connsiteX11" fmla="*/ 234867 w 476605"/>
                  <a:gd name="connsiteY11" fmla="*/ 493986 h 1229710"/>
                  <a:gd name="connsiteX12" fmla="*/ 287419 w 476605"/>
                  <a:gd name="connsiteY12" fmla="*/ 557048 h 1229710"/>
                  <a:gd name="connsiteX13" fmla="*/ 287419 w 476605"/>
                  <a:gd name="connsiteY13" fmla="*/ 683172 h 1229710"/>
                  <a:gd name="connsiteX14" fmla="*/ 266398 w 476605"/>
                  <a:gd name="connsiteY14" fmla="*/ 746234 h 1229710"/>
                  <a:gd name="connsiteX15" fmla="*/ 287419 w 476605"/>
                  <a:gd name="connsiteY15" fmla="*/ 914400 h 1229710"/>
                  <a:gd name="connsiteX16" fmla="*/ 329460 w 476605"/>
                  <a:gd name="connsiteY16" fmla="*/ 977462 h 1229710"/>
                  <a:gd name="connsiteX17" fmla="*/ 350481 w 476605"/>
                  <a:gd name="connsiteY17" fmla="*/ 1008993 h 1229710"/>
                  <a:gd name="connsiteX18" fmla="*/ 392522 w 476605"/>
                  <a:gd name="connsiteY18" fmla="*/ 1135117 h 1229710"/>
                  <a:gd name="connsiteX19" fmla="*/ 403033 w 476605"/>
                  <a:gd name="connsiteY19" fmla="*/ 1166648 h 1229710"/>
                  <a:gd name="connsiteX20" fmla="*/ 434564 w 476605"/>
                  <a:gd name="connsiteY20" fmla="*/ 1187669 h 1229710"/>
                  <a:gd name="connsiteX21" fmla="*/ 476605 w 476605"/>
                  <a:gd name="connsiteY21" fmla="*/ 1229710 h 122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6605" h="1229710">
                    <a:moveTo>
                      <a:pt x="161295" y="0"/>
                    </a:moveTo>
                    <a:cubicBezTo>
                      <a:pt x="150785" y="17517"/>
                      <a:pt x="143059" y="37041"/>
                      <a:pt x="129764" y="52551"/>
                    </a:cubicBezTo>
                    <a:cubicBezTo>
                      <a:pt x="121543" y="62142"/>
                      <a:pt x="107937" y="65485"/>
                      <a:pt x="98233" y="73572"/>
                    </a:cubicBezTo>
                    <a:cubicBezTo>
                      <a:pt x="86814" y="83088"/>
                      <a:pt x="76217" y="93684"/>
                      <a:pt x="66701" y="105103"/>
                    </a:cubicBezTo>
                    <a:cubicBezTo>
                      <a:pt x="-6471" y="192909"/>
                      <a:pt x="106279" y="76036"/>
                      <a:pt x="14150" y="168165"/>
                    </a:cubicBezTo>
                    <a:cubicBezTo>
                      <a:pt x="-7280" y="232452"/>
                      <a:pt x="-1969" y="202477"/>
                      <a:pt x="14150" y="315310"/>
                    </a:cubicBezTo>
                    <a:cubicBezTo>
                      <a:pt x="15717" y="326277"/>
                      <a:pt x="16826" y="339007"/>
                      <a:pt x="24660" y="346841"/>
                    </a:cubicBezTo>
                    <a:cubicBezTo>
                      <a:pt x="32494" y="354675"/>
                      <a:pt x="45681" y="353848"/>
                      <a:pt x="56191" y="357351"/>
                    </a:cubicBezTo>
                    <a:lnTo>
                      <a:pt x="119253" y="399393"/>
                    </a:lnTo>
                    <a:cubicBezTo>
                      <a:pt x="129763" y="406400"/>
                      <a:pt x="141852" y="411481"/>
                      <a:pt x="150784" y="420413"/>
                    </a:cubicBezTo>
                    <a:cubicBezTo>
                      <a:pt x="190149" y="459778"/>
                      <a:pt x="168214" y="447243"/>
                      <a:pt x="213846" y="462455"/>
                    </a:cubicBezTo>
                    <a:cubicBezTo>
                      <a:pt x="220853" y="472965"/>
                      <a:pt x="226780" y="484282"/>
                      <a:pt x="234867" y="493986"/>
                    </a:cubicBezTo>
                    <a:cubicBezTo>
                      <a:pt x="302306" y="574912"/>
                      <a:pt x="235228" y="478762"/>
                      <a:pt x="287419" y="557048"/>
                    </a:cubicBezTo>
                    <a:cubicBezTo>
                      <a:pt x="305912" y="612529"/>
                      <a:pt x="305019" y="595170"/>
                      <a:pt x="287419" y="683172"/>
                    </a:cubicBezTo>
                    <a:cubicBezTo>
                      <a:pt x="283074" y="704899"/>
                      <a:pt x="266398" y="746234"/>
                      <a:pt x="266398" y="746234"/>
                    </a:cubicBezTo>
                    <a:cubicBezTo>
                      <a:pt x="266735" y="750613"/>
                      <a:pt x="265135" y="874290"/>
                      <a:pt x="287419" y="914400"/>
                    </a:cubicBezTo>
                    <a:cubicBezTo>
                      <a:pt x="299688" y="936484"/>
                      <a:pt x="315446" y="956441"/>
                      <a:pt x="329460" y="977462"/>
                    </a:cubicBezTo>
                    <a:lnTo>
                      <a:pt x="350481" y="1008993"/>
                    </a:lnTo>
                    <a:lnTo>
                      <a:pt x="392522" y="1135117"/>
                    </a:lnTo>
                    <a:cubicBezTo>
                      <a:pt x="396026" y="1145627"/>
                      <a:pt x="393815" y="1160502"/>
                      <a:pt x="403033" y="1166648"/>
                    </a:cubicBezTo>
                    <a:lnTo>
                      <a:pt x="434564" y="1187669"/>
                    </a:lnTo>
                    <a:cubicBezTo>
                      <a:pt x="459929" y="1225718"/>
                      <a:pt x="444286" y="1213551"/>
                      <a:pt x="476605" y="122971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79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7" name="Freeform 66"/>
              <p:cNvSpPr/>
              <p:nvPr/>
            </p:nvSpPr>
            <p:spPr bwMode="auto">
              <a:xfrm>
                <a:off x="3216166" y="441434"/>
                <a:ext cx="1040524" cy="2028497"/>
              </a:xfrm>
              <a:custGeom>
                <a:avLst/>
                <a:gdLst>
                  <a:gd name="connsiteX0" fmla="*/ 73572 w 1040524"/>
                  <a:gd name="connsiteY0" fmla="*/ 0 h 2028497"/>
                  <a:gd name="connsiteX1" fmla="*/ 31531 w 1040524"/>
                  <a:gd name="connsiteY1" fmla="*/ 441435 h 2028497"/>
                  <a:gd name="connsiteX2" fmla="*/ 52551 w 1040524"/>
                  <a:gd name="connsiteY2" fmla="*/ 472966 h 2028497"/>
                  <a:gd name="connsiteX3" fmla="*/ 84082 w 1040524"/>
                  <a:gd name="connsiteY3" fmla="*/ 493987 h 2028497"/>
                  <a:gd name="connsiteX4" fmla="*/ 147144 w 1040524"/>
                  <a:gd name="connsiteY4" fmla="*/ 536028 h 2028497"/>
                  <a:gd name="connsiteX5" fmla="*/ 168165 w 1040524"/>
                  <a:gd name="connsiteY5" fmla="*/ 567559 h 2028497"/>
                  <a:gd name="connsiteX6" fmla="*/ 231227 w 1040524"/>
                  <a:gd name="connsiteY6" fmla="*/ 620111 h 2028497"/>
                  <a:gd name="connsiteX7" fmla="*/ 273268 w 1040524"/>
                  <a:gd name="connsiteY7" fmla="*/ 714704 h 2028497"/>
                  <a:gd name="connsiteX8" fmla="*/ 252248 w 1040524"/>
                  <a:gd name="connsiteY8" fmla="*/ 819807 h 2028497"/>
                  <a:gd name="connsiteX9" fmla="*/ 231227 w 1040524"/>
                  <a:gd name="connsiteY9" fmla="*/ 851338 h 2028497"/>
                  <a:gd name="connsiteX10" fmla="*/ 199696 w 1040524"/>
                  <a:gd name="connsiteY10" fmla="*/ 914400 h 2028497"/>
                  <a:gd name="connsiteX11" fmla="*/ 178675 w 1040524"/>
                  <a:gd name="connsiteY11" fmla="*/ 1008994 h 2028497"/>
                  <a:gd name="connsiteX12" fmla="*/ 199696 w 1040524"/>
                  <a:gd name="connsiteY12" fmla="*/ 1145628 h 2028497"/>
                  <a:gd name="connsiteX13" fmla="*/ 220717 w 1040524"/>
                  <a:gd name="connsiteY13" fmla="*/ 1177159 h 2028497"/>
                  <a:gd name="connsiteX14" fmla="*/ 189186 w 1040524"/>
                  <a:gd name="connsiteY14" fmla="*/ 1250732 h 2028497"/>
                  <a:gd name="connsiteX15" fmla="*/ 157655 w 1040524"/>
                  <a:gd name="connsiteY15" fmla="*/ 1271752 h 2028497"/>
                  <a:gd name="connsiteX16" fmla="*/ 105103 w 1040524"/>
                  <a:gd name="connsiteY16" fmla="*/ 1313794 h 2028497"/>
                  <a:gd name="connsiteX17" fmla="*/ 42041 w 1040524"/>
                  <a:gd name="connsiteY17" fmla="*/ 1376856 h 2028497"/>
                  <a:gd name="connsiteX18" fmla="*/ 21020 w 1040524"/>
                  <a:gd name="connsiteY18" fmla="*/ 1439918 h 2028497"/>
                  <a:gd name="connsiteX19" fmla="*/ 10510 w 1040524"/>
                  <a:gd name="connsiteY19" fmla="*/ 1471449 h 2028497"/>
                  <a:gd name="connsiteX20" fmla="*/ 0 w 1040524"/>
                  <a:gd name="connsiteY20" fmla="*/ 1513490 h 2028497"/>
                  <a:gd name="connsiteX21" fmla="*/ 63062 w 1040524"/>
                  <a:gd name="connsiteY21" fmla="*/ 1639614 h 2028497"/>
                  <a:gd name="connsiteX22" fmla="*/ 126124 w 1040524"/>
                  <a:gd name="connsiteY22" fmla="*/ 1681656 h 2028497"/>
                  <a:gd name="connsiteX23" fmla="*/ 189186 w 1040524"/>
                  <a:gd name="connsiteY23" fmla="*/ 1702676 h 2028497"/>
                  <a:gd name="connsiteX24" fmla="*/ 252248 w 1040524"/>
                  <a:gd name="connsiteY24" fmla="*/ 1744718 h 2028497"/>
                  <a:gd name="connsiteX25" fmla="*/ 315310 w 1040524"/>
                  <a:gd name="connsiteY25" fmla="*/ 1786759 h 2028497"/>
                  <a:gd name="connsiteX26" fmla="*/ 378372 w 1040524"/>
                  <a:gd name="connsiteY26" fmla="*/ 1828800 h 2028497"/>
                  <a:gd name="connsiteX27" fmla="*/ 441434 w 1040524"/>
                  <a:gd name="connsiteY27" fmla="*/ 1839311 h 2028497"/>
                  <a:gd name="connsiteX28" fmla="*/ 472965 w 1040524"/>
                  <a:gd name="connsiteY28" fmla="*/ 1849821 h 2028497"/>
                  <a:gd name="connsiteX29" fmla="*/ 683172 w 1040524"/>
                  <a:gd name="connsiteY29" fmla="*/ 1860332 h 2028497"/>
                  <a:gd name="connsiteX30" fmla="*/ 746234 w 1040524"/>
                  <a:gd name="connsiteY30" fmla="*/ 1902373 h 2028497"/>
                  <a:gd name="connsiteX31" fmla="*/ 830317 w 1040524"/>
                  <a:gd name="connsiteY31" fmla="*/ 1975945 h 2028497"/>
                  <a:gd name="connsiteX32" fmla="*/ 861848 w 1040524"/>
                  <a:gd name="connsiteY32" fmla="*/ 1986456 h 2028497"/>
                  <a:gd name="connsiteX33" fmla="*/ 924910 w 1040524"/>
                  <a:gd name="connsiteY33" fmla="*/ 2028497 h 2028497"/>
                  <a:gd name="connsiteX34" fmla="*/ 1040524 w 1040524"/>
                  <a:gd name="connsiteY34" fmla="*/ 2017987 h 202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40524" h="2028497">
                    <a:moveTo>
                      <a:pt x="73572" y="0"/>
                    </a:moveTo>
                    <a:cubicBezTo>
                      <a:pt x="59558" y="147145"/>
                      <a:pt x="38094" y="293770"/>
                      <a:pt x="31531" y="441435"/>
                    </a:cubicBezTo>
                    <a:cubicBezTo>
                      <a:pt x="30970" y="454054"/>
                      <a:pt x="43619" y="464034"/>
                      <a:pt x="52551" y="472966"/>
                    </a:cubicBezTo>
                    <a:cubicBezTo>
                      <a:pt x="61483" y="481898"/>
                      <a:pt x="74378" y="485900"/>
                      <a:pt x="84082" y="493987"/>
                    </a:cubicBezTo>
                    <a:cubicBezTo>
                      <a:pt x="136568" y="537725"/>
                      <a:pt x="91732" y="517558"/>
                      <a:pt x="147144" y="536028"/>
                    </a:cubicBezTo>
                    <a:cubicBezTo>
                      <a:pt x="154151" y="546538"/>
                      <a:pt x="160078" y="557855"/>
                      <a:pt x="168165" y="567559"/>
                    </a:cubicBezTo>
                    <a:cubicBezTo>
                      <a:pt x="193455" y="597906"/>
                      <a:pt x="200224" y="599442"/>
                      <a:pt x="231227" y="620111"/>
                    </a:cubicBezTo>
                    <a:cubicBezTo>
                      <a:pt x="256243" y="695156"/>
                      <a:pt x="239957" y="664736"/>
                      <a:pt x="273268" y="714704"/>
                    </a:cubicBezTo>
                    <a:cubicBezTo>
                      <a:pt x="269395" y="741814"/>
                      <a:pt x="266923" y="790458"/>
                      <a:pt x="252248" y="819807"/>
                    </a:cubicBezTo>
                    <a:cubicBezTo>
                      <a:pt x="246599" y="831105"/>
                      <a:pt x="238234" y="840828"/>
                      <a:pt x="231227" y="851338"/>
                    </a:cubicBezTo>
                    <a:cubicBezTo>
                      <a:pt x="204809" y="930595"/>
                      <a:pt x="240446" y="832898"/>
                      <a:pt x="199696" y="914400"/>
                    </a:cubicBezTo>
                    <a:cubicBezTo>
                      <a:pt x="186761" y="940271"/>
                      <a:pt x="182711" y="984780"/>
                      <a:pt x="178675" y="1008994"/>
                    </a:cubicBezTo>
                    <a:cubicBezTo>
                      <a:pt x="181689" y="1039130"/>
                      <a:pt x="180758" y="1107752"/>
                      <a:pt x="199696" y="1145628"/>
                    </a:cubicBezTo>
                    <a:cubicBezTo>
                      <a:pt x="205345" y="1156926"/>
                      <a:pt x="213710" y="1166649"/>
                      <a:pt x="220717" y="1177159"/>
                    </a:cubicBezTo>
                    <a:cubicBezTo>
                      <a:pt x="212677" y="1209318"/>
                      <a:pt x="213378" y="1226539"/>
                      <a:pt x="189186" y="1250732"/>
                    </a:cubicBezTo>
                    <a:cubicBezTo>
                      <a:pt x="180254" y="1259664"/>
                      <a:pt x="168165" y="1264745"/>
                      <a:pt x="157655" y="1271752"/>
                    </a:cubicBezTo>
                    <a:cubicBezTo>
                      <a:pt x="99956" y="1358299"/>
                      <a:pt x="175396" y="1259121"/>
                      <a:pt x="105103" y="1313794"/>
                    </a:cubicBezTo>
                    <a:cubicBezTo>
                      <a:pt x="81637" y="1332045"/>
                      <a:pt x="42041" y="1376856"/>
                      <a:pt x="42041" y="1376856"/>
                    </a:cubicBezTo>
                    <a:lnTo>
                      <a:pt x="21020" y="1439918"/>
                    </a:lnTo>
                    <a:cubicBezTo>
                      <a:pt x="17517" y="1450428"/>
                      <a:pt x="13197" y="1460701"/>
                      <a:pt x="10510" y="1471449"/>
                    </a:cubicBezTo>
                    <a:lnTo>
                      <a:pt x="0" y="1513490"/>
                    </a:lnTo>
                    <a:cubicBezTo>
                      <a:pt x="11991" y="1549465"/>
                      <a:pt x="28132" y="1616327"/>
                      <a:pt x="63062" y="1639614"/>
                    </a:cubicBezTo>
                    <a:cubicBezTo>
                      <a:pt x="84083" y="1653628"/>
                      <a:pt x="102157" y="1673667"/>
                      <a:pt x="126124" y="1681656"/>
                    </a:cubicBezTo>
                    <a:lnTo>
                      <a:pt x="189186" y="1702676"/>
                    </a:lnTo>
                    <a:cubicBezTo>
                      <a:pt x="210207" y="1716690"/>
                      <a:pt x="234384" y="1726854"/>
                      <a:pt x="252248" y="1744718"/>
                    </a:cubicBezTo>
                    <a:cubicBezTo>
                      <a:pt x="291613" y="1784083"/>
                      <a:pt x="269678" y="1771549"/>
                      <a:pt x="315310" y="1786759"/>
                    </a:cubicBezTo>
                    <a:cubicBezTo>
                      <a:pt x="336331" y="1800773"/>
                      <a:pt x="353452" y="1824646"/>
                      <a:pt x="378372" y="1828800"/>
                    </a:cubicBezTo>
                    <a:cubicBezTo>
                      <a:pt x="399393" y="1832304"/>
                      <a:pt x="420631" y="1834688"/>
                      <a:pt x="441434" y="1839311"/>
                    </a:cubicBezTo>
                    <a:cubicBezTo>
                      <a:pt x="452249" y="1841714"/>
                      <a:pt x="461928" y="1848861"/>
                      <a:pt x="472965" y="1849821"/>
                    </a:cubicBezTo>
                    <a:cubicBezTo>
                      <a:pt x="542858" y="1855899"/>
                      <a:pt x="613103" y="1856828"/>
                      <a:pt x="683172" y="1860332"/>
                    </a:cubicBezTo>
                    <a:cubicBezTo>
                      <a:pt x="704193" y="1874346"/>
                      <a:pt x="732220" y="1881352"/>
                      <a:pt x="746234" y="1902373"/>
                    </a:cubicBezTo>
                    <a:cubicBezTo>
                      <a:pt x="770759" y="1939160"/>
                      <a:pt x="777764" y="1958426"/>
                      <a:pt x="830317" y="1975945"/>
                    </a:cubicBezTo>
                    <a:cubicBezTo>
                      <a:pt x="840827" y="1979449"/>
                      <a:pt x="852163" y="1981076"/>
                      <a:pt x="861848" y="1986456"/>
                    </a:cubicBezTo>
                    <a:cubicBezTo>
                      <a:pt x="883932" y="1998725"/>
                      <a:pt x="924910" y="2028497"/>
                      <a:pt x="924910" y="2028497"/>
                    </a:cubicBezTo>
                    <a:cubicBezTo>
                      <a:pt x="1005251" y="2015107"/>
                      <a:pt x="966661" y="2017987"/>
                      <a:pt x="1040524" y="201798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79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80" name="Straight Arrow Connector 79" hidden="1"/>
          <p:cNvCxnSpPr/>
          <p:nvPr/>
        </p:nvCxnSpPr>
        <p:spPr bwMode="auto">
          <a:xfrm flipV="1">
            <a:off x="5638800" y="304800"/>
            <a:ext cx="0" cy="4909066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Straight Arrow Connector 81" hidden="1"/>
          <p:cNvCxnSpPr/>
          <p:nvPr/>
        </p:nvCxnSpPr>
        <p:spPr bwMode="auto">
          <a:xfrm flipV="1">
            <a:off x="7315200" y="324374"/>
            <a:ext cx="0" cy="2281116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682484" y="112181"/>
            <a:ext cx="120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Shallow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well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31729" y="52328"/>
            <a:ext cx="1309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Deep well,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deeply cased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271" y="1041573"/>
            <a:ext cx="3723392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Shallow wells draw from the upper aquifer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Deep wells draw from the lower aquifer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 flipV="1">
            <a:off x="5638800" y="364862"/>
            <a:ext cx="0" cy="4909066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flipV="1">
            <a:off x="7315200" y="384436"/>
            <a:ext cx="0" cy="2281116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631917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D4E9-9C0E-4BAC-AAD0-D29A522BE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4" y="-98013"/>
            <a:ext cx="5645331" cy="82867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279F"/>
                </a:solidFill>
              </a:rPr>
              <a:t>Geology and Nitrate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59806FA9-4124-42DD-B048-34470D89C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" y="994836"/>
            <a:ext cx="5486400" cy="4076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5C4A6E-863B-489C-966F-3D1DA02D303E}"/>
              </a:ext>
            </a:extLst>
          </p:cNvPr>
          <p:cNvSpPr txBox="1"/>
          <p:nvPr/>
        </p:nvSpPr>
        <p:spPr>
          <a:xfrm>
            <a:off x="6019800" y="454981"/>
            <a:ext cx="2698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Nitrate results by Aquifer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65" y="934331"/>
            <a:ext cx="1569155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34331"/>
            <a:ext cx="1421117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65" y="2379652"/>
            <a:ext cx="1604943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377429"/>
            <a:ext cx="1376534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088" y="3874899"/>
            <a:ext cx="1396358" cy="1371600"/>
          </a:xfrm>
          <a:prstGeom prst="rect">
            <a:avLst/>
          </a:prstGeom>
        </p:spPr>
      </p:pic>
      <p:sp>
        <p:nvSpPr>
          <p:cNvPr id="41" name="Content Placeholder 9"/>
          <p:cNvSpPr txBox="1">
            <a:spLocks/>
          </p:cNvSpPr>
          <p:nvPr/>
        </p:nvSpPr>
        <p:spPr>
          <a:xfrm>
            <a:off x="106057" y="5381513"/>
            <a:ext cx="8822704" cy="1307799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Monotype Sorts" pitchFamily="2" charset="2"/>
              <a:buChar char="u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0000"/>
                </a:solidFill>
              </a:rPr>
              <a:t>Elevated nitrate is more common for wells in the Sinnipee and S&amp;G aquifers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0000"/>
                </a:solidFill>
              </a:rPr>
              <a:t>These wells are typically shallow and older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635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door frac pat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00361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486400" cy="1143000"/>
          </a:xfrm>
          <a:noFill/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Gill Sans MT" pitchFamily="34" charset="0"/>
              </a:rPr>
              <a:t>What is Karst?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51816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altLang="en-US">
                <a:solidFill>
                  <a:srgbClr val="66FFFF"/>
                </a:solidFill>
                <a:latin typeface="Gill Sans MT" pitchFamily="34" charset="0"/>
              </a:rPr>
              <a:t>A type of topography</a:t>
            </a:r>
            <a:r>
              <a:rPr lang="en-US" altLang="en-US">
                <a:latin typeface="Gill Sans MT" pitchFamily="34" charset="0"/>
              </a:rPr>
              <a:t> that is formed on limestone (&amp; dolostone) gypsum, and other rocks, primarily by dissolution, and is characterized by sinkholes, caves, and underground drainage (Glossary of Geology)</a:t>
            </a:r>
          </a:p>
          <a:p>
            <a:pPr eaLnBrk="1" hangingPunct="1"/>
            <a:r>
              <a:rPr lang="en-US" altLang="en-US">
                <a:solidFill>
                  <a:srgbClr val="66FFFF"/>
                </a:solidFill>
                <a:latin typeface="Gill Sans MT" pitchFamily="34" charset="0"/>
              </a:rPr>
              <a:t>Spectrum of landscapes</a:t>
            </a:r>
            <a:r>
              <a:rPr lang="en-US" altLang="en-US">
                <a:latin typeface="Gill Sans MT" pitchFamily="34" charset="0"/>
              </a:rPr>
              <a:t> -- Door Co. to tower karst of China</a:t>
            </a:r>
          </a:p>
          <a:p>
            <a:pPr eaLnBrk="1" hangingPunct="1"/>
            <a:r>
              <a:rPr lang="en-US" altLang="en-US">
                <a:solidFill>
                  <a:srgbClr val="66FFFF"/>
                </a:solidFill>
                <a:latin typeface="Gill Sans MT" pitchFamily="34" charset="0"/>
              </a:rPr>
              <a:t>Significant land area</a:t>
            </a:r>
            <a:r>
              <a:rPr lang="en-US" altLang="en-US">
                <a:latin typeface="Gill Sans MT" pitchFamily="34" charset="0"/>
              </a:rPr>
              <a:t> - 20% of U.S., 40% of area east of Mississippi River</a:t>
            </a:r>
          </a:p>
        </p:txBody>
      </p:sp>
    </p:spTree>
    <p:extLst>
      <p:ext uri="{BB962C8B-B14F-4D97-AF65-F5344CB8AC3E}">
        <p14:creationId xmlns:p14="http://schemas.microsoft.com/office/powerpoint/2010/main" val="2232875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0" name="Rectangle 4"/>
          <p:cNvSpPr>
            <a:spLocks noGrp="1" noChangeArrowheads="1"/>
          </p:cNvSpPr>
          <p:nvPr>
            <p:ph type="title"/>
          </p:nvPr>
        </p:nvSpPr>
        <p:spPr>
          <a:xfrm>
            <a:off x="186860" y="141968"/>
            <a:ext cx="6748221" cy="828675"/>
          </a:xfrm>
        </p:spPr>
        <p:txBody>
          <a:bodyPr/>
          <a:lstStyle/>
          <a:p>
            <a:pPr algn="ctr"/>
            <a:r>
              <a:rPr lang="en-US" altLang="en-US" sz="4000" dirty="0">
                <a:solidFill>
                  <a:schemeClr val="bg2"/>
                </a:solidFill>
                <a:latin typeface="Gill Sans MT" panose="020B0502020104020203" pitchFamily="34" charset="0"/>
              </a:rPr>
              <a:t>Nitrate in SW Wisconsin Karst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871DBC-B888-4363-82FC-8DD616609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352758"/>
            <a:ext cx="3505199" cy="51435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 SW WI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Ten samples at Pioneer Farm from August 2020 to August 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Work by Masarik &amp; others (2007) that suggests that baseflow to the Upper Fever River accounts for 80% of the annual nitrate loss from croplands in the basin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Elevated NO</a:t>
            </a:r>
            <a:r>
              <a:rPr lang="en-US" sz="1800" baseline="-25000" dirty="0">
                <a:solidFill>
                  <a:srgbClr val="000000"/>
                </a:solidFill>
              </a:rPr>
              <a:t>3</a:t>
            </a:r>
            <a:r>
              <a:rPr lang="en-US" sz="1800" dirty="0">
                <a:solidFill>
                  <a:srgbClr val="000000"/>
                </a:solidFill>
              </a:rPr>
              <a:t>-N in streams; example from springs in Upper Fever River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50695C-3D87-40F9-AC6E-F960F1E86357}"/>
              </a:ext>
            </a:extLst>
          </p:cNvPr>
          <p:cNvGrpSpPr/>
          <p:nvPr/>
        </p:nvGrpSpPr>
        <p:grpSpPr>
          <a:xfrm>
            <a:off x="3435051" y="440230"/>
            <a:ext cx="5630141" cy="2780985"/>
            <a:chOff x="4626954" y="795768"/>
            <a:chExt cx="7506854" cy="3707979"/>
          </a:xfrm>
        </p:grpSpPr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4626954" y="1407167"/>
              <a:ext cx="7506854" cy="3096580"/>
              <a:chOff x="838200" y="1230868"/>
              <a:chExt cx="7730250" cy="3188732"/>
            </a:xfrm>
          </p:grpSpPr>
          <p:pic>
            <p:nvPicPr>
              <p:cNvPr id="44" name="Picture 1" descr="C:\Documents and Settings\jmacholl\Desktop\3D_graphics\landscape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2021" b="19256"/>
              <a:stretch>
                <a:fillRect/>
              </a:stretch>
            </p:blipFill>
            <p:spPr bwMode="auto">
              <a:xfrm>
                <a:off x="838200" y="1371600"/>
                <a:ext cx="7633074" cy="3048000"/>
              </a:xfrm>
              <a:prstGeom prst="rect">
                <a:avLst/>
              </a:prstGeom>
              <a:noFill/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1676400" y="2209799"/>
                <a:ext cx="425222" cy="41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77000" y="1230868"/>
                <a:ext cx="478134" cy="41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A’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133600" y="2983468"/>
                <a:ext cx="425222" cy="41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315623" y="3276599"/>
                <a:ext cx="425222" cy="41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077200" y="1230868"/>
                <a:ext cx="491250" cy="41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B’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077200" y="1524001"/>
                <a:ext cx="491250" cy="41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C’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20884924">
                <a:off x="4535350" y="3369000"/>
                <a:ext cx="1772198" cy="41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Pioneer Farm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B1FA17F-13CA-4FA4-B389-60E25985029F}"/>
                </a:ext>
              </a:extLst>
            </p:cNvPr>
            <p:cNvCxnSpPr/>
            <p:nvPr/>
          </p:nvCxnSpPr>
          <p:spPr>
            <a:xfrm>
              <a:off x="8653319" y="2257576"/>
              <a:ext cx="123888" cy="1002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3F70408-A477-4CE2-9667-FFB8065BB56A}"/>
                </a:ext>
              </a:extLst>
            </p:cNvPr>
            <p:cNvCxnSpPr/>
            <p:nvPr/>
          </p:nvCxnSpPr>
          <p:spPr>
            <a:xfrm flipV="1">
              <a:off x="7290549" y="2769936"/>
              <a:ext cx="66453" cy="1858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9AEE93D-D36B-43D1-A08D-7BA9ECCF6808}"/>
                </a:ext>
              </a:extLst>
            </p:cNvPr>
            <p:cNvCxnSpPr/>
            <p:nvPr/>
          </p:nvCxnSpPr>
          <p:spPr>
            <a:xfrm flipV="1">
              <a:off x="6485277" y="3265489"/>
              <a:ext cx="255890" cy="619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" name="Picture 3" descr="Table&#10;&#10;Description automatically generated">
              <a:extLst>
                <a:ext uri="{FF2B5EF4-FFF2-40B4-BE49-F238E27FC236}">
                  <a16:creationId xmlns:a16="http://schemas.microsoft.com/office/drawing/2014/main" id="{47C85B86-520A-42CC-ACFF-47DF9B141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7930" y="795768"/>
              <a:ext cx="685800" cy="679731"/>
            </a:xfrm>
            <a:prstGeom prst="rect">
              <a:avLst/>
            </a:prstGeom>
          </p:spPr>
        </p:pic>
        <p:pic>
          <p:nvPicPr>
            <p:cNvPr id="6" name="Picture 5" descr="Table&#10;&#10;Description automatically generated">
              <a:extLst>
                <a:ext uri="{FF2B5EF4-FFF2-40B4-BE49-F238E27FC236}">
                  <a16:creationId xmlns:a16="http://schemas.microsoft.com/office/drawing/2014/main" id="{F70443D6-EAC4-4530-B3EA-AC980309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1220" y="3228024"/>
              <a:ext cx="685800" cy="581705"/>
            </a:xfrm>
            <a:prstGeom prst="rect">
              <a:avLst/>
            </a:prstGeom>
          </p:spPr>
        </p:pic>
        <p:pic>
          <p:nvPicPr>
            <p:cNvPr id="8" name="Picture 7" descr="Table&#10;&#10;Description automatically generated">
              <a:extLst>
                <a:ext uri="{FF2B5EF4-FFF2-40B4-BE49-F238E27FC236}">
                  <a16:creationId xmlns:a16="http://schemas.microsoft.com/office/drawing/2014/main" id="{5B2D0F9A-3433-4C0B-96D2-6A5F5EDA9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8062" y="3367177"/>
              <a:ext cx="685800" cy="806115"/>
            </a:xfrm>
            <a:prstGeom prst="rect">
              <a:avLst/>
            </a:prstGeom>
          </p:spPr>
        </p:pic>
        <p:pic>
          <p:nvPicPr>
            <p:cNvPr id="10" name="Picture 9" descr="Table&#10;&#10;Description automatically generated">
              <a:extLst>
                <a:ext uri="{FF2B5EF4-FFF2-40B4-BE49-F238E27FC236}">
                  <a16:creationId xmlns:a16="http://schemas.microsoft.com/office/drawing/2014/main" id="{58D3471C-0B65-46D7-AB27-7EFA38A1B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5914" y="3248083"/>
              <a:ext cx="685800" cy="561646"/>
            </a:xfrm>
            <a:prstGeom prst="rect">
              <a:avLst/>
            </a:prstGeom>
          </p:spPr>
        </p:pic>
        <p:pic>
          <p:nvPicPr>
            <p:cNvPr id="12" name="Picture 11" descr="Table&#10;&#10;Description automatically generated">
              <a:extLst>
                <a:ext uri="{FF2B5EF4-FFF2-40B4-BE49-F238E27FC236}">
                  <a16:creationId xmlns:a16="http://schemas.microsoft.com/office/drawing/2014/main" id="{E5821B35-956C-4DE1-8A35-36559FA94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19493" y="854084"/>
              <a:ext cx="685800" cy="820511"/>
            </a:xfrm>
            <a:prstGeom prst="rect">
              <a:avLst/>
            </a:prstGeom>
          </p:spPr>
        </p:pic>
        <p:pic>
          <p:nvPicPr>
            <p:cNvPr id="14" name="Picture 13" descr="Table&#10;&#10;Description automatically generated">
              <a:extLst>
                <a:ext uri="{FF2B5EF4-FFF2-40B4-BE49-F238E27FC236}">
                  <a16:creationId xmlns:a16="http://schemas.microsoft.com/office/drawing/2014/main" id="{F7619D45-51A3-4C44-94FF-D50EEC36A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67519" y="1418765"/>
              <a:ext cx="685800" cy="825388"/>
            </a:xfrm>
            <a:prstGeom prst="rect">
              <a:avLst/>
            </a:prstGeom>
          </p:spPr>
        </p:pic>
        <p:pic>
          <p:nvPicPr>
            <p:cNvPr id="16" name="Picture 15" descr="Table&#10;&#10;Description automatically generated">
              <a:extLst>
                <a:ext uri="{FF2B5EF4-FFF2-40B4-BE49-F238E27FC236}">
                  <a16:creationId xmlns:a16="http://schemas.microsoft.com/office/drawing/2014/main" id="{CCEB89C1-21DA-427F-B81C-E5007C544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84817" y="2234240"/>
              <a:ext cx="685800" cy="578457"/>
            </a:xfrm>
            <a:prstGeom prst="rect">
              <a:avLst/>
            </a:prstGeom>
          </p:spPr>
        </p:pic>
        <p:pic>
          <p:nvPicPr>
            <p:cNvPr id="18" name="Picture 17" descr="Table&#10;&#10;Description automatically generated">
              <a:extLst>
                <a:ext uri="{FF2B5EF4-FFF2-40B4-BE49-F238E27FC236}">
                  <a16:creationId xmlns:a16="http://schemas.microsoft.com/office/drawing/2014/main" id="{674BCEC7-6568-4614-A271-72D9271DE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20597" y="2542224"/>
              <a:ext cx="685800" cy="6858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1443B-244F-B635-B30E-C079F5BB60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64" y="3190242"/>
            <a:ext cx="508883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.png">
            <a:extLst>
              <a:ext uri="{FF2B5EF4-FFF2-40B4-BE49-F238E27FC236}">
                <a16:creationId xmlns:a16="http://schemas.microsoft.com/office/drawing/2014/main" id="{C4764B45-82FC-4383-B73A-7882898CA6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5041392" y="1181554"/>
            <a:ext cx="3657600" cy="2058301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065962" cy="110490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0033CC"/>
                </a:solidFill>
              </a:rPr>
              <a:t>Well Construction is Important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079405"/>
            <a:ext cx="5181601" cy="4711795"/>
          </a:xfrm>
        </p:spPr>
        <p:txBody>
          <a:bodyPr/>
          <a:lstStyle/>
          <a:p>
            <a:pPr lvl="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Shallowly-cased wells are more vulnerable to contaminants originating at the land surface than deeply-cased wells.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Minnesota has well construction codes that prevent cross-connection between aquifers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5733" y="6483402"/>
            <a:ext cx="8349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Runkel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others, 2013. Minnesota Geological Survey,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OpenFile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7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Report 14-02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89" y="4175913"/>
            <a:ext cx="6882384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27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8" y="762000"/>
            <a:ext cx="5912123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7772400" cy="85725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Gill Sans MT" panose="020B0502020104020203" pitchFamily="34" charset="0"/>
              </a:rPr>
              <a:t>Take Away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Karst aquifers form by dissolving carbonate rock (limestone and dolomite). Water can move quickly in the interconnected network of fractures and conduits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Soils are the “protective cover” over karst aquifers. Areas with thin soils or coarse-textured soils are more vulnerable to contamination. </a:t>
            </a:r>
            <a:r>
              <a:rPr lang="en-US" altLang="en-US" sz="2400" dirty="0" err="1">
                <a:solidFill>
                  <a:schemeClr val="tx1"/>
                </a:solidFill>
                <a:latin typeface="Gill Sans MT" panose="020B0502020104020203" pitchFamily="34" charset="0"/>
              </a:rPr>
              <a:t>Macropores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 in cohesive soils also provide pathways for contaminants.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Recharge is the process that moves contaminants from the ground surface into the aquifer. Recharge varies seasonally. Aquifers are most vulnerable during recharge periods. 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The karst flow systems in NE and SW Wisconsin are different.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In NE WI, areas with thin soils are more vulnerable to contamination. 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In SW WI, geology and well construction are significant factors in predicting well contamination 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9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60" r="24979" b="37429"/>
          <a:stretch/>
        </p:blipFill>
        <p:spPr>
          <a:xfrm>
            <a:off x="0" y="-990600"/>
            <a:ext cx="9144000" cy="692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85725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6"/>
                </a:solidFill>
                <a:latin typeface="Gill Sans MT" panose="020B0502020104020203" pitchFamily="34" charset="0"/>
              </a:rPr>
              <a:t>Hydrogeologic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 Resources SW WI</a:t>
            </a:r>
            <a:endParaRPr lang="en-US" dirty="0">
              <a:solidFill>
                <a:schemeClr val="accent6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6863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Detailed 1:24,000 geologic maps for Lead-Zinc District</a:t>
            </a:r>
          </a:p>
          <a:p>
            <a:pPr lvl="1">
              <a:lnSpc>
                <a:spcPct val="90000"/>
              </a:lnSpc>
            </a:pPr>
            <a:r>
              <a:rPr lang="en-US" sz="1800" dirty="0" err="1">
                <a:solidFill>
                  <a:schemeClr val="tx1"/>
                </a:solidFill>
                <a:latin typeface="Gill Sans MT" panose="020B0502020104020203" pitchFamily="34" charset="0"/>
              </a:rPr>
              <a:t>Heyl</a:t>
            </a:r>
            <a:r>
              <a:rPr 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, A.V. Jr, A. F. Agnew, E.J. Lyons, and C.H. </a:t>
            </a:r>
            <a:r>
              <a:rPr lang="en-US" sz="1800" dirty="0" err="1">
                <a:solidFill>
                  <a:schemeClr val="tx1"/>
                </a:solidFill>
                <a:latin typeface="Gill Sans MT" panose="020B0502020104020203" pitchFamily="34" charset="0"/>
              </a:rPr>
              <a:t>Behre</a:t>
            </a:r>
            <a:r>
              <a:rPr 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, Jr., 1959. The Geology of the Upper Mississippi Valley Zinc-Lead District, U.S.G.S. Professional Paper 309, 320 pages, 24 plates</a:t>
            </a:r>
            <a:r>
              <a:rPr lang="en-US" sz="1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Iowa County Bedrock Map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Bill Batten, 2010. </a:t>
            </a:r>
            <a:r>
              <a:rPr lang="en-US" alt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WGNHS Open File </a:t>
            </a:r>
            <a:r>
              <a:rPr lang="en-US" altLang="en-US" sz="1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Report,</a:t>
            </a:r>
            <a:r>
              <a:rPr lang="en-US" sz="1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WOFR2010-01, Plate 1 is map, Plate 2 cross sections</a:t>
            </a:r>
            <a:endParaRPr lang="en-US" altLang="en-US" sz="18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Grant County Bedrock Map by Eric </a:t>
            </a: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Stewart</a:t>
            </a:r>
            <a:endParaRPr lang="en-US" altLang="en-US" sz="18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Lafayette County Bedrock Map by Eric Stewart </a:t>
            </a:r>
            <a:r>
              <a:rPr lang="en-US" altLang="en-US" sz="1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– expected Summer 2026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Surficial Geology Maps of </a:t>
            </a:r>
            <a:r>
              <a:rPr lang="en-US" altLang="en-US" sz="2400" dirty="0" err="1" smtClean="0">
                <a:solidFill>
                  <a:schemeClr val="tx1"/>
                </a:solidFill>
                <a:latin typeface="Gill Sans MT" panose="020B0502020104020203" pitchFamily="34" charset="0"/>
              </a:rPr>
              <a:t>Driftless</a:t>
            </a: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 counties, Eric Carson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many counties mapped at 1:100,000 scale. 1:250,000 compilation within a year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Depth-to-bedrock Maps: </a:t>
            </a: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in progress</a:t>
            </a:r>
            <a:endParaRPr lang="en-US" altLang="en-US" sz="24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FEBD0-BDDA-43CD-8BAF-CBC2904F29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19800"/>
            <a:ext cx="260351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60" r="24979" b="37429"/>
          <a:stretch/>
        </p:blipFill>
        <p:spPr>
          <a:xfrm>
            <a:off x="0" y="-990600"/>
            <a:ext cx="9144000" cy="692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85725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6"/>
                </a:solidFill>
                <a:latin typeface="Gill Sans MT" panose="020B0502020104020203" pitchFamily="34" charset="0"/>
              </a:rPr>
              <a:t>Hydrogeologic</a:t>
            </a:r>
            <a:r>
              <a:rPr lang="en-US" dirty="0" smtClean="0">
                <a:solidFill>
                  <a:schemeClr val="accent6"/>
                </a:solidFill>
                <a:latin typeface="Gill Sans MT" panose="020B0502020104020203" pitchFamily="34" charset="0"/>
              </a:rPr>
              <a:t> Resources SW WI</a:t>
            </a:r>
            <a:endParaRPr lang="en-US" dirty="0">
              <a:solidFill>
                <a:schemeClr val="accent6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94833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Iowa County Water-table map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Gotkowitz, 2010. WGNHS Open File Report, </a:t>
            </a:r>
            <a:r>
              <a:rPr 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WOFR2010-03-plate01</a:t>
            </a:r>
            <a:endParaRPr lang="en-US" alt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Water-table maps can be used to delineate capture zones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Grant </a:t>
            </a:r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County Water-table map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Muldoon, in </a:t>
            </a:r>
            <a:r>
              <a:rPr lang="en-US" altLang="en-US" sz="20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prep. </a:t>
            </a:r>
            <a:r>
              <a:rPr lang="en-US" alt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Draft contours completed, hope it will be published within the year.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SWIGG Report to Counties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Stokdyk and others, 2023. </a:t>
            </a:r>
            <a:r>
              <a:rPr lang="en-US" alt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WGNHS Open File Report, </a:t>
            </a:r>
            <a:r>
              <a:rPr lang="en-US" sz="1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WOFR2023-02</a:t>
            </a:r>
            <a:endParaRPr lang="en-US" altLang="en-US" sz="1800" dirty="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SWIGG Journal Article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“Sources and risk factors for nitrate, pathogens, and fecal contamination of private wells in rural southwestern Wisconsin, USA” (Joel </a:t>
            </a:r>
            <a:r>
              <a:rPr lang="en-US" sz="1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Stokdyk and others) </a:t>
            </a:r>
            <a:r>
              <a:rPr 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was submitted to </a:t>
            </a:r>
            <a:r>
              <a:rPr lang="en-US" sz="1800" i="1" dirty="0">
                <a:solidFill>
                  <a:schemeClr val="tx1"/>
                </a:solidFill>
                <a:latin typeface="Gill Sans MT" panose="020B0502020104020203" pitchFamily="34" charset="0"/>
              </a:rPr>
              <a:t>Water Research</a:t>
            </a:r>
            <a:r>
              <a:rPr 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 last </a:t>
            </a:r>
            <a:r>
              <a:rPr lang="en-US" sz="1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month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Current Project “</a:t>
            </a: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Risk from pathogens and exposure to antibiotic resistance genes in private wells in southwest </a:t>
            </a:r>
            <a:r>
              <a:rPr lang="en-US" sz="24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WI” July 2023-June 2025</a:t>
            </a:r>
            <a:endParaRPr 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</a:pPr>
            <a:endParaRPr lang="en-US" sz="22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lvl="1">
              <a:lnSpc>
                <a:spcPct val="90000"/>
              </a:lnSpc>
            </a:pPr>
            <a:endParaRPr lang="en-US" alt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FEBD0-BDDA-43CD-8BAF-CBC2904F29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19800"/>
            <a:ext cx="260351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2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Information on Well Construction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14400"/>
            <a:ext cx="4267200" cy="54525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5791200" y="1600200"/>
            <a:ext cx="685800" cy="76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812298"/>
            <a:ext cx="464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To find a well construction report visit the DNR website: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https://dnr.wi.gov/WellConstructionSearch/#!/PublicSearch/Index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3417" y="1367706"/>
            <a:ext cx="4569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Well construction reports (WCRs) contain information about private wells.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7" y="274638"/>
            <a:ext cx="4529381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Information on Groundwater Quality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UW Stevens Point Center for Watershed Science</a:t>
            </a:r>
          </a:p>
          <a:p>
            <a:pPr lvl="1"/>
            <a:r>
              <a:rPr lang="en-US" dirty="0" smtClean="0"/>
              <a:t>Interactive program that allows you to view groundwater quality data at a variety of scales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45950"/>
            <a:ext cx="3858893" cy="21327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09600" y="6316676"/>
            <a:ext cx="754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https://www3.uwsp.edu/cnr-ap/watershed/Pages/WellWaterViewer.aspx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514600"/>
            <a:ext cx="3838786" cy="36661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65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50" y="-76200"/>
            <a:ext cx="7772400" cy="1143000"/>
          </a:xfrm>
        </p:spPr>
        <p:txBody>
          <a:bodyPr/>
          <a:lstStyle/>
          <a:p>
            <a:r>
              <a:rPr lang="en-US" dirty="0" smtClean="0"/>
              <a:t>Where to get help with your water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93" y="870659"/>
            <a:ext cx="5648714" cy="5335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5105400"/>
            <a:ext cx="277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The WDNR has a variety of publications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6400800"/>
            <a:ext cx="6215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https://dnr.wisconsin.gov/topic/Wells/homeowners.html</a:t>
            </a:r>
          </a:p>
        </p:txBody>
      </p:sp>
    </p:spTree>
    <p:extLst>
      <p:ext uri="{BB962C8B-B14F-4D97-AF65-F5344CB8AC3E}">
        <p14:creationId xmlns:p14="http://schemas.microsoft.com/office/powerpoint/2010/main" val="32140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040" y="152400"/>
            <a:ext cx="7772400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2"/>
                </a:solidFill>
              </a:rPr>
              <a:t>The Center for Watershed Science and Education at UW Stevens Point has numerous education resources about groundwater and wells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52600"/>
            <a:ext cx="4270640" cy="48112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752600"/>
            <a:ext cx="3779242" cy="48493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65440" y="1295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https://www3.uwsp.edu/cnr-ap/watershed/Pages/GWHome.aspx</a:t>
            </a:r>
          </a:p>
        </p:txBody>
      </p:sp>
    </p:spTree>
    <p:extLst>
      <p:ext uri="{BB962C8B-B14F-4D97-AF65-F5344CB8AC3E}">
        <p14:creationId xmlns:p14="http://schemas.microsoft.com/office/powerpoint/2010/main" val="41541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040" y="152400"/>
            <a:ext cx="7772400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2"/>
                </a:solidFill>
              </a:rPr>
              <a:t>The Wisconsin Geological and Natural History Survey provides maps, publications, and data about geology and groundwater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5440" y="1295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https://wgnhs.wisc.edu/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81200"/>
            <a:ext cx="5206946" cy="44510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807732"/>
            <a:ext cx="4724400" cy="37492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98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8" y="1414683"/>
            <a:ext cx="4114800" cy="4437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09" y="4354317"/>
            <a:ext cx="4114800" cy="24317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7095" y="87408"/>
            <a:ext cx="3962399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33CC"/>
                </a:solidFill>
                <a:latin typeface="Gill Sans MT" panose="020B0502020104020203" pitchFamily="34" charset="0"/>
              </a:rPr>
              <a:t>Wisconsin Karst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66204D-B4AE-417E-AA68-07EAA82DE0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08" y="0"/>
            <a:ext cx="4114800" cy="35002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4D41B7-0ECF-45E8-8982-1E3C552903A6}"/>
              </a:ext>
            </a:extLst>
          </p:cNvPr>
          <p:cNvSpPr/>
          <p:nvPr/>
        </p:nvSpPr>
        <p:spPr>
          <a:xfrm>
            <a:off x="4648200" y="33933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Image from </a:t>
            </a:r>
            <a:r>
              <a:rPr lang="en-US" sz="1800" i="1" dirty="0">
                <a:solidFill>
                  <a:schemeClr val="tx1"/>
                </a:solidFill>
                <a:latin typeface="Gill Sans MT" panose="020B0502020104020203" pitchFamily="34" charset="0"/>
              </a:rPr>
              <a:t>Protect the Water You Drink: Tips for Homeowners of Rural and Agricultural Lands in Door County</a:t>
            </a:r>
            <a:endParaRPr lang="en-US" sz="1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B9BAA-961F-4D2C-9FC4-85D917534366}"/>
              </a:ext>
            </a:extLst>
          </p:cNvPr>
          <p:cNvSpPr/>
          <p:nvPr/>
        </p:nvSpPr>
        <p:spPr>
          <a:xfrm>
            <a:off x="312508" y="62236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Image courtesy of Tony </a:t>
            </a:r>
            <a:r>
              <a:rPr lang="en-US" sz="1800" dirty="0" err="1">
                <a:solidFill>
                  <a:schemeClr val="tx1"/>
                </a:solidFill>
                <a:latin typeface="Gill Sans MT" panose="020B0502020104020203" pitchFamily="34" charset="0"/>
              </a:rPr>
              <a:t>Runkel</a:t>
            </a:r>
            <a:r>
              <a:rPr lang="en-US" sz="1800" dirty="0">
                <a:solidFill>
                  <a:schemeClr val="tx1"/>
                </a:solidFill>
                <a:latin typeface="Gill Sans MT" panose="020B0502020104020203" pitchFamily="34" charset="0"/>
              </a:rPr>
              <a:t>, MN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42362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0"/>
            <a:ext cx="7696200" cy="99417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33CC"/>
                </a:solidFill>
                <a:latin typeface="Gill Sans MT" panose="020B0502020104020203" pitchFamily="34" charset="0"/>
              </a:rPr>
              <a:t>Southwest Wisconsin Karst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1"/>
            <a:ext cx="5410200" cy="1828578"/>
          </a:xfrm>
        </p:spPr>
        <p:txBody>
          <a:bodyPr>
            <a:noAutofit/>
          </a:bodyPr>
          <a:lstStyle/>
          <a:p>
            <a:r>
              <a:rPr lang="en-US" sz="2800" dirty="0"/>
              <a:t>Karst features</a:t>
            </a:r>
          </a:p>
          <a:p>
            <a:pPr lvl="1"/>
            <a:r>
              <a:rPr lang="en-US" sz="2800" dirty="0"/>
              <a:t>Sinkholes, conduits, caves</a:t>
            </a:r>
          </a:p>
          <a:p>
            <a:pPr lvl="1"/>
            <a:r>
              <a:rPr lang="en-US" sz="2800" dirty="0"/>
              <a:t>Carbonates weather to produce red clay “terra </a:t>
            </a:r>
            <a:r>
              <a:rPr lang="en-US" sz="2800" dirty="0" err="1"/>
              <a:t>rosa</a:t>
            </a:r>
            <a:r>
              <a:rPr lang="en-US" sz="2800" dirty="0"/>
              <a:t>”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" y="3271265"/>
            <a:ext cx="4114800" cy="3080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14" y="5943600"/>
            <a:ext cx="3217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Sinkhole near Blue Mounds, WGNHS photo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830062"/>
            <a:ext cx="231965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7522" y="838200"/>
            <a:ext cx="18810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Conduit in 151 </a:t>
            </a:r>
            <a:r>
              <a:rPr lang="en-US" sz="1350" dirty="0" err="1">
                <a:solidFill>
                  <a:prstClr val="white"/>
                </a:solidFill>
                <a:latin typeface="Calibri" panose="020F0502020204030204"/>
              </a:rPr>
              <a:t>roadcut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, 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white"/>
                </a:solidFill>
                <a:latin typeface="Calibri" panose="020F0502020204030204"/>
              </a:rPr>
              <a:t>WiDOT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photo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810000"/>
            <a:ext cx="4572000" cy="26283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5800" y="3880531"/>
            <a:ext cx="44137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photo from Cave of the Mounds National Natural Landmark</a:t>
            </a:r>
          </a:p>
        </p:txBody>
      </p:sp>
    </p:spTree>
    <p:extLst>
      <p:ext uri="{BB962C8B-B14F-4D97-AF65-F5344CB8AC3E}">
        <p14:creationId xmlns:p14="http://schemas.microsoft.com/office/powerpoint/2010/main" val="208573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solidFill>
                  <a:srgbClr val="0033CC"/>
                </a:solidFill>
                <a:latin typeface="Gill Sans MT" pitchFamily="34" charset="0"/>
              </a:rPr>
              <a:t>Northeastern Wisconsin Karst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3810000" cy="4114800"/>
          </a:xfrm>
        </p:spPr>
        <p:txBody>
          <a:bodyPr/>
          <a:lstStyle/>
          <a:p>
            <a:pPr eaLnBrk="1" hangingPunct="1"/>
            <a:endParaRPr lang="en-US" altLang="en-US" sz="2800"/>
          </a:p>
          <a:p>
            <a:pPr eaLnBrk="1" hangingPunct="1"/>
            <a:endParaRPr lang="en-US" altLang="en-US" sz="2800"/>
          </a:p>
        </p:txBody>
      </p:sp>
      <p:pic>
        <p:nvPicPr>
          <p:cNvPr id="69636" name="Picture 4" descr="upper_big_quarry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914400"/>
            <a:ext cx="4589462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 descr="sildol_yellow_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341813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89435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solidFill>
                  <a:srgbClr val="0033CC"/>
                </a:solidFill>
                <a:latin typeface="Gill Sans MT" pitchFamily="34" charset="0"/>
              </a:rPr>
              <a:t>Northeastern Wisconsin Karst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5832549"/>
            <a:ext cx="8674386" cy="830997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Characterized by a very well-connected network of fractures</a:t>
            </a:r>
          </a:p>
        </p:txBody>
      </p:sp>
      <p:pic>
        <p:nvPicPr>
          <p:cNvPr id="6" name="Picture 5" descr="frac_in_field">
            <a:extLst>
              <a:ext uri="{FF2B5EF4-FFF2-40B4-BE49-F238E27FC236}">
                <a16:creationId xmlns:a16="http://schemas.microsoft.com/office/drawing/2014/main" id="{1D4CDF20-91AE-40BA-9A8F-1FCCCB8C2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" y="911504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tv_log_lores">
            <a:extLst>
              <a:ext uri="{FF2B5EF4-FFF2-40B4-BE49-F238E27FC236}">
                <a16:creationId xmlns:a16="http://schemas.microsoft.com/office/drawing/2014/main" id="{03313B30-0918-4309-B33B-1C9EDF77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2598"/>
            <a:ext cx="457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6400A8-6FF0-40E7-899C-7A77BB62E335}"/>
              </a:ext>
            </a:extLst>
          </p:cNvPr>
          <p:cNvSpPr txBox="1"/>
          <p:nvPr/>
        </p:nvSpPr>
        <p:spPr>
          <a:xfrm>
            <a:off x="162843" y="4350921"/>
            <a:ext cx="404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Vertical Fractures are common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20349-4D4F-4D88-877F-B165FA92463F}"/>
              </a:ext>
            </a:extLst>
          </p:cNvPr>
          <p:cNvSpPr txBox="1"/>
          <p:nvPr/>
        </p:nvSpPr>
        <p:spPr>
          <a:xfrm>
            <a:off x="4851971" y="4772729"/>
            <a:ext cx="4362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Bedding-plane fractures are also common</a:t>
            </a:r>
          </a:p>
        </p:txBody>
      </p:sp>
    </p:spTree>
    <p:extLst>
      <p:ext uri="{BB962C8B-B14F-4D97-AF65-F5344CB8AC3E}">
        <p14:creationId xmlns:p14="http://schemas.microsoft.com/office/powerpoint/2010/main" val="41561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NE WI Karst Task Force Report and the Hydrogeology Behind It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Outline&amp;quot;&quot;/&gt;&lt;property id=&quot;20307&quot; value=&quot;493&quot;/&gt;&lt;/object&gt;&lt;object type=&quot;3&quot; unique_id=&quot;10008&quot;&gt;&lt;property id=&quot;20148&quot; value=&quot;5&quot;/&gt;&lt;property id=&quot;20300&quot; value=&quot;Slide 3 - &amp;quot;What is Karst?&amp;quot;&quot;/&gt;&lt;property id=&quot;20307&quot; value=&quot;344&quot;/&gt;&lt;/object&gt;&lt;object type=&quot;3&quot; unique_id=&quot;10009&quot;&gt;&lt;property id=&quot;20148&quot; value=&quot;5&quot;/&gt;&lt;property id=&quot;20300&quot; value=&quot;Slide 4&quot;/&gt;&lt;property id=&quot;20307&quot; value=&quot;498&quot;/&gt;&lt;/object&gt;&lt;object type=&quot;3&quot; unique_id=&quot;10010&quot;&gt;&lt;property id=&quot;20148&quot; value=&quot;5&quot;/&gt;&lt;property id=&quot;20300&quot; value=&quot;Slide 5 - &amp;quot;“Karst Potential” in Wisconsin&amp;quot;&quot;/&gt;&lt;property id=&quot;20307&quot; value=&quot;307&quot;/&gt;&lt;/object&gt;&lt;object type=&quot;3&quot; unique_id=&quot;10011&quot;&gt;&lt;property id=&quot;20148&quot; value=&quot;5&quot;/&gt;&lt;property id=&quot;20300&quot; value=&quot;Slide 6&quot;/&gt;&lt;property id=&quot;20307&quot; value=&quot;308&quot;/&gt;&lt;/object&gt;&lt;object type=&quot;3&quot; unique_id=&quot;10012&quot;&gt;&lt;property id=&quot;20148&quot; value=&quot;5&quot;/&gt;&lt;property id=&quot;20300&quot; value=&quot;Slide 16 - &amp;quot;Silurian Dolomite Aquifer&amp;quot;&quot;/&gt;&lt;property id=&quot;20307&quot; value=&quot;279&quot;/&gt;&lt;/object&gt;&lt;object type=&quot;3&quot; unique_id=&quot;10013&quot;&gt;&lt;property id=&quot;20148&quot; value=&quot;5&quot;/&gt;&lt;property id=&quot;20300&quot; value=&quot;Slide 17 - &amp;quot;Silurian Dolomite&amp;#x0D;&amp;#x0A;Aquifer&amp;quot;&quot;/&gt;&lt;property id=&quot;20307&quot; value=&quot;353&quot;/&gt;&lt;/object&gt;&lt;object type=&quot;3&quot; unique_id=&quot;10014&quot;&gt;&lt;property id=&quot;20148&quot; value=&quot;5&quot;/&gt;&lt;property id=&quot;20300&quot; value=&quot;Slide 18 - &amp;quot;Silurian Dolomite &amp;#x0D;&amp;#x0A;Aquifer&amp;quot;&quot;/&gt;&lt;property id=&quot;20307&quot; value=&quot;354&quot;/&gt;&lt;/object&gt;&lt;object type=&quot;3&quot; unique_id=&quot;10015&quot;&gt;&lt;property id=&quot;20148&quot; value=&quot;5&quot;/&gt;&lt;property id=&quot;20300&quot; value=&quot;Slide 19 - &amp;quot;Silurian Dolomite &amp;#x0D;&amp;#x0A;Aquifer&amp;quot;&quot;/&gt;&lt;property id=&quot;20307&quot; value=&quot;415&quot;/&gt;&lt;/object&gt;&lt;object type=&quot;3&quot; unique_id=&quot;10016&quot;&gt;&lt;property id=&quot;20148&quot; value=&quot;5&quot;/&gt;&lt;property id=&quot;20300&quot; value=&quot;Slide 20 - &amp;quot;Location Slide&amp;quot;&quot;/&gt;&lt;property id=&quot;20307&quot; value=&quot;397&quot;/&gt;&lt;/object&gt;&lt;object type=&quot;3&quot; unique_id=&quot;10017&quot;&gt;&lt;property id=&quot;20148&quot; value=&quot;5&quot;/&gt;&lt;property id=&quot;20300&quot; value=&quot;Slide 21 - &amp;quot;Water levels and fluctuations at a piezometer nest in fractured dolomite&amp;quot;&quot;/&gt;&lt;property id=&quot;20307&quot; value=&quot;363&quot;/&gt;&lt;/object&gt;&lt;object type=&quot;3&quot; unique_id=&quot;10018&quot;&gt;&lt;property id=&quot;20148&quot; value=&quot;5&quot;/&gt;&lt;property id=&quot;20300&quot; value=&quot;Slide 22 - &amp;quot;Water Quality Variation&amp;quot;&quot;/&gt;&lt;property id=&quot;20307&quot; value=&quot;392&quot;/&gt;&lt;/object&gt;&lt;object type=&quot;3&quot; unique_id=&quot;10019&quot;&gt;&lt;property id=&quot;20148&quot; value=&quot;5&quot;/&gt;&lt;property id=&quot;20300&quot; value=&quot;Slide 23 - &amp;quot;Door Co. Groundwater Sampling Results&amp;quot;&quot;/&gt;&lt;property id=&quot;20307&quot; value=&quot;396&quot;/&gt;&lt;/object&gt;&lt;object type=&quot;3&quot; unique_id=&quot;10020&quot;&gt;&lt;property id=&quot;20148&quot; value=&quot;5&quot;/&gt;&lt;property id=&quot;20300&quot; value=&quot;Slide 24 - &amp;quot;Groundwater Velocities&amp;quot;&quot;/&gt;&lt;property id=&quot;20307&quot; value=&quot;389&quot;/&gt;&lt;/object&gt;&lt;object type=&quot;3&quot; unique_id=&quot;10021&quot;&gt;&lt;property id=&quot;20148&quot; value=&quot;5&quot;/&gt;&lt;property id=&quot;20300&quot; value=&quot;Slide 25 - &amp;quot;Groundwater Velocities&amp;quot;&quot;/&gt;&lt;property id=&quot;20307&quot; value=&quot;316&quot;/&gt;&lt;/object&gt;&lt;object type=&quot;3&quot; unique_id=&quot;10022&quot;&gt;&lt;property id=&quot;20148&quot; value=&quot;5&quot;/&gt;&lt;property id=&quot;20300&quot; value=&quot;Slide 26 - &amp;quot;Flow Characteristics of Karst Aquifers&amp;quot;&quot;/&gt;&lt;property id=&quot;20307&quot; value=&quot;342&quot;/&gt;&lt;/object&gt;&lt;object type=&quot;3&quot; unique_id=&quot;10023&quot;&gt;&lt;property id=&quot;20148&quot; value=&quot;5&quot;/&gt;&lt;property id=&quot;20300&quot; value=&quot;Slide 7 - &amp;quot;Regional WQ Data&amp;quot;&quot;/&gt;&lt;property id=&quot;20307&quot; value=&quot;405&quot;/&gt;&lt;/object&gt;&lt;object type=&quot;3&quot; unique_id=&quot;10024&quot;&gt;&lt;property id=&quot;20148&quot; value=&quot;5&quot;/&gt;&lt;property id=&quot;20300&quot; value=&quot;Slide 10 - &amp;quot;Calumet Coliform Bacteria Data&amp;quot;&quot;/&gt;&lt;property id=&quot;20307&quot; value=&quot;413&quot;/&gt;&lt;/object&gt;&lt;object type=&quot;3&quot; unique_id=&quot;10025&quot;&gt;&lt;property id=&quot;20148&quot; value=&quot;5&quot;/&gt;&lt;property id=&quot;20300&quot; value=&quot;Slide 11 - &amp;quot;Calumet Nitrate Data&amp;quot;&quot;/&gt;&lt;property id=&quot;20307&quot; value=&quot;414&quot;/&gt;&lt;/object&gt;&lt;object type=&quot;3&quot; unique_id=&quot;10026&quot;&gt;&lt;property id=&quot;20148&quot; value=&quot;5&quot;/&gt;&lt;property id=&quot;20300&quot; value=&quot;Slide 12 - &amp;quot;Calumet E. Coli Data&amp;quot;&quot;/&gt;&lt;property id=&quot;20307&quot; value=&quot;410&quot;/&gt;&lt;/object&gt;&lt;object type=&quot;3&quot; unique_id=&quot;10027&quot;&gt;&lt;property id=&quot;20148&quot; value=&quot;5&quot;/&gt;&lt;property id=&quot;20300&quot; value=&quot;Slide 13 - &amp;quot;Kewaunee County&amp;quot;&quot;/&gt;&lt;property id=&quot;20307&quot; value=&quot;407&quot;/&gt;&lt;/object&gt;&lt;object type=&quot;3&quot; unique_id=&quot;10028&quot;&gt;&lt;property id=&quot;20148&quot; value=&quot;5&quot;/&gt;&lt;property id=&quot;20300&quot; value=&quot;Slide 9&quot;/&gt;&lt;property id=&quot;20307&quot; value=&quot;420&quot;/&gt;&lt;/object&gt;&lt;object type=&quot;3&quot; unique_id=&quot;10029&quot;&gt;&lt;property id=&quot;20148&quot; value=&quot;5&quot;/&gt;&lt;property id=&quot;20300&quot; value=&quot;Slide 14 - &amp;quot;Brown &amp;amp; Manitowoc Counties&amp;quot;&quot;/&gt;&lt;property id=&quot;20307&quot; value=&quot;408&quot;/&gt;&lt;/object&gt;&lt;object type=&quot;3&quot; unique_id=&quot;10031&quot;&gt;&lt;property id=&quot;20148&quot; value=&quot;5&quot;/&gt;&lt;property id=&quot;20300&quot; value=&quot;Slide 8&quot;/&gt;&lt;property id=&quot;20307&quot; value=&quot;460&quot;/&gt;&lt;/object&gt;&lt;object type=&quot;3&quot; unique_id=&quot;10032&quot;&gt;&lt;property id=&quot;20148&quot; value=&quot;5&quot;/&gt;&lt;property id=&quot;20300&quot; value=&quot;Slide 15 - &amp;quot;NE WI Karst Task Force&amp;quot;&quot;/&gt;&lt;property id=&quot;20307&quot; value=&quot;406&quot;/&gt;&lt;/object&gt;&lt;object type=&quot;3&quot; unique_id=&quot;10033&quot;&gt;&lt;property id=&quot;20148&quot; value=&quot;5&quot;/&gt;&lt;property id=&quot;20300&quot; value=&quot;Slide 27 - &amp;quot;Vulnerability Ranking&amp;quot;&quot;/&gt;&lt;property id=&quot;20307&quot; value=&quot;455&quot;/&gt;&lt;/object&gt;&lt;object type=&quot;3&quot; unique_id=&quot;10034&quot;&gt;&lt;property id=&quot;20148&quot; value=&quot;5&quot;/&gt;&lt;property id=&quot;20300&quot; value=&quot;Slide 28&quot;/&gt;&lt;property id=&quot;20307&quot; value=&quot;445&quot;/&gt;&lt;/object&gt;&lt;object type=&quot;3&quot; unique_id=&quot;10035&quot;&gt;&lt;property id=&quot;20148&quot; value=&quot;5&quot;/&gt;&lt;property id=&quot;20300&quot; value=&quot;Slide 29&quot;/&gt;&lt;property id=&quot;20307&quot; value=&quot;310&quot;/&gt;&lt;/object&gt;&lt;object type=&quot;3&quot; unique_id=&quot;10036&quot;&gt;&lt;property id=&quot;20148&quot; value=&quot;5&quot;/&gt;&lt;property id=&quot;20300&quot; value=&quot;Slide 30 - &amp;quot;Recharge in Areas of Thin Soils&amp;quot;&quot;/&gt;&lt;property id=&quot;20307&quot; value=&quot;472&quot;/&gt;&lt;/object&gt;&lt;object type=&quot;3&quot; unique_id=&quot;10037&quot;&gt;&lt;property id=&quot;20148&quot; value=&quot;5&quot;/&gt;&lt;property id=&quot;20300&quot; value=&quot;Slide 31 - &amp;quot;Vulnerability Ranking&amp;quot;&quot;/&gt;&lt;property id=&quot;20307&quot; value=&quot;456&quot;/&gt;&lt;/object&gt;&lt;object type=&quot;3&quot; unique_id=&quot;10038&quot;&gt;&lt;property id=&quot;20148&quot; value=&quot;5&quot;/&gt;&lt;property id=&quot;20300&quot; value=&quot;Slide 32 - &amp;quot;Assessing Seasonal Variations in Recharge and Water Quality in the Silurian Aquifer in Areas with 10 to 20 ft of S&quot;/&gt;&lt;property id=&quot;20307&quot; value=&quot;462&quot;/&gt;&lt;/object&gt;&lt;object type=&quot;3&quot; unique_id=&quot;10039&quot;&gt;&lt;property id=&quot;20148&quot; value=&quot;5&quot;/&gt;&lt;property id=&quot;20300&quot; value=&quot;Slide 33 - &amp;quot;Site Selection&amp;quot;&quot;/&gt;&lt;property id=&quot;20307&quot; value=&quot;474&quot;/&gt;&lt;/object&gt;&lt;object type=&quot;3&quot; unique_id=&quot;10040&quot;&gt;&lt;property id=&quot;20148&quot; value=&quot;5&quot;/&gt;&lt;property id=&quot;20300&quot; value=&quot;Slide 34 - &amp;quot;Well Characteristics&amp;quot;&quot;/&gt;&lt;property id=&quot;20307&quot; value=&quot;475&quot;/&gt;&lt;/object&gt;&lt;object type=&quot;3&quot; unique_id=&quot;10041&quot;&gt;&lt;property id=&quot;20148&quot; value=&quot;5&quot;/&gt;&lt;property id=&quot;20300&quot; value=&quot;Slide 35 - &amp;quot;Water-Level Variations&amp;quot;&quot;/&gt;&lt;property id=&quot;20307&quot; value=&quot;476&quot;/&gt;&lt;/object&gt;&lt;object type=&quot;3&quot; unique_id=&quot;10048&quot;&gt;&lt;property id=&quot;20148&quot; value=&quot;5&quot;/&gt;&lt;property id=&quot;20300&quot; value=&quot;Slide 36 - &amp;quot;Summary&amp;quot;&quot;/&gt;&lt;property id=&quot;20307&quot; value=&quot;39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sidebars">
  <a:themeElements>
    <a:clrScheme name="">
      <a:dk1>
        <a:srgbClr val="00279F"/>
      </a:dk1>
      <a:lt1>
        <a:srgbClr val="FFFFFF"/>
      </a:lt1>
      <a:dk2>
        <a:srgbClr val="0000FF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sideba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debar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bar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Widescreen_Red">
  <a:themeElements>
    <a:clrScheme name="UWBrand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7_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notes_class">
  <a:themeElements>
    <a:clrScheme name="notes_clas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s_clas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tes_clas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_clas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_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idebars">
  <a:themeElements>
    <a:clrScheme name="">
      <a:dk1>
        <a:srgbClr val="00279F"/>
      </a:dk1>
      <a:lt1>
        <a:srgbClr val="FFFFFF"/>
      </a:lt1>
      <a:dk2>
        <a:srgbClr val="0000FF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sideba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debar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bar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bar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gnhs left-1">
  <a:themeElements>
    <a:clrScheme name="wgnhs left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gnhs left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gnhs left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gnhs left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gnhs left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gnhs left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gnhs left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gnhs left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gnhs left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gnhs left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gnhs left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gnhs left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gnhs left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gnhs left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Designs\notes_class.pot</Template>
  <TotalTime>5761</TotalTime>
  <Words>2676</Words>
  <Application>Microsoft Office PowerPoint</Application>
  <PresentationFormat>On-screen Show (4:3)</PresentationFormat>
  <Paragraphs>471</Paragraphs>
  <Slides>59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96" baseType="lpstr">
      <vt:lpstr>MS PGothic</vt:lpstr>
      <vt:lpstr>Arial</vt:lpstr>
      <vt:lpstr>Arial Narrow</vt:lpstr>
      <vt:lpstr>Calibri</vt:lpstr>
      <vt:lpstr>Calibri Light</vt:lpstr>
      <vt:lpstr>Comic Sans MS</vt:lpstr>
      <vt:lpstr>Gill Sans MT</vt:lpstr>
      <vt:lpstr>Monotype Sorts</vt:lpstr>
      <vt:lpstr>Segoe UI Light</vt:lpstr>
      <vt:lpstr>Tahoma</vt:lpstr>
      <vt:lpstr>Times</vt:lpstr>
      <vt:lpstr>Times New Roman</vt:lpstr>
      <vt:lpstr>notes_class</vt:lpstr>
      <vt:lpstr>Office Theme</vt:lpstr>
      <vt:lpstr>10_notes_class</vt:lpstr>
      <vt:lpstr>12_notes_class</vt:lpstr>
      <vt:lpstr>2_Default Design</vt:lpstr>
      <vt:lpstr>15_notes_class</vt:lpstr>
      <vt:lpstr>sidebars</vt:lpstr>
      <vt:lpstr>4_Office Theme</vt:lpstr>
      <vt:lpstr>wgnhs left-1</vt:lpstr>
      <vt:lpstr>3_Default Design</vt:lpstr>
      <vt:lpstr>Default Design</vt:lpstr>
      <vt:lpstr>2_Default Design</vt:lpstr>
      <vt:lpstr>4_Default Design</vt:lpstr>
      <vt:lpstr>6_Office Theme</vt:lpstr>
      <vt:lpstr>1_sidebars</vt:lpstr>
      <vt:lpstr>1_notes_class</vt:lpstr>
      <vt:lpstr>1_Widescreen_Red</vt:lpstr>
      <vt:lpstr>1_Office Theme</vt:lpstr>
      <vt:lpstr>7_notes_class</vt:lpstr>
      <vt:lpstr>18_notes_class</vt:lpstr>
      <vt:lpstr>19_notes_class</vt:lpstr>
      <vt:lpstr>20_notes_class</vt:lpstr>
      <vt:lpstr>21_notes_class</vt:lpstr>
      <vt:lpstr>22_notes_class</vt:lpstr>
      <vt:lpstr>Plot</vt:lpstr>
      <vt:lpstr>Wisconsin’s Karst Aquifers:  Productive but Vulnerable</vt:lpstr>
      <vt:lpstr>PowerPoint Presentation</vt:lpstr>
      <vt:lpstr>Outline</vt:lpstr>
      <vt:lpstr>WI Bedrock Geology</vt:lpstr>
      <vt:lpstr>What is Karst?</vt:lpstr>
      <vt:lpstr>Wisconsin Karst</vt:lpstr>
      <vt:lpstr>Southwest Wisconsin Karst</vt:lpstr>
      <vt:lpstr>Northeastern Wisconsin Karst</vt:lpstr>
      <vt:lpstr>Northeastern Wisconsin Karst</vt:lpstr>
      <vt:lpstr>Outline</vt:lpstr>
      <vt:lpstr>PowerPoint Presentation</vt:lpstr>
      <vt:lpstr>What is groundwater?</vt:lpstr>
      <vt:lpstr>PowerPoint Presentation</vt:lpstr>
      <vt:lpstr>Seasonality of Recharge</vt:lpstr>
      <vt:lpstr>Outline</vt:lpstr>
      <vt:lpstr>Aquifer Vulnerability</vt:lpstr>
      <vt:lpstr>Historic Water-Quality Concerns</vt:lpstr>
      <vt:lpstr>Outline</vt:lpstr>
      <vt:lpstr>Soils Treat &amp; Filter Water</vt:lpstr>
      <vt:lpstr>What We Want Soils To Do</vt:lpstr>
      <vt:lpstr>Soil Thickness </vt:lpstr>
      <vt:lpstr>Private Well Data</vt:lpstr>
      <vt:lpstr>Regional WQ Data</vt:lpstr>
      <vt:lpstr>Soil Macropores</vt:lpstr>
      <vt:lpstr>Soil Macropores &amp; Recharge</vt:lpstr>
      <vt:lpstr>Outline</vt:lpstr>
      <vt:lpstr>Objective 3</vt:lpstr>
      <vt:lpstr>Recharge and Water-Quality Variation</vt:lpstr>
      <vt:lpstr>PowerPoint Presentation</vt:lpstr>
      <vt:lpstr>Recharge and Water-Quality Variation</vt:lpstr>
      <vt:lpstr>Recharge and Water Quality Observations (NE WI)</vt:lpstr>
      <vt:lpstr>Outline</vt:lpstr>
      <vt:lpstr>Stratigraphy and Aquifers</vt:lpstr>
      <vt:lpstr>Southwest Wisconsin Bedrock Geology</vt:lpstr>
      <vt:lpstr>Wisconsin’s Driftless Area</vt:lpstr>
      <vt:lpstr>Surficial Geology</vt:lpstr>
      <vt:lpstr>1:250,000 Compilation of Surficial Geology of the Driftless Area Eric Carson</vt:lpstr>
      <vt:lpstr>Flow Patterns in Southwestern Wisconsin</vt:lpstr>
      <vt:lpstr>Multiple Aquifers in Southwestern WI</vt:lpstr>
      <vt:lpstr>Groundwater Investigations: Pioneer Farm</vt:lpstr>
      <vt:lpstr>Recharge Appears to Be Rapid</vt:lpstr>
      <vt:lpstr>SW WI Groundwater &amp; Geology (SWIGG)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Geology and Nitrate</vt:lpstr>
      <vt:lpstr>Nitrate in SW Wisconsin Karst</vt:lpstr>
      <vt:lpstr>Well Construction is Important</vt:lpstr>
      <vt:lpstr>Take Away Messages</vt:lpstr>
      <vt:lpstr>Hydrogeologic Resources SW WI</vt:lpstr>
      <vt:lpstr>Hydrogeologic Resources SW WI</vt:lpstr>
      <vt:lpstr>Information on Well Construction</vt:lpstr>
      <vt:lpstr>Information on Groundwater Quality</vt:lpstr>
      <vt:lpstr>Where to get help with your water</vt:lpstr>
      <vt:lpstr>The Center for Watershed Science and Education at UW Stevens Point has numerous education resources about groundwater and wells</vt:lpstr>
      <vt:lpstr>The Wisconsin Geological and Natural History Survey provides maps, publications, and data about geology and groundwater</vt:lpstr>
    </vt:vector>
  </TitlesOfParts>
  <Company>UW Oshkosh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WATER-QUALITY DATA  AS A SCREENING TOOL FOR IDENTIFYING “KARST” WELLS IN WISCONSIN</dc:title>
  <dc:creator>muldoon</dc:creator>
  <cp:lastModifiedBy>Maureen A Muldoon</cp:lastModifiedBy>
  <cp:revision>467</cp:revision>
  <cp:lastPrinted>2025-08-05T16:31:04Z</cp:lastPrinted>
  <dcterms:created xsi:type="dcterms:W3CDTF">2005-10-15T13:44:17Z</dcterms:created>
  <dcterms:modified xsi:type="dcterms:W3CDTF">2025-08-05T17:48:12Z</dcterms:modified>
</cp:coreProperties>
</file>