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72" r:id="rId2"/>
    <p:sldId id="454" r:id="rId3"/>
    <p:sldId id="515" r:id="rId4"/>
    <p:sldId id="529" r:id="rId5"/>
    <p:sldId id="519" r:id="rId6"/>
    <p:sldId id="521" r:id="rId7"/>
    <p:sldId id="522" r:id="rId8"/>
    <p:sldId id="523" r:id="rId9"/>
    <p:sldId id="524" r:id="rId10"/>
    <p:sldId id="525" r:id="rId11"/>
    <p:sldId id="494" r:id="rId12"/>
    <p:sldId id="500" r:id="rId13"/>
    <p:sldId id="520" r:id="rId14"/>
    <p:sldId id="502" r:id="rId15"/>
    <p:sldId id="527" r:id="rId16"/>
    <p:sldId id="506" r:id="rId17"/>
    <p:sldId id="526" r:id="rId18"/>
    <p:sldId id="510" r:id="rId19"/>
    <p:sldId id="511" r:id="rId20"/>
    <p:sldId id="513" r:id="rId21"/>
    <p:sldId id="528" r:id="rId22"/>
    <p:sldId id="28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D8F0"/>
    <a:srgbClr val="047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5353"/>
  </p:normalViewPr>
  <p:slideViewPr>
    <p:cSldViewPr snapToGrid="0">
      <p:cViewPr varScale="1">
        <p:scale>
          <a:sx n="135" d="100"/>
          <a:sy n="135" d="100"/>
        </p:scale>
        <p:origin x="21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8F188-8782-A244-B9F8-317B8E8894B2}" type="datetimeFigureOut">
              <a:rPr lang="en-US" smtClean="0"/>
              <a:t>5/7/25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07A96-3CB9-504F-9EB6-7366174ED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07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7A96-3CB9-504F-9EB6-7366174ED5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9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31B425-093C-0149-952F-11573DF09F2E}"/>
              </a:ext>
            </a:extLst>
          </p:cNvPr>
          <p:cNvSpPr/>
          <p:nvPr userDrawn="1"/>
        </p:nvSpPr>
        <p:spPr>
          <a:xfrm>
            <a:off x="851888" y="3218871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EF2B24F-1619-BE4B-A7F6-731536B352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2523" y="905691"/>
            <a:ext cx="8334246" cy="2106570"/>
          </a:xfrm>
        </p:spPr>
        <p:txBody>
          <a:bodyPr bIns="0" anchor="b">
            <a:normAutofit/>
          </a:bodyPr>
          <a:lstStyle>
            <a:lvl1pPr marL="0" indent="0" algn="l">
              <a:buNone/>
              <a:defRPr sz="4000" b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Presentation Title in title or sentence case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1AB265-C0D2-A543-B156-B0221787BF01}"/>
              </a:ext>
            </a:extLst>
          </p:cNvPr>
          <p:cNvSpPr/>
          <p:nvPr userDrawn="1"/>
        </p:nvSpPr>
        <p:spPr>
          <a:xfrm>
            <a:off x="0" y="5733906"/>
            <a:ext cx="12192000" cy="11240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B10240F-B4BA-0448-B9CB-BAB80DBF6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1889" y="3519488"/>
            <a:ext cx="8334246" cy="701877"/>
          </a:xfrm>
        </p:spPr>
        <p:txBody>
          <a:bodyPr anchor="t"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Insert subtitle, date or other important information, not to exceed two lines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4FFE49-5199-9649-BB93-1060548611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1889" y="5953913"/>
            <a:ext cx="10311412" cy="5230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name, position, unit/faculty</a:t>
            </a:r>
          </a:p>
        </p:txBody>
      </p:sp>
    </p:spTree>
    <p:extLst>
      <p:ext uri="{BB962C8B-B14F-4D97-AF65-F5344CB8AC3E}">
        <p14:creationId xmlns:p14="http://schemas.microsoft.com/office/powerpoint/2010/main" val="4126455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05D359-7029-C74B-8048-D1347E3FF64A}"/>
              </a:ext>
            </a:extLst>
          </p:cNvPr>
          <p:cNvSpPr/>
          <p:nvPr userDrawn="1"/>
        </p:nvSpPr>
        <p:spPr>
          <a:xfrm>
            <a:off x="0" y="-9939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442AFA6-CAED-D743-9BD0-FB7276EC2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7092" y="2911281"/>
            <a:ext cx="3077817" cy="103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20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05D359-7029-C74B-8048-D1347E3FF64A}"/>
              </a:ext>
            </a:extLst>
          </p:cNvPr>
          <p:cNvSpPr/>
          <p:nvPr userDrawn="1"/>
        </p:nvSpPr>
        <p:spPr>
          <a:xfrm>
            <a:off x="0" y="-9939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442AFA6-CAED-D743-9BD0-FB7276EC2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7092" y="2911281"/>
            <a:ext cx="3077817" cy="103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27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1E407C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38418" y="0"/>
            <a:ext cx="2864792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72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1D34ECB-93C2-C44D-94FF-1D91B88EC97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5012267" cy="6858000"/>
          </a:xfrm>
          <a:prstGeom prst="rect">
            <a:avLst/>
          </a:prstGeom>
          <a:solidFill>
            <a:srgbClr val="1E407C"/>
          </a:solidFill>
        </p:spPr>
        <p:txBody>
          <a:bodyPr vert="horz" lIns="91440" tIns="45720" rIns="91440" bIns="45720" rtlCol="0" anchor="b">
            <a:normAutofit/>
          </a:bodyPr>
          <a:lstStyle>
            <a:lvl1pPr marL="9144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>
              <a:latin typeface="Franklin Gothic Medium" panose="020B0603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8DBCBF-9F52-1246-9D61-61EC2DCE8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494"/>
            <a:ext cx="5012267" cy="2127128"/>
          </a:xfrm>
        </p:spPr>
        <p:txBody>
          <a:bodyPr anchor="b">
            <a:noAutofit/>
          </a:bodyPr>
          <a:lstStyle>
            <a:lvl1pPr>
              <a:defRPr sz="4800"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0A80A-EE07-EF4A-AFA7-5351B4225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hangingPunct="0">
              <a:lnSpc>
                <a:spcPct val="100000"/>
              </a:lnSpc>
              <a:defRPr sz="3200"/>
            </a:lvl1pPr>
            <a:lvl2pPr hangingPunct="0">
              <a:lnSpc>
                <a:spcPct val="100000"/>
              </a:lnSpc>
              <a:defRPr sz="2800"/>
            </a:lvl2pPr>
            <a:lvl3pPr hangingPunct="0">
              <a:lnSpc>
                <a:spcPct val="100000"/>
              </a:lnSpc>
              <a:defRPr sz="2400"/>
            </a:lvl3pPr>
            <a:lvl4pPr hangingPunct="0">
              <a:lnSpc>
                <a:spcPct val="100000"/>
              </a:lnSpc>
              <a:defRPr sz="2000"/>
            </a:lvl4pPr>
            <a:lvl5pPr hangingPunct="0">
              <a:lnSpc>
                <a:spcPct val="10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87C97-92EF-744A-9D55-A6B86D1C8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965622"/>
            <a:ext cx="5012267" cy="290336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166D79-F571-9047-88D9-C478816C3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0921" y="5700713"/>
            <a:ext cx="2864792" cy="132556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35215-36D3-624D-88F8-29C6D94245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B1C6F3-8D05-7245-98E0-6A89EF37B52B}"/>
              </a:ext>
            </a:extLst>
          </p:cNvPr>
          <p:cNvSpPr/>
          <p:nvPr userDrawn="1"/>
        </p:nvSpPr>
        <p:spPr>
          <a:xfrm>
            <a:off x="0" y="0"/>
            <a:ext cx="12192000" cy="57339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31B425-093C-0149-952F-11573DF09F2E}"/>
              </a:ext>
            </a:extLst>
          </p:cNvPr>
          <p:cNvSpPr/>
          <p:nvPr userDrawn="1"/>
        </p:nvSpPr>
        <p:spPr>
          <a:xfrm>
            <a:off x="851888" y="3218871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EF2B24F-1619-BE4B-A7F6-731536B352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2523" y="905691"/>
            <a:ext cx="8334246" cy="2106570"/>
          </a:xfrm>
        </p:spPr>
        <p:txBody>
          <a:bodyPr bIns="0" anchor="b">
            <a:norm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Presentation Title in title or sentence case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B10240F-B4BA-0448-B9CB-BAB80DBF6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1889" y="3519488"/>
            <a:ext cx="8334246" cy="701877"/>
          </a:xfrm>
        </p:spPr>
        <p:txBody>
          <a:bodyPr anchor="t"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Insert subtitle, date or other important information, not to exceed two lines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4FFE49-5199-9649-BB93-1060548611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1889" y="5953913"/>
            <a:ext cx="10311412" cy="5230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/>
              <a:t>Insert name, position, unit/faculty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D50E08-9389-704F-B967-8B33E01F63EE}"/>
              </a:ext>
            </a:extLst>
          </p:cNvPr>
          <p:cNvSpPr/>
          <p:nvPr userDrawn="1"/>
        </p:nvSpPr>
        <p:spPr>
          <a:xfrm>
            <a:off x="11506200" y="9797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A47717F-59FB-F445-B50C-D4B473F1A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3459" y="232022"/>
            <a:ext cx="456122" cy="7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24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DFC75F-7C56-4347-B180-B45A7C3C2BFE}"/>
              </a:ext>
            </a:extLst>
          </p:cNvPr>
          <p:cNvSpPr/>
          <p:nvPr userDrawn="1"/>
        </p:nvSpPr>
        <p:spPr>
          <a:xfrm>
            <a:off x="278292" y="1109480"/>
            <a:ext cx="504763" cy="86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B8662E-61A8-0447-B3BD-A6CA86FA07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8356" y="27672"/>
            <a:ext cx="11181521" cy="986119"/>
          </a:xfrm>
        </p:spPr>
        <p:txBody>
          <a:bodyPr bIns="0" anchor="b" anchorCtr="0">
            <a:normAutofit/>
          </a:bodyPr>
          <a:lstStyle>
            <a:lvl1pPr marL="0" indent="0">
              <a:buNone/>
              <a:defRPr sz="3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3200" b="1"/>
            </a:lvl2pPr>
            <a:lvl3pPr>
              <a:defRPr sz="3200" b="1"/>
            </a:lvl3pPr>
            <a:lvl4pPr>
              <a:defRPr sz="3200" b="1"/>
            </a:lvl4pPr>
            <a:lvl5pPr>
              <a:defRPr sz="3200" b="1"/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3615FB-E867-334E-BB0E-3B18A265957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75169" y="1272650"/>
            <a:ext cx="11631909" cy="5013850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 sz="2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Bulleted list</a:t>
            </a:r>
          </a:p>
          <a:p>
            <a:pPr lvl="0"/>
            <a:r>
              <a:rPr lang="en-US"/>
              <a:t>Bulleted list</a:t>
            </a:r>
          </a:p>
          <a:p>
            <a:pPr lvl="0"/>
            <a:r>
              <a:rPr lang="en-US"/>
              <a:t>Bulleted list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A315EF-C99D-DF4A-94FC-CDB4F9DECB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18780"/>
            <a:ext cx="12192000" cy="350865"/>
          </a:xfrm>
          <a:solidFill>
            <a:schemeClr val="accent1"/>
          </a:solidFill>
          <a:ln>
            <a:noFill/>
          </a:ln>
        </p:spPr>
        <p:txBody>
          <a:bodyPr wrap="square" lIns="274320" tIns="64008" rIns="91440" bIns="91440" anchor="ctr" anchorCtr="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How to read &amp; write research papers (McDaniel)</a:t>
            </a:r>
          </a:p>
        </p:txBody>
      </p:sp>
    </p:spTree>
    <p:extLst>
      <p:ext uri="{BB962C8B-B14F-4D97-AF65-F5344CB8AC3E}">
        <p14:creationId xmlns:p14="http://schemas.microsoft.com/office/powerpoint/2010/main" val="362628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DFC75F-7C56-4347-B180-B45A7C3C2BFE}"/>
              </a:ext>
            </a:extLst>
          </p:cNvPr>
          <p:cNvSpPr/>
          <p:nvPr userDrawn="1"/>
        </p:nvSpPr>
        <p:spPr>
          <a:xfrm>
            <a:off x="278292" y="1109480"/>
            <a:ext cx="504763" cy="86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B8662E-61A8-0447-B3BD-A6CA86FA07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8356" y="27672"/>
            <a:ext cx="11181521" cy="986119"/>
          </a:xfrm>
        </p:spPr>
        <p:txBody>
          <a:bodyPr bIns="0" anchor="b" anchorCtr="0">
            <a:normAutofit/>
          </a:bodyPr>
          <a:lstStyle>
            <a:lvl1pPr marL="0" indent="0">
              <a:buNone/>
              <a:defRPr sz="3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3200" b="1"/>
            </a:lvl2pPr>
            <a:lvl3pPr>
              <a:defRPr sz="3200" b="1"/>
            </a:lvl3pPr>
            <a:lvl4pPr>
              <a:defRPr sz="3200" b="1"/>
            </a:lvl4pPr>
            <a:lvl5pPr>
              <a:defRPr sz="3200" b="1"/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3615FB-E867-334E-BB0E-3B18A265957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75169" y="1272650"/>
            <a:ext cx="11631909" cy="5013850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 sz="2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Bulleted list</a:t>
            </a:r>
          </a:p>
          <a:p>
            <a:pPr lvl="0"/>
            <a:r>
              <a:rPr lang="en-US"/>
              <a:t>Bulleted list</a:t>
            </a:r>
          </a:p>
          <a:p>
            <a:pPr lvl="0"/>
            <a:r>
              <a:rPr lang="en-US"/>
              <a:t>Bulleted list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A315EF-C99D-DF4A-94FC-CDB4F9DECB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18780"/>
            <a:ext cx="12192000" cy="350865"/>
          </a:xfrm>
          <a:solidFill>
            <a:schemeClr val="accent1"/>
          </a:solidFill>
          <a:ln>
            <a:noFill/>
          </a:ln>
        </p:spPr>
        <p:txBody>
          <a:bodyPr wrap="square" lIns="274320" tIns="64008" rIns="91440" bIns="91440" anchor="ctr" anchorCtr="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Insert presentation topic or department/unit name (text box will expand to fit)</a:t>
            </a:r>
          </a:p>
        </p:txBody>
      </p:sp>
    </p:spTree>
    <p:extLst>
      <p:ext uri="{BB962C8B-B14F-4D97-AF65-F5344CB8AC3E}">
        <p14:creationId xmlns:p14="http://schemas.microsoft.com/office/powerpoint/2010/main" val="3626283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DFC75F-7C56-4347-B180-B45A7C3C2BFE}"/>
              </a:ext>
            </a:extLst>
          </p:cNvPr>
          <p:cNvSpPr/>
          <p:nvPr userDrawn="1"/>
        </p:nvSpPr>
        <p:spPr>
          <a:xfrm>
            <a:off x="495300" y="1625704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B8662E-61A8-0447-B3BD-A6CA86FA07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300" y="457200"/>
            <a:ext cx="10668000" cy="1066800"/>
          </a:xfrm>
        </p:spPr>
        <p:txBody>
          <a:bodyPr bIns="0" anchor="b" anchorCtr="0">
            <a:normAutofit/>
          </a:bodyPr>
          <a:lstStyle>
            <a:lvl1pPr marL="0" indent="0">
              <a:buNone/>
              <a:defRPr sz="3400" b="1"/>
            </a:lvl1pPr>
            <a:lvl2pPr>
              <a:defRPr sz="3200" b="1"/>
            </a:lvl2pPr>
            <a:lvl3pPr>
              <a:defRPr sz="3200" b="1"/>
            </a:lvl3pPr>
            <a:lvl4pPr>
              <a:defRPr sz="3200" b="1"/>
            </a:lvl4pPr>
            <a:lvl5pPr>
              <a:defRPr sz="3200" b="1"/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3615FB-E867-334E-BB0E-3B18A265957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85900" y="1840447"/>
            <a:ext cx="4482548" cy="4446053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 sz="2600">
                <a:solidFill>
                  <a:schemeClr val="tx1"/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Bulleted list</a:t>
            </a:r>
          </a:p>
          <a:p>
            <a:pPr lvl="0"/>
            <a:r>
              <a:rPr lang="en-US"/>
              <a:t>Bulleted list</a:t>
            </a:r>
          </a:p>
          <a:p>
            <a:pPr lvl="0"/>
            <a:r>
              <a:rPr lang="en-US"/>
              <a:t>Bulleted list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A315EF-C99D-DF4A-94FC-CDB4F9DECB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98902"/>
            <a:ext cx="6345327" cy="350865"/>
          </a:xfrm>
          <a:solidFill>
            <a:schemeClr val="accent1"/>
          </a:solidFill>
          <a:ln>
            <a:noFill/>
          </a:ln>
        </p:spPr>
        <p:txBody>
          <a:bodyPr wrap="none" lIns="274320" tIns="64008" rIns="91440" bIns="91440" anchor="ctr" anchorCtr="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Insert presentation topic or department/unit name (text box will expand to fit)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B0DEE38D-2FF0-2A49-A7D1-AF607FA3A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23554" y="1840447"/>
            <a:ext cx="4939746" cy="4446053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 sz="2600">
                <a:solidFill>
                  <a:schemeClr val="tx1"/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Bulleted list</a:t>
            </a:r>
          </a:p>
          <a:p>
            <a:pPr lvl="0"/>
            <a:r>
              <a:rPr lang="en-US"/>
              <a:t>Bulleted list</a:t>
            </a:r>
          </a:p>
          <a:p>
            <a:pPr lvl="0"/>
            <a:r>
              <a:rPr lang="en-US"/>
              <a:t>Bulleted list</a:t>
            </a:r>
          </a:p>
        </p:txBody>
      </p:sp>
    </p:spTree>
    <p:extLst>
      <p:ext uri="{BB962C8B-B14F-4D97-AF65-F5344CB8AC3E}">
        <p14:creationId xmlns:p14="http://schemas.microsoft.com/office/powerpoint/2010/main" val="3740767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907A194C-A4B8-2148-8BE0-5451BAAC53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234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C912DB-E11B-3D4C-9D09-221D4E874712}"/>
              </a:ext>
            </a:extLst>
          </p:cNvPr>
          <p:cNvSpPr/>
          <p:nvPr userDrawn="1"/>
        </p:nvSpPr>
        <p:spPr>
          <a:xfrm>
            <a:off x="0" y="1024128"/>
            <a:ext cx="11163300" cy="58256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563031-4D5F-6F49-9B43-B75A2450AB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85900" y="2514600"/>
            <a:ext cx="8279202" cy="1367286"/>
          </a:xfrm>
        </p:spPr>
        <p:txBody>
          <a:bodyPr bIns="0" anchor="b" anchorCtr="0"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Insert Section Header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3DBCEB-EA83-B646-A716-9EAB713C52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4226928"/>
            <a:ext cx="5264150" cy="354459"/>
          </a:xfrm>
        </p:spPr>
        <p:txBody>
          <a:bodyPr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Insert subtitle if needed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2A8E911-3157-1444-8D3E-B3404B047192}"/>
              </a:ext>
            </a:extLst>
          </p:cNvPr>
          <p:cNvSpPr/>
          <p:nvPr userDrawn="1"/>
        </p:nvSpPr>
        <p:spPr>
          <a:xfrm>
            <a:off x="8714232" y="1024128"/>
            <a:ext cx="2449068" cy="5833872"/>
          </a:xfrm>
          <a:custGeom>
            <a:avLst/>
            <a:gdLst>
              <a:gd name="connsiteX0" fmla="*/ 0 w 3290316"/>
              <a:gd name="connsiteY0" fmla="*/ 0 h 6193766"/>
              <a:gd name="connsiteX1" fmla="*/ 1490472 w 3290316"/>
              <a:gd name="connsiteY1" fmla="*/ 0 h 6193766"/>
              <a:gd name="connsiteX2" fmla="*/ 2980944 w 3290316"/>
              <a:gd name="connsiteY2" fmla="*/ 0 h 6193766"/>
              <a:gd name="connsiteX3" fmla="*/ 3290316 w 3290316"/>
              <a:gd name="connsiteY3" fmla="*/ 0 h 6193766"/>
              <a:gd name="connsiteX4" fmla="*/ 3290316 w 3290316"/>
              <a:gd name="connsiteY4" fmla="*/ 6185532 h 6193766"/>
              <a:gd name="connsiteX5" fmla="*/ 1492453 w 3290316"/>
              <a:gd name="connsiteY5" fmla="*/ 6185532 h 6193766"/>
              <a:gd name="connsiteX6" fmla="*/ 1490472 w 3290316"/>
              <a:gd name="connsiteY6" fmla="*/ 6193766 h 619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0316" h="6193766">
                <a:moveTo>
                  <a:pt x="0" y="0"/>
                </a:moveTo>
                <a:lnTo>
                  <a:pt x="1490472" y="0"/>
                </a:lnTo>
                <a:lnTo>
                  <a:pt x="2980944" y="0"/>
                </a:lnTo>
                <a:lnTo>
                  <a:pt x="3290316" y="0"/>
                </a:lnTo>
                <a:lnTo>
                  <a:pt x="3290316" y="6185532"/>
                </a:lnTo>
                <a:lnTo>
                  <a:pt x="1492453" y="6185532"/>
                </a:lnTo>
                <a:lnTo>
                  <a:pt x="1490472" y="6193766"/>
                </a:lnTo>
                <a:close/>
              </a:path>
            </a:pathLst>
          </a:cu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B6D0D8-B441-B94F-81C3-D858DB039304}"/>
              </a:ext>
            </a:extLst>
          </p:cNvPr>
          <p:cNvSpPr/>
          <p:nvPr userDrawn="1"/>
        </p:nvSpPr>
        <p:spPr>
          <a:xfrm>
            <a:off x="11507059" y="0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54FEC2B-37AF-0F44-BE06-966950F82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64318" y="222225"/>
            <a:ext cx="456122" cy="7167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EB6C9F2-5465-8D47-8351-B6B681C458B1}"/>
              </a:ext>
            </a:extLst>
          </p:cNvPr>
          <p:cNvSpPr/>
          <p:nvPr userDrawn="1"/>
        </p:nvSpPr>
        <p:spPr>
          <a:xfrm>
            <a:off x="1485900" y="4007404"/>
            <a:ext cx="471523" cy="94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27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CEECEB0E-880C-6049-9B69-BA2FEE3456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234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C912DB-E11B-3D4C-9D09-221D4E874712}"/>
              </a:ext>
            </a:extLst>
          </p:cNvPr>
          <p:cNvSpPr/>
          <p:nvPr userDrawn="1"/>
        </p:nvSpPr>
        <p:spPr>
          <a:xfrm>
            <a:off x="0" y="1024128"/>
            <a:ext cx="11163300" cy="58338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563031-4D5F-6F49-9B43-B75A2450AB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85900" y="2514600"/>
            <a:ext cx="8279202" cy="1367286"/>
          </a:xfrm>
        </p:spPr>
        <p:txBody>
          <a:bodyPr bIns="0" anchor="b" anchorCtr="0"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Insert Section Header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3DBCEB-EA83-B646-A716-9EAB713C52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4226928"/>
            <a:ext cx="5264150" cy="354459"/>
          </a:xfrm>
        </p:spPr>
        <p:txBody>
          <a:bodyPr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Insert subtitle if needed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83DD59-F90E-824A-BBB1-FEED68A85CFA}"/>
              </a:ext>
            </a:extLst>
          </p:cNvPr>
          <p:cNvSpPr/>
          <p:nvPr userDrawn="1"/>
        </p:nvSpPr>
        <p:spPr>
          <a:xfrm>
            <a:off x="11507059" y="0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B906E23-D9AF-EB4E-BF01-60C6ADFFAA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64318" y="222225"/>
            <a:ext cx="456122" cy="7167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1E94CE-F71B-1944-B826-00353C8726F4}"/>
              </a:ext>
            </a:extLst>
          </p:cNvPr>
          <p:cNvSpPr/>
          <p:nvPr userDrawn="1"/>
        </p:nvSpPr>
        <p:spPr>
          <a:xfrm>
            <a:off x="1485900" y="4007404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FF968CE-35E2-E543-8D71-1D8778441684}"/>
              </a:ext>
            </a:extLst>
          </p:cNvPr>
          <p:cNvSpPr/>
          <p:nvPr userDrawn="1"/>
        </p:nvSpPr>
        <p:spPr>
          <a:xfrm>
            <a:off x="8714232" y="1024128"/>
            <a:ext cx="2449068" cy="5833872"/>
          </a:xfrm>
          <a:custGeom>
            <a:avLst/>
            <a:gdLst>
              <a:gd name="connsiteX0" fmla="*/ 0 w 3290316"/>
              <a:gd name="connsiteY0" fmla="*/ 0 h 6193766"/>
              <a:gd name="connsiteX1" fmla="*/ 1490472 w 3290316"/>
              <a:gd name="connsiteY1" fmla="*/ 0 h 6193766"/>
              <a:gd name="connsiteX2" fmla="*/ 2980944 w 3290316"/>
              <a:gd name="connsiteY2" fmla="*/ 0 h 6193766"/>
              <a:gd name="connsiteX3" fmla="*/ 3290316 w 3290316"/>
              <a:gd name="connsiteY3" fmla="*/ 0 h 6193766"/>
              <a:gd name="connsiteX4" fmla="*/ 3290316 w 3290316"/>
              <a:gd name="connsiteY4" fmla="*/ 6185532 h 6193766"/>
              <a:gd name="connsiteX5" fmla="*/ 1492453 w 3290316"/>
              <a:gd name="connsiteY5" fmla="*/ 6185532 h 6193766"/>
              <a:gd name="connsiteX6" fmla="*/ 1490472 w 3290316"/>
              <a:gd name="connsiteY6" fmla="*/ 6193766 h 619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0316" h="6193766">
                <a:moveTo>
                  <a:pt x="0" y="0"/>
                </a:moveTo>
                <a:lnTo>
                  <a:pt x="1490472" y="0"/>
                </a:lnTo>
                <a:lnTo>
                  <a:pt x="2980944" y="0"/>
                </a:lnTo>
                <a:lnTo>
                  <a:pt x="3290316" y="0"/>
                </a:lnTo>
                <a:lnTo>
                  <a:pt x="3290316" y="6185532"/>
                </a:lnTo>
                <a:lnTo>
                  <a:pt x="1492453" y="6185532"/>
                </a:lnTo>
                <a:lnTo>
                  <a:pt x="1490472" y="6193766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10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6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04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0" y="1828799"/>
            <a:ext cx="9677400" cy="445770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05057"/>
            <a:ext cx="1060586" cy="344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64008" rIns="91440" bIns="64008" rtlCol="0" anchor="ctr">
            <a:spAutoFit/>
          </a:bodyPr>
          <a:lstStyle>
            <a:lvl1pPr algn="ctr"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1B1986-83A7-3542-BAD9-60B6AA5AD8E5}"/>
              </a:ext>
            </a:extLst>
          </p:cNvPr>
          <p:cNvSpPr/>
          <p:nvPr userDrawn="1"/>
        </p:nvSpPr>
        <p:spPr>
          <a:xfrm>
            <a:off x="11507059" y="0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E552B7F-AB27-DB49-8004-05CB2856796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64318" y="222225"/>
            <a:ext cx="456122" cy="7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7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92" r:id="rId3"/>
    <p:sldLayoutId id="2147483662" r:id="rId4"/>
    <p:sldLayoutId id="2147483674" r:id="rId5"/>
    <p:sldLayoutId id="2147483663" r:id="rId6"/>
    <p:sldLayoutId id="2147483673" r:id="rId7"/>
    <p:sldLayoutId id="2147483666" r:id="rId8"/>
    <p:sldLayoutId id="2147483667" r:id="rId9"/>
    <p:sldLayoutId id="2147483676" r:id="rId10"/>
    <p:sldLayoutId id="2147483677" r:id="rId11"/>
    <p:sldLayoutId id="2147483678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Arial" panose="020B0604020202020204" pitchFamily="34" charset="0"/>
        <a:buChar char="•"/>
        <a:tabLst/>
        <a:defRPr sz="2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922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430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183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 userDrawn="1">
          <p15:clr>
            <a:srgbClr val="F26B43"/>
          </p15:clr>
        </p15:guide>
        <p15:guide id="2" pos="72" userDrawn="1">
          <p15:clr>
            <a:srgbClr val="F26B43"/>
          </p15:clr>
        </p15:guide>
        <p15:guide id="3" pos="7608" userDrawn="1">
          <p15:clr>
            <a:srgbClr val="F26B43"/>
          </p15:clr>
        </p15:guide>
        <p15:guide id="4" pos="312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orient="horz" pos="4248" userDrawn="1">
          <p15:clr>
            <a:srgbClr val="F26B43"/>
          </p15:clr>
        </p15:guide>
        <p15:guide id="7" orient="horz" pos="288" userDrawn="1">
          <p15:clr>
            <a:srgbClr val="F26B43"/>
          </p15:clr>
        </p15:guide>
        <p15:guide id="8" orient="horz" pos="960" userDrawn="1">
          <p15:clr>
            <a:srgbClr val="F26B43"/>
          </p15:clr>
        </p15:guide>
        <p15:guide id="9" pos="7032" userDrawn="1">
          <p15:clr>
            <a:srgbClr val="F26B43"/>
          </p15:clr>
        </p15:guide>
        <p15:guide id="10" pos="936" userDrawn="1">
          <p15:clr>
            <a:srgbClr val="F26B43"/>
          </p15:clr>
        </p15:guide>
        <p15:guide id="11" orient="horz" pos="1152" userDrawn="1">
          <p15:clr>
            <a:srgbClr val="F26B43"/>
          </p15:clr>
        </p15:guide>
        <p15:guide id="12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20.jpeg"/><Relationship Id="rId5" Type="http://schemas.openxmlformats.org/officeDocument/2006/relationships/image" Target="../media/image11.jpeg"/><Relationship Id="rId10" Type="http://schemas.openxmlformats.org/officeDocument/2006/relationships/image" Target="../media/image19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hyperlink" Target="https://thispersondoesnotexist.com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xiv.org/pdf/1708.08151.pdf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em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5C66E0-56AB-7146-BD17-D282471E13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+mn-lt"/>
                <a:cs typeface="Arial"/>
              </a:rPr>
              <a:t>The Security of AI</a:t>
            </a:r>
            <a:br>
              <a:rPr lang="en-US" dirty="0">
                <a:latin typeface="+mn-lt"/>
                <a:cs typeface="Arial"/>
              </a:rPr>
            </a:br>
            <a:r>
              <a:rPr lang="en-US" dirty="0">
                <a:latin typeface="+mn-lt"/>
                <a:cs typeface="Arial"/>
              </a:rPr>
              <a:t>(what you need to know)</a:t>
            </a:r>
            <a:endParaRPr lang="en-US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7748B-387C-434F-91EF-0D3AF7E25C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Badger Talks!</a:t>
            </a:r>
          </a:p>
          <a:p>
            <a:r>
              <a:rPr lang="en-US" dirty="0">
                <a:latin typeface="+mn-lt"/>
                <a:cs typeface="Arial"/>
              </a:rPr>
              <a:t>May 8, 2025 – Racine, WI</a:t>
            </a:r>
            <a:endParaRPr lang="en-US" dirty="0">
              <a:latin typeface="+mn-lt"/>
              <a:ea typeface="Calibri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81787-C1D2-4E40-944F-6D1ED68908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3618" y="5926551"/>
            <a:ext cx="10311412" cy="523088"/>
          </a:xfrm>
        </p:spPr>
        <p:txBody>
          <a:bodyPr>
            <a:noAutofit/>
          </a:bodyPr>
          <a:lstStyle/>
          <a:p>
            <a:r>
              <a:rPr lang="en-US" sz="2000">
                <a:latin typeface="+mn-lt"/>
              </a:rPr>
              <a:t>Patrick McDaniel, </a:t>
            </a:r>
            <a:r>
              <a:rPr lang="en-US" sz="2000" err="1">
                <a:latin typeface="+mn-lt"/>
              </a:rPr>
              <a:t>Tsun</a:t>
            </a:r>
            <a:r>
              <a:rPr lang="en-US" sz="2000">
                <a:latin typeface="+mn-lt"/>
              </a:rPr>
              <a:t>-Ming Shih Professor of Computer Sciences</a:t>
            </a:r>
          </a:p>
          <a:p>
            <a:r>
              <a:rPr lang="en-US" sz="2000">
                <a:latin typeface="+mn-lt"/>
              </a:rPr>
              <a:t>UW-Madison School of Computer, Data &amp; Information Sciences</a:t>
            </a:r>
          </a:p>
        </p:txBody>
      </p:sp>
    </p:spTree>
    <p:extLst>
      <p:ext uri="{BB962C8B-B14F-4D97-AF65-F5344CB8AC3E}">
        <p14:creationId xmlns:p14="http://schemas.microsoft.com/office/powerpoint/2010/main" val="4109126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C7DB3E-6643-EC5C-4DB0-2CCE49AAFD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AI in 5 minutes ...</a:t>
            </a:r>
            <a:endParaRPr lang="en-US" b="0" dirty="0">
              <a:latin typeface="Arial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D6B31-B1E0-095D-28EC-161483254B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Security of AI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6EF7A3-92E3-27BC-3E6E-D0FEF117F7FD}"/>
              </a:ext>
            </a:extLst>
          </p:cNvPr>
          <p:cNvSpPr txBox="1">
            <a:spLocks/>
          </p:cNvSpPr>
          <p:nvPr/>
        </p:nvSpPr>
        <p:spPr>
          <a:xfrm>
            <a:off x="5470955" y="1411066"/>
            <a:ext cx="6456979" cy="5335572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learning algorithm identifies the regions of the “feature space” that best represent the phenomenon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ECFFC0-DE1B-11BA-0A56-713AB067A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9" y="1133039"/>
            <a:ext cx="5441705" cy="5173435"/>
          </a:xfrm>
          <a:prstGeom prst="rect">
            <a:avLst/>
          </a:prstGeom>
        </p:spPr>
      </p:pic>
      <p:pic>
        <p:nvPicPr>
          <p:cNvPr id="5" name="Picture 4" descr="A octopus on the ground&#10;&#10;Description automatically generated">
            <a:extLst>
              <a:ext uri="{FF2B5EF4-FFF2-40B4-BE49-F238E27FC236}">
                <a16:creationId xmlns:a16="http://schemas.microsoft.com/office/drawing/2014/main" id="{B51BBBCF-FD40-4500-5936-FCE32E6FA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422" y="3135534"/>
            <a:ext cx="3505200" cy="2311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89BC0A-555C-F425-36DE-575B20A7E4E7}"/>
              </a:ext>
            </a:extLst>
          </p:cNvPr>
          <p:cNvSpPr txBox="1"/>
          <p:nvPr/>
        </p:nvSpPr>
        <p:spPr>
          <a:xfrm>
            <a:off x="5969384" y="5659240"/>
            <a:ext cx="4943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Problem</a:t>
            </a:r>
            <a:r>
              <a:rPr lang="en-US" dirty="0"/>
              <a:t>: the input is not like the data trained with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DB5F97-F455-BC50-1124-6467B3B5B176}"/>
              </a:ext>
            </a:extLst>
          </p:cNvPr>
          <p:cNvSpPr txBox="1"/>
          <p:nvPr/>
        </p:nvSpPr>
        <p:spPr>
          <a:xfrm>
            <a:off x="3473077" y="4116294"/>
            <a:ext cx="30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49503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AI is not magic!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39ADC-17FB-5EF5-6F41-3F2284906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Security of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57E8B-842D-22B6-CA20-5D53C06B9D6E}"/>
              </a:ext>
            </a:extLst>
          </p:cNvPr>
          <p:cNvSpPr txBox="1">
            <a:spLocks/>
          </p:cNvSpPr>
          <p:nvPr/>
        </p:nvSpPr>
        <p:spPr>
          <a:xfrm>
            <a:off x="288986" y="1266996"/>
            <a:ext cx="10917383" cy="533557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AI does not ”learn” reality, just mimics data it is given …</a:t>
            </a:r>
          </a:p>
        </p:txBody>
      </p:sp>
      <p:pic>
        <p:nvPicPr>
          <p:cNvPr id="8" name="Picture 7" descr="A cat sitting on the floor&#10;&#10;Description automatically generated">
            <a:extLst>
              <a:ext uri="{FF2B5EF4-FFF2-40B4-BE49-F238E27FC236}">
                <a16:creationId xmlns:a16="http://schemas.microsoft.com/office/drawing/2014/main" id="{2CE0C361-DE88-AF84-532C-5666F4E08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8" y="3524709"/>
            <a:ext cx="1987616" cy="2482048"/>
          </a:xfrm>
          <a:prstGeom prst="rect">
            <a:avLst/>
          </a:prstGeom>
        </p:spPr>
      </p:pic>
      <p:pic>
        <p:nvPicPr>
          <p:cNvPr id="10" name="Picture 9" descr="A cat lying on the floor with a toy&#10;&#10;Description automatically generated">
            <a:extLst>
              <a:ext uri="{FF2B5EF4-FFF2-40B4-BE49-F238E27FC236}">
                <a16:creationId xmlns:a16="http://schemas.microsoft.com/office/drawing/2014/main" id="{691F95EC-534C-9D54-A613-CA1ABAA57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483" y="2013896"/>
            <a:ext cx="1897817" cy="1167887"/>
          </a:xfrm>
          <a:prstGeom prst="rect">
            <a:avLst/>
          </a:prstGeom>
        </p:spPr>
      </p:pic>
      <p:pic>
        <p:nvPicPr>
          <p:cNvPr id="12" name="Picture 11" descr="A white kitten standing on a stone surface&#10;&#10;Description automatically generated">
            <a:extLst>
              <a:ext uri="{FF2B5EF4-FFF2-40B4-BE49-F238E27FC236}">
                <a16:creationId xmlns:a16="http://schemas.microsoft.com/office/drawing/2014/main" id="{55B7B009-86F4-F28C-7A69-081EA3EA8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937" y="3776312"/>
            <a:ext cx="1563485" cy="2349500"/>
          </a:xfrm>
          <a:prstGeom prst="rect">
            <a:avLst/>
          </a:prstGeom>
        </p:spPr>
      </p:pic>
      <p:pic>
        <p:nvPicPr>
          <p:cNvPr id="14" name="Picture 13" descr="Two white kittens playing with each other&#10;&#10;Description automatically generated">
            <a:extLst>
              <a:ext uri="{FF2B5EF4-FFF2-40B4-BE49-F238E27FC236}">
                <a16:creationId xmlns:a16="http://schemas.microsoft.com/office/drawing/2014/main" id="{8FA342DF-A993-D168-BA09-E7C65F427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422" y="2187209"/>
            <a:ext cx="2016194" cy="1358900"/>
          </a:xfrm>
          <a:prstGeom prst="rect">
            <a:avLst/>
          </a:prstGeom>
        </p:spPr>
      </p:pic>
      <p:pic>
        <p:nvPicPr>
          <p:cNvPr id="16" name="Picture 15" descr="A black puppy lying on the floor&#10;&#10;Description automatically generated">
            <a:extLst>
              <a:ext uri="{FF2B5EF4-FFF2-40B4-BE49-F238E27FC236}">
                <a16:creationId xmlns:a16="http://schemas.microsoft.com/office/drawing/2014/main" id="{8ECD5480-7CB4-AD1E-26F2-632556088C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37" y="2337510"/>
            <a:ext cx="1438802" cy="1438802"/>
          </a:xfrm>
          <a:prstGeom prst="rect">
            <a:avLst/>
          </a:prstGeom>
        </p:spPr>
      </p:pic>
      <p:pic>
        <p:nvPicPr>
          <p:cNvPr id="18" name="Picture 17" descr="A black puppy holding a green ball in its mouth&#10;&#10;Description automatically generated">
            <a:extLst>
              <a:ext uri="{FF2B5EF4-FFF2-40B4-BE49-F238E27FC236}">
                <a16:creationId xmlns:a16="http://schemas.microsoft.com/office/drawing/2014/main" id="{15D9AA11-6DB9-1D72-E2BA-8638242C50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778" y="4176362"/>
            <a:ext cx="1556317" cy="1549400"/>
          </a:xfrm>
          <a:prstGeom prst="rect">
            <a:avLst/>
          </a:prstGeom>
        </p:spPr>
      </p:pic>
      <p:pic>
        <p:nvPicPr>
          <p:cNvPr id="20" name="Picture 19" descr="A black and white puppy lying on a blue and white blanket&#10;&#10;Description automatically generated">
            <a:extLst>
              <a:ext uri="{FF2B5EF4-FFF2-40B4-BE49-F238E27FC236}">
                <a16:creationId xmlns:a16="http://schemas.microsoft.com/office/drawing/2014/main" id="{2EE45A50-2721-313B-7962-F637081F40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3" y="1956479"/>
            <a:ext cx="1736539" cy="1300728"/>
          </a:xfrm>
          <a:prstGeom prst="rect">
            <a:avLst/>
          </a:prstGeom>
        </p:spPr>
      </p:pic>
      <p:pic>
        <p:nvPicPr>
          <p:cNvPr id="22" name="Picture 21" descr="A black puppy lying on a concrete ledge&#10;&#10;Description automatically generated">
            <a:extLst>
              <a:ext uri="{FF2B5EF4-FFF2-40B4-BE49-F238E27FC236}">
                <a16:creationId xmlns:a16="http://schemas.microsoft.com/office/drawing/2014/main" id="{21D5E402-130A-9617-B767-42076B61FD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42" y="3872906"/>
            <a:ext cx="2211577" cy="165654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84C131F-FE45-B6B2-F42C-563C06D9A16F}"/>
              </a:ext>
            </a:extLst>
          </p:cNvPr>
          <p:cNvCxnSpPr/>
          <p:nvPr/>
        </p:nvCxnSpPr>
        <p:spPr>
          <a:xfrm>
            <a:off x="9309100" y="1480932"/>
            <a:ext cx="0" cy="4783947"/>
          </a:xfrm>
          <a:prstGeom prst="line">
            <a:avLst/>
          </a:prstGeom>
          <a:ln w="508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small kitten in the grass&#10;&#10;Description automatically generated">
            <a:extLst>
              <a:ext uri="{FF2B5EF4-FFF2-40B4-BE49-F238E27FC236}">
                <a16:creationId xmlns:a16="http://schemas.microsoft.com/office/drawing/2014/main" id="{9E6DB727-AEB8-2ABD-2CAE-809927CA74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519" y="3961709"/>
            <a:ext cx="1592822" cy="2393585"/>
          </a:xfrm>
          <a:prstGeom prst="rect">
            <a:avLst/>
          </a:prstGeom>
        </p:spPr>
      </p:pic>
      <p:pic>
        <p:nvPicPr>
          <p:cNvPr id="28" name="Picture 27" descr="A white puppy lying on a wood surface&#10;&#10;Description automatically generated">
            <a:extLst>
              <a:ext uri="{FF2B5EF4-FFF2-40B4-BE49-F238E27FC236}">
                <a16:creationId xmlns:a16="http://schemas.microsoft.com/office/drawing/2014/main" id="{D644C135-5FC4-1455-807F-45950C82E7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050" y="1266210"/>
            <a:ext cx="1593291" cy="251010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E3BC8BB-3536-185C-514F-A90454F95B37}"/>
              </a:ext>
            </a:extLst>
          </p:cNvPr>
          <p:cNvSpPr txBox="1"/>
          <p:nvPr/>
        </p:nvSpPr>
        <p:spPr>
          <a:xfrm>
            <a:off x="1468956" y="6177468"/>
            <a:ext cx="6040756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dirty="0"/>
              <a:t>(Training data is often an infinitesimally small portion of phenomenon)</a:t>
            </a:r>
            <a:endParaRPr lang="en-US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6234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Synthetic reality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BDF831-C6CF-06B7-7061-75A770D66C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99416" y="1272650"/>
            <a:ext cx="6307662" cy="5013850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2000"/>
              </a:spcBef>
              <a:buNone/>
            </a:pPr>
            <a:r>
              <a:rPr lang="en-US"/>
              <a:t>“</a:t>
            </a:r>
            <a:r>
              <a:rPr lang="en-US" sz="2200"/>
              <a:t>I love this place. I have been going here </a:t>
            </a:r>
            <a:br>
              <a:rPr lang="en-US" sz="2200"/>
            </a:br>
            <a:r>
              <a:rPr lang="en-US" sz="2200"/>
              <a:t>for years and it is a great place to hang </a:t>
            </a:r>
            <a:br>
              <a:rPr lang="en-US" sz="2200"/>
            </a:br>
            <a:r>
              <a:rPr lang="en-US" sz="2200"/>
              <a:t>out with friends and family. I love the food </a:t>
            </a:r>
            <a:br>
              <a:rPr lang="en-US" sz="2200"/>
            </a:br>
            <a:r>
              <a:rPr lang="en-US" sz="2200"/>
              <a:t>and service. I have never had a bad </a:t>
            </a:r>
            <a:br>
              <a:rPr lang="en-US" sz="2200"/>
            </a:br>
            <a:r>
              <a:rPr lang="en-US" sz="2200"/>
              <a:t>experience when I am there.” (5 stars!)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sz="2200"/>
              <a:t>“I had the grilled veggie burger with fries!!!! </a:t>
            </a:r>
            <a:r>
              <a:rPr lang="en-US" sz="2200" err="1"/>
              <a:t>Ohhhh</a:t>
            </a:r>
            <a:r>
              <a:rPr lang="en-US" sz="2200"/>
              <a:t> and </a:t>
            </a:r>
            <a:br>
              <a:rPr lang="en-US" sz="2200"/>
            </a:br>
            <a:r>
              <a:rPr lang="en-US" sz="2200"/>
              <a:t>taste. </a:t>
            </a:r>
            <a:r>
              <a:rPr lang="en-US" sz="2200" err="1"/>
              <a:t>Omgggg</a:t>
            </a:r>
            <a:r>
              <a:rPr lang="en-US" sz="2200"/>
              <a:t>! Very flavorful! It was so delicious that </a:t>
            </a:r>
            <a:br>
              <a:rPr lang="en-US" sz="2200"/>
            </a:br>
            <a:r>
              <a:rPr lang="en-US" sz="2200"/>
              <a:t>I didn’t spell it!!” (5 stars!)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sz="2200"/>
              <a:t>“I was so excited to try this place out for the first time and the food was awful. I ordered the chicken sandwich and it was so salty that I could not eat it. I was so disappointed that I was so disappointed in the food. I was so disappointed that I was so disappointed with the service.” (1 star)</a:t>
            </a:r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39ADC-17FB-5EF5-6F41-3F2284906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Security of AI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3423EE-512F-C292-C4EE-DF31B8743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348" y="1272650"/>
            <a:ext cx="1329043" cy="1329043"/>
          </a:xfrm>
          <a:prstGeom prst="rect">
            <a:avLst/>
          </a:prstGeom>
        </p:spPr>
      </p:pic>
      <p:pic>
        <p:nvPicPr>
          <p:cNvPr id="3" name="Picture 2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30C950A7-F367-3E55-9260-AFC86CF97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07411" y="1420136"/>
            <a:ext cx="2731181" cy="2731181"/>
          </a:xfrm>
          <a:prstGeom prst="rect">
            <a:avLst/>
          </a:prstGeom>
        </p:spPr>
      </p:pic>
      <p:pic>
        <p:nvPicPr>
          <p:cNvPr id="8" name="Picture 7" descr="A close up of a person smiling for the camera&#10;&#10;Description automatically generated">
            <a:extLst>
              <a:ext uri="{FF2B5EF4-FFF2-40B4-BE49-F238E27FC236}">
                <a16:creationId xmlns:a16="http://schemas.microsoft.com/office/drawing/2014/main" id="{15EDB117-0965-9886-C732-9E4D1ED70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091" y="3692608"/>
            <a:ext cx="2419827" cy="2419827"/>
          </a:xfrm>
          <a:prstGeom prst="rect">
            <a:avLst/>
          </a:prstGeom>
        </p:spPr>
      </p:pic>
      <p:pic>
        <p:nvPicPr>
          <p:cNvPr id="7" name="Picture 6" descr="A person posing for a picture&#10;&#10;Description automatically generated">
            <a:extLst>
              <a:ext uri="{FF2B5EF4-FFF2-40B4-BE49-F238E27FC236}">
                <a16:creationId xmlns:a16="http://schemas.microsoft.com/office/drawing/2014/main" id="{FA665B73-D282-7D9E-B3E4-712E09BEF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635" y="1744095"/>
            <a:ext cx="2419827" cy="24198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AE6B28-9F17-2CC2-51DF-5D60742D8FCA}"/>
              </a:ext>
            </a:extLst>
          </p:cNvPr>
          <p:cNvSpPr txBox="1"/>
          <p:nvPr/>
        </p:nvSpPr>
        <p:spPr>
          <a:xfrm>
            <a:off x="6316442" y="5881602"/>
            <a:ext cx="487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Source: </a:t>
            </a:r>
            <a:r>
              <a:rPr lang="en-US" sz="1200">
                <a:hlinkClick r:id="rId6"/>
              </a:rPr>
              <a:t>https://arxiv.org/pdf/1708.08151.pdf</a:t>
            </a:r>
            <a:r>
              <a:rPr lang="en-US" sz="1200"/>
              <a:t>, “Automated </a:t>
            </a:r>
            <a:r>
              <a:rPr lang="en-US" sz="1200" err="1"/>
              <a:t>Crowdturfing</a:t>
            </a:r>
            <a:r>
              <a:rPr lang="en-US" sz="1200"/>
              <a:t> Attacks and Defenses in Online Review Systems” (</a:t>
            </a:r>
            <a:r>
              <a:rPr lang="en-US" sz="1200" b="1"/>
              <a:t>Yao et al</a:t>
            </a:r>
            <a:r>
              <a:rPr lang="en-US" sz="1200"/>
              <a:t>.)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679680-DC1A-4F7F-57E1-4BBA25095D6E}"/>
              </a:ext>
            </a:extLst>
          </p:cNvPr>
          <p:cNvSpPr txBox="1"/>
          <p:nvPr/>
        </p:nvSpPr>
        <p:spPr>
          <a:xfrm>
            <a:off x="1425019" y="6146276"/>
            <a:ext cx="25546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hlinkClick r:id="rId7"/>
              </a:rPr>
              <a:t>https://thispersondoesnotexist.com/</a:t>
            </a:r>
            <a:endParaRPr lang="en-US" sz="1200">
              <a:cs typeface="Calibri"/>
            </a:endParaRPr>
          </a:p>
          <a:p>
            <a:endParaRPr lang="en-US" sz="1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3106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F11A32-4FB0-7523-4884-ABDEB6D760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5900" y="2514600"/>
            <a:ext cx="8979417" cy="1367286"/>
          </a:xfrm>
        </p:spPr>
        <p:txBody>
          <a:bodyPr/>
          <a:lstStyle/>
          <a:p>
            <a:pPr marL="91440">
              <a:spcBef>
                <a:spcPct val="0"/>
              </a:spcBef>
            </a:pPr>
            <a:r>
              <a:rPr lang="en-US" sz="4800" b="0" dirty="0">
                <a:latin typeface="Arial"/>
                <a:cs typeface="Arial"/>
              </a:rPr>
              <a:t>How can AI be used against us?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4AF6E-4817-5723-DB46-C01FF21CDB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8356" y="27672"/>
            <a:ext cx="11181521" cy="986119"/>
          </a:xfrm>
        </p:spPr>
        <p:txBody>
          <a:bodyPr anchor="b">
            <a:normAutofit/>
          </a:bodyPr>
          <a:lstStyle/>
          <a:p>
            <a:r>
              <a:rPr lang="en-US" dirty="0"/>
              <a:t>Let's play a game </a:t>
            </a:r>
            <a:r>
              <a:rPr lang="mr-IN" dirty="0"/>
              <a:t>…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106F8-285F-FF1F-F730-B5710509B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76" r="1" b="7134"/>
          <a:stretch/>
        </p:blipFill>
        <p:spPr>
          <a:xfrm>
            <a:off x="839614" y="1714798"/>
            <a:ext cx="9637539" cy="4148369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477D584-10D7-B9EB-5347-572C1CE633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518780"/>
            <a:ext cx="12192000" cy="350865"/>
          </a:xfrm>
        </p:spPr>
        <p:txBody>
          <a:bodyPr/>
          <a:lstStyle/>
          <a:p>
            <a:r>
              <a:rPr lang="en-US"/>
              <a:t>The Security of AI</a:t>
            </a:r>
          </a:p>
        </p:txBody>
      </p:sp>
    </p:spTree>
    <p:extLst>
      <p:ext uri="{BB962C8B-B14F-4D97-AF65-F5344CB8AC3E}">
        <p14:creationId xmlns:p14="http://schemas.microsoft.com/office/powerpoint/2010/main" val="3008464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E49E95-9BEF-88F7-B030-6F2D2756D1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Attacking AI (for starters …)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C545C-5B36-6FDC-B564-FBA36A1968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6205" y="1272650"/>
            <a:ext cx="5831744" cy="5013850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sz="2200">
                <a:latin typeface="Arial"/>
                <a:cs typeface="Arial"/>
              </a:rPr>
              <a:t>Manipulating the "model"</a:t>
            </a:r>
            <a:endParaRPr lang="en-US" sz="2200"/>
          </a:p>
          <a:p>
            <a:pPr lvl="1"/>
            <a:r>
              <a:rPr lang="en-US" sz="2200">
                <a:solidFill>
                  <a:srgbClr val="363636"/>
                </a:solidFill>
                <a:latin typeface="Arial"/>
                <a:cs typeface="Arial"/>
              </a:rPr>
              <a:t>Adversarial inputs</a:t>
            </a:r>
            <a:endParaRPr lang="en-US" sz="2200">
              <a:solidFill>
                <a:srgbClr val="363636"/>
              </a:solidFill>
            </a:endParaRPr>
          </a:p>
          <a:p>
            <a:pPr lvl="2"/>
            <a:r>
              <a:rPr lang="en-US" sz="2200">
                <a:solidFill>
                  <a:srgbClr val="363636"/>
                </a:solidFill>
                <a:latin typeface="Arial"/>
                <a:cs typeface="Arial"/>
              </a:rPr>
              <a:t>Force AI to make wrong/dangerous decisions</a:t>
            </a:r>
          </a:p>
          <a:p>
            <a:pPr lvl="1"/>
            <a:r>
              <a:rPr lang="en-US" sz="2200">
                <a:solidFill>
                  <a:srgbClr val="363636"/>
                </a:solidFill>
                <a:latin typeface="Arial"/>
                <a:cs typeface="Arial"/>
              </a:rPr>
              <a:t>Poisoning the training</a:t>
            </a:r>
          </a:p>
          <a:p>
            <a:pPr lvl="2"/>
            <a:r>
              <a:rPr lang="en-US" sz="2200">
                <a:solidFill>
                  <a:srgbClr val="363636"/>
                </a:solidFill>
                <a:latin typeface="Arial"/>
                <a:cs typeface="Arial"/>
              </a:rPr>
              <a:t>Make bad decisions</a:t>
            </a:r>
          </a:p>
          <a:p>
            <a:pPr lvl="2"/>
            <a:r>
              <a:rPr lang="en-US" sz="2200">
                <a:solidFill>
                  <a:srgbClr val="363636"/>
                </a:solidFill>
                <a:latin typeface="Arial"/>
                <a:cs typeface="Arial"/>
              </a:rPr>
              <a:t>Create "back door" inputs</a:t>
            </a:r>
          </a:p>
          <a:p>
            <a:pPr lvl="1"/>
            <a:endParaRPr lang="en-US" sz="2200">
              <a:solidFill>
                <a:srgbClr val="363636"/>
              </a:solidFill>
              <a:latin typeface="Arial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81381-D2E7-C37D-39C3-55C9DD8CAD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Security of AI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DF603D-1915-9EAE-C37A-E7B8661CA3CB}"/>
              </a:ext>
            </a:extLst>
          </p:cNvPr>
          <p:cNvSpPr txBox="1">
            <a:spLocks/>
          </p:cNvSpPr>
          <p:nvPr/>
        </p:nvSpPr>
        <p:spPr>
          <a:xfrm>
            <a:off x="6093264" y="1272650"/>
            <a:ext cx="5831744" cy="5013850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>
                <a:latin typeface="Arial"/>
                <a:cs typeface="Arial"/>
              </a:rPr>
              <a:t>Model theft/exposure</a:t>
            </a:r>
          </a:p>
          <a:p>
            <a:pPr lvl="1"/>
            <a:r>
              <a:rPr lang="en-US" sz="2200">
                <a:latin typeface="Arial"/>
                <a:cs typeface="Arial"/>
              </a:rPr>
              <a:t>Adversaries can extract the model </a:t>
            </a:r>
            <a:endParaRPr lang="en-US" sz="2200"/>
          </a:p>
          <a:p>
            <a:pPr lvl="1"/>
            <a:r>
              <a:rPr lang="en-US" sz="2200">
                <a:latin typeface="Arial"/>
                <a:cs typeface="Arial"/>
              </a:rPr>
              <a:t>Adversaries can extract the data that the model was trained on</a:t>
            </a:r>
          </a:p>
        </p:txBody>
      </p:sp>
      <p:pic>
        <p:nvPicPr>
          <p:cNvPr id="8" name="Shape 351" descr="A diagram of a network structure&#10;&#10;Description automatically generated">
            <a:extLst>
              <a:ext uri="{FF2B5EF4-FFF2-40B4-BE49-F238E27FC236}">
                <a16:creationId xmlns:a16="http://schemas.microsoft.com/office/drawing/2014/main" id="{6D112F91-A124-AA47-E4DE-BFCACAAA370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87" y="4142905"/>
            <a:ext cx="5656677" cy="190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559D21-9CB6-80E6-AC8B-49A027054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764" y="3201762"/>
            <a:ext cx="3343835" cy="284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08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202020"/>
                </a:solidFill>
              </a:rPr>
              <a:t>What happens when our data is “in” the AI?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BDF831-C6CF-06B7-7061-75A770D66C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8058" y="1272650"/>
            <a:ext cx="6796502" cy="5013850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i="1" dirty="0">
                <a:solidFill>
                  <a:srgbClr val="202020"/>
                </a:solidFill>
                <a:latin typeface="Arial"/>
                <a:cs typeface="Arial"/>
              </a:rPr>
              <a:t>Reconnaissance</a:t>
            </a:r>
            <a:r>
              <a:rPr lang="mr-IN" dirty="0">
                <a:solidFill>
                  <a:srgbClr val="202020"/>
                </a:solidFill>
                <a:latin typeface="Arial"/>
              </a:rPr>
              <a:t>–</a:t>
            </a:r>
            <a:r>
              <a:rPr lang="en-US" dirty="0">
                <a:solidFill>
                  <a:srgbClr val="202020"/>
                </a:solidFill>
                <a:latin typeface="Arial"/>
                <a:cs typeface="Arial"/>
              </a:rPr>
              <a:t> you don’t have to know anything about AI, you just have to be able to access it.</a:t>
            </a:r>
          </a:p>
          <a:p>
            <a:r>
              <a:rPr lang="en-US" i="1" dirty="0">
                <a:solidFill>
                  <a:srgbClr val="202020"/>
                </a:solidFill>
                <a:latin typeface="Arial"/>
                <a:cs typeface="Arial"/>
              </a:rPr>
              <a:t>Intellectual property </a:t>
            </a:r>
            <a:r>
              <a:rPr lang="mr-IN" dirty="0">
                <a:solidFill>
                  <a:srgbClr val="202020"/>
                </a:solidFill>
                <a:latin typeface="Arial"/>
              </a:rPr>
              <a:t>–</a:t>
            </a:r>
            <a:r>
              <a:rPr lang="en-US" dirty="0">
                <a:solidFill>
                  <a:srgbClr val="202020"/>
                </a:solidFill>
                <a:latin typeface="Arial"/>
                <a:cs typeface="Arial"/>
              </a:rPr>
              <a:t> if your organization’s value is “in” a model, then it can be extracted (and duplicated and misused).</a:t>
            </a:r>
          </a:p>
          <a:p>
            <a:r>
              <a:rPr lang="en-US" i="1" dirty="0">
                <a:solidFill>
                  <a:srgbClr val="202020"/>
                </a:solidFill>
                <a:latin typeface="Arial"/>
                <a:cs typeface="Arial"/>
              </a:rPr>
              <a:t>Privacy</a:t>
            </a:r>
            <a:r>
              <a:rPr lang="en-US" dirty="0">
                <a:solidFill>
                  <a:srgbClr val="202020"/>
                </a:solidFill>
                <a:latin typeface="Arial"/>
                <a:cs typeface="Arial"/>
              </a:rPr>
              <a:t> </a:t>
            </a:r>
            <a:r>
              <a:rPr lang="mr-IN" dirty="0">
                <a:solidFill>
                  <a:srgbClr val="202020"/>
                </a:solidFill>
                <a:latin typeface="Arial"/>
              </a:rPr>
              <a:t>–</a:t>
            </a:r>
            <a:r>
              <a:rPr lang="en-US" dirty="0">
                <a:solidFill>
                  <a:srgbClr val="202020"/>
                </a:solidFill>
                <a:latin typeface="Arial"/>
                <a:cs typeface="Arial"/>
              </a:rPr>
              <a:t> the model can tell you a lot about the training data, e.g., patient data (membership queries).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39ADC-17FB-5EF5-6F41-3F2284906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Security of AI</a:t>
            </a:r>
          </a:p>
        </p:txBody>
      </p:sp>
      <p:pic>
        <p:nvPicPr>
          <p:cNvPr id="3" name="Shape 416" descr="logo_lockup_cloud_platform_icon_vertical.png">
            <a:extLst>
              <a:ext uri="{FF2B5EF4-FFF2-40B4-BE49-F238E27FC236}">
                <a16:creationId xmlns:a16="http://schemas.microsoft.com/office/drawing/2014/main" id="{8C70EA19-4883-E7EE-D621-1780795F051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46126" y="1270845"/>
            <a:ext cx="2381873" cy="180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D4152902-23F6-C9DB-16DB-127152ACD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943" y="1268283"/>
            <a:ext cx="1904030" cy="1426185"/>
          </a:xfrm>
          <a:prstGeom prst="rect">
            <a:avLst/>
          </a:prstGeom>
        </p:spPr>
      </p:pic>
      <p:pic>
        <p:nvPicPr>
          <p:cNvPr id="10" name="Shape 417" descr="aws-logo.png">
            <a:extLst>
              <a:ext uri="{FF2B5EF4-FFF2-40B4-BE49-F238E27FC236}">
                <a16:creationId xmlns:a16="http://schemas.microsoft.com/office/drawing/2014/main" id="{F3CD8A7F-9153-1B43-8FF7-0F9E940AB27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43372" y="3496729"/>
            <a:ext cx="2027531" cy="79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5A0E8C1D-2813-55D9-2AE6-5B838A844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08" y="5129747"/>
            <a:ext cx="2540000" cy="901700"/>
          </a:xfrm>
          <a:prstGeom prst="rect">
            <a:avLst/>
          </a:prstGeom>
        </p:spPr>
      </p:pic>
      <p:pic>
        <p:nvPicPr>
          <p:cNvPr id="14" name="Picture 13" descr="A blue and white logo&#10;&#10;Description automatically generated">
            <a:extLst>
              <a:ext uri="{FF2B5EF4-FFF2-40B4-BE49-F238E27FC236}">
                <a16:creationId xmlns:a16="http://schemas.microsoft.com/office/drawing/2014/main" id="{552768BB-BB2E-3CA3-17EC-73148C41D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26" y="5206782"/>
            <a:ext cx="3365500" cy="821034"/>
          </a:xfrm>
          <a:prstGeom prst="rect">
            <a:avLst/>
          </a:prstGeom>
        </p:spPr>
      </p:pic>
      <p:pic>
        <p:nvPicPr>
          <p:cNvPr id="16" name="Picture 15" descr="A close-up of a logo&#10;&#10;Description automatically generated">
            <a:extLst>
              <a:ext uri="{FF2B5EF4-FFF2-40B4-BE49-F238E27FC236}">
                <a16:creationId xmlns:a16="http://schemas.microsoft.com/office/drawing/2014/main" id="{55C73FC8-A66D-79B7-569D-802B5C103B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61" y="5508531"/>
            <a:ext cx="1763745" cy="75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14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F11A32-4FB0-7523-4884-ABDEB6D760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5900" y="2514600"/>
            <a:ext cx="8979417" cy="1367286"/>
          </a:xfrm>
        </p:spPr>
        <p:txBody>
          <a:bodyPr/>
          <a:lstStyle/>
          <a:p>
            <a:pPr marL="91440">
              <a:spcBef>
                <a:spcPct val="0"/>
              </a:spcBef>
            </a:pPr>
            <a:r>
              <a:rPr lang="en-US" sz="4800" b="0" dirty="0">
                <a:latin typeface="Arial"/>
                <a:cs typeface="Arial"/>
              </a:rPr>
              <a:t>How will the use of ML</a:t>
            </a:r>
            <a:br>
              <a:rPr lang="en-US" sz="4800" b="0" dirty="0">
                <a:latin typeface="Arial"/>
                <a:cs typeface="Arial"/>
              </a:rPr>
            </a:br>
            <a:r>
              <a:rPr lang="en-US" sz="4800" b="0" dirty="0">
                <a:latin typeface="Arial"/>
                <a:cs typeface="Arial"/>
              </a:rPr>
              <a:t>impact society?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4AF6E-4817-5723-DB46-C01FF21CDB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50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202020"/>
                </a:solidFill>
                <a:latin typeface="Arial"/>
                <a:cs typeface="Arial"/>
              </a:rPr>
              <a:t>Goodhart’s Law and AI </a:t>
            </a:r>
            <a:r>
              <a:rPr lang="mr-IN" sz="3200" dirty="0">
                <a:solidFill>
                  <a:srgbClr val="202020"/>
                </a:solidFill>
                <a:latin typeface="Arial"/>
              </a:rPr>
              <a:t>…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BDF831-C6CF-06B7-7061-75A770D66CA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202020"/>
                </a:solidFill>
                <a:latin typeface="Arial"/>
                <a:cs typeface="Arial"/>
              </a:rPr>
              <a:t>Economist Charles Goodhart posited in 1975 that </a:t>
            </a:r>
            <a:r>
              <a:rPr lang="mr-IN" dirty="0">
                <a:solidFill>
                  <a:srgbClr val="202020"/>
                </a:solidFill>
                <a:latin typeface="Arial"/>
              </a:rPr>
              <a:t>…</a:t>
            </a:r>
            <a:endParaRPr lang="en-US" dirty="0">
              <a:solidFill>
                <a:srgbClr val="20202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20202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202020"/>
              </a:solidFill>
            </a:endParaRPr>
          </a:p>
          <a:p>
            <a:pPr>
              <a:spcBef>
                <a:spcPts val="2000"/>
              </a:spcBef>
            </a:pPr>
            <a:r>
              <a:rPr lang="en-US" sz="2400" dirty="0">
                <a:solidFill>
                  <a:srgbClr val="202020"/>
                </a:solidFill>
                <a:latin typeface="Arial"/>
                <a:cs typeface="Arial"/>
              </a:rPr>
              <a:t>This insight is very relevant today: the more our success</a:t>
            </a:r>
            <a:br>
              <a:rPr lang="en-US" sz="2400" dirty="0"/>
            </a:br>
            <a:r>
              <a:rPr lang="en-US" sz="2400" dirty="0">
                <a:solidFill>
                  <a:srgbClr val="202020"/>
                </a:solidFill>
                <a:latin typeface="Arial"/>
                <a:cs typeface="Arial"/>
              </a:rPr>
              <a:t>in life and carrying out of daily activities relies on </a:t>
            </a:r>
            <a:br>
              <a:rPr lang="en-US" sz="2400" dirty="0"/>
            </a:br>
            <a:r>
              <a:rPr lang="en-US" sz="2400" dirty="0">
                <a:solidFill>
                  <a:srgbClr val="202020"/>
                </a:solidFill>
                <a:latin typeface="Arial"/>
                <a:cs typeface="Arial"/>
              </a:rPr>
              <a:t>computational reasoning, the more we will have to </a:t>
            </a:r>
            <a:br>
              <a:rPr lang="en-US" sz="2400" dirty="0"/>
            </a:br>
            <a:r>
              <a:rPr lang="en-US" sz="2400" dirty="0">
                <a:solidFill>
                  <a:srgbClr val="202020"/>
                </a:solidFill>
                <a:latin typeface="Arial"/>
                <a:cs typeface="Arial"/>
              </a:rPr>
              <a:t>“satisfy” the models that make decisions for and about us.</a:t>
            </a:r>
          </a:p>
          <a:p>
            <a:endParaRPr lang="en-US" sz="2400" dirty="0">
              <a:solidFill>
                <a:srgbClr val="202020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202020"/>
                </a:solidFill>
                <a:latin typeface="Arial"/>
                <a:cs typeface="Arial"/>
              </a:rPr>
              <a:t>Hence, a corollary to Goodhart’s law </a:t>
            </a:r>
            <a:r>
              <a:rPr lang="mr-IN" sz="2400" dirty="0">
                <a:solidFill>
                  <a:srgbClr val="202020"/>
                </a:solidFill>
                <a:latin typeface="Arial"/>
              </a:rPr>
              <a:t>…</a:t>
            </a:r>
            <a:endParaRPr lang="en-US" sz="2400" dirty="0">
              <a:solidFill>
                <a:srgbClr val="202020"/>
              </a:solidFill>
              <a:latin typeface="Arial"/>
              <a:cs typeface="Arial"/>
            </a:endParaRPr>
          </a:p>
          <a:p>
            <a:pPr marL="0" indent="0" algn="ctr">
              <a:spcBef>
                <a:spcPts val="2200"/>
              </a:spcBef>
              <a:buNone/>
            </a:pPr>
            <a:r>
              <a:rPr lang="en-US" dirty="0">
                <a:solidFill>
                  <a:srgbClr val="202020"/>
                </a:solidFill>
                <a:latin typeface="Arial"/>
                <a:cs typeface="Arial"/>
              </a:rPr>
              <a:t>“</a:t>
            </a:r>
            <a:r>
              <a:rPr lang="en-US" i="1" dirty="0">
                <a:solidFill>
                  <a:srgbClr val="FF0000"/>
                </a:solidFill>
                <a:latin typeface="Arial"/>
                <a:cs typeface="Arial"/>
              </a:rPr>
              <a:t>when AI becomes the target, the target can be gamed</a:t>
            </a:r>
            <a:r>
              <a:rPr lang="en-US" dirty="0">
                <a:solidFill>
                  <a:srgbClr val="202020"/>
                </a:solidFill>
                <a:latin typeface="Arial"/>
                <a:cs typeface="Arial"/>
              </a:rPr>
              <a:t>”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39ADC-17FB-5EF5-6F41-3F2284906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Security of AI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9586FC-B631-5175-9CE4-A6BEE0FB4C5B}"/>
              </a:ext>
            </a:extLst>
          </p:cNvPr>
          <p:cNvSpPr txBox="1"/>
          <p:nvPr/>
        </p:nvSpPr>
        <p:spPr>
          <a:xfrm>
            <a:off x="1787406" y="1862666"/>
            <a:ext cx="579496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“When a measure becomes a target, it ceases to be a good measure”​</a:t>
            </a:r>
            <a:endParaRPr lang="en-US" sz="2400" dirty="0">
              <a:solidFill>
                <a:srgbClr val="FF0000"/>
              </a:solidFill>
              <a:cs typeface="Calibri"/>
            </a:endParaRPr>
          </a:p>
        </p:txBody>
      </p:sp>
      <p:pic>
        <p:nvPicPr>
          <p:cNvPr id="7" name="Picture 6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3C0F124E-0AB2-26E8-D73F-3FB9044A5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529" y="1508312"/>
            <a:ext cx="2222500" cy="268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05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202020"/>
                </a:solidFill>
                <a:latin typeface="Arial"/>
                <a:cs typeface="Arial"/>
              </a:rPr>
              <a:t>A synthetic universe </a:t>
            </a:r>
            <a:r>
              <a:rPr lang="mr-IN" sz="3600" dirty="0">
                <a:solidFill>
                  <a:srgbClr val="202020"/>
                </a:solidFill>
                <a:latin typeface="Arial"/>
              </a:rPr>
              <a:t>…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BDF831-C6CF-06B7-7061-75A770D66C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5342" y="1868510"/>
            <a:ext cx="11641316" cy="4825702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sz="3200" dirty="0">
              <a:solidFill>
                <a:srgbClr val="202020"/>
              </a:solidFill>
            </a:endParaRPr>
          </a:p>
          <a:p>
            <a:pPr marL="0" indent="0" algn="ctr">
              <a:buNone/>
            </a:pPr>
            <a:endParaRPr lang="en-US" sz="3200" dirty="0">
              <a:solidFill>
                <a:srgbClr val="202020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rgbClr val="202020"/>
                </a:solidFill>
                <a:latin typeface="Arial"/>
                <a:cs typeface="Arial"/>
              </a:rPr>
              <a:t>Machine learning can now emulate human behavior, thought processes, and strategies to the pointer they have become </a:t>
            </a:r>
            <a:r>
              <a:rPr lang="en-US" sz="3200" i="1" u="sng" dirty="0">
                <a:solidFill>
                  <a:srgbClr val="FF0000"/>
                </a:solidFill>
                <a:latin typeface="Arial"/>
                <a:cs typeface="Arial"/>
              </a:rPr>
              <a:t>indistinguishable</a:t>
            </a:r>
            <a:r>
              <a:rPr lang="en-US" sz="3200" dirty="0">
                <a:solidFill>
                  <a:srgbClr val="FF0000"/>
                </a:solidFill>
                <a:latin typeface="Arial"/>
                <a:cs typeface="Arial"/>
              </a:rPr>
              <a:t> </a:t>
            </a:r>
            <a:r>
              <a:rPr lang="en-US" sz="3200" dirty="0">
                <a:solidFill>
                  <a:srgbClr val="202020"/>
                </a:solidFill>
                <a:latin typeface="Arial"/>
                <a:cs typeface="Arial"/>
              </a:rPr>
              <a:t>from real humans </a:t>
            </a:r>
            <a:r>
              <a:rPr lang="mr-IN" sz="3200" dirty="0">
                <a:solidFill>
                  <a:srgbClr val="202020"/>
                </a:solidFill>
                <a:latin typeface="Arial"/>
              </a:rPr>
              <a:t>…</a:t>
            </a:r>
            <a:endParaRPr lang="en-US" sz="3200" dirty="0">
              <a:solidFill>
                <a:srgbClr val="20202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39ADC-17FB-5EF5-6F41-3F2284906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Security of AI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6852B27-7FCA-F662-56E2-60AD6C97ED48}"/>
              </a:ext>
            </a:extLst>
          </p:cNvPr>
          <p:cNvSpPr txBox="1"/>
          <p:nvPr/>
        </p:nvSpPr>
        <p:spPr>
          <a:xfrm flipH="1">
            <a:off x="11392370" y="6039555"/>
            <a:ext cx="47037" cy="338554"/>
          </a:xfrm>
          <a:prstGeom prst="rect">
            <a:avLst/>
          </a:prstGeom>
          <a:solidFill>
            <a:srgbClr val="8BD8F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cs typeface="Calibri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6852B27-7FCA-F662-56E2-60AD6C97ED48}"/>
              </a:ext>
            </a:extLst>
          </p:cNvPr>
          <p:cNvSpPr txBox="1"/>
          <p:nvPr/>
        </p:nvSpPr>
        <p:spPr>
          <a:xfrm flipH="1">
            <a:off x="11535245" y="6182430"/>
            <a:ext cx="47037" cy="338554"/>
          </a:xfrm>
          <a:prstGeom prst="rect">
            <a:avLst/>
          </a:prstGeom>
          <a:solidFill>
            <a:srgbClr val="8BD8F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9849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Social disruption at scale 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39ADC-17FB-5EF5-6F41-3F2284906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859899"/>
            <a:ext cx="12192000" cy="350865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The Security of AI 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6481A9-824A-386C-8B99-EA85DCA4E2D6}"/>
              </a:ext>
            </a:extLst>
          </p:cNvPr>
          <p:cNvSpPr txBox="1">
            <a:spLocks/>
          </p:cNvSpPr>
          <p:nvPr/>
        </p:nvSpPr>
        <p:spPr>
          <a:xfrm>
            <a:off x="8439664" y="1421363"/>
            <a:ext cx="3601539" cy="5335572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Healthcare</a:t>
            </a:r>
          </a:p>
          <a:p>
            <a:r>
              <a:rPr lang="en-US" sz="2800"/>
              <a:t>Finance</a:t>
            </a:r>
          </a:p>
          <a:p>
            <a:r>
              <a:rPr lang="en-US" sz="2800"/>
              <a:t>Insurance</a:t>
            </a:r>
          </a:p>
          <a:p>
            <a:r>
              <a:rPr lang="en-US" sz="2800"/>
              <a:t>Marketing</a:t>
            </a:r>
          </a:p>
          <a:p>
            <a:r>
              <a:rPr lang="en-US" sz="2800"/>
              <a:t>Education</a:t>
            </a:r>
          </a:p>
          <a:p>
            <a:r>
              <a:rPr lang="en-US" sz="2800"/>
              <a:t>E-commerce</a:t>
            </a:r>
          </a:p>
          <a:p>
            <a:r>
              <a:rPr lang="en-US" sz="2800"/>
              <a:t>Manufacturing</a:t>
            </a:r>
          </a:p>
          <a:p>
            <a:r>
              <a:rPr lang="en-US" sz="2800"/>
              <a:t>Transportation</a:t>
            </a:r>
          </a:p>
          <a:p>
            <a:r>
              <a:rPr lang="mr-IN" sz="2800"/>
              <a:t>…</a:t>
            </a:r>
            <a:endParaRPr lang="en-US" sz="2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0A806F-6AA3-D860-FBDF-9185C980D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69" y="1335114"/>
            <a:ext cx="7516135" cy="500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52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8356" y="460413"/>
            <a:ext cx="11181521" cy="591008"/>
          </a:xfrm>
        </p:spPr>
        <p:txBody>
          <a:bodyPr vert="horz" lIns="0" tIns="45720" rIns="91440" bIns="0" rtlCol="0" anchor="b" anchorCtr="0">
            <a:noAutofit/>
          </a:bodyPr>
          <a:lstStyle/>
          <a:p>
            <a:endParaRPr lang="mr-IN" sz="3600" dirty="0">
              <a:solidFill>
                <a:srgbClr val="202020"/>
              </a:solidFill>
              <a:latin typeface="Arial"/>
            </a:endParaRPr>
          </a:p>
          <a:p>
            <a:r>
              <a:rPr lang="en-US" sz="3600" dirty="0">
                <a:solidFill>
                  <a:srgbClr val="202020"/>
                </a:solidFill>
                <a:latin typeface="Arial"/>
                <a:cs typeface="Arial"/>
              </a:rPr>
              <a:t>The digital human </a:t>
            </a:r>
            <a:r>
              <a:rPr lang="mr-IN" sz="3600" dirty="0">
                <a:solidFill>
                  <a:srgbClr val="202020"/>
                </a:solidFill>
                <a:latin typeface="Arial"/>
              </a:rPr>
              <a:t>…</a:t>
            </a:r>
            <a:endParaRPr lang="mr-IN" sz="3600" dirty="0">
              <a:latin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BDF831-C6CF-06B7-7061-75A770D66C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6205" y="1454157"/>
            <a:ext cx="6767836" cy="4832343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>
                <a:solidFill>
                  <a:srgbClr val="202020"/>
                </a:solidFill>
                <a:latin typeface="Arial"/>
                <a:cs typeface="Arial"/>
              </a:rPr>
              <a:t>We are on the cusp of being faced with innumerable army of “fake” digital human beings who can wreak havoc on public discourse, politics, due process, commerce, and society at large.</a:t>
            </a:r>
          </a:p>
          <a:p>
            <a:endParaRPr lang="en-US">
              <a:solidFill>
                <a:srgbClr val="202020"/>
              </a:solidFill>
              <a:cs typeface="Segoe UI"/>
            </a:endParaRPr>
          </a:p>
          <a:p>
            <a:endParaRPr lang="en-US">
              <a:solidFill>
                <a:srgbClr val="202020"/>
              </a:solidFill>
              <a:cs typeface="Segoe UI"/>
            </a:endParaRPr>
          </a:p>
          <a:p>
            <a:r>
              <a:rPr lang="en-US">
                <a:solidFill>
                  <a:srgbClr val="202020"/>
                </a:solidFill>
                <a:latin typeface="Arial"/>
                <a:cs typeface="Segoe UI"/>
              </a:rPr>
              <a:t>Think of misinformation today …</a:t>
            </a:r>
          </a:p>
          <a:p>
            <a:endParaRPr lang="en-US">
              <a:solidFill>
                <a:srgbClr val="202020"/>
              </a:solidFill>
              <a:cs typeface="Segoe UI"/>
            </a:endParaRPr>
          </a:p>
          <a:p>
            <a:endParaRPr lang="mr-IN">
              <a:solidFill>
                <a:srgbClr val="20202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39ADC-17FB-5EF5-6F41-3F2284906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Security of AI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260191-7696-0372-6D30-66C49F90A409}"/>
              </a:ext>
            </a:extLst>
          </p:cNvPr>
          <p:cNvSpPr txBox="1"/>
          <p:nvPr/>
        </p:nvSpPr>
        <p:spPr>
          <a:xfrm>
            <a:off x="914399" y="2626658"/>
            <a:ext cx="582705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8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DE19FC-B866-B227-D29A-2D727F108CA5}"/>
              </a:ext>
            </a:extLst>
          </p:cNvPr>
          <p:cNvSpPr txBox="1"/>
          <p:nvPr/>
        </p:nvSpPr>
        <p:spPr>
          <a:xfrm>
            <a:off x="770964" y="5208493"/>
            <a:ext cx="4589929" cy="10309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904550-ED0F-D81A-77C6-AC1CDD6BEBB7}"/>
              </a:ext>
            </a:extLst>
          </p:cNvPr>
          <p:cNvSpPr txBox="1"/>
          <p:nvPr/>
        </p:nvSpPr>
        <p:spPr>
          <a:xfrm>
            <a:off x="1389529" y="5208494"/>
            <a:ext cx="442856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5C6624-DBD9-3CEB-4EB4-B36194F85914}"/>
              </a:ext>
            </a:extLst>
          </p:cNvPr>
          <p:cNvSpPr txBox="1"/>
          <p:nvPr/>
        </p:nvSpPr>
        <p:spPr>
          <a:xfrm>
            <a:off x="5701553" y="5244352"/>
            <a:ext cx="120127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80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61D654-1BDC-9883-0E6E-D29DD0E9B3A7}"/>
              </a:ext>
            </a:extLst>
          </p:cNvPr>
          <p:cNvSpPr txBox="1"/>
          <p:nvPr/>
        </p:nvSpPr>
        <p:spPr>
          <a:xfrm>
            <a:off x="7386918" y="5082988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  <a:p>
            <a:pPr algn="l"/>
            <a:endParaRPr lang="en-US">
              <a:cs typeface="Calibri"/>
            </a:endParaRPr>
          </a:p>
        </p:txBody>
      </p:sp>
      <p:pic>
        <p:nvPicPr>
          <p:cNvPr id="14" name="Picture 13" descr="A black background with black squares&#10;&#10;Description automatically generated">
            <a:extLst>
              <a:ext uri="{FF2B5EF4-FFF2-40B4-BE49-F238E27FC236}">
                <a16:creationId xmlns:a16="http://schemas.microsoft.com/office/drawing/2014/main" id="{A9FA2916-99C3-6549-F3D6-267F4C000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411" y="1196450"/>
            <a:ext cx="26416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73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AACAD1-78B1-DB07-0947-842C9B338C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 call to think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86B78-BF24-B477-BE83-2DA5EE8C8D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5170" y="1272650"/>
            <a:ext cx="8227700" cy="5369888"/>
          </a:xfrm>
        </p:spPr>
        <p:txBody>
          <a:bodyPr>
            <a:normAutofit/>
          </a:bodyPr>
          <a:lstStyle/>
          <a:p>
            <a:r>
              <a:rPr lang="en-US" sz="2400" dirty="0"/>
              <a:t>AI will alter life on this planet in ways that change the nature of existence (for good </a:t>
            </a:r>
            <a:r>
              <a:rPr lang="en-US" sz="2400" i="1" dirty="0"/>
              <a:t>and</a:t>
            </a:r>
            <a:r>
              <a:rPr lang="en-US" sz="2400" dirty="0"/>
              <a:t> ill)</a:t>
            </a:r>
          </a:p>
          <a:p>
            <a:r>
              <a:rPr lang="en-US" sz="2400" dirty="0"/>
              <a:t>The use cases will be compelling and may address things like hunger, disease and foster a renaissance in all areas of human endeavor.</a:t>
            </a:r>
          </a:p>
          <a:p>
            <a:r>
              <a:rPr lang="en-US" sz="2400" dirty="0"/>
              <a:t>However, we need to think about </a:t>
            </a:r>
            <a:r>
              <a:rPr lang="en-US" sz="2400" i="1" u="sng" dirty="0"/>
              <a:t>when</a:t>
            </a:r>
            <a:r>
              <a:rPr lang="en-US" sz="2400" dirty="0"/>
              <a:t> and </a:t>
            </a:r>
            <a:r>
              <a:rPr lang="en-US" sz="2400" i="1" u="sng" dirty="0"/>
              <a:t>how</a:t>
            </a:r>
            <a:r>
              <a:rPr lang="en-US" sz="2400" dirty="0"/>
              <a:t> we use AI </a:t>
            </a:r>
          </a:p>
          <a:p>
            <a:pPr lvl="1"/>
            <a:r>
              <a:rPr lang="en-US" sz="2400" dirty="0"/>
              <a:t>Understand AI’s weaknesses, vulnerability and potential failures</a:t>
            </a:r>
          </a:p>
          <a:p>
            <a:pPr lvl="1"/>
            <a:r>
              <a:rPr lang="en-US" sz="2400" dirty="0"/>
              <a:t>Negotiate norms, public policy, and law to protect people and society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We must act now 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AC2528-5BC0-1089-260F-C1BCEED3D6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The Security of AI</a:t>
            </a:r>
          </a:p>
        </p:txBody>
      </p:sp>
      <p:pic>
        <p:nvPicPr>
          <p:cNvPr id="6" name="Picture 5" descr="A statue of a person sitting on a rock&#10;&#10;Description automatically generated">
            <a:extLst>
              <a:ext uri="{FF2B5EF4-FFF2-40B4-BE49-F238E27FC236}">
                <a16:creationId xmlns:a16="http://schemas.microsoft.com/office/drawing/2014/main" id="{47E5F009-7577-E860-6541-BA49B7423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870" y="1110759"/>
            <a:ext cx="3519062" cy="527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47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15E3B3-9E3F-87CA-C08B-F33DDF936EED}"/>
              </a:ext>
            </a:extLst>
          </p:cNvPr>
          <p:cNvSpPr txBox="1"/>
          <p:nvPr/>
        </p:nvSpPr>
        <p:spPr>
          <a:xfrm>
            <a:off x="0" y="5782614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Contact: </a:t>
            </a:r>
            <a:r>
              <a:rPr lang="en-US" sz="4000" err="1">
                <a:solidFill>
                  <a:schemeClr val="bg1"/>
                </a:solidFill>
              </a:rPr>
              <a:t>mcdaniel@cs.wisc.edu</a:t>
            </a:r>
            <a:endParaRPr lang="en-US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1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7763" y="27672"/>
            <a:ext cx="11172114" cy="1465896"/>
          </a:xfrm>
        </p:spPr>
        <p:txBody>
          <a:bodyPr vert="horz" lIns="0" tIns="45720" rIns="91440" bIns="0" rtlCol="0" anchor="b" anchorCtr="0">
            <a:noAutofit/>
          </a:bodyPr>
          <a:lstStyle/>
          <a:p>
            <a:endParaRPr lang="en-US" sz="3200" dirty="0">
              <a:solidFill>
                <a:srgbClr val="202020"/>
              </a:solidFill>
              <a:latin typeface="Arial"/>
              <a:cs typeface="Arial"/>
            </a:endParaRPr>
          </a:p>
          <a:p>
            <a:endParaRPr lang="en-US" sz="3200" dirty="0">
              <a:solidFill>
                <a:srgbClr val="202020"/>
              </a:solidFill>
              <a:latin typeface="Arial"/>
              <a:cs typeface="Arial"/>
            </a:endParaRPr>
          </a:p>
          <a:p>
            <a:r>
              <a:rPr lang="en-US" sz="3600" dirty="0">
                <a:solidFill>
                  <a:srgbClr val="202020"/>
                </a:solidFill>
                <a:latin typeface="Arial"/>
                <a:cs typeface="Arial"/>
              </a:rPr>
              <a:t>The “security” and ”safety” questions?</a:t>
            </a:r>
            <a:endParaRPr lang="en-US" sz="3600" b="0" dirty="0">
              <a:solidFill>
                <a:srgbClr val="20202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BDF831-C6CF-06B7-7061-75A770D66C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2123" y="2017986"/>
            <a:ext cx="11164955" cy="4268514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202020"/>
                </a:solidFill>
                <a:latin typeface="Arial"/>
                <a:cs typeface="Arial"/>
              </a:rPr>
              <a:t>In security, we ask two questions of any “new” technology</a:t>
            </a:r>
            <a:endParaRPr lang="en-US" sz="3200" dirty="0"/>
          </a:p>
          <a:p>
            <a:pPr marL="971550" lvl="1" indent="-514350">
              <a:spcBef>
                <a:spcPts val="2000"/>
              </a:spcBef>
              <a:buAutoNum type="arabicPeriod"/>
            </a:pPr>
            <a:r>
              <a:rPr lang="en-US" sz="2400" dirty="0">
                <a:solidFill>
                  <a:srgbClr val="202020"/>
                </a:solidFill>
                <a:latin typeface="Arial"/>
                <a:cs typeface="Arial"/>
              </a:rPr>
              <a:t>Can the technology be abused by an adversary?</a:t>
            </a:r>
          </a:p>
          <a:p>
            <a:pPr marL="971550" lvl="1" indent="-514350">
              <a:spcBef>
                <a:spcPts val="2000"/>
              </a:spcBef>
              <a:buAutoNum type="arabicPeriod"/>
            </a:pPr>
            <a:r>
              <a:rPr lang="en-US" sz="2400" dirty="0">
                <a:solidFill>
                  <a:srgbClr val="202020"/>
                </a:solidFill>
                <a:latin typeface="Arial"/>
                <a:cs typeface="Arial"/>
              </a:rPr>
              <a:t>Can the technology be used against us? </a:t>
            </a:r>
          </a:p>
          <a:p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39ADC-17FB-5EF5-6F41-3F2284906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518780"/>
            <a:ext cx="12192000" cy="350865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The Security of AI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F2A108-BEBE-731D-C855-AF1804B5F37A}"/>
              </a:ext>
            </a:extLst>
          </p:cNvPr>
          <p:cNvSpPr txBox="1"/>
          <p:nvPr/>
        </p:nvSpPr>
        <p:spPr>
          <a:xfrm>
            <a:off x="1654393" y="4360160"/>
            <a:ext cx="8418854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cs typeface="Calibri"/>
              </a:rPr>
              <a:t>Hint 1</a:t>
            </a:r>
            <a:r>
              <a:rPr lang="en-US" sz="2600" dirty="0">
                <a:cs typeface="Calibri"/>
              </a:rPr>
              <a:t>: the answer is always yes.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cs typeface="Calibri"/>
              </a:rPr>
              <a:t>Hint 2</a:t>
            </a:r>
            <a:r>
              <a:rPr lang="en-US" sz="2600" dirty="0">
                <a:cs typeface="Calibri"/>
              </a:rPr>
              <a:t>: we are still trying to figure out what “</a:t>
            </a:r>
            <a:r>
              <a:rPr lang="en-US" sz="2600" i="1" dirty="0">
                <a:cs typeface="Calibri"/>
              </a:rPr>
              <a:t>secure</a:t>
            </a:r>
            <a:r>
              <a:rPr lang="en-US" sz="2600" dirty="0">
                <a:cs typeface="Calibri"/>
              </a:rPr>
              <a:t>” means.</a:t>
            </a:r>
          </a:p>
          <a:p>
            <a:pPr algn="l"/>
            <a:endParaRPr lang="en-US" sz="2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4247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C0F329-C30B-680E-1A41-0079FE6865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8356" y="27672"/>
            <a:ext cx="11181521" cy="986119"/>
          </a:xfrm>
        </p:spPr>
        <p:txBody>
          <a:bodyPr anchor="b">
            <a:normAutofit/>
          </a:bodyPr>
          <a:lstStyle/>
          <a:p>
            <a:r>
              <a:rPr lang="en-US" sz="3200" dirty="0"/>
              <a:t>Ask AI: PBS Wisconsin hosts Badger Talks (to Alumni)</a:t>
            </a:r>
          </a:p>
        </p:txBody>
      </p:sp>
      <p:pic>
        <p:nvPicPr>
          <p:cNvPr id="9" name="Content Placeholder 8" descr="A person in a suit talking to a person in a room with a mascot&#10;&#10;AI-generated content may be incorrect.">
            <a:extLst>
              <a:ext uri="{FF2B5EF4-FFF2-40B4-BE49-F238E27FC236}">
                <a16:creationId xmlns:a16="http://schemas.microsoft.com/office/drawing/2014/main" id="{CFEDC3D9-8BEE-6431-24EB-F28E8974346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11860" r="1" b="45036"/>
          <a:stretch/>
        </p:blipFill>
        <p:spPr>
          <a:xfrm>
            <a:off x="275169" y="1272650"/>
            <a:ext cx="11631909" cy="5013850"/>
          </a:xfrm>
          <a:noFill/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2A80D5-7F59-E46B-C8E9-67C25A4D4B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518780"/>
            <a:ext cx="12192000" cy="350865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The Security of AI</a:t>
            </a:r>
          </a:p>
        </p:txBody>
      </p:sp>
    </p:spTree>
    <p:extLst>
      <p:ext uri="{BB962C8B-B14F-4D97-AF65-F5344CB8AC3E}">
        <p14:creationId xmlns:p14="http://schemas.microsoft.com/office/powerpoint/2010/main" val="3448549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D00359-1264-E888-A08E-6DB26271E6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91440">
              <a:spcBef>
                <a:spcPct val="0"/>
              </a:spcBef>
            </a:pPr>
            <a:r>
              <a:rPr lang="en-US" sz="4800" b="0" dirty="0">
                <a:latin typeface="Arial"/>
                <a:cs typeface="Arial"/>
              </a:rPr>
              <a:t>What is AI*?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BB1D1-F625-D9A8-B44B-1B0BA6D6EA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77D848-DCCC-4D3F-D0EF-53FD613C7ACB}"/>
              </a:ext>
            </a:extLst>
          </p:cNvPr>
          <p:cNvSpPr txBox="1"/>
          <p:nvPr/>
        </p:nvSpPr>
        <p:spPr>
          <a:xfrm>
            <a:off x="6709392" y="6324452"/>
            <a:ext cx="441377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Calibri"/>
              </a:rPr>
              <a:t>*Also known as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867609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308119-B1F8-1C5D-83CB-88F5503487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AI in 5 minutes ...</a:t>
            </a:r>
            <a:endParaRPr lang="en-US" b="0" dirty="0">
              <a:latin typeface="Arial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50A75-7242-4788-A8B5-ED84143FD8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Security of AI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E95264-BFBE-BB25-8C53-D1C7AB074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86" y="1385672"/>
            <a:ext cx="11897906" cy="43232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1AA4B7-683B-3732-A2DB-B20CB591BE94}"/>
              </a:ext>
            </a:extLst>
          </p:cNvPr>
          <p:cNvSpPr txBox="1"/>
          <p:nvPr/>
        </p:nvSpPr>
        <p:spPr>
          <a:xfrm>
            <a:off x="408737" y="5702912"/>
            <a:ext cx="11535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Note</a:t>
            </a:r>
            <a:r>
              <a:rPr lang="en-US" sz="2000"/>
              <a:t>: the car is the </a:t>
            </a:r>
            <a:r>
              <a:rPr lang="en-US" sz="2000">
                <a:solidFill>
                  <a:srgbClr val="FF0000"/>
                </a:solidFill>
              </a:rPr>
              <a:t>system</a:t>
            </a:r>
            <a:r>
              <a:rPr lang="en-US" sz="2000"/>
              <a:t>, and the ML is a </a:t>
            </a:r>
            <a:r>
              <a:rPr lang="en-US" sz="2000">
                <a:solidFill>
                  <a:srgbClr val="FF0000"/>
                </a:solidFill>
              </a:rPr>
              <a:t>component</a:t>
            </a:r>
            <a:r>
              <a:rPr lang="en-US" sz="2000"/>
              <a:t> (which is wrong some of the time ~ statistical ML)</a:t>
            </a:r>
          </a:p>
        </p:txBody>
      </p:sp>
    </p:spTree>
    <p:extLst>
      <p:ext uri="{BB962C8B-B14F-4D97-AF65-F5344CB8AC3E}">
        <p14:creationId xmlns:p14="http://schemas.microsoft.com/office/powerpoint/2010/main" val="1956052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231FA7-116D-865C-C1EF-25FD3B93FC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AI in 5 minutes ...</a:t>
            </a:r>
            <a:endParaRPr lang="en-US" b="0" dirty="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84DB7-F5F7-3ECC-2565-9BE1AAACC50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It's all about generalization ...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0B4C9-2D09-EC1A-DA8A-E67627E700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Security of AI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E425013-A429-BFCD-C56C-E3273484811F}"/>
              </a:ext>
            </a:extLst>
          </p:cNvPr>
          <p:cNvGrpSpPr/>
          <p:nvPr/>
        </p:nvGrpSpPr>
        <p:grpSpPr>
          <a:xfrm>
            <a:off x="1436164" y="1995151"/>
            <a:ext cx="8598862" cy="4169333"/>
            <a:chOff x="1803633" y="2130389"/>
            <a:chExt cx="8598862" cy="41693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3088015-BCEB-33D0-C481-EB22CE8A2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678" y="3698619"/>
              <a:ext cx="1987616" cy="248204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14FF81-5181-4684-5AEC-E78DEDE98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2883" y="2187806"/>
              <a:ext cx="1897817" cy="11678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122FB51-AF1D-F001-BF5A-E22152665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1337" y="3950222"/>
              <a:ext cx="1563485" cy="23495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FB7738-0EE8-A49E-A084-5A3E46BC7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822" y="2361119"/>
              <a:ext cx="2016194" cy="13589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BD8EDB-97D2-0AA9-2600-234F15D34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237" y="2511420"/>
              <a:ext cx="1438802" cy="143880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2996577-C929-2718-2A30-0C2E161C0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6178" y="4350272"/>
              <a:ext cx="1556317" cy="1549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4D7F18-C644-507D-D2CE-AC19212C6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633" y="2130389"/>
              <a:ext cx="1736539" cy="130072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880CDC-BEC4-1789-44E4-E9755E479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0142" y="4046816"/>
              <a:ext cx="2211577" cy="16565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6183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C7DB3E-6643-EC5C-4DB0-2CCE49AAFD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AI in 5 minutes ...</a:t>
            </a:r>
            <a:endParaRPr lang="en-US" b="0" dirty="0">
              <a:latin typeface="Arial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D6B31-B1E0-095D-28EC-161483254B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Security of AI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6EF7A3-92E3-27BC-3E6E-D0FEF117F7FD}"/>
              </a:ext>
            </a:extLst>
          </p:cNvPr>
          <p:cNvSpPr txBox="1">
            <a:spLocks/>
          </p:cNvSpPr>
          <p:nvPr/>
        </p:nvSpPr>
        <p:spPr>
          <a:xfrm>
            <a:off x="5470955" y="1411066"/>
            <a:ext cx="6456979" cy="5335572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learning algorithm identifies the regions of the “feature space” that best represent the phenomenon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pic>
        <p:nvPicPr>
          <p:cNvPr id="8" name="Picture 7" descr="A white kitten standing on a sidewalk&#10;&#10;Description automatically generated">
            <a:extLst>
              <a:ext uri="{FF2B5EF4-FFF2-40B4-BE49-F238E27FC236}">
                <a16:creationId xmlns:a16="http://schemas.microsoft.com/office/drawing/2014/main" id="{155790F5-7C0F-8712-3C5A-5C0B252CB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644" y="3509452"/>
            <a:ext cx="1675384" cy="2517654"/>
          </a:xfrm>
          <a:prstGeom prst="rect">
            <a:avLst/>
          </a:prstGeom>
        </p:spPr>
      </p:pic>
      <p:pic>
        <p:nvPicPr>
          <p:cNvPr id="10" name="Picture 9" descr="Two white kittens playing with each other&#10;&#10;Description automatically generated">
            <a:extLst>
              <a:ext uri="{FF2B5EF4-FFF2-40B4-BE49-F238E27FC236}">
                <a16:creationId xmlns:a16="http://schemas.microsoft.com/office/drawing/2014/main" id="{70F404F0-1786-B2FC-3CF8-578AB57C6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471" y="4820434"/>
            <a:ext cx="2016194" cy="1358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636765-F928-B540-35A3-005C9E6C6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663" y="2894587"/>
            <a:ext cx="1438802" cy="1438802"/>
          </a:xfrm>
          <a:prstGeom prst="rect">
            <a:avLst/>
          </a:prstGeom>
        </p:spPr>
      </p:pic>
      <p:pic>
        <p:nvPicPr>
          <p:cNvPr id="14" name="Picture 13" descr="A black puppy holding a green ball in its mouth&#10;&#10;Description automatically generated">
            <a:extLst>
              <a:ext uri="{FF2B5EF4-FFF2-40B4-BE49-F238E27FC236}">
                <a16:creationId xmlns:a16="http://schemas.microsoft.com/office/drawing/2014/main" id="{579B4D63-19EA-41B0-97B8-34D49B9C46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418" y="4639471"/>
            <a:ext cx="1556317" cy="1549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ECFFC0-DE1B-11BA-0A56-713AB067A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29" y="1133039"/>
            <a:ext cx="5441705" cy="517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27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C7DB3E-6643-EC5C-4DB0-2CCE49AAFD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AI in 5 minutes ...</a:t>
            </a:r>
            <a:endParaRPr lang="en-US" b="0" dirty="0">
              <a:latin typeface="Arial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D6B31-B1E0-095D-28EC-161483254B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Security of AI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6EF7A3-92E3-27BC-3E6E-D0FEF117F7FD}"/>
              </a:ext>
            </a:extLst>
          </p:cNvPr>
          <p:cNvSpPr txBox="1">
            <a:spLocks/>
          </p:cNvSpPr>
          <p:nvPr/>
        </p:nvSpPr>
        <p:spPr>
          <a:xfrm>
            <a:off x="5470955" y="1411066"/>
            <a:ext cx="6456979" cy="5335572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learning algorithm identifies the regions of the “feature space” that best represent the phenomenon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ECFFC0-DE1B-11BA-0A56-713AB067A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9" y="1133039"/>
            <a:ext cx="5441705" cy="51734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1BF678-1E0C-CD3F-7384-3CE9C214D3FC}"/>
              </a:ext>
            </a:extLst>
          </p:cNvPr>
          <p:cNvSpPr txBox="1"/>
          <p:nvPr/>
        </p:nvSpPr>
        <p:spPr>
          <a:xfrm>
            <a:off x="3613523" y="2369671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15" name="Content Placeholder 7" descr="A white cat with green eyes&#10;&#10;Description automatically generated">
            <a:extLst>
              <a:ext uri="{FF2B5EF4-FFF2-40B4-BE49-F238E27FC236}">
                <a16:creationId xmlns:a16="http://schemas.microsoft.com/office/drawing/2014/main" id="{E2E083AD-EBD3-7416-B994-74B1C7E2E4D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741" y="3286265"/>
            <a:ext cx="33401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71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W-Madison theme1">
      <a:dk1>
        <a:srgbClr val="202020"/>
      </a:dk1>
      <a:lt1>
        <a:srgbClr val="FFFFFF"/>
      </a:lt1>
      <a:dk2>
        <a:srgbClr val="101010"/>
      </a:dk2>
      <a:lt2>
        <a:srgbClr val="DADFE1"/>
      </a:lt2>
      <a:accent1>
        <a:srgbClr val="C5050C"/>
      </a:accent1>
      <a:accent2>
        <a:srgbClr val="C5050C"/>
      </a:accent2>
      <a:accent3>
        <a:srgbClr val="9B0000"/>
      </a:accent3>
      <a:accent4>
        <a:srgbClr val="FCCB51"/>
      </a:accent4>
      <a:accent5>
        <a:srgbClr val="80B3AE"/>
      </a:accent5>
      <a:accent6>
        <a:srgbClr val="ADADAD"/>
      </a:accent6>
      <a:hlink>
        <a:srgbClr val="0479A8"/>
      </a:hlink>
      <a:folHlink>
        <a:srgbClr val="0479A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-Madison-text-16_9" id="{405AA9AD-F7D0-E740-993F-44A153473239}" vid="{B012B121-6674-714B-BA87-524B599BB5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</TotalTime>
  <Words>989</Words>
  <Application>Microsoft Macintosh PowerPoint</Application>
  <PresentationFormat>Widescreen</PresentationFormat>
  <Paragraphs>112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Franklin Gothic Medium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Danielle Lamberson Philipp</dc:creator>
  <cp:keywords/>
  <dc:description/>
  <cp:lastModifiedBy>Kerman Eckes</cp:lastModifiedBy>
  <cp:revision>54</cp:revision>
  <cp:lastPrinted>2025-05-06T22:36:29Z</cp:lastPrinted>
  <dcterms:created xsi:type="dcterms:W3CDTF">2021-12-02T14:54:12Z</dcterms:created>
  <dcterms:modified xsi:type="dcterms:W3CDTF">2025-05-07T16:00:12Z</dcterms:modified>
  <cp:category/>
</cp:coreProperties>
</file>