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72" r:id="rId2"/>
    <p:sldId id="454" r:id="rId3"/>
    <p:sldId id="515" r:id="rId4"/>
    <p:sldId id="529" r:id="rId5"/>
    <p:sldId id="519" r:id="rId6"/>
    <p:sldId id="521" r:id="rId7"/>
    <p:sldId id="522" r:id="rId8"/>
    <p:sldId id="523" r:id="rId9"/>
    <p:sldId id="524" r:id="rId10"/>
    <p:sldId id="525" r:id="rId11"/>
    <p:sldId id="494" r:id="rId12"/>
    <p:sldId id="500" r:id="rId13"/>
    <p:sldId id="520" r:id="rId14"/>
    <p:sldId id="502" r:id="rId15"/>
    <p:sldId id="527" r:id="rId16"/>
    <p:sldId id="506" r:id="rId17"/>
    <p:sldId id="526" r:id="rId18"/>
    <p:sldId id="510" r:id="rId19"/>
    <p:sldId id="511" r:id="rId20"/>
    <p:sldId id="513" r:id="rId21"/>
    <p:sldId id="528" r:id="rId22"/>
    <p:sldId id="28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8F0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C0C894-9074-6BC9-A304-047ACB5EEAF2}" v="121" dt="2025-05-07T16:52:26.386"/>
    <p1510:client id="{E36E2BFE-271A-9501-7133-C1194A941327}" v="8" dt="2025-05-07T14:16:49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5374"/>
  </p:normalViewPr>
  <p:slideViewPr>
    <p:cSldViewPr snapToGrid="0">
      <p:cViewPr varScale="1">
        <p:scale>
          <a:sx n="122" d="100"/>
          <a:sy n="122" d="100"/>
        </p:scale>
        <p:origin x="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8F188-8782-A244-B9F8-317B8E8894B2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07A96-3CB9-504F-9EB6-7366174ED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07A96-3CB9-504F-9EB6-7366174ED5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F2B24F-1619-BE4B-A7F6-731536B35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523" y="905691"/>
            <a:ext cx="8334246" cy="210657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4000" b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Presentation Title in title or sentence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name, position, unit/faculty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1E407C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8418" y="0"/>
            <a:ext cx="286479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72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1D34ECB-93C2-C44D-94FF-1D91B88EC97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5012267" cy="6858000"/>
          </a:xfrm>
          <a:prstGeom prst="rect">
            <a:avLst/>
          </a:prstGeom>
          <a:solidFill>
            <a:srgbClr val="1E407C"/>
          </a:solidFill>
        </p:spPr>
        <p:txBody>
          <a:bodyPr vert="horz" lIns="91440" tIns="45720" rIns="91440" bIns="45720" rtlCol="0" anchor="b">
            <a:normAutofit/>
          </a:bodyPr>
          <a:lstStyle>
            <a:lvl1pPr marL="9144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>
              <a:latin typeface="Franklin Gothic Medium" panose="020B06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DBCBF-9F52-1246-9D61-61EC2DCE8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8494"/>
            <a:ext cx="5012267" cy="2127128"/>
          </a:xfrm>
        </p:spPr>
        <p:txBody>
          <a:bodyPr anchor="b">
            <a:noAutofit/>
          </a:bodyPr>
          <a:lstStyle>
            <a:lvl1pPr>
              <a:defRPr sz="4800"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0A80A-EE07-EF4A-AFA7-5351B4225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hangingPunct="0">
              <a:lnSpc>
                <a:spcPct val="100000"/>
              </a:lnSpc>
              <a:defRPr sz="3200"/>
            </a:lvl1pPr>
            <a:lvl2pPr hangingPunct="0">
              <a:lnSpc>
                <a:spcPct val="100000"/>
              </a:lnSpc>
              <a:defRPr sz="2800"/>
            </a:lvl2pPr>
            <a:lvl3pPr hangingPunct="0">
              <a:lnSpc>
                <a:spcPct val="100000"/>
              </a:lnSpc>
              <a:defRPr sz="2400"/>
            </a:lvl3pPr>
            <a:lvl4pPr hangingPunct="0">
              <a:lnSpc>
                <a:spcPct val="100000"/>
              </a:lnSpc>
              <a:defRPr sz="2000"/>
            </a:lvl4pPr>
            <a:lvl5pPr hangingPunct="0">
              <a:lnSpc>
                <a:spcPct val="10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7C97-92EF-744A-9D55-A6B86D1C8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965622"/>
            <a:ext cx="5012267" cy="290336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6D79-F571-9047-88D9-C478816C3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921" y="5700713"/>
            <a:ext cx="2864792" cy="132556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5215-36D3-624D-88F8-29C6D94245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EF2B24F-1619-BE4B-A7F6-731536B35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523" y="905691"/>
            <a:ext cx="8334246" cy="2106570"/>
          </a:xfrm>
        </p:spPr>
        <p:txBody>
          <a:bodyPr bIns="0" anchor="b"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Presentation Title in title or sentence case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278292" y="1109480"/>
            <a:ext cx="504763" cy="86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356" y="27672"/>
            <a:ext cx="11181521" cy="986119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169" y="1272650"/>
            <a:ext cx="11631909" cy="501385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18780"/>
            <a:ext cx="12192000" cy="350865"/>
          </a:xfrm>
          <a:solidFill>
            <a:schemeClr val="accent1"/>
          </a:solidFill>
          <a:ln>
            <a:noFill/>
          </a:ln>
        </p:spPr>
        <p:txBody>
          <a:bodyPr wrap="squar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How to read &amp; write research papers (McDaniel)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278292" y="1109480"/>
            <a:ext cx="504763" cy="86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8356" y="27672"/>
            <a:ext cx="11181521" cy="986119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75169" y="1272650"/>
            <a:ext cx="11631909" cy="5013850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18780"/>
            <a:ext cx="12192000" cy="350865"/>
          </a:xfrm>
          <a:solidFill>
            <a:schemeClr val="accent1"/>
          </a:solidFill>
          <a:ln>
            <a:noFill/>
          </a:ln>
        </p:spPr>
        <p:txBody>
          <a:bodyPr wrap="squar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Insert presentation topic or department/unit name (text box will expand to fit)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B8662E-61A8-0447-B3BD-A6CA86FA0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0" y="457200"/>
            <a:ext cx="10668000" cy="1066800"/>
          </a:xfrm>
        </p:spPr>
        <p:txBody>
          <a:bodyPr bIns="0" anchor="b" anchorCtr="0">
            <a:normAutofit/>
          </a:bodyPr>
          <a:lstStyle>
            <a:lvl1pPr marL="0" indent="0">
              <a:buNone/>
              <a:defRPr sz="3400" b="1"/>
            </a:lvl1pPr>
            <a:lvl2pPr>
              <a:defRPr sz="3200" b="1"/>
            </a:lvl2pPr>
            <a:lvl3pPr>
              <a:defRPr sz="3200" b="1"/>
            </a:lvl3pPr>
            <a:lvl4pPr>
              <a:defRPr sz="3200" b="1"/>
            </a:lvl4pPr>
            <a:lvl5pPr>
              <a:defRPr sz="3200" b="1"/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902"/>
            <a:ext cx="6345327" cy="350865"/>
          </a:xfrm>
          <a:solidFill>
            <a:schemeClr val="accent1"/>
          </a:solidFill>
          <a:ln>
            <a:noFill/>
          </a:ln>
        </p:spPr>
        <p:txBody>
          <a:bodyPr wrap="none" lIns="274320" tIns="64008" rIns="9144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Insert presentation topic or department/unit name (text box will expand to fit)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  <a:p>
            <a:pPr lvl="0"/>
            <a:r>
              <a:rPr lang="en-US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07A194C-A4B8-2148-8BE0-5451BAAC5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563031-4D5F-6F49-9B43-B75A2450A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5900" y="2514600"/>
            <a:ext cx="8279202" cy="1367286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Insert Section Header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CEECEB0E-880C-6049-9B69-BA2FEE345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563031-4D5F-6F49-9B43-B75A2450AB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85900" y="2514600"/>
            <a:ext cx="8279202" cy="1367286"/>
          </a:xfrm>
        </p:spPr>
        <p:txBody>
          <a:bodyPr bIns="0" anchor="b" anchorCtr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Insert Section Header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060586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92" r:id="rId3"/>
    <p:sldLayoutId id="2147483662" r:id="rId4"/>
    <p:sldLayoutId id="2147483674" r:id="rId5"/>
    <p:sldLayoutId id="2147483663" r:id="rId6"/>
    <p:sldLayoutId id="2147483673" r:id="rId7"/>
    <p:sldLayoutId id="2147483666" r:id="rId8"/>
    <p:sldLayoutId id="2147483667" r:id="rId9"/>
    <p:sldLayoutId id="2147483676" r:id="rId10"/>
    <p:sldLayoutId id="2147483677" r:id="rId11"/>
    <p:sldLayoutId id="2147483678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11" Type="http://schemas.openxmlformats.org/officeDocument/2006/relationships/image" Target="../media/image20.jpeg"/><Relationship Id="rId5" Type="http://schemas.openxmlformats.org/officeDocument/2006/relationships/image" Target="../media/image11.jpeg"/><Relationship Id="rId10" Type="http://schemas.openxmlformats.org/officeDocument/2006/relationships/image" Target="../media/image19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hyperlink" Target="https://thispersondoesnotexist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pdf/1708.08151.pdf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5C66E0-56AB-7146-BD17-D282471E13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/>
              </a:rPr>
              <a:t>What Does AI Mean to Our Future?</a:t>
            </a:r>
            <a:br>
              <a:rPr lang="en-US" dirty="0">
                <a:latin typeface="+mn-lt"/>
                <a:cs typeface="Arial"/>
              </a:rPr>
            </a:br>
            <a:r>
              <a:rPr lang="en-US" dirty="0">
                <a:latin typeface="+mn-lt"/>
                <a:cs typeface="Arial"/>
              </a:rPr>
              <a:t>(what you need to know)</a:t>
            </a:r>
            <a:endParaRPr lang="en-US" dirty="0">
              <a:latin typeface="+mn-lt"/>
              <a:ea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7748B-387C-434F-91EF-0D3AF7E25C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Badger Talks!</a:t>
            </a:r>
          </a:p>
          <a:p>
            <a:r>
              <a:rPr lang="en-US" dirty="0">
                <a:latin typeface="+mn-lt"/>
                <a:cs typeface="Arial"/>
              </a:rPr>
              <a:t>May 8, 2025 – Racine, WI</a:t>
            </a:r>
            <a:endParaRPr lang="en-US" dirty="0">
              <a:latin typeface="+mn-lt"/>
              <a:ea typeface="Calibri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81787-C1D2-4E40-944F-6D1ED68908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3618" y="5926551"/>
            <a:ext cx="10311412" cy="523088"/>
          </a:xfrm>
        </p:spPr>
        <p:txBody>
          <a:bodyPr>
            <a:noAutofit/>
          </a:bodyPr>
          <a:lstStyle/>
          <a:p>
            <a:r>
              <a:rPr lang="en-US" sz="2000">
                <a:latin typeface="+mn-lt"/>
              </a:rPr>
              <a:t>Patrick McDaniel, </a:t>
            </a:r>
            <a:r>
              <a:rPr lang="en-US" sz="2000" err="1">
                <a:latin typeface="+mn-lt"/>
              </a:rPr>
              <a:t>Tsun</a:t>
            </a:r>
            <a:r>
              <a:rPr lang="en-US" sz="2000">
                <a:latin typeface="+mn-lt"/>
              </a:rPr>
              <a:t>-Ming Shih Professor of Computer Sciences</a:t>
            </a:r>
          </a:p>
          <a:p>
            <a:r>
              <a:rPr lang="en-US" sz="2000">
                <a:latin typeface="+mn-lt"/>
              </a:rPr>
              <a:t>UW-Madison School of Computer, Data &amp; Information Sciences</a:t>
            </a:r>
          </a:p>
        </p:txBody>
      </p:sp>
    </p:spTree>
    <p:extLst>
      <p:ext uri="{BB962C8B-B14F-4D97-AF65-F5344CB8AC3E}">
        <p14:creationId xmlns:p14="http://schemas.microsoft.com/office/powerpoint/2010/main" val="4109126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  <p:pic>
        <p:nvPicPr>
          <p:cNvPr id="5" name="Picture 4" descr="A octopus on the ground&#10;&#10;Description automatically generated">
            <a:extLst>
              <a:ext uri="{FF2B5EF4-FFF2-40B4-BE49-F238E27FC236}">
                <a16:creationId xmlns:a16="http://schemas.microsoft.com/office/drawing/2014/main" id="{B51BBBCF-FD40-4500-5936-FCE32E6FA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22" y="3135534"/>
            <a:ext cx="3505200" cy="231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9BC0A-555C-F425-36DE-575B20A7E4E7}"/>
              </a:ext>
            </a:extLst>
          </p:cNvPr>
          <p:cNvSpPr txBox="1"/>
          <p:nvPr/>
        </p:nvSpPr>
        <p:spPr>
          <a:xfrm>
            <a:off x="5969384" y="5659240"/>
            <a:ext cx="494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</a:t>
            </a:r>
            <a:r>
              <a:rPr lang="en-US" dirty="0"/>
              <a:t>: the input is not like the data trained with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DB5F97-F455-BC50-1124-6467B3B5B176}"/>
              </a:ext>
            </a:extLst>
          </p:cNvPr>
          <p:cNvSpPr txBox="1"/>
          <p:nvPr/>
        </p:nvSpPr>
        <p:spPr>
          <a:xfrm>
            <a:off x="3473077" y="4116294"/>
            <a:ext cx="30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950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is not magic!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7E8B-842D-22B6-CA20-5D53C06B9D6E}"/>
              </a:ext>
            </a:extLst>
          </p:cNvPr>
          <p:cNvSpPr txBox="1">
            <a:spLocks/>
          </p:cNvSpPr>
          <p:nvPr/>
        </p:nvSpPr>
        <p:spPr>
          <a:xfrm>
            <a:off x="288986" y="1266996"/>
            <a:ext cx="10917383" cy="533557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Arial"/>
                <a:cs typeface="Arial"/>
              </a:rPr>
              <a:t>AI does not ”learn” reality, just mimics data it is given …</a:t>
            </a:r>
          </a:p>
        </p:txBody>
      </p:sp>
      <p:pic>
        <p:nvPicPr>
          <p:cNvPr id="8" name="Picture 7" descr="A cat sitting on the floor&#10;&#10;Description automatically generated">
            <a:extLst>
              <a:ext uri="{FF2B5EF4-FFF2-40B4-BE49-F238E27FC236}">
                <a16:creationId xmlns:a16="http://schemas.microsoft.com/office/drawing/2014/main" id="{2CE0C361-DE88-AF84-532C-5666F4E08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8" y="3524709"/>
            <a:ext cx="1987616" cy="2482048"/>
          </a:xfrm>
          <a:prstGeom prst="rect">
            <a:avLst/>
          </a:prstGeom>
        </p:spPr>
      </p:pic>
      <p:pic>
        <p:nvPicPr>
          <p:cNvPr id="10" name="Picture 9" descr="A cat lying on the floor with a toy&#10;&#10;Description automatically generated">
            <a:extLst>
              <a:ext uri="{FF2B5EF4-FFF2-40B4-BE49-F238E27FC236}">
                <a16:creationId xmlns:a16="http://schemas.microsoft.com/office/drawing/2014/main" id="{691F95EC-534C-9D54-A613-CA1ABAA57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83" y="2013896"/>
            <a:ext cx="1897817" cy="1167887"/>
          </a:xfrm>
          <a:prstGeom prst="rect">
            <a:avLst/>
          </a:prstGeom>
        </p:spPr>
      </p:pic>
      <p:pic>
        <p:nvPicPr>
          <p:cNvPr id="12" name="Picture 11" descr="A white kitten standing on a stone surface&#10;&#10;Description automatically generated">
            <a:extLst>
              <a:ext uri="{FF2B5EF4-FFF2-40B4-BE49-F238E27FC236}">
                <a16:creationId xmlns:a16="http://schemas.microsoft.com/office/drawing/2014/main" id="{55B7B009-86F4-F28C-7A69-081EA3EA8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37" y="3776312"/>
            <a:ext cx="1563485" cy="2349500"/>
          </a:xfrm>
          <a:prstGeom prst="rect">
            <a:avLst/>
          </a:prstGeom>
        </p:spPr>
      </p:pic>
      <p:pic>
        <p:nvPicPr>
          <p:cNvPr id="14" name="Picture 13" descr="Two white kittens playing with each other&#10;&#10;Description automatically generated">
            <a:extLst>
              <a:ext uri="{FF2B5EF4-FFF2-40B4-BE49-F238E27FC236}">
                <a16:creationId xmlns:a16="http://schemas.microsoft.com/office/drawing/2014/main" id="{8FA342DF-A993-D168-BA09-E7C65F427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22" y="2187209"/>
            <a:ext cx="2016194" cy="1358900"/>
          </a:xfrm>
          <a:prstGeom prst="rect">
            <a:avLst/>
          </a:prstGeom>
        </p:spPr>
      </p:pic>
      <p:pic>
        <p:nvPicPr>
          <p:cNvPr id="16" name="Picture 15" descr="A black puppy lying on the floor&#10;&#10;Description automatically generated">
            <a:extLst>
              <a:ext uri="{FF2B5EF4-FFF2-40B4-BE49-F238E27FC236}">
                <a16:creationId xmlns:a16="http://schemas.microsoft.com/office/drawing/2014/main" id="{8ECD5480-7CB4-AD1E-26F2-632556088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837" y="2337510"/>
            <a:ext cx="1438802" cy="1438802"/>
          </a:xfrm>
          <a:prstGeom prst="rect">
            <a:avLst/>
          </a:prstGeom>
        </p:spPr>
      </p:pic>
      <p:pic>
        <p:nvPicPr>
          <p:cNvPr id="18" name="Picture 17" descr="A black puppy holding a green ball in its mouth&#10;&#10;Description automatically generated">
            <a:extLst>
              <a:ext uri="{FF2B5EF4-FFF2-40B4-BE49-F238E27FC236}">
                <a16:creationId xmlns:a16="http://schemas.microsoft.com/office/drawing/2014/main" id="{15D9AA11-6DB9-1D72-E2BA-8638242C50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78" y="4176362"/>
            <a:ext cx="1556317" cy="1549400"/>
          </a:xfrm>
          <a:prstGeom prst="rect">
            <a:avLst/>
          </a:prstGeom>
        </p:spPr>
      </p:pic>
      <p:pic>
        <p:nvPicPr>
          <p:cNvPr id="20" name="Picture 19" descr="A black and white puppy lying on a blue and white blanket&#10;&#10;Description automatically generated">
            <a:extLst>
              <a:ext uri="{FF2B5EF4-FFF2-40B4-BE49-F238E27FC236}">
                <a16:creationId xmlns:a16="http://schemas.microsoft.com/office/drawing/2014/main" id="{2EE45A50-2721-313B-7962-F637081F4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3" y="1956479"/>
            <a:ext cx="1736539" cy="1300728"/>
          </a:xfrm>
          <a:prstGeom prst="rect">
            <a:avLst/>
          </a:prstGeom>
        </p:spPr>
      </p:pic>
      <p:pic>
        <p:nvPicPr>
          <p:cNvPr id="22" name="Picture 21" descr="A black puppy lying on a concrete ledge&#10;&#10;Description automatically generated">
            <a:extLst>
              <a:ext uri="{FF2B5EF4-FFF2-40B4-BE49-F238E27FC236}">
                <a16:creationId xmlns:a16="http://schemas.microsoft.com/office/drawing/2014/main" id="{21D5E402-130A-9617-B767-42076B6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42" y="3872906"/>
            <a:ext cx="2211577" cy="165654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4C131F-FE45-B6B2-F42C-563C06D9A16F}"/>
              </a:ext>
            </a:extLst>
          </p:cNvPr>
          <p:cNvCxnSpPr/>
          <p:nvPr/>
        </p:nvCxnSpPr>
        <p:spPr>
          <a:xfrm>
            <a:off x="9309100" y="1480932"/>
            <a:ext cx="0" cy="4783947"/>
          </a:xfrm>
          <a:prstGeom prst="line">
            <a:avLst/>
          </a:prstGeom>
          <a:ln w="508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small kitten in the grass&#10;&#10;Description automatically generated">
            <a:extLst>
              <a:ext uri="{FF2B5EF4-FFF2-40B4-BE49-F238E27FC236}">
                <a16:creationId xmlns:a16="http://schemas.microsoft.com/office/drawing/2014/main" id="{9E6DB727-AEB8-2ABD-2CAE-809927CA74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519" y="3961709"/>
            <a:ext cx="1592822" cy="2393585"/>
          </a:xfrm>
          <a:prstGeom prst="rect">
            <a:avLst/>
          </a:prstGeom>
        </p:spPr>
      </p:pic>
      <p:pic>
        <p:nvPicPr>
          <p:cNvPr id="28" name="Picture 27" descr="A white puppy lying on a wood surface&#10;&#10;Description automatically generated">
            <a:extLst>
              <a:ext uri="{FF2B5EF4-FFF2-40B4-BE49-F238E27FC236}">
                <a16:creationId xmlns:a16="http://schemas.microsoft.com/office/drawing/2014/main" id="{D644C135-5FC4-1455-807F-45950C82E7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50" y="1266210"/>
            <a:ext cx="1593291" cy="25101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3BC8BB-3536-185C-514F-A90454F95B37}"/>
              </a:ext>
            </a:extLst>
          </p:cNvPr>
          <p:cNvSpPr txBox="1"/>
          <p:nvPr/>
        </p:nvSpPr>
        <p:spPr>
          <a:xfrm>
            <a:off x="1468956" y="6177468"/>
            <a:ext cx="604075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/>
              <a:t>(Training data is often an infinitesimally small portion of phenomenon)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23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Synthetic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99416" y="1272650"/>
            <a:ext cx="6307662" cy="501385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US"/>
              <a:t>“</a:t>
            </a:r>
            <a:r>
              <a:rPr lang="en-US" sz="2200"/>
              <a:t>I love this place. I have been going here </a:t>
            </a:r>
            <a:br>
              <a:rPr lang="en-US" sz="2200"/>
            </a:br>
            <a:r>
              <a:rPr lang="en-US" sz="2200"/>
              <a:t>for years and it is a great place to hang </a:t>
            </a:r>
            <a:br>
              <a:rPr lang="en-US" sz="2200"/>
            </a:br>
            <a:r>
              <a:rPr lang="en-US" sz="2200"/>
              <a:t>out with friends and family. I love the food </a:t>
            </a:r>
            <a:br>
              <a:rPr lang="en-US" sz="2200"/>
            </a:br>
            <a:r>
              <a:rPr lang="en-US" sz="2200"/>
              <a:t>and service. I have never had a bad </a:t>
            </a:r>
            <a:br>
              <a:rPr lang="en-US" sz="2200"/>
            </a:br>
            <a:r>
              <a:rPr lang="en-US" sz="2200"/>
              <a:t>experience when I am there.” (5 stars!)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200"/>
              <a:t>“I had the grilled veggie burger with fries!!!! </a:t>
            </a:r>
            <a:r>
              <a:rPr lang="en-US" sz="2200" err="1"/>
              <a:t>Ohhhh</a:t>
            </a:r>
            <a:r>
              <a:rPr lang="en-US" sz="2200"/>
              <a:t> and </a:t>
            </a:r>
            <a:br>
              <a:rPr lang="en-US" sz="2200"/>
            </a:br>
            <a:r>
              <a:rPr lang="en-US" sz="2200"/>
              <a:t>taste. </a:t>
            </a:r>
            <a:r>
              <a:rPr lang="en-US" sz="2200" err="1"/>
              <a:t>Omgggg</a:t>
            </a:r>
            <a:r>
              <a:rPr lang="en-US" sz="2200"/>
              <a:t>! Very flavorful! It was so delicious that </a:t>
            </a:r>
            <a:br>
              <a:rPr lang="en-US" sz="2200"/>
            </a:br>
            <a:r>
              <a:rPr lang="en-US" sz="2200"/>
              <a:t>I didn’t spell it!!” (5 stars!)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200"/>
              <a:t>“I was so excited to try this place out for the first time and the food was awful. I ordered the chicken sandwich and it was so salty that I could not eat it. I was so disappointed that I was so disappointed in the food. I was so disappointed that I was so disappointed with the service.” (1 star)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3423EE-512F-C292-C4EE-DF31B8743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3348" y="1272650"/>
            <a:ext cx="1329043" cy="1329043"/>
          </a:xfrm>
          <a:prstGeom prst="rect">
            <a:avLst/>
          </a:prstGeom>
        </p:spPr>
      </p:pic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0C950A7-F367-3E55-9260-AFC86CF97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7411" y="1420136"/>
            <a:ext cx="2731181" cy="2731181"/>
          </a:xfrm>
          <a:prstGeom prst="rect">
            <a:avLst/>
          </a:prstGeom>
        </p:spPr>
      </p:pic>
      <p:pic>
        <p:nvPicPr>
          <p:cNvPr id="8" name="Picture 7" descr="A close up of a person smiling for the camera&#10;&#10;Description automatically generated">
            <a:extLst>
              <a:ext uri="{FF2B5EF4-FFF2-40B4-BE49-F238E27FC236}">
                <a16:creationId xmlns:a16="http://schemas.microsoft.com/office/drawing/2014/main" id="{15EDB117-0965-9886-C732-9E4D1ED70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091" y="3692608"/>
            <a:ext cx="2419827" cy="2419827"/>
          </a:xfrm>
          <a:prstGeom prst="rect">
            <a:avLst/>
          </a:prstGeom>
        </p:spPr>
      </p:pic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FA665B73-D282-7D9E-B3E4-712E09BEF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635" y="1744095"/>
            <a:ext cx="2419827" cy="24198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E6B28-9F17-2CC2-51DF-5D60742D8FCA}"/>
              </a:ext>
            </a:extLst>
          </p:cNvPr>
          <p:cNvSpPr txBox="1"/>
          <p:nvPr/>
        </p:nvSpPr>
        <p:spPr>
          <a:xfrm>
            <a:off x="6316442" y="5881602"/>
            <a:ext cx="48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Source: </a:t>
            </a:r>
            <a:r>
              <a:rPr lang="en-US" sz="1200">
                <a:hlinkClick r:id="rId6"/>
              </a:rPr>
              <a:t>https://arxiv.org/pdf/1708.08151.pdf</a:t>
            </a:r>
            <a:r>
              <a:rPr lang="en-US" sz="1200"/>
              <a:t>, “Automated </a:t>
            </a:r>
            <a:r>
              <a:rPr lang="en-US" sz="1200" err="1"/>
              <a:t>Crowdturfing</a:t>
            </a:r>
            <a:r>
              <a:rPr lang="en-US" sz="1200"/>
              <a:t> Attacks and Defenses in Online Review Systems” (</a:t>
            </a:r>
            <a:r>
              <a:rPr lang="en-US" sz="1200" b="1"/>
              <a:t>Yao et al</a:t>
            </a:r>
            <a:r>
              <a:rPr lang="en-US" sz="1200"/>
              <a:t>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679680-DC1A-4F7F-57E1-4BBA25095D6E}"/>
              </a:ext>
            </a:extLst>
          </p:cNvPr>
          <p:cNvSpPr txBox="1"/>
          <p:nvPr/>
        </p:nvSpPr>
        <p:spPr>
          <a:xfrm>
            <a:off x="1425019" y="6146276"/>
            <a:ext cx="25546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hlinkClick r:id="rId7"/>
              </a:rPr>
              <a:t>https://thispersondoesnotexist.com/</a:t>
            </a:r>
            <a:endParaRPr lang="en-US" sz="1200">
              <a:cs typeface="Calibri"/>
            </a:endParaRPr>
          </a:p>
          <a:p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1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F11A32-4FB0-7523-4884-ABDEB6D76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2514600"/>
            <a:ext cx="8979417" cy="1367286"/>
          </a:xfrm>
        </p:spPr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How can AI be used against us?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AF6E-4817-5723-DB46-C01FF21CD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27672"/>
            <a:ext cx="11181521" cy="986119"/>
          </a:xfrm>
        </p:spPr>
        <p:txBody>
          <a:bodyPr anchor="b">
            <a:normAutofit/>
          </a:bodyPr>
          <a:lstStyle/>
          <a:p>
            <a:r>
              <a:rPr lang="en-US" dirty="0"/>
              <a:t>Let's play a game </a:t>
            </a:r>
            <a:r>
              <a:rPr lang="mr-IN" dirty="0"/>
              <a:t>…</a:t>
            </a:r>
            <a:r>
              <a:rPr lang="en-U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2106F8-285F-FF1F-F730-B5710509B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6" r="1" b="7134"/>
          <a:stretch/>
        </p:blipFill>
        <p:spPr>
          <a:xfrm>
            <a:off x="839614" y="1714798"/>
            <a:ext cx="9637539" cy="4148369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477D584-10D7-B9EB-5347-572C1CE633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64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E49E95-9BEF-88F7-B030-6F2D2756D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Attacking AI (for starters …)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C545C-5B36-6FDC-B564-FBA36A1968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205" y="1272650"/>
            <a:ext cx="5831744" cy="501385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sz="2200">
                <a:latin typeface="Arial"/>
                <a:cs typeface="Arial"/>
              </a:rPr>
              <a:t>Manipulating the "model"</a:t>
            </a:r>
            <a:endParaRPr lang="en-US" sz="2200"/>
          </a:p>
          <a:p>
            <a:pPr lvl="1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Adversarial inputs</a:t>
            </a:r>
            <a:endParaRPr lang="en-US" sz="2200">
              <a:solidFill>
                <a:srgbClr val="363636"/>
              </a:solidFill>
            </a:endParaRP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Force AI to make wrong/dangerous decisions</a:t>
            </a:r>
          </a:p>
          <a:p>
            <a:pPr lvl="1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Poisoning the training</a:t>
            </a: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Make bad decisions</a:t>
            </a:r>
          </a:p>
          <a:p>
            <a:pPr lvl="2"/>
            <a:r>
              <a:rPr lang="en-US" sz="2200">
                <a:solidFill>
                  <a:srgbClr val="363636"/>
                </a:solidFill>
                <a:latin typeface="Arial"/>
                <a:cs typeface="Arial"/>
              </a:rPr>
              <a:t>Create "back door" inputs</a:t>
            </a:r>
          </a:p>
          <a:p>
            <a:pPr lvl="1"/>
            <a:endParaRPr lang="en-US" sz="2200">
              <a:solidFill>
                <a:srgbClr val="363636"/>
              </a:solidFill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81381-D2E7-C37D-39C3-55C9DD8CA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DF603D-1915-9EAE-C37A-E7B8661CA3CB}"/>
              </a:ext>
            </a:extLst>
          </p:cNvPr>
          <p:cNvSpPr txBox="1">
            <a:spLocks/>
          </p:cNvSpPr>
          <p:nvPr/>
        </p:nvSpPr>
        <p:spPr>
          <a:xfrm>
            <a:off x="6093264" y="1272650"/>
            <a:ext cx="5831744" cy="501385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>
                <a:latin typeface="Arial"/>
                <a:cs typeface="Arial"/>
              </a:rPr>
              <a:t>Model theft/exposure</a:t>
            </a:r>
          </a:p>
          <a:p>
            <a:pPr lvl="1"/>
            <a:r>
              <a:rPr lang="en-US" sz="2200">
                <a:latin typeface="Arial"/>
                <a:cs typeface="Arial"/>
              </a:rPr>
              <a:t>Adversaries can extract the model </a:t>
            </a:r>
            <a:endParaRPr lang="en-US" sz="2200"/>
          </a:p>
          <a:p>
            <a:pPr lvl="1"/>
            <a:r>
              <a:rPr lang="en-US" sz="2200">
                <a:latin typeface="Arial"/>
                <a:cs typeface="Arial"/>
              </a:rPr>
              <a:t>Adversaries can extract the data that the model was trained on</a:t>
            </a:r>
          </a:p>
        </p:txBody>
      </p:sp>
      <p:pic>
        <p:nvPicPr>
          <p:cNvPr id="8" name="Shape 351" descr="A diagram of a network structure&#10;&#10;Description automatically generated">
            <a:extLst>
              <a:ext uri="{FF2B5EF4-FFF2-40B4-BE49-F238E27FC236}">
                <a16:creationId xmlns:a16="http://schemas.microsoft.com/office/drawing/2014/main" id="{6D112F91-A124-AA47-E4DE-BFCACAAA37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87" y="4142905"/>
            <a:ext cx="5656677" cy="19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559D21-9CB6-80E6-AC8B-49A027054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64" y="3201762"/>
            <a:ext cx="3343835" cy="28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08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02020"/>
                </a:solidFill>
              </a:rPr>
              <a:t>What happens when our data is “in” the AI?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8058" y="1272650"/>
            <a:ext cx="6796502" cy="5013850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Reconnaissance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you don’t have to know anything about AI, you just have to be able to access it.</a:t>
            </a:r>
          </a:p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Intellectual property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if your organization’s value is “in” a model, then it can be extracted (and duplicated and misused).</a:t>
            </a:r>
          </a:p>
          <a:p>
            <a:r>
              <a:rPr lang="en-US" i="1" dirty="0">
                <a:solidFill>
                  <a:srgbClr val="202020"/>
                </a:solidFill>
                <a:latin typeface="Arial"/>
                <a:cs typeface="Arial"/>
              </a:rPr>
              <a:t>Privacy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–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 the model can tell you a lot about the training data, e.g., patient data (membership queries).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pic>
        <p:nvPicPr>
          <p:cNvPr id="3" name="Shape 416" descr="logo_lockup_cloud_platform_icon_vertical.png">
            <a:extLst>
              <a:ext uri="{FF2B5EF4-FFF2-40B4-BE49-F238E27FC236}">
                <a16:creationId xmlns:a16="http://schemas.microsoft.com/office/drawing/2014/main" id="{8C70EA19-4883-E7EE-D621-1780795F051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946126" y="1270845"/>
            <a:ext cx="2381873" cy="180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D4152902-23F6-C9DB-16DB-127152ACD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943" y="1268283"/>
            <a:ext cx="1904030" cy="1426185"/>
          </a:xfrm>
          <a:prstGeom prst="rect">
            <a:avLst/>
          </a:prstGeom>
        </p:spPr>
      </p:pic>
      <p:pic>
        <p:nvPicPr>
          <p:cNvPr id="10" name="Shape 417" descr="aws-logo.png">
            <a:extLst>
              <a:ext uri="{FF2B5EF4-FFF2-40B4-BE49-F238E27FC236}">
                <a16:creationId xmlns:a16="http://schemas.microsoft.com/office/drawing/2014/main" id="{F3CD8A7F-9153-1B43-8FF7-0F9E940AB27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43372" y="3496729"/>
            <a:ext cx="2027531" cy="79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A0E8C1D-2813-55D9-2AE6-5B838A844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08" y="5129747"/>
            <a:ext cx="2540000" cy="901700"/>
          </a:xfrm>
          <a:prstGeom prst="rect">
            <a:avLst/>
          </a:prstGeom>
        </p:spPr>
      </p:pic>
      <p:pic>
        <p:nvPicPr>
          <p:cNvPr id="14" name="Picture 13" descr="A blue and white logo&#10;&#10;Description automatically generated">
            <a:extLst>
              <a:ext uri="{FF2B5EF4-FFF2-40B4-BE49-F238E27FC236}">
                <a16:creationId xmlns:a16="http://schemas.microsoft.com/office/drawing/2014/main" id="{552768BB-BB2E-3CA3-17EC-73148C41D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26" y="5206782"/>
            <a:ext cx="3365500" cy="821034"/>
          </a:xfrm>
          <a:prstGeom prst="rect">
            <a:avLst/>
          </a:prstGeom>
        </p:spPr>
      </p:pic>
      <p:pic>
        <p:nvPicPr>
          <p:cNvPr id="16" name="Picture 15" descr="A close-up of a logo&#10;&#10;Description automatically generated">
            <a:extLst>
              <a:ext uri="{FF2B5EF4-FFF2-40B4-BE49-F238E27FC236}">
                <a16:creationId xmlns:a16="http://schemas.microsoft.com/office/drawing/2014/main" id="{55C73FC8-A66D-79B7-569D-802B5C10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1" y="5508531"/>
            <a:ext cx="1763745" cy="7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1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F11A32-4FB0-7523-4884-ABDEB6D760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5900" y="2514600"/>
            <a:ext cx="8979417" cy="1367286"/>
          </a:xfrm>
        </p:spPr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How will the use of ML</a:t>
            </a:r>
            <a:br>
              <a:rPr lang="en-US" sz="4800" b="0" dirty="0">
                <a:latin typeface="Arial"/>
                <a:cs typeface="Arial"/>
              </a:rPr>
            </a:br>
            <a:r>
              <a:rPr lang="en-US" sz="4800" b="0" dirty="0">
                <a:latin typeface="Arial"/>
                <a:cs typeface="Arial"/>
              </a:rPr>
              <a:t>impact society?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AF6E-4817-5723-DB46-C01FF21CD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5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Goodhart’s Law and AI </a:t>
            </a:r>
            <a:r>
              <a:rPr lang="mr-IN" sz="3200" dirty="0">
                <a:solidFill>
                  <a:srgbClr val="202020"/>
                </a:solidFill>
                <a:latin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Economist Charles Goodhart posited in 1975 that </a:t>
            </a:r>
            <a:r>
              <a:rPr lang="mr-IN" dirty="0">
                <a:solidFill>
                  <a:srgbClr val="202020"/>
                </a:solidFill>
                <a:latin typeface="Arial"/>
              </a:rPr>
              <a:t>…</a:t>
            </a:r>
            <a:endParaRPr lang="en-US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20202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02020"/>
              </a:solidFill>
            </a:endParaRPr>
          </a:p>
          <a:p>
            <a:pPr>
              <a:spcBef>
                <a:spcPts val="2000"/>
              </a:spcBef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This insight is very relevant today: the more our success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in life and carrying out of daily activities relies on 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computational reasoning, the more we will have to </a:t>
            </a:r>
            <a:br>
              <a:rPr lang="en-US" sz="2400" dirty="0"/>
            </a:b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“satisfy” the models that make decisions for and about us.</a:t>
            </a:r>
          </a:p>
          <a:p>
            <a:endParaRPr lang="en-US" sz="2400" dirty="0">
              <a:solidFill>
                <a:srgbClr val="20202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Hence, a corollary to Goodhart’s law </a:t>
            </a:r>
            <a:r>
              <a:rPr lang="mr-IN" sz="2400" dirty="0">
                <a:solidFill>
                  <a:srgbClr val="202020"/>
                </a:solidFill>
                <a:latin typeface="Arial"/>
              </a:rPr>
              <a:t>…</a:t>
            </a:r>
            <a:endParaRPr lang="en-US" sz="2400" dirty="0">
              <a:solidFill>
                <a:srgbClr val="202020"/>
              </a:solidFill>
              <a:latin typeface="Arial"/>
              <a:cs typeface="Arial"/>
            </a:endParaRPr>
          </a:p>
          <a:p>
            <a:pPr marL="0" indent="0" algn="ctr">
              <a:spcBef>
                <a:spcPts val="2200"/>
              </a:spcBef>
              <a:buNone/>
            </a:pP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“</a:t>
            </a:r>
            <a:r>
              <a:rPr lang="en-US" i="1" dirty="0">
                <a:solidFill>
                  <a:srgbClr val="FF0000"/>
                </a:solidFill>
                <a:latin typeface="Arial"/>
                <a:cs typeface="Arial"/>
              </a:rPr>
              <a:t>when AI becomes the target, the target can be gamed</a:t>
            </a:r>
            <a:r>
              <a:rPr lang="en-US" dirty="0">
                <a:solidFill>
                  <a:srgbClr val="202020"/>
                </a:solidFill>
                <a:latin typeface="Arial"/>
                <a:cs typeface="Arial"/>
              </a:rPr>
              <a:t>”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586FC-B631-5175-9CE4-A6BEE0FB4C5B}"/>
              </a:ext>
            </a:extLst>
          </p:cNvPr>
          <p:cNvSpPr txBox="1"/>
          <p:nvPr/>
        </p:nvSpPr>
        <p:spPr>
          <a:xfrm>
            <a:off x="1787406" y="1862666"/>
            <a:ext cx="57949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“When a measure becomes a target, it ceases to be a good measure”​</a:t>
            </a:r>
            <a:endParaRPr lang="en-US" sz="2400" dirty="0">
              <a:solidFill>
                <a:srgbClr val="FF0000"/>
              </a:solidFill>
              <a:cs typeface="Calibri"/>
            </a:endParaRPr>
          </a:p>
        </p:txBody>
      </p:sp>
      <p:pic>
        <p:nvPicPr>
          <p:cNvPr id="7" name="Picture 6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3C0F124E-0AB2-26E8-D73F-3FB9044A5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29" y="1508312"/>
            <a:ext cx="2222500" cy="268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A synthetic universe </a:t>
            </a:r>
            <a:r>
              <a:rPr lang="mr-IN" sz="3600" dirty="0">
                <a:solidFill>
                  <a:srgbClr val="202020"/>
                </a:solidFill>
                <a:latin typeface="Arial"/>
              </a:rPr>
              <a:t>…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342" y="1868510"/>
            <a:ext cx="11641316" cy="4825702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rgbClr val="202020"/>
              </a:solidFill>
            </a:endParaRPr>
          </a:p>
          <a:p>
            <a:pPr marL="0" indent="0" algn="ctr">
              <a:buNone/>
            </a:pPr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Machine learning can now emulate human behavior, thought processes, and strategies to </a:t>
            </a:r>
            <a:r>
              <a:rPr lang="en-US" sz="3200">
                <a:solidFill>
                  <a:srgbClr val="202020"/>
                </a:solidFill>
                <a:latin typeface="Arial"/>
                <a:cs typeface="Arial"/>
              </a:rPr>
              <a:t>the point </a:t>
            </a: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they have become </a:t>
            </a:r>
            <a:r>
              <a:rPr lang="en-US" sz="3200" i="1" u="sng" dirty="0">
                <a:solidFill>
                  <a:srgbClr val="FF0000"/>
                </a:solidFill>
                <a:latin typeface="Arial"/>
                <a:cs typeface="Arial"/>
              </a:rPr>
              <a:t>indistinguishable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</a:rPr>
              <a:t> </a:t>
            </a: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from real humans </a:t>
            </a:r>
            <a:r>
              <a:rPr lang="mr-IN" sz="3200" dirty="0">
                <a:solidFill>
                  <a:srgbClr val="202020"/>
                </a:solidFill>
                <a:latin typeface="Arial"/>
              </a:rPr>
              <a:t>…</a:t>
            </a:r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6852B27-7FCA-F662-56E2-60AD6C97ED48}"/>
              </a:ext>
            </a:extLst>
          </p:cNvPr>
          <p:cNvSpPr txBox="1"/>
          <p:nvPr/>
        </p:nvSpPr>
        <p:spPr>
          <a:xfrm flipH="1">
            <a:off x="11392370" y="6039555"/>
            <a:ext cx="47037" cy="338554"/>
          </a:xfrm>
          <a:prstGeom prst="rect">
            <a:avLst/>
          </a:prstGeom>
          <a:solidFill>
            <a:srgbClr val="8BD8F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6852B27-7FCA-F662-56E2-60AD6C97ED48}"/>
              </a:ext>
            </a:extLst>
          </p:cNvPr>
          <p:cNvSpPr txBox="1"/>
          <p:nvPr/>
        </p:nvSpPr>
        <p:spPr>
          <a:xfrm flipH="1">
            <a:off x="11535245" y="6182430"/>
            <a:ext cx="47037" cy="338554"/>
          </a:xfrm>
          <a:prstGeom prst="rect">
            <a:avLst/>
          </a:prstGeom>
          <a:solidFill>
            <a:srgbClr val="8BD8F0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984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Social disruption at scale 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859899"/>
            <a:ext cx="12192000" cy="35086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6481A9-824A-386C-8B99-EA85DCA4E2D6}"/>
              </a:ext>
            </a:extLst>
          </p:cNvPr>
          <p:cNvSpPr txBox="1">
            <a:spLocks/>
          </p:cNvSpPr>
          <p:nvPr/>
        </p:nvSpPr>
        <p:spPr>
          <a:xfrm>
            <a:off x="8439664" y="1421363"/>
            <a:ext cx="3601539" cy="5335572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Healthcare</a:t>
            </a:r>
          </a:p>
          <a:p>
            <a:r>
              <a:rPr lang="en-US" sz="2800"/>
              <a:t>Finance</a:t>
            </a:r>
          </a:p>
          <a:p>
            <a:r>
              <a:rPr lang="en-US" sz="2800"/>
              <a:t>Insurance</a:t>
            </a:r>
          </a:p>
          <a:p>
            <a:r>
              <a:rPr lang="en-US" sz="2800"/>
              <a:t>Marketing</a:t>
            </a:r>
          </a:p>
          <a:p>
            <a:r>
              <a:rPr lang="en-US" sz="2800"/>
              <a:t>Education</a:t>
            </a:r>
          </a:p>
          <a:p>
            <a:r>
              <a:rPr lang="en-US" sz="2800"/>
              <a:t>E-commerce</a:t>
            </a:r>
          </a:p>
          <a:p>
            <a:r>
              <a:rPr lang="en-US" sz="2800"/>
              <a:t>Manufacturing</a:t>
            </a:r>
          </a:p>
          <a:p>
            <a:r>
              <a:rPr lang="en-US" sz="2800"/>
              <a:t>Transportation</a:t>
            </a:r>
          </a:p>
          <a:p>
            <a:r>
              <a:rPr lang="mr-IN" sz="2800"/>
              <a:t>…</a:t>
            </a:r>
            <a:endParaRPr lang="en-US" sz="2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A806F-6AA3-D860-FBDF-9185C980D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69" y="1335114"/>
            <a:ext cx="7516135" cy="50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460413"/>
            <a:ext cx="11181521" cy="591008"/>
          </a:xfrm>
        </p:spPr>
        <p:txBody>
          <a:bodyPr vert="horz" lIns="0" tIns="45720" rIns="91440" bIns="0" rtlCol="0" anchor="b" anchorCtr="0">
            <a:noAutofit/>
          </a:bodyPr>
          <a:lstStyle/>
          <a:p>
            <a:endParaRPr lang="mr-IN" sz="3600" dirty="0">
              <a:solidFill>
                <a:srgbClr val="202020"/>
              </a:solidFill>
              <a:latin typeface="Arial"/>
            </a:endParaRPr>
          </a:p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The digital human </a:t>
            </a:r>
            <a:r>
              <a:rPr lang="mr-IN" sz="3600" dirty="0">
                <a:solidFill>
                  <a:srgbClr val="202020"/>
                </a:solidFill>
                <a:latin typeface="Arial"/>
              </a:rPr>
              <a:t>…</a:t>
            </a:r>
            <a:endParaRPr lang="mr-IN" sz="3600" dirty="0"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6205" y="1454157"/>
            <a:ext cx="6767836" cy="4832343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solidFill>
                  <a:srgbClr val="202020"/>
                </a:solidFill>
                <a:latin typeface="Arial"/>
                <a:cs typeface="Arial"/>
              </a:rPr>
              <a:t>We are on the cusp of being faced with innumerable army of “fake” digital human beings who can wreak havoc on public discourse, politics, due process, commerce, and society at large.</a:t>
            </a: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r>
              <a:rPr lang="en-US">
                <a:solidFill>
                  <a:srgbClr val="202020"/>
                </a:solidFill>
                <a:latin typeface="Arial"/>
                <a:cs typeface="Segoe UI"/>
              </a:rPr>
              <a:t>Think of misinformation today …</a:t>
            </a:r>
          </a:p>
          <a:p>
            <a:endParaRPr lang="en-US">
              <a:solidFill>
                <a:srgbClr val="202020"/>
              </a:solidFill>
              <a:cs typeface="Segoe UI"/>
            </a:endParaRPr>
          </a:p>
          <a:p>
            <a:endParaRPr lang="mr-IN">
              <a:solidFill>
                <a:srgbClr val="20202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60191-7696-0372-6D30-66C49F90A409}"/>
              </a:ext>
            </a:extLst>
          </p:cNvPr>
          <p:cNvSpPr txBox="1"/>
          <p:nvPr/>
        </p:nvSpPr>
        <p:spPr>
          <a:xfrm>
            <a:off x="914399" y="2626658"/>
            <a:ext cx="582705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DE19FC-B866-B227-D29A-2D727F108CA5}"/>
              </a:ext>
            </a:extLst>
          </p:cNvPr>
          <p:cNvSpPr txBox="1"/>
          <p:nvPr/>
        </p:nvSpPr>
        <p:spPr>
          <a:xfrm>
            <a:off x="770964" y="5208493"/>
            <a:ext cx="4589929" cy="10309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04550-ED0F-D81A-77C6-AC1CDD6BEBB7}"/>
              </a:ext>
            </a:extLst>
          </p:cNvPr>
          <p:cNvSpPr txBox="1"/>
          <p:nvPr/>
        </p:nvSpPr>
        <p:spPr>
          <a:xfrm>
            <a:off x="1389529" y="5208494"/>
            <a:ext cx="44285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C6624-DBD9-3CEB-4EB4-B36194F85914}"/>
              </a:ext>
            </a:extLst>
          </p:cNvPr>
          <p:cNvSpPr txBox="1"/>
          <p:nvPr/>
        </p:nvSpPr>
        <p:spPr>
          <a:xfrm>
            <a:off x="5701553" y="5244352"/>
            <a:ext cx="120127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61D654-1BDC-9883-0E6E-D29DD0E9B3A7}"/>
              </a:ext>
            </a:extLst>
          </p:cNvPr>
          <p:cNvSpPr txBox="1"/>
          <p:nvPr/>
        </p:nvSpPr>
        <p:spPr>
          <a:xfrm>
            <a:off x="7386918" y="508298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14" name="Picture 13" descr="A black background with black squares&#10;&#10;Description automatically generated">
            <a:extLst>
              <a:ext uri="{FF2B5EF4-FFF2-40B4-BE49-F238E27FC236}">
                <a16:creationId xmlns:a16="http://schemas.microsoft.com/office/drawing/2014/main" id="{A9FA2916-99C3-6549-F3D6-267F4C00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411" y="1196450"/>
            <a:ext cx="2641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3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AACAD1-78B1-DB07-0947-842C9B338C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 call to think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86B78-BF24-B477-BE83-2DA5EE8C8D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170" y="1272650"/>
            <a:ext cx="8227700" cy="5369888"/>
          </a:xfrm>
        </p:spPr>
        <p:txBody>
          <a:bodyPr>
            <a:normAutofit/>
          </a:bodyPr>
          <a:lstStyle/>
          <a:p>
            <a:r>
              <a:rPr lang="en-US" sz="2400" dirty="0"/>
              <a:t>AI will alter life on this planet in ways that change the nature of existence (for good </a:t>
            </a:r>
            <a:r>
              <a:rPr lang="en-US" sz="2400" i="1" dirty="0"/>
              <a:t>and</a:t>
            </a:r>
            <a:r>
              <a:rPr lang="en-US" sz="2400" dirty="0"/>
              <a:t> ill)</a:t>
            </a:r>
          </a:p>
          <a:p>
            <a:r>
              <a:rPr lang="en-US" sz="2400" dirty="0"/>
              <a:t>The use cases will be compelling and may address things like hunger, disease and foster a renaissance in all areas of human endeavor.</a:t>
            </a:r>
          </a:p>
          <a:p>
            <a:r>
              <a:rPr lang="en-US" sz="2400" dirty="0"/>
              <a:t>However, we need to think about </a:t>
            </a:r>
            <a:r>
              <a:rPr lang="en-US" sz="2400" i="1" u="sng" dirty="0"/>
              <a:t>when</a:t>
            </a:r>
            <a:r>
              <a:rPr lang="en-US" sz="2400" dirty="0"/>
              <a:t> and </a:t>
            </a:r>
            <a:r>
              <a:rPr lang="en-US" sz="2400" i="1" u="sng" dirty="0"/>
              <a:t>how</a:t>
            </a:r>
            <a:r>
              <a:rPr lang="en-US" sz="2400" dirty="0"/>
              <a:t> we use AI </a:t>
            </a:r>
          </a:p>
          <a:p>
            <a:pPr lvl="1"/>
            <a:r>
              <a:rPr lang="en-US" sz="2400" dirty="0"/>
              <a:t>Understand AI’s weaknesses, vulnerability and potential failures</a:t>
            </a:r>
          </a:p>
          <a:p>
            <a:pPr lvl="1"/>
            <a:r>
              <a:rPr lang="en-US" sz="2400" dirty="0"/>
              <a:t>Negotiate norms, public policy, and law to protect people and society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We must act now 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C2528-5BC0-1089-260F-C1BCEED3D6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pic>
        <p:nvPicPr>
          <p:cNvPr id="6" name="Picture 5" descr="A statue of a person sitting on a rock&#10;&#10;Description automatically generated">
            <a:extLst>
              <a:ext uri="{FF2B5EF4-FFF2-40B4-BE49-F238E27FC236}">
                <a16:creationId xmlns:a16="http://schemas.microsoft.com/office/drawing/2014/main" id="{47E5F009-7577-E860-6541-BA49B742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70" y="1110759"/>
            <a:ext cx="3519062" cy="52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47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15E3B3-9E3F-87CA-C08B-F33DDF936EED}"/>
              </a:ext>
            </a:extLst>
          </p:cNvPr>
          <p:cNvSpPr txBox="1"/>
          <p:nvPr/>
        </p:nvSpPr>
        <p:spPr>
          <a:xfrm>
            <a:off x="0" y="578261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Contact: </a:t>
            </a:r>
            <a:r>
              <a:rPr lang="en-US" sz="4000" err="1">
                <a:solidFill>
                  <a:schemeClr val="bg1"/>
                </a:solidFill>
              </a:rPr>
              <a:t>mcdaniel@cs.wisc.edu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1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08BBD-F011-C9C7-7CCC-C45790535A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7763" y="27672"/>
            <a:ext cx="11172114" cy="1465896"/>
          </a:xfrm>
        </p:spPr>
        <p:txBody>
          <a:bodyPr vert="horz" lIns="0" tIns="45720" rIns="91440" bIns="0" rtlCol="0" anchor="b" anchorCtr="0">
            <a:noAutofit/>
          </a:bodyPr>
          <a:lstStyle/>
          <a:p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sz="3200" dirty="0">
              <a:solidFill>
                <a:srgbClr val="202020"/>
              </a:solidFill>
              <a:latin typeface="Arial"/>
              <a:cs typeface="Arial"/>
            </a:endParaRPr>
          </a:p>
          <a:p>
            <a:r>
              <a:rPr lang="en-US" sz="3600" dirty="0">
                <a:solidFill>
                  <a:srgbClr val="202020"/>
                </a:solidFill>
                <a:latin typeface="Arial"/>
                <a:cs typeface="Arial"/>
              </a:rPr>
              <a:t>The “security” and ”safety” questions?</a:t>
            </a:r>
            <a:endParaRPr lang="en-US" sz="3600" b="0" dirty="0">
              <a:solidFill>
                <a:srgbClr val="202020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BDF831-C6CF-06B7-7061-75A770D66C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123" y="2017986"/>
            <a:ext cx="11164955" cy="4268514"/>
          </a:xfrm>
        </p:spPr>
        <p:txBody>
          <a:bodyPr vert="horz" lIns="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202020"/>
                </a:solidFill>
                <a:latin typeface="Arial"/>
                <a:cs typeface="Arial"/>
              </a:rPr>
              <a:t>In security, we ask two questions of any “new” technology</a:t>
            </a:r>
            <a:endParaRPr lang="en-US" sz="3200" dirty="0"/>
          </a:p>
          <a:p>
            <a:pPr marL="971550" lvl="1" indent="-514350">
              <a:spcBef>
                <a:spcPts val="2000"/>
              </a:spcBef>
              <a:buAutoNum type="arabicPeriod"/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Can the technology be abused by an adversary?</a:t>
            </a:r>
          </a:p>
          <a:p>
            <a:pPr marL="971550" lvl="1" indent="-514350">
              <a:spcBef>
                <a:spcPts val="2000"/>
              </a:spcBef>
              <a:buAutoNum type="arabicPeriod"/>
            </a:pPr>
            <a:r>
              <a:rPr lang="en-US" sz="2400" dirty="0">
                <a:solidFill>
                  <a:srgbClr val="202020"/>
                </a:solidFill>
                <a:latin typeface="Arial"/>
                <a:cs typeface="Arial"/>
              </a:rPr>
              <a:t>Can the technology be used against us? </a:t>
            </a:r>
          </a:p>
          <a:p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039ADC-17FB-5EF5-6F41-3F2284906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F2A108-BEBE-731D-C855-AF1804B5F37A}"/>
              </a:ext>
            </a:extLst>
          </p:cNvPr>
          <p:cNvSpPr txBox="1"/>
          <p:nvPr/>
        </p:nvSpPr>
        <p:spPr>
          <a:xfrm>
            <a:off x="1654393" y="4360160"/>
            <a:ext cx="8418854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cs typeface="Calibri"/>
              </a:rPr>
              <a:t>Hint 1</a:t>
            </a:r>
            <a:r>
              <a:rPr lang="en-US" sz="2600" dirty="0">
                <a:cs typeface="Calibri"/>
              </a:rPr>
              <a:t>: the answer is always yes.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cs typeface="Calibri"/>
              </a:rPr>
              <a:t>Hint 2</a:t>
            </a:r>
            <a:r>
              <a:rPr lang="en-US" sz="2600" dirty="0">
                <a:cs typeface="Calibri"/>
              </a:rPr>
              <a:t>: we are still trying to figure out what “</a:t>
            </a:r>
            <a:r>
              <a:rPr lang="en-US" sz="2600" i="1" dirty="0">
                <a:cs typeface="Calibri"/>
              </a:rPr>
              <a:t>secure</a:t>
            </a:r>
            <a:r>
              <a:rPr lang="en-US" sz="2600" dirty="0">
                <a:cs typeface="Calibri"/>
              </a:rPr>
              <a:t>” means.</a:t>
            </a:r>
          </a:p>
          <a:p>
            <a:pPr algn="l"/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424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0F329-C30B-680E-1A41-0079FE6865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8356" y="27672"/>
            <a:ext cx="11181521" cy="986119"/>
          </a:xfrm>
        </p:spPr>
        <p:txBody>
          <a:bodyPr anchor="b">
            <a:normAutofit/>
          </a:bodyPr>
          <a:lstStyle/>
          <a:p>
            <a:r>
              <a:rPr lang="en-US" sz="3200" dirty="0"/>
              <a:t>Ask AI: PBS Wisconsin hosts Badger Talks (to Alumni)</a:t>
            </a:r>
          </a:p>
        </p:txBody>
      </p:sp>
      <p:pic>
        <p:nvPicPr>
          <p:cNvPr id="9" name="Content Placeholder 8" descr="A person in a suit talking to a person in a room with a mascot&#10;&#10;AI-generated content may be incorrect.">
            <a:extLst>
              <a:ext uri="{FF2B5EF4-FFF2-40B4-BE49-F238E27FC236}">
                <a16:creationId xmlns:a16="http://schemas.microsoft.com/office/drawing/2014/main" id="{CFEDC3D9-8BEE-6431-24EB-F28E897434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11860" r="1" b="45036"/>
          <a:stretch/>
        </p:blipFill>
        <p:spPr>
          <a:xfrm>
            <a:off x="275169" y="1272650"/>
            <a:ext cx="11631909" cy="5013850"/>
          </a:xfrm>
          <a:noFill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2A80D5-7F59-E46B-C8E9-67C25A4D4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18780"/>
            <a:ext cx="12192000" cy="350865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4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D00359-1264-E888-A08E-6DB26271E6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91440">
              <a:spcBef>
                <a:spcPct val="0"/>
              </a:spcBef>
            </a:pPr>
            <a:r>
              <a:rPr lang="en-US" sz="4800" b="0" dirty="0">
                <a:latin typeface="Arial"/>
                <a:cs typeface="Arial"/>
              </a:rPr>
              <a:t>What is AI*?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BB1D1-F625-D9A8-B44B-1B0BA6D6EA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7D848-DCCC-4D3F-D0EF-53FD613C7ACB}"/>
              </a:ext>
            </a:extLst>
          </p:cNvPr>
          <p:cNvSpPr txBox="1"/>
          <p:nvPr/>
        </p:nvSpPr>
        <p:spPr>
          <a:xfrm>
            <a:off x="6709392" y="6324452"/>
            <a:ext cx="4413772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*Also known as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867609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308119-B1F8-1C5D-83CB-88F5503487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50A75-7242-4788-A8B5-ED84143FD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E95264-BFBE-BB25-8C53-D1C7AB07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86" y="1385672"/>
            <a:ext cx="11897906" cy="4323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1AA4B7-683B-3732-A2DB-B20CB591BE94}"/>
              </a:ext>
            </a:extLst>
          </p:cNvPr>
          <p:cNvSpPr txBox="1"/>
          <p:nvPr/>
        </p:nvSpPr>
        <p:spPr>
          <a:xfrm>
            <a:off x="408737" y="5702912"/>
            <a:ext cx="11535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Note</a:t>
            </a:r>
            <a:r>
              <a:rPr lang="en-US" sz="2000"/>
              <a:t>: the car is the </a:t>
            </a:r>
            <a:r>
              <a:rPr lang="en-US" sz="2000">
                <a:solidFill>
                  <a:srgbClr val="FF0000"/>
                </a:solidFill>
              </a:rPr>
              <a:t>system</a:t>
            </a:r>
            <a:r>
              <a:rPr lang="en-US" sz="2000"/>
              <a:t>, and the ML is a </a:t>
            </a:r>
            <a:r>
              <a:rPr lang="en-US" sz="2000">
                <a:solidFill>
                  <a:srgbClr val="FF0000"/>
                </a:solidFill>
              </a:rPr>
              <a:t>component</a:t>
            </a:r>
            <a:r>
              <a:rPr lang="en-US" sz="2000"/>
              <a:t> (which is wrong some of the time ~ statistical ML)</a:t>
            </a:r>
          </a:p>
        </p:txBody>
      </p:sp>
    </p:spTree>
    <p:extLst>
      <p:ext uri="{BB962C8B-B14F-4D97-AF65-F5344CB8AC3E}">
        <p14:creationId xmlns:p14="http://schemas.microsoft.com/office/powerpoint/2010/main" val="195605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231FA7-116D-865C-C1EF-25FD3B93FC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84DB7-F5F7-3ECC-2565-9BE1AAACC50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It's all about generalization ...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F0B4C9-2D09-EC1A-DA8A-E67627E700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425013-A429-BFCD-C56C-E3273484811F}"/>
              </a:ext>
            </a:extLst>
          </p:cNvPr>
          <p:cNvGrpSpPr/>
          <p:nvPr/>
        </p:nvGrpSpPr>
        <p:grpSpPr>
          <a:xfrm>
            <a:off x="1436164" y="1995151"/>
            <a:ext cx="8598862" cy="4169333"/>
            <a:chOff x="1803633" y="2130389"/>
            <a:chExt cx="8598862" cy="41693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088015-BCEB-33D0-C481-EB22CE8A2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678" y="3698619"/>
              <a:ext cx="1987616" cy="24820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D14FF81-5181-4684-5AEC-E78DEDE98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883" y="2187806"/>
              <a:ext cx="1897817" cy="11678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22FB51-AF1D-F001-BF5A-E22152665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337" y="3950222"/>
              <a:ext cx="1563485" cy="23495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FB7738-0EE8-A49E-A084-5A3E46BC7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822" y="2361119"/>
              <a:ext cx="2016194" cy="1358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8BD8EDB-97D2-0AA9-2600-234F15D3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237" y="2511420"/>
              <a:ext cx="1438802" cy="14388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996577-C929-2718-2A30-0C2E161C0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6178" y="4350272"/>
              <a:ext cx="1556317" cy="1549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74D7F18-C644-507D-D2CE-AC19212C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633" y="2130389"/>
              <a:ext cx="1736539" cy="130072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880CDC-BEC4-1789-44E4-E9755E479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142" y="4046816"/>
              <a:ext cx="2211577" cy="165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618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8" name="Picture 7" descr="A white kitten standing on a sidewalk&#10;&#10;Description automatically generated">
            <a:extLst>
              <a:ext uri="{FF2B5EF4-FFF2-40B4-BE49-F238E27FC236}">
                <a16:creationId xmlns:a16="http://schemas.microsoft.com/office/drawing/2014/main" id="{155790F5-7C0F-8712-3C5A-5C0B252CB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644" y="3509452"/>
            <a:ext cx="1675384" cy="2517654"/>
          </a:xfrm>
          <a:prstGeom prst="rect">
            <a:avLst/>
          </a:prstGeom>
        </p:spPr>
      </p:pic>
      <p:pic>
        <p:nvPicPr>
          <p:cNvPr id="10" name="Picture 9" descr="Two white kittens playing with each other&#10;&#10;Description automatically generated">
            <a:extLst>
              <a:ext uri="{FF2B5EF4-FFF2-40B4-BE49-F238E27FC236}">
                <a16:creationId xmlns:a16="http://schemas.microsoft.com/office/drawing/2014/main" id="{70F404F0-1786-B2FC-3CF8-578AB57C6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71" y="4820434"/>
            <a:ext cx="2016194" cy="1358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36765-F928-B540-35A3-005C9E6C6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663" y="2894587"/>
            <a:ext cx="1438802" cy="1438802"/>
          </a:xfrm>
          <a:prstGeom prst="rect">
            <a:avLst/>
          </a:prstGeom>
        </p:spPr>
      </p:pic>
      <p:pic>
        <p:nvPicPr>
          <p:cNvPr id="14" name="Picture 13" descr="A black puppy holding a green ball in its mouth&#10;&#10;Description automatically generated">
            <a:extLst>
              <a:ext uri="{FF2B5EF4-FFF2-40B4-BE49-F238E27FC236}">
                <a16:creationId xmlns:a16="http://schemas.microsoft.com/office/drawing/2014/main" id="{579B4D63-19EA-41B0-97B8-34D49B9C4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18" y="4639471"/>
            <a:ext cx="1556317" cy="154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27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C7DB3E-6643-EC5C-4DB0-2CCE49AAFD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AI in 5 minutes ...</a:t>
            </a:r>
            <a:endParaRPr lang="en-US" b="0" dirty="0">
              <a:latin typeface="Arial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D6B31-B1E0-095D-28EC-161483254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What Does AI Mean to Our Future?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6EF7A3-92E3-27BC-3E6E-D0FEF117F7FD}"/>
              </a:ext>
            </a:extLst>
          </p:cNvPr>
          <p:cNvSpPr txBox="1">
            <a:spLocks/>
          </p:cNvSpPr>
          <p:nvPr/>
        </p:nvSpPr>
        <p:spPr>
          <a:xfrm>
            <a:off x="5470955" y="1411066"/>
            <a:ext cx="6456979" cy="5335572"/>
          </a:xfrm>
          <a:prstGeom prst="rect">
            <a:avLst/>
          </a:prstGeom>
        </p:spPr>
        <p:txBody>
          <a:bodyPr/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 sz="2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1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2200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018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learning algorithm identifies the regions of the “feature space” that best represent the phenomenon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ECFFC0-DE1B-11BA-0A56-713AB067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9" y="1133039"/>
            <a:ext cx="5441705" cy="51734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1BF678-1E0C-CD3F-7384-3CE9C214D3FC}"/>
              </a:ext>
            </a:extLst>
          </p:cNvPr>
          <p:cNvSpPr txBox="1"/>
          <p:nvPr/>
        </p:nvSpPr>
        <p:spPr>
          <a:xfrm>
            <a:off x="3613523" y="236967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5" name="Content Placeholder 7" descr="A white cat with green eyes&#10;&#10;Description automatically generated">
            <a:extLst>
              <a:ext uri="{FF2B5EF4-FFF2-40B4-BE49-F238E27FC236}">
                <a16:creationId xmlns:a16="http://schemas.microsoft.com/office/drawing/2014/main" id="{E2E083AD-EBD3-7416-B994-74B1C7E2E4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741" y="3286265"/>
            <a:ext cx="3340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71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16_9" id="{405AA9AD-F7D0-E740-993F-44A153473239}" vid="{B012B121-6674-714B-BA87-524B599BB5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</TotalTime>
  <Words>1061</Words>
  <Application>Microsoft Macintosh PowerPoint</Application>
  <PresentationFormat>Widescreen</PresentationFormat>
  <Paragraphs>112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Franklin Gothic Medium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Danielle Lamberson Philipp</dc:creator>
  <cp:lastModifiedBy>Kerman Eckes</cp:lastModifiedBy>
  <cp:revision>76</cp:revision>
  <cp:lastPrinted>2025-05-06T22:36:29Z</cp:lastPrinted>
  <dcterms:created xsi:type="dcterms:W3CDTF">2021-12-02T14:54:12Z</dcterms:created>
  <dcterms:modified xsi:type="dcterms:W3CDTF">2025-08-25T16:08:18Z</dcterms:modified>
</cp:coreProperties>
</file>