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8" r:id="rId2"/>
    <p:sldId id="393" r:id="rId3"/>
    <p:sldId id="394" r:id="rId4"/>
    <p:sldId id="342" r:id="rId5"/>
    <p:sldId id="395" r:id="rId6"/>
    <p:sldId id="269" r:id="rId7"/>
    <p:sldId id="275" r:id="rId8"/>
    <p:sldId id="399" r:id="rId9"/>
    <p:sldId id="400" r:id="rId10"/>
    <p:sldId id="280" r:id="rId11"/>
    <p:sldId id="282" r:id="rId12"/>
    <p:sldId id="285" r:id="rId13"/>
    <p:sldId id="389" r:id="rId14"/>
    <p:sldId id="298" r:id="rId15"/>
    <p:sldId id="398" r:id="rId16"/>
    <p:sldId id="303" r:id="rId17"/>
    <p:sldId id="314" r:id="rId18"/>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B0F"/>
    <a:srgbClr val="F4750C"/>
    <a:srgbClr val="A568D2"/>
    <a:srgbClr val="196A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60802" autoAdjust="0"/>
  </p:normalViewPr>
  <p:slideViewPr>
    <p:cSldViewPr snapToGrid="0">
      <p:cViewPr varScale="1">
        <p:scale>
          <a:sx n="45" d="100"/>
          <a:sy n="45" d="100"/>
        </p:scale>
        <p:origin x="1496" y="2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39383D37-5570-4CA1-83E2-A452D1C4381A}" type="datetimeFigureOut">
              <a:rPr lang="en-US" smtClean="0"/>
              <a:t>2/3/2025</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1F48E1F8-B864-4B75-8CE0-F83ECAAF7836}" type="slidenum">
              <a:rPr lang="en-US" smtClean="0"/>
              <a:t>‹#›</a:t>
            </a:fld>
            <a:endParaRPr lang="en-US"/>
          </a:p>
        </p:txBody>
      </p:sp>
    </p:spTree>
    <p:extLst>
      <p:ext uri="{BB962C8B-B14F-4D97-AF65-F5344CB8AC3E}">
        <p14:creationId xmlns:p14="http://schemas.microsoft.com/office/powerpoint/2010/main" val="302913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48E1F8-B864-4B75-8CE0-F83ECAAF7836}" type="slidenum">
              <a:rPr lang="en-US" smtClean="0"/>
              <a:t>1</a:t>
            </a:fld>
            <a:endParaRPr lang="en-US"/>
          </a:p>
        </p:txBody>
      </p:sp>
    </p:spTree>
    <p:extLst>
      <p:ext uri="{BB962C8B-B14F-4D97-AF65-F5344CB8AC3E}">
        <p14:creationId xmlns:p14="http://schemas.microsoft.com/office/powerpoint/2010/main" val="2083183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people with and without AD dementia</a:t>
            </a:r>
          </a:p>
          <a:p>
            <a:r>
              <a:rPr lang="en-US" dirty="0"/>
              <a:t>People who were asymptomatic but starting to show brain changes</a:t>
            </a:r>
          </a:p>
          <a:p>
            <a:r>
              <a:rPr lang="en-US" dirty="0"/>
              <a:t>Diversity and abundance</a:t>
            </a:r>
          </a:p>
        </p:txBody>
      </p:sp>
      <p:sp>
        <p:nvSpPr>
          <p:cNvPr id="4" name="Slide Number Placeholder 3"/>
          <p:cNvSpPr>
            <a:spLocks noGrp="1"/>
          </p:cNvSpPr>
          <p:nvPr>
            <p:ph type="sldNum" sz="quarter" idx="10"/>
          </p:nvPr>
        </p:nvSpPr>
        <p:spPr/>
        <p:txBody>
          <a:bodyPr/>
          <a:lstStyle/>
          <a:p>
            <a:fld id="{DF3F9AF7-9560-476C-A584-44C1FD6C9F19}" type="slidenum">
              <a:rPr lang="en-US" smtClean="0"/>
              <a:t>10</a:t>
            </a:fld>
            <a:endParaRPr lang="en-US"/>
          </a:p>
        </p:txBody>
      </p:sp>
    </p:spTree>
    <p:extLst>
      <p:ext uri="{BB962C8B-B14F-4D97-AF65-F5344CB8AC3E}">
        <p14:creationId xmlns:p14="http://schemas.microsoft.com/office/powerpoint/2010/main" val="352200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diversity</a:t>
            </a:r>
          </a:p>
          <a:p>
            <a:r>
              <a:rPr lang="en-US" dirty="0"/>
              <a:t>Abundance of several</a:t>
            </a:r>
            <a:r>
              <a:rPr lang="en-US" baseline="0" dirty="0"/>
              <a:t> microbiota in AD were decreased (68) And 14 increased </a:t>
            </a:r>
          </a:p>
          <a:p>
            <a:r>
              <a:rPr lang="en-US" baseline="0" dirty="0"/>
              <a:t>Decreased bifidobacterium, decreased firmicutes, and increased </a:t>
            </a:r>
            <a:r>
              <a:rPr lang="en-US" baseline="0" dirty="0" err="1"/>
              <a:t>bacteroides</a:t>
            </a:r>
            <a:r>
              <a:rPr lang="en-US" baseline="0" dirty="0"/>
              <a:t> at the phylum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mj-lt"/>
              </a:rPr>
              <a:t>14 OTUs were increased and 68 OTUs were decreased in AD</a:t>
            </a:r>
          </a:p>
          <a:p>
            <a:endParaRPr lang="en-US" dirty="0"/>
          </a:p>
          <a:p>
            <a:r>
              <a:rPr lang="en-US" dirty="0"/>
              <a:t>Results replicated</a:t>
            </a:r>
          </a:p>
        </p:txBody>
      </p:sp>
      <p:sp>
        <p:nvSpPr>
          <p:cNvPr id="4" name="Slide Number Placeholder 3"/>
          <p:cNvSpPr>
            <a:spLocks noGrp="1"/>
          </p:cNvSpPr>
          <p:nvPr>
            <p:ph type="sldNum" sz="quarter" idx="10"/>
          </p:nvPr>
        </p:nvSpPr>
        <p:spPr/>
        <p:txBody>
          <a:bodyPr/>
          <a:lstStyle/>
          <a:p>
            <a:fld id="{1F48E1F8-B864-4B75-8CE0-F83ECAAF7836}" type="slidenum">
              <a:rPr lang="en-US" smtClean="0"/>
              <a:t>11</a:t>
            </a:fld>
            <a:endParaRPr lang="en-US"/>
          </a:p>
        </p:txBody>
      </p:sp>
    </p:spTree>
    <p:extLst>
      <p:ext uri="{BB962C8B-B14F-4D97-AF65-F5344CB8AC3E}">
        <p14:creationId xmlns:p14="http://schemas.microsoft.com/office/powerpoint/2010/main" val="982217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Segoe UI" panose="020B0502040204020203" pitchFamily="34" charset="0"/>
                <a:cs typeface="Calibri" panose="020F0502020204030204" pitchFamily="34" charset="0"/>
              </a:rPr>
              <a:t>Abundance of bacteria were associated with biomarkers of Alzheimer’s among cognitively unimpaired 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bg1"/>
              </a:solidFill>
              <a:latin typeface="+mn-lt"/>
              <a:ea typeface="Segoe UI" panose="020B0502040204020203" pitchFamily="34" charset="0"/>
              <a:cs typeface="Calibri" panose="020F0502020204030204" pitchFamily="34" charset="0"/>
            </a:endParaRPr>
          </a:p>
          <a:p>
            <a:r>
              <a:rPr lang="en-US" dirty="0"/>
              <a:t>Even among people with symptoms, abundance of bacteria linked to amount of pathology in brain</a:t>
            </a:r>
          </a:p>
        </p:txBody>
      </p:sp>
      <p:sp>
        <p:nvSpPr>
          <p:cNvPr id="4" name="Slide Number Placeholder 3"/>
          <p:cNvSpPr>
            <a:spLocks noGrp="1"/>
          </p:cNvSpPr>
          <p:nvPr>
            <p:ph type="sldNum" sz="quarter" idx="10"/>
          </p:nvPr>
        </p:nvSpPr>
        <p:spPr/>
        <p:txBody>
          <a:bodyPr/>
          <a:lstStyle/>
          <a:p>
            <a:fld id="{DF3F9AF7-9560-476C-A584-44C1FD6C9F19}" type="slidenum">
              <a:rPr lang="en-US" smtClean="0"/>
              <a:t>12</a:t>
            </a:fld>
            <a:endParaRPr lang="en-US"/>
          </a:p>
        </p:txBody>
      </p:sp>
    </p:spTree>
    <p:extLst>
      <p:ext uri="{BB962C8B-B14F-4D97-AF65-F5344CB8AC3E}">
        <p14:creationId xmlns:p14="http://schemas.microsoft.com/office/powerpoint/2010/main" val="295482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8E1F8-B864-4B75-8CE0-F83ECAAF7836}" type="slidenum">
              <a:rPr lang="en-US" smtClean="0"/>
              <a:t>13</a:t>
            </a:fld>
            <a:endParaRPr lang="en-US"/>
          </a:p>
        </p:txBody>
      </p:sp>
    </p:spTree>
    <p:extLst>
      <p:ext uri="{BB962C8B-B14F-4D97-AF65-F5344CB8AC3E}">
        <p14:creationId xmlns:p14="http://schemas.microsoft.com/office/powerpoint/2010/main" val="109186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change the gut?</a:t>
            </a:r>
          </a:p>
          <a:p>
            <a:r>
              <a:rPr lang="en-US" dirty="0"/>
              <a:t>The gut is influenced by early life, but changes throughout the life</a:t>
            </a:r>
          </a:p>
          <a:p>
            <a:r>
              <a:rPr lang="en-US" dirty="0"/>
              <a:t>Particularly interested in ways to increase diversity</a:t>
            </a:r>
          </a:p>
          <a:p>
            <a:r>
              <a:rPr lang="en-US" dirty="0"/>
              <a:t>Probiotics, or diet, or even microbial transplant</a:t>
            </a:r>
          </a:p>
          <a:p>
            <a:endParaRPr lang="en-US" dirty="0"/>
          </a:p>
        </p:txBody>
      </p:sp>
      <p:sp>
        <p:nvSpPr>
          <p:cNvPr id="4" name="Slide Number Placeholder 3"/>
          <p:cNvSpPr>
            <a:spLocks noGrp="1"/>
          </p:cNvSpPr>
          <p:nvPr>
            <p:ph type="sldNum" sz="quarter" idx="10"/>
          </p:nvPr>
        </p:nvSpPr>
        <p:spPr/>
        <p:txBody>
          <a:bodyPr/>
          <a:lstStyle/>
          <a:p>
            <a:fld id="{1F48E1F8-B864-4B75-8CE0-F83ECAAF7836}" type="slidenum">
              <a:rPr lang="en-US" smtClean="0"/>
              <a:t>14</a:t>
            </a:fld>
            <a:endParaRPr lang="en-US"/>
          </a:p>
        </p:txBody>
      </p:sp>
    </p:spTree>
    <p:extLst>
      <p:ext uri="{BB962C8B-B14F-4D97-AF65-F5344CB8AC3E}">
        <p14:creationId xmlns:p14="http://schemas.microsoft.com/office/powerpoint/2010/main" val="2238173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Circling back to the theories of Elia </a:t>
            </a:r>
            <a:r>
              <a:rPr lang="en-US" dirty="0" err="1"/>
              <a:t>Metchkinoff</a:t>
            </a:r>
            <a:r>
              <a:rPr lang="en-US" dirty="0"/>
              <a:t>, </a:t>
            </a:r>
          </a:p>
          <a:p>
            <a:endParaRPr lang="en-US" dirty="0"/>
          </a:p>
          <a:p>
            <a:r>
              <a:rPr lang="en-US" dirty="0"/>
              <a:t>This study tested whether the gut microbiome and immune function can be modulated by a dietary intervention</a:t>
            </a:r>
          </a:p>
          <a:p>
            <a:endParaRPr lang="en-US" dirty="0"/>
          </a:p>
          <a:p>
            <a:r>
              <a:rPr lang="en-US" dirty="0"/>
              <a:t>Fermented foods increased diversity, not because the new microbes from the foods increased, but the fermented foods changed the gut to become more hospitable to a diversity of microbes. Even since </a:t>
            </a:r>
            <a:r>
              <a:rPr lang="en-US" dirty="0" err="1"/>
              <a:t>Metchkinoff’s</a:t>
            </a:r>
            <a:r>
              <a:rPr lang="en-US" dirty="0"/>
              <a:t> time, we have tools to better understand these early observations</a:t>
            </a:r>
          </a:p>
          <a:p>
            <a:endParaRPr lang="en-US" dirty="0"/>
          </a:p>
          <a:p>
            <a:r>
              <a:rPr lang="en-US" dirty="0"/>
              <a:t>gut microbiota play a direct role in modulating immune functions, influencing everything from inflammation to immune cell training. </a:t>
            </a:r>
          </a:p>
        </p:txBody>
      </p:sp>
      <p:sp>
        <p:nvSpPr>
          <p:cNvPr id="4" name="Slide Number Placeholder 3"/>
          <p:cNvSpPr>
            <a:spLocks noGrp="1"/>
          </p:cNvSpPr>
          <p:nvPr>
            <p:ph type="sldNum" sz="quarter" idx="5"/>
          </p:nvPr>
        </p:nvSpPr>
        <p:spPr/>
        <p:txBody>
          <a:bodyPr/>
          <a:lstStyle/>
          <a:p>
            <a:fld id="{1F48E1F8-B864-4B75-8CE0-F83ECAAF7836}" type="slidenum">
              <a:rPr lang="en-US" smtClean="0"/>
              <a:t>15</a:t>
            </a:fld>
            <a:endParaRPr lang="en-US"/>
          </a:p>
        </p:txBody>
      </p:sp>
    </p:spTree>
    <p:extLst>
      <p:ext uri="{BB962C8B-B14F-4D97-AF65-F5344CB8AC3E}">
        <p14:creationId xmlns:p14="http://schemas.microsoft.com/office/powerpoint/2010/main" val="51448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8E1F8-B864-4B75-8CE0-F83ECAAF7836}" type="slidenum">
              <a:rPr lang="en-US" smtClean="0"/>
              <a:t>16</a:t>
            </a:fld>
            <a:endParaRPr lang="en-US"/>
          </a:p>
        </p:txBody>
      </p:sp>
    </p:spTree>
    <p:extLst>
      <p:ext uri="{BB962C8B-B14F-4D97-AF65-F5344CB8AC3E}">
        <p14:creationId xmlns:p14="http://schemas.microsoft.com/office/powerpoint/2010/main" val="394888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buNone/>
            </a:pPr>
            <a:r>
              <a:rPr lang="en-US" b="0" dirty="0">
                <a:latin typeface="Calibri" panose="020F0502020204030204" pitchFamily="34" charset="0"/>
                <a:cs typeface="Calibri" panose="020F0502020204030204" pitchFamily="34" charset="0"/>
              </a:rPr>
              <a:t>Acknowledgements</a:t>
            </a:r>
          </a:p>
          <a:p>
            <a:pPr eaLnBrk="1" hangingPunct="1">
              <a:spcBef>
                <a:spcPct val="50000"/>
              </a:spcBef>
              <a:buNone/>
            </a:pPr>
            <a:r>
              <a:rPr lang="en-US" altLang="en-US" dirty="0">
                <a:solidFill>
                  <a:schemeClr val="tx1"/>
                </a:solidFill>
                <a:latin typeface="Calibri" panose="020F0502020204030204" pitchFamily="34" charset="0"/>
                <a:cs typeface="Calibri" panose="020F0502020204030204" pitchFamily="34" charset="0"/>
              </a:rPr>
              <a:t>National Institute on Aging; Wisconsin Partnership Program; Microbiome Initiative; WRAP, Wisconsin ADRC; our participants!</a:t>
            </a:r>
          </a:p>
          <a:p>
            <a:pPr eaLnBrk="1" hangingPunct="1">
              <a:spcBef>
                <a:spcPct val="50000"/>
              </a:spcBef>
              <a:buFontTx/>
              <a:buNone/>
            </a:pPr>
            <a:endParaRPr lang="en-US" altLang="en-US" b="1" dirty="0">
              <a:solidFill>
                <a:schemeClr val="tx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1F48E1F8-B864-4B75-8CE0-F83ECAAF7836}" type="slidenum">
              <a:rPr lang="en-US" smtClean="0"/>
              <a:t>17</a:t>
            </a:fld>
            <a:endParaRPr lang="en-US"/>
          </a:p>
        </p:txBody>
      </p:sp>
    </p:spTree>
    <p:extLst>
      <p:ext uri="{BB962C8B-B14F-4D97-AF65-F5344CB8AC3E}">
        <p14:creationId xmlns:p14="http://schemas.microsoft.com/office/powerpoint/2010/main" val="1877640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chemeClr val="bg1"/>
                </a:solidFill>
              </a:rPr>
              <a:t>Eliya</a:t>
            </a:r>
            <a:r>
              <a:rPr lang="en-US" dirty="0">
                <a:solidFill>
                  <a:schemeClr val="bg1"/>
                </a:solidFill>
              </a:rPr>
              <a:t> Metchnikoff was a</a:t>
            </a:r>
            <a:r>
              <a:rPr lang="en-US" b="0" i="0" dirty="0">
                <a:solidFill>
                  <a:srgbClr val="BFBFBF"/>
                </a:solidFill>
                <a:effectLst/>
                <a:latin typeface="Roboto" panose="02000000000000000000" pitchFamily="2" charset="0"/>
              </a:rPr>
              <a:t> Russian zoologist best known for his pioneering research in immunology</a:t>
            </a:r>
          </a:p>
          <a:p>
            <a:endParaRPr lang="en-US" b="0" i="0" dirty="0">
              <a:solidFill>
                <a:srgbClr val="BFBFBF"/>
              </a:solidFill>
              <a:effectLst/>
              <a:latin typeface="Roboto" panose="02000000000000000000" pitchFamily="2" charset="0"/>
            </a:endParaRPr>
          </a:p>
          <a:p>
            <a:r>
              <a:rPr lang="en-US" b="0" i="0" dirty="0">
                <a:solidFill>
                  <a:srgbClr val="BFBFBF"/>
                </a:solidFill>
                <a:effectLst/>
                <a:latin typeface="Roboto" panose="02000000000000000000" pitchFamily="2" charset="0"/>
              </a:rPr>
              <a:t>As a father of </a:t>
            </a:r>
            <a:r>
              <a:rPr lang="en-US" dirty="0">
                <a:solidFill>
                  <a:schemeClr val="bg1"/>
                </a:solidFill>
              </a:rPr>
              <a:t> immunology - most notable discovery was that of “phagocytes,” bacteria-eating cells which he realized serve as protectors against infection</a:t>
            </a:r>
          </a:p>
          <a:p>
            <a:endParaRPr lang="en-US" dirty="0">
              <a:solidFill>
                <a:schemeClr val="bg1"/>
              </a:solidFill>
            </a:endParaRPr>
          </a:p>
          <a:p>
            <a:r>
              <a:rPr lang="en-US" dirty="0">
                <a:solidFill>
                  <a:schemeClr val="bg1"/>
                </a:solidFill>
              </a:rPr>
              <a:t>1908 he received Nobel Prize in Physiology or Medicine </a:t>
            </a:r>
          </a:p>
          <a:p>
            <a:endParaRPr lang="en-US" dirty="0"/>
          </a:p>
          <a:p>
            <a:r>
              <a:rPr lang="en-US" dirty="0"/>
              <a:t>foods and keen observer of the natural world. Noticed that there were unusually large number of centenarians in certain sections of Eastern Europe, and he began to develop his own scientific theories on how lifespan could be extended. He was particularly interested in fermented foods and noted that centenarians were consuming a lot of yogurt. </a:t>
            </a:r>
          </a:p>
          <a:p>
            <a:endParaRPr lang="en-US" dirty="0"/>
          </a:p>
          <a:p>
            <a:r>
              <a:rPr lang="en-US" dirty="0"/>
              <a:t>His interest in fermented foods linked to his interest in immunology, theorized that the bacteria in yogurt were important for crowding out other microbiota that cause disease. He even experimented on himself drinking sour milk every day, and also attempting to infect himself with cholera, and not becoming ill, and concluding that Cholera infection was due to differences in intestinal microbes, speculating that those who have plenty of beneficial ones would be healthier. </a:t>
            </a:r>
          </a:p>
        </p:txBody>
      </p:sp>
      <p:sp>
        <p:nvSpPr>
          <p:cNvPr id="4" name="Slide Number Placeholder 3"/>
          <p:cNvSpPr>
            <a:spLocks noGrp="1"/>
          </p:cNvSpPr>
          <p:nvPr>
            <p:ph type="sldNum" sz="quarter" idx="5"/>
          </p:nvPr>
        </p:nvSpPr>
        <p:spPr/>
        <p:txBody>
          <a:bodyPr/>
          <a:lstStyle/>
          <a:p>
            <a:fld id="{1F48E1F8-B864-4B75-8CE0-F83ECAAF7836}" type="slidenum">
              <a:rPr lang="en-US" smtClean="0"/>
              <a:t>2</a:t>
            </a:fld>
            <a:endParaRPr lang="en-US"/>
          </a:p>
        </p:txBody>
      </p:sp>
    </p:spTree>
    <p:extLst>
      <p:ext uri="{BB962C8B-B14F-4D97-AF65-F5344CB8AC3E}">
        <p14:creationId xmlns:p14="http://schemas.microsoft.com/office/powerpoint/2010/main" val="140055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Coined the term gerontology, was a pioneer in longevity, and promoted the idea of maintaining health in older age. Early on linked the ideas of probiotics, immune function, and aging.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in our discussion of aging, and Alzheimer’s disease, we’re revisiting the intersection of these ideas</a:t>
            </a:r>
          </a:p>
          <a:p>
            <a:endParaRPr lang="en-US" dirty="0"/>
          </a:p>
          <a:p>
            <a:endParaRPr lang="en-US" dirty="0"/>
          </a:p>
        </p:txBody>
      </p:sp>
      <p:sp>
        <p:nvSpPr>
          <p:cNvPr id="4" name="Slide Number Placeholder 3"/>
          <p:cNvSpPr>
            <a:spLocks noGrp="1"/>
          </p:cNvSpPr>
          <p:nvPr>
            <p:ph type="sldNum" sz="quarter" idx="5"/>
          </p:nvPr>
        </p:nvSpPr>
        <p:spPr/>
        <p:txBody>
          <a:bodyPr/>
          <a:lstStyle/>
          <a:p>
            <a:fld id="{1F48E1F8-B864-4B75-8CE0-F83ECAAF7836}" type="slidenum">
              <a:rPr lang="en-US" smtClean="0"/>
              <a:t>3</a:t>
            </a:fld>
            <a:endParaRPr lang="en-US"/>
          </a:p>
        </p:txBody>
      </p:sp>
    </p:spTree>
    <p:extLst>
      <p:ext uri="{BB962C8B-B14F-4D97-AF65-F5344CB8AC3E}">
        <p14:creationId xmlns:p14="http://schemas.microsoft.com/office/powerpoint/2010/main" val="311026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Have spent a lot of my career working on understanding Alzheimer’s disease. </a:t>
            </a:r>
          </a:p>
          <a:p>
            <a:r>
              <a:rPr lang="en-US" baseline="0" dirty="0"/>
              <a:t>Understanding the impact of risk factors for AD, </a:t>
            </a:r>
            <a:r>
              <a:rPr lang="en-US" baseline="0" dirty="0" err="1"/>
              <a:t>ie</a:t>
            </a:r>
            <a:r>
              <a:rPr lang="en-US" baseline="0" dirty="0"/>
              <a:t> what influences the development of plaques and tangles as seen here on autopsy.</a:t>
            </a:r>
          </a:p>
          <a:p>
            <a:r>
              <a:rPr lang="en-US" baseline="0" dirty="0"/>
              <a:t>We can now see these in living people with brain imaging, CSF, and blood analysis. </a:t>
            </a:r>
          </a:p>
        </p:txBody>
      </p:sp>
      <p:sp>
        <p:nvSpPr>
          <p:cNvPr id="4" name="Slide Number Placeholder 3"/>
          <p:cNvSpPr>
            <a:spLocks noGrp="1"/>
          </p:cNvSpPr>
          <p:nvPr>
            <p:ph type="sldNum" sz="quarter" idx="10"/>
          </p:nvPr>
        </p:nvSpPr>
        <p:spPr/>
        <p:txBody>
          <a:bodyPr/>
          <a:lstStyle/>
          <a:p>
            <a:fld id="{DF3F9AF7-9560-476C-A584-44C1FD6C9F19}" type="slidenum">
              <a:rPr lang="en-US" smtClean="0"/>
              <a:t>4</a:t>
            </a:fld>
            <a:endParaRPr lang="en-US"/>
          </a:p>
        </p:txBody>
      </p:sp>
    </p:spTree>
    <p:extLst>
      <p:ext uri="{BB962C8B-B14F-4D97-AF65-F5344CB8AC3E}">
        <p14:creationId xmlns:p14="http://schemas.microsoft.com/office/powerpoint/2010/main" val="2361395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longevity, health span, and risk for neurodegenerative disease is impacted by genetics. However, exposures across the </a:t>
            </a:r>
            <a:r>
              <a:rPr lang="en-US" dirty="0" err="1"/>
              <a:t>lifecourse</a:t>
            </a:r>
            <a:r>
              <a:rPr lang="en-US" dirty="0"/>
              <a:t> also play a role. Even genetically identical twins can have many years of discrepancy in the onset of dementia.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idea is that exposures, </a:t>
            </a:r>
            <a:r>
              <a:rPr lang="en-US" dirty="0" err="1"/>
              <a:t>ie</a:t>
            </a:r>
            <a:r>
              <a:rPr lang="en-US" dirty="0"/>
              <a:t>. some of the lifestyle factors impact disease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Exposome includes microbiota we are exposed to over the life course,. Certain viral infections such as HSV-1 have been linked to potentially increased risk for dementia, the microbe that causes </a:t>
            </a:r>
            <a:r>
              <a:rPr lang="en-US" dirty="0" err="1"/>
              <a:t>lyme</a:t>
            </a:r>
            <a:r>
              <a:rPr lang="en-US" dirty="0"/>
              <a:t> disease, Corona virus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food we eat shapes our microbiome, which may in turn provide a pathway to health outcomes. Or working in an environment with pesticide exposure could actually deplete healthy microbes that colonize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48E1F8-B864-4B75-8CE0-F83ECAAF7836}" type="slidenum">
              <a:rPr lang="en-US" smtClean="0"/>
              <a:t>5</a:t>
            </a:fld>
            <a:endParaRPr lang="en-US"/>
          </a:p>
        </p:txBody>
      </p:sp>
    </p:spTree>
    <p:extLst>
      <p:ext uri="{BB962C8B-B14F-4D97-AF65-F5344CB8AC3E}">
        <p14:creationId xmlns:p14="http://schemas.microsoft.com/office/powerpoint/2010/main" val="293305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Microbiota are not necessarily pathogenic. </a:t>
            </a:r>
          </a:p>
          <a:p>
            <a:r>
              <a:rPr lang="en-US" baseline="0" dirty="0"/>
              <a:t>We evolved with microbes and they play important roles in our health</a:t>
            </a:r>
          </a:p>
          <a:p>
            <a:endParaRPr lang="en-US" baseline="0" dirty="0"/>
          </a:p>
          <a:p>
            <a:r>
              <a:rPr lang="en-US" baseline="0" dirty="0"/>
              <a:t>Differences in composition have been shown in </a:t>
            </a:r>
            <a:r>
              <a:rPr lang="en-US" dirty="0"/>
              <a:t>Gastrointestinal illnesses, Metabolic syndrome, Type 2 diabetes, Autoimmune disease, Allergy,</a:t>
            </a:r>
            <a:r>
              <a:rPr lang="en-US" baseline="0" dirty="0"/>
              <a:t> </a:t>
            </a:r>
            <a:r>
              <a:rPr lang="en-US" dirty="0"/>
              <a:t>Osteoarthritis, HIV complications, Cancer, Heart disease, Eczema/psoriasis, psychiatric diseases, and brain diseases. </a:t>
            </a:r>
          </a:p>
          <a:p>
            <a:endParaRPr lang="en-US" sz="1200" dirty="0">
              <a:solidFill>
                <a:srgbClr val="0D0D0D"/>
              </a:solidFill>
              <a:latin typeface="Candara" panose="020E0502030303020204" pitchFamily="34" charset="0"/>
              <a:cs typeface="Arial" panose="020B0604020202020204" pitchFamily="34" charset="0"/>
            </a:endParaRPr>
          </a:p>
          <a:p>
            <a:r>
              <a:rPr lang="en-US" sz="1200" dirty="0">
                <a:solidFill>
                  <a:srgbClr val="0D0D0D"/>
                </a:solidFill>
                <a:latin typeface="Candara" panose="020E0502030303020204" pitchFamily="34" charset="0"/>
                <a:cs typeface="Calibri" panose="020F0502020204030204" pitchFamily="34" charset="0"/>
              </a:rPr>
              <a:t>Mental health/psychiatric conditions, Autism, Neurological and neurodegenerative diseases: Parkinson’s, ALS, Multiple Sclerosis, Stroke, Alzheimer’s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F3F9AF7-9560-476C-A584-44C1FD6C9F19}" type="slidenum">
              <a:rPr lang="en-US" smtClean="0"/>
              <a:t>6</a:t>
            </a:fld>
            <a:endParaRPr lang="en-US"/>
          </a:p>
        </p:txBody>
      </p:sp>
    </p:spTree>
    <p:extLst>
      <p:ext uri="{BB962C8B-B14F-4D97-AF65-F5344CB8AC3E}">
        <p14:creationId xmlns:p14="http://schemas.microsoft.com/office/powerpoint/2010/main" val="221780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Colleague Federico Rey</a:t>
            </a:r>
          </a:p>
          <a:p>
            <a:r>
              <a:rPr lang="en-US" dirty="0"/>
              <a:t>Began collaborating 10 years ago</a:t>
            </a:r>
          </a:p>
          <a:p>
            <a:r>
              <a:rPr lang="en-US" dirty="0"/>
              <a:t>Microbiota not only different between people with and without conditions, but microbiota may even promote the differences in health</a:t>
            </a:r>
          </a:p>
        </p:txBody>
      </p:sp>
      <p:sp>
        <p:nvSpPr>
          <p:cNvPr id="4" name="Slide Number Placeholder 3"/>
          <p:cNvSpPr>
            <a:spLocks noGrp="1"/>
          </p:cNvSpPr>
          <p:nvPr>
            <p:ph type="sldNum" sz="quarter" idx="10"/>
          </p:nvPr>
        </p:nvSpPr>
        <p:spPr/>
        <p:txBody>
          <a:bodyPr/>
          <a:lstStyle/>
          <a:p>
            <a:pPr defTabSz="467487">
              <a:defRPr/>
            </a:pPr>
            <a:fld id="{C5DCB23A-82DD-47B8-8823-046CDCD3D7EF}" type="slidenum">
              <a:rPr lang="en-US">
                <a:solidFill>
                  <a:prstClr val="black"/>
                </a:solidFill>
                <a:latin typeface="Calibri" panose="020F0502020204030204"/>
              </a:rPr>
              <a:pPr defTabSz="46748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65187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Wisconsites</a:t>
            </a:r>
            <a:r>
              <a:rPr lang="en-US" dirty="0"/>
              <a:t> – participants in long standing studies</a:t>
            </a:r>
          </a:p>
          <a:p>
            <a:r>
              <a:rPr lang="en-US" dirty="0"/>
              <a:t>MRI</a:t>
            </a:r>
          </a:p>
          <a:p>
            <a:r>
              <a:rPr lang="en-US" dirty="0"/>
              <a:t>PET</a:t>
            </a:r>
          </a:p>
          <a:p>
            <a:r>
              <a:rPr lang="en-US" dirty="0"/>
              <a:t>Cognitive testing</a:t>
            </a:r>
          </a:p>
          <a:p>
            <a:r>
              <a:rPr lang="en-US" dirty="0"/>
              <a:t>Lumbar puncture and blood draw</a:t>
            </a:r>
          </a:p>
        </p:txBody>
      </p:sp>
      <p:sp>
        <p:nvSpPr>
          <p:cNvPr id="4" name="Slide Number Placeholder 3"/>
          <p:cNvSpPr>
            <a:spLocks noGrp="1"/>
          </p:cNvSpPr>
          <p:nvPr>
            <p:ph type="sldNum" sz="quarter" idx="5"/>
          </p:nvPr>
        </p:nvSpPr>
        <p:spPr/>
        <p:txBody>
          <a:bodyPr/>
          <a:lstStyle/>
          <a:p>
            <a:fld id="{1F48E1F8-B864-4B75-8CE0-F83ECAAF7836}" type="slidenum">
              <a:rPr lang="en-US" smtClean="0"/>
              <a:t>8</a:t>
            </a:fld>
            <a:endParaRPr lang="en-US"/>
          </a:p>
        </p:txBody>
      </p:sp>
    </p:spTree>
    <p:extLst>
      <p:ext uri="{BB962C8B-B14F-4D97-AF65-F5344CB8AC3E}">
        <p14:creationId xmlns:p14="http://schemas.microsoft.com/office/powerpoint/2010/main" val="105968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gut microbiome by collecting stool </a:t>
            </a:r>
            <a:r>
              <a:rPr lang="en-US" dirty="0" err="1"/>
              <a:t>sampls</a:t>
            </a:r>
            <a:endParaRPr lang="en-US" dirty="0"/>
          </a:p>
          <a:p>
            <a:r>
              <a:rPr lang="en-US" dirty="0"/>
              <a:t>Genetic analysis to identify microbes</a:t>
            </a:r>
          </a:p>
          <a:p>
            <a:endParaRPr lang="en-US" dirty="0"/>
          </a:p>
        </p:txBody>
      </p:sp>
      <p:sp>
        <p:nvSpPr>
          <p:cNvPr id="4" name="Slide Number Placeholder 3"/>
          <p:cNvSpPr>
            <a:spLocks noGrp="1"/>
          </p:cNvSpPr>
          <p:nvPr>
            <p:ph type="sldNum" sz="quarter" idx="5"/>
          </p:nvPr>
        </p:nvSpPr>
        <p:spPr/>
        <p:txBody>
          <a:bodyPr/>
          <a:lstStyle/>
          <a:p>
            <a:fld id="{1F48E1F8-B864-4B75-8CE0-F83ECAAF7836}" type="slidenum">
              <a:rPr lang="en-US" smtClean="0"/>
              <a:t>9</a:t>
            </a:fld>
            <a:endParaRPr lang="en-US"/>
          </a:p>
        </p:txBody>
      </p:sp>
    </p:spTree>
    <p:extLst>
      <p:ext uri="{BB962C8B-B14F-4D97-AF65-F5344CB8AC3E}">
        <p14:creationId xmlns:p14="http://schemas.microsoft.com/office/powerpoint/2010/main" val="3359508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34728" y="2283618"/>
            <a:ext cx="8200724" cy="2290763"/>
          </a:xfrm>
        </p:spPr>
        <p:txBody>
          <a:bodyPr anchor="t"/>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34728" y="4747444"/>
            <a:ext cx="820072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4712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72"/>
            <a:ext cx="10515600" cy="640936"/>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230597"/>
            <a:ext cx="10515600" cy="5048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2C82-A379-4545-9012-2E0C55996908}"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9693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92000" cy="6858000"/>
          </a:xfrm>
          <a:prstGeom prst="rect">
            <a:avLst/>
          </a:prstGeom>
        </p:spPr>
      </p:pic>
      <p:sp>
        <p:nvSpPr>
          <p:cNvPr id="2" name="Title 1"/>
          <p:cNvSpPr>
            <a:spLocks noGrp="1"/>
          </p:cNvSpPr>
          <p:nvPr>
            <p:ph type="title" hasCustomPrompt="1"/>
          </p:nvPr>
        </p:nvSpPr>
        <p:spPr>
          <a:xfrm>
            <a:off x="831850" y="1871481"/>
            <a:ext cx="10515600" cy="2852737"/>
          </a:xfrm>
        </p:spPr>
        <p:txBody>
          <a:bodyPr anchor="ctr">
            <a:normAutofit/>
          </a:bodyPr>
          <a:lstStyle>
            <a:lvl1pPr>
              <a:defRPr sz="4800">
                <a:solidFill>
                  <a:schemeClr val="bg1"/>
                </a:solidFill>
              </a:defRPr>
            </a:lvl1pPr>
          </a:lstStyle>
          <a:p>
            <a:r>
              <a:rPr lang="en-US" dirty="0"/>
              <a:t>Click to edit Master subtitle style</a:t>
            </a:r>
          </a:p>
        </p:txBody>
      </p:sp>
      <p:sp>
        <p:nvSpPr>
          <p:cNvPr id="3" name="Text Placeholder 2"/>
          <p:cNvSpPr>
            <a:spLocks noGrp="1"/>
          </p:cNvSpPr>
          <p:nvPr>
            <p:ph type="body" idx="1"/>
          </p:nvPr>
        </p:nvSpPr>
        <p:spPr>
          <a:xfrm>
            <a:off x="831850" y="4695339"/>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6B92C82-A379-4545-9012-2E0C55996908}" type="datetimeFigureOut">
              <a:rPr lang="en-US" smtClean="0"/>
              <a:t>2/3/2025</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7342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65099"/>
            <a:ext cx="10515600" cy="68366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92C82-A379-4545-9012-2E0C55996908}"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755644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14216"/>
            <a:ext cx="10515600" cy="640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16841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93720"/>
            <a:ext cx="5157787"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16841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93720"/>
            <a:ext cx="5183188"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92C82-A379-4545-9012-2E0C55996908}"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641167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33467"/>
            <a:ext cx="10515600" cy="61529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92C82-A379-4545-9012-2E0C55996908}"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86126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92C82-A379-4545-9012-2E0C55996908}"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9900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Open">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Date Placeholder 4"/>
          <p:cNvSpPr>
            <a:spLocks noGrp="1"/>
          </p:cNvSpPr>
          <p:nvPr>
            <p:ph type="dt" sz="half" idx="10"/>
          </p:nvPr>
        </p:nvSpPr>
        <p:spPr/>
        <p:txBody>
          <a:bodyPr/>
          <a:lstStyle/>
          <a:p>
            <a:fld id="{E6B92C82-A379-4545-9012-2E0C55996908}"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91617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92C82-A379-4545-9012-2E0C55996908}"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
        <p:nvSpPr>
          <p:cNvPr id="6" name="Rectangle 5">
            <a:extLst>
              <a:ext uri="{FF2B5EF4-FFF2-40B4-BE49-F238E27FC236}">
                <a16:creationId xmlns:a16="http://schemas.microsoft.com/office/drawing/2014/main" id="{89F16AF7-FA30-40F5-8881-23EDE9BD9D67}"/>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208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282011"/>
            <a:ext cx="10515600" cy="6665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230594"/>
            <a:ext cx="10515600" cy="4929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92C82-A379-4545-9012-2E0C55996908}" type="datetimeFigureOut">
              <a:rPr lang="en-US" smtClean="0"/>
              <a:t>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2021286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60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6.pn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3" Type="http://schemas.openxmlformats.org/officeDocument/2006/relationships/image" Target="../media/image77.jpeg"/><Relationship Id="rId18" Type="http://schemas.openxmlformats.org/officeDocument/2006/relationships/image" Target="../media/image82.jpeg"/><Relationship Id="rId26" Type="http://schemas.openxmlformats.org/officeDocument/2006/relationships/image" Target="../media/image90.png"/><Relationship Id="rId21" Type="http://schemas.openxmlformats.org/officeDocument/2006/relationships/image" Target="../media/image85.jpeg"/><Relationship Id="rId34" Type="http://schemas.openxmlformats.org/officeDocument/2006/relationships/image" Target="../media/image98.pn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notesSlide" Target="../notesSlides/notesSlide17.xml"/><Relationship Id="rId16" Type="http://schemas.openxmlformats.org/officeDocument/2006/relationships/image" Target="../media/image80.jpg"/><Relationship Id="rId20" Type="http://schemas.openxmlformats.org/officeDocument/2006/relationships/image" Target="../media/image84.png"/><Relationship Id="rId29"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pn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101.png"/><Relationship Id="rId5" Type="http://schemas.openxmlformats.org/officeDocument/2006/relationships/image" Target="../media/image69.jpeg"/><Relationship Id="rId15" Type="http://schemas.openxmlformats.org/officeDocument/2006/relationships/image" Target="../media/image79.jpg"/><Relationship Id="rId23" Type="http://schemas.openxmlformats.org/officeDocument/2006/relationships/image" Target="../media/image87.jpeg"/><Relationship Id="rId28" Type="http://schemas.openxmlformats.org/officeDocument/2006/relationships/image" Target="../media/image92.jpeg"/><Relationship Id="rId36" Type="http://schemas.openxmlformats.org/officeDocument/2006/relationships/image" Target="../media/image100.png"/><Relationship Id="rId10" Type="http://schemas.openxmlformats.org/officeDocument/2006/relationships/image" Target="../media/image74.png"/><Relationship Id="rId19" Type="http://schemas.openxmlformats.org/officeDocument/2006/relationships/image" Target="../media/image83.jpeg"/><Relationship Id="rId31" Type="http://schemas.openxmlformats.org/officeDocument/2006/relationships/image" Target="../media/image95.png"/><Relationship Id="rId4" Type="http://schemas.openxmlformats.org/officeDocument/2006/relationships/image" Target="../media/image68.jpe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jpeg"/><Relationship Id="rId27" Type="http://schemas.openxmlformats.org/officeDocument/2006/relationships/image" Target="../media/image91.png"/><Relationship Id="rId30" Type="http://schemas.openxmlformats.org/officeDocument/2006/relationships/image" Target="../media/image94.png"/><Relationship Id="rId35" Type="http://schemas.openxmlformats.org/officeDocument/2006/relationships/image" Target="../media/image99.png"/><Relationship Id="rId8" Type="http://schemas.openxmlformats.org/officeDocument/2006/relationships/image" Target="../media/image72.png"/><Relationship Id="rId3"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microsoft.com/office/2007/relationships/hdphoto" Target="../media/hdphoto3.wdp"/><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11000" contrast="63000"/>
                    </a14:imgEffect>
                  </a14:imgLayer>
                </a14:imgProps>
              </a:ext>
            </a:extLst>
          </a:blip>
          <a:stretch>
            <a:fillRect/>
          </a:stretch>
        </p:blipFill>
        <p:spPr>
          <a:xfrm>
            <a:off x="4776137" y="4834979"/>
            <a:ext cx="2745978" cy="1826620"/>
          </a:xfrm>
          <a:prstGeom prst="rect">
            <a:avLst/>
          </a:prstGeom>
        </p:spPr>
      </p:pic>
      <p:sp>
        <p:nvSpPr>
          <p:cNvPr id="2" name="Title 1">
            <a:extLst>
              <a:ext uri="{FF2B5EF4-FFF2-40B4-BE49-F238E27FC236}">
                <a16:creationId xmlns:a16="http://schemas.microsoft.com/office/drawing/2014/main" id="{AF80D53F-FF65-9F49-94EF-7EE2363907B1}"/>
              </a:ext>
            </a:extLst>
          </p:cNvPr>
          <p:cNvSpPr>
            <a:spLocks noGrp="1"/>
          </p:cNvSpPr>
          <p:nvPr>
            <p:ph type="ctrTitle"/>
          </p:nvPr>
        </p:nvSpPr>
        <p:spPr>
          <a:xfrm>
            <a:off x="967888" y="928926"/>
            <a:ext cx="10362476" cy="1547283"/>
          </a:xfrm>
        </p:spPr>
        <p:txBody>
          <a:bodyPr>
            <a:normAutofit fontScale="90000"/>
          </a:bodyPr>
          <a:lstStyle/>
          <a:p>
            <a:pPr algn="ctr"/>
            <a:br>
              <a:rPr lang="en-US" sz="4800" dirty="0">
                <a:latin typeface="+mn-lt"/>
                <a:cs typeface="Calibri" panose="020F0502020204030204" pitchFamily="34" charset="0"/>
              </a:rPr>
            </a:br>
            <a:r>
              <a:rPr lang="en-US" sz="4800" dirty="0">
                <a:solidFill>
                  <a:schemeClr val="bg1"/>
                </a:solidFill>
                <a:cs typeface="Calibri" panose="020F0502020204030204" pitchFamily="34" charset="0"/>
              </a:rPr>
              <a:t>Microbiome in aging and health</a:t>
            </a:r>
            <a:br>
              <a:rPr lang="en-US" sz="4800" dirty="0">
                <a:latin typeface="+mn-lt"/>
                <a:cs typeface="Calibri" panose="020F0502020204030204" pitchFamily="34" charset="0"/>
              </a:rPr>
            </a:br>
            <a:endParaRPr lang="en-US" sz="4800" u="sng" dirty="0">
              <a:latin typeface="+mn-lt"/>
              <a:cs typeface="Calibri" panose="020F0502020204030204" pitchFamily="34" charset="0"/>
            </a:endParaRPr>
          </a:p>
        </p:txBody>
      </p:sp>
      <p:sp>
        <p:nvSpPr>
          <p:cNvPr id="3" name="Subtitle 2">
            <a:extLst>
              <a:ext uri="{FF2B5EF4-FFF2-40B4-BE49-F238E27FC236}">
                <a16:creationId xmlns:a16="http://schemas.microsoft.com/office/drawing/2014/main" id="{9B5494AF-6681-1D40-9A22-2B7805A5D3A4}"/>
              </a:ext>
            </a:extLst>
          </p:cNvPr>
          <p:cNvSpPr>
            <a:spLocks noGrp="1"/>
          </p:cNvSpPr>
          <p:nvPr>
            <p:ph type="subTitle" idx="1"/>
          </p:nvPr>
        </p:nvSpPr>
        <p:spPr>
          <a:xfrm>
            <a:off x="967888" y="2827713"/>
            <a:ext cx="10202536" cy="1655762"/>
          </a:xfrm>
        </p:spPr>
        <p:txBody>
          <a:bodyPr>
            <a:noAutofit/>
          </a:bodyPr>
          <a:lstStyle/>
          <a:p>
            <a:pPr algn="ctr"/>
            <a:r>
              <a:rPr lang="en-US" sz="1600" b="1" dirty="0">
                <a:cs typeface="Calibri" panose="020F0502020204030204" pitchFamily="34" charset="0"/>
              </a:rPr>
              <a:t>Barbara Bendlin, PhD, Professor, Medicine</a:t>
            </a:r>
          </a:p>
          <a:p>
            <a:pPr algn="ctr"/>
            <a:r>
              <a:rPr lang="en-US" sz="1600" dirty="0">
                <a:cs typeface="Calibri" panose="020F0502020204030204" pitchFamily="34" charset="0"/>
              </a:rPr>
              <a:t>Director, Neuroscience &amp; Public Policy Program</a:t>
            </a:r>
          </a:p>
          <a:p>
            <a:pPr algn="ctr"/>
            <a:r>
              <a:rPr lang="en-US" sz="1600" dirty="0">
                <a:cs typeface="Calibri" panose="020F0502020204030204" pitchFamily="34" charset="0"/>
              </a:rPr>
              <a:t>Deputy Director, Center for Health Disparities Research</a:t>
            </a:r>
          </a:p>
          <a:p>
            <a:pPr algn="ctr"/>
            <a:r>
              <a:rPr lang="en-US" sz="1600" dirty="0">
                <a:cs typeface="Calibri" panose="020F0502020204030204" pitchFamily="34" charset="0"/>
              </a:rPr>
              <a:t>REC Leader, Wisconsin ADRC</a:t>
            </a:r>
          </a:p>
          <a:p>
            <a:pPr algn="ctr"/>
            <a:r>
              <a:rPr lang="en-US" sz="1600" dirty="0">
                <a:cs typeface="Calibri" panose="020F0502020204030204" pitchFamily="34" charset="0"/>
              </a:rPr>
              <a:t>School of Medicine &amp; Public Health, University of Wisconsin-Madison</a:t>
            </a:r>
          </a:p>
        </p:txBody>
      </p:sp>
    </p:spTree>
    <p:extLst>
      <p:ext uri="{BB962C8B-B14F-4D97-AF65-F5344CB8AC3E}">
        <p14:creationId xmlns:p14="http://schemas.microsoft.com/office/powerpoint/2010/main" val="2963052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189389" y="256733"/>
            <a:ext cx="10218039" cy="135421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000" b="0" i="0" u="none" strike="noStrike" kern="1200" cap="none" spc="0" normalizeH="0" baseline="0" noProof="0" dirty="0">
              <a:ln>
                <a:noFill/>
              </a:ln>
              <a:solidFill>
                <a:schemeClr val="bg1"/>
              </a:solidFill>
              <a:effectLst/>
              <a:uLnTx/>
              <a:uFillTx/>
              <a:latin typeface="+mj-lt"/>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mj-lt"/>
                <a:ea typeface="Segoe UI" panose="020B0502040204020203" pitchFamily="34" charset="0"/>
                <a:cs typeface="Calibri" panose="020F0502020204030204" pitchFamily="34" charset="0"/>
              </a:rPr>
              <a:t>Performed bacterial 16S rRNA sequencing on DNA isolated from stool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mj-lt"/>
                <a:ea typeface="Segoe UI" panose="020B0502040204020203" pitchFamily="34" charset="0"/>
                <a:cs typeface="Calibri" panose="020F0502020204030204" pitchFamily="34" charset="0"/>
              </a:rPr>
              <a:t>Compared age- and sex-matched AD participants 1-to-1 with asymptomatic participants</a:t>
            </a:r>
          </a:p>
        </p:txBody>
      </p:sp>
      <p:grpSp>
        <p:nvGrpSpPr>
          <p:cNvPr id="3" name="Group 2"/>
          <p:cNvGrpSpPr/>
          <p:nvPr/>
        </p:nvGrpSpPr>
        <p:grpSpPr>
          <a:xfrm>
            <a:off x="623368" y="256733"/>
            <a:ext cx="1194973" cy="896152"/>
            <a:chOff x="6966373" y="4938242"/>
            <a:chExt cx="851459" cy="639083"/>
          </a:xfrm>
        </p:grpSpPr>
        <p:sp>
          <p:nvSpPr>
            <p:cNvPr id="4" name="TextBox 3"/>
            <p:cNvSpPr txBox="1"/>
            <p:nvPr/>
          </p:nvSpPr>
          <p:spPr>
            <a:xfrm>
              <a:off x="6983544" y="4938242"/>
              <a:ext cx="834288" cy="3964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mj-lt"/>
                  <a:ea typeface="Courier" charset="0"/>
                  <a:cs typeface="Calibri" panose="020F0502020204030204" pitchFamily="34" charset="0"/>
                </a:rPr>
                <a:t>AGTC</a:t>
              </a:r>
            </a:p>
          </p:txBody>
        </p:sp>
        <p:sp>
          <p:nvSpPr>
            <p:cNvPr id="5" name="Freeform 4"/>
            <p:cNvSpPr/>
            <p:nvPr/>
          </p:nvSpPr>
          <p:spPr>
            <a:xfrm>
              <a:off x="7008836" y="5289508"/>
              <a:ext cx="250944" cy="285307"/>
            </a:xfrm>
            <a:custGeom>
              <a:avLst/>
              <a:gdLst>
                <a:gd name="connsiteX0" fmla="*/ 0 w 191386"/>
                <a:gd name="connsiteY0" fmla="*/ 283553 h 283553"/>
                <a:gd name="connsiteX1" fmla="*/ 106325 w 191386"/>
                <a:gd name="connsiteY1" fmla="*/ 18 h 283553"/>
                <a:gd name="connsiteX2" fmla="*/ 191386 w 191386"/>
                <a:gd name="connsiteY2" fmla="*/ 269376 h 283553"/>
              </a:gdLst>
              <a:ahLst/>
              <a:cxnLst>
                <a:cxn ang="0">
                  <a:pos x="connsiteX0" y="connsiteY0"/>
                </a:cxn>
                <a:cxn ang="0">
                  <a:pos x="connsiteX1" y="connsiteY1"/>
                </a:cxn>
                <a:cxn ang="0">
                  <a:pos x="connsiteX2" y="connsiteY2"/>
                </a:cxn>
              </a:cxnLst>
              <a:rect l="l" t="t" r="r" b="b"/>
              <a:pathLst>
                <a:path w="191386" h="283553">
                  <a:moveTo>
                    <a:pt x="0" y="283553"/>
                  </a:moveTo>
                  <a:cubicBezTo>
                    <a:pt x="37213" y="142967"/>
                    <a:pt x="74427" y="2381"/>
                    <a:pt x="106325" y="18"/>
                  </a:cubicBezTo>
                  <a:cubicBezTo>
                    <a:pt x="138223" y="-2345"/>
                    <a:pt x="178391" y="219757"/>
                    <a:pt x="191386" y="269376"/>
                  </a:cubicBezTo>
                </a:path>
              </a:pathLst>
            </a:custGeom>
            <a:noFill/>
            <a:ln w="19050">
              <a:solidFill>
                <a:srgbClr val="C50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cs typeface="Calibri" panose="020F0502020204030204" pitchFamily="34" charset="0"/>
              </a:endParaRPr>
            </a:p>
          </p:txBody>
        </p:sp>
        <p:sp>
          <p:nvSpPr>
            <p:cNvPr id="6" name="Freeform 5"/>
            <p:cNvSpPr/>
            <p:nvPr/>
          </p:nvSpPr>
          <p:spPr>
            <a:xfrm>
              <a:off x="7128766" y="5321293"/>
              <a:ext cx="250944" cy="256032"/>
            </a:xfrm>
            <a:custGeom>
              <a:avLst/>
              <a:gdLst>
                <a:gd name="connsiteX0" fmla="*/ 0 w 191386"/>
                <a:gd name="connsiteY0" fmla="*/ 283553 h 283553"/>
                <a:gd name="connsiteX1" fmla="*/ 106325 w 191386"/>
                <a:gd name="connsiteY1" fmla="*/ 18 h 283553"/>
                <a:gd name="connsiteX2" fmla="*/ 191386 w 191386"/>
                <a:gd name="connsiteY2" fmla="*/ 269376 h 283553"/>
              </a:gdLst>
              <a:ahLst/>
              <a:cxnLst>
                <a:cxn ang="0">
                  <a:pos x="connsiteX0" y="connsiteY0"/>
                </a:cxn>
                <a:cxn ang="0">
                  <a:pos x="connsiteX1" y="connsiteY1"/>
                </a:cxn>
                <a:cxn ang="0">
                  <a:pos x="connsiteX2" y="connsiteY2"/>
                </a:cxn>
              </a:cxnLst>
              <a:rect l="l" t="t" r="r" b="b"/>
              <a:pathLst>
                <a:path w="191386" h="283553">
                  <a:moveTo>
                    <a:pt x="0" y="283553"/>
                  </a:moveTo>
                  <a:cubicBezTo>
                    <a:pt x="37213" y="142967"/>
                    <a:pt x="74427" y="2381"/>
                    <a:pt x="106325" y="18"/>
                  </a:cubicBezTo>
                  <a:cubicBezTo>
                    <a:pt x="138223" y="-2345"/>
                    <a:pt x="178391" y="219757"/>
                    <a:pt x="191386" y="269376"/>
                  </a:cubicBezTo>
                </a:path>
              </a:pathLst>
            </a:custGeom>
            <a:noFill/>
            <a:ln w="19050">
              <a:solidFill>
                <a:srgbClr val="72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cs typeface="Calibri" panose="020F0502020204030204" pitchFamily="34" charset="0"/>
              </a:endParaRPr>
            </a:p>
          </p:txBody>
        </p:sp>
        <p:sp>
          <p:nvSpPr>
            <p:cNvPr id="7" name="Freeform 6"/>
            <p:cNvSpPr/>
            <p:nvPr/>
          </p:nvSpPr>
          <p:spPr>
            <a:xfrm>
              <a:off x="7308979" y="5287488"/>
              <a:ext cx="182880" cy="283553"/>
            </a:xfrm>
            <a:custGeom>
              <a:avLst/>
              <a:gdLst>
                <a:gd name="connsiteX0" fmla="*/ 0 w 191386"/>
                <a:gd name="connsiteY0" fmla="*/ 283553 h 283553"/>
                <a:gd name="connsiteX1" fmla="*/ 106325 w 191386"/>
                <a:gd name="connsiteY1" fmla="*/ 18 h 283553"/>
                <a:gd name="connsiteX2" fmla="*/ 191386 w 191386"/>
                <a:gd name="connsiteY2" fmla="*/ 269376 h 283553"/>
              </a:gdLst>
              <a:ahLst/>
              <a:cxnLst>
                <a:cxn ang="0">
                  <a:pos x="connsiteX0" y="connsiteY0"/>
                </a:cxn>
                <a:cxn ang="0">
                  <a:pos x="connsiteX1" y="connsiteY1"/>
                </a:cxn>
                <a:cxn ang="0">
                  <a:pos x="connsiteX2" y="connsiteY2"/>
                </a:cxn>
              </a:cxnLst>
              <a:rect l="l" t="t" r="r" b="b"/>
              <a:pathLst>
                <a:path w="191386" h="283553">
                  <a:moveTo>
                    <a:pt x="0" y="283553"/>
                  </a:moveTo>
                  <a:cubicBezTo>
                    <a:pt x="37213" y="142967"/>
                    <a:pt x="74427" y="2381"/>
                    <a:pt x="106325" y="18"/>
                  </a:cubicBezTo>
                  <a:cubicBezTo>
                    <a:pt x="138223" y="-2345"/>
                    <a:pt x="178391" y="219757"/>
                    <a:pt x="191386" y="269376"/>
                  </a:cubicBezTo>
                </a:path>
              </a:pathLst>
            </a:custGeom>
            <a:noFill/>
            <a:ln w="19050">
              <a:solidFill>
                <a:srgbClr val="97B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cs typeface="Calibri" panose="020F0502020204030204" pitchFamily="34" charset="0"/>
              </a:endParaRPr>
            </a:p>
          </p:txBody>
        </p:sp>
        <p:sp>
          <p:nvSpPr>
            <p:cNvPr id="8" name="Freeform 7"/>
            <p:cNvSpPr/>
            <p:nvPr/>
          </p:nvSpPr>
          <p:spPr>
            <a:xfrm>
              <a:off x="7449618" y="5344589"/>
              <a:ext cx="182880" cy="228600"/>
            </a:xfrm>
            <a:custGeom>
              <a:avLst/>
              <a:gdLst>
                <a:gd name="connsiteX0" fmla="*/ 0 w 191386"/>
                <a:gd name="connsiteY0" fmla="*/ 283553 h 283553"/>
                <a:gd name="connsiteX1" fmla="*/ 106325 w 191386"/>
                <a:gd name="connsiteY1" fmla="*/ 18 h 283553"/>
                <a:gd name="connsiteX2" fmla="*/ 191386 w 191386"/>
                <a:gd name="connsiteY2" fmla="*/ 269376 h 283553"/>
              </a:gdLst>
              <a:ahLst/>
              <a:cxnLst>
                <a:cxn ang="0">
                  <a:pos x="connsiteX0" y="connsiteY0"/>
                </a:cxn>
                <a:cxn ang="0">
                  <a:pos x="connsiteX1" y="connsiteY1"/>
                </a:cxn>
                <a:cxn ang="0">
                  <a:pos x="connsiteX2" y="connsiteY2"/>
                </a:cxn>
              </a:cxnLst>
              <a:rect l="l" t="t" r="r" b="b"/>
              <a:pathLst>
                <a:path w="191386" h="283553">
                  <a:moveTo>
                    <a:pt x="0" y="283553"/>
                  </a:moveTo>
                  <a:cubicBezTo>
                    <a:pt x="37213" y="142967"/>
                    <a:pt x="74427" y="2381"/>
                    <a:pt x="106325" y="18"/>
                  </a:cubicBezTo>
                  <a:cubicBezTo>
                    <a:pt x="138223" y="-2345"/>
                    <a:pt x="178391" y="219757"/>
                    <a:pt x="191386" y="269376"/>
                  </a:cubicBezTo>
                </a:path>
              </a:pathLst>
            </a:custGeom>
            <a:noFill/>
            <a:ln w="19050">
              <a:solidFill>
                <a:srgbClr val="FFC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cs typeface="Calibri" panose="020F0502020204030204" pitchFamily="34" charset="0"/>
              </a:endParaRPr>
            </a:p>
          </p:txBody>
        </p:sp>
        <p:cxnSp>
          <p:nvCxnSpPr>
            <p:cNvPr id="9" name="Straight Connector 8"/>
            <p:cNvCxnSpPr/>
            <p:nvPr/>
          </p:nvCxnSpPr>
          <p:spPr>
            <a:xfrm flipV="1">
              <a:off x="6966373" y="5570943"/>
              <a:ext cx="7088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3446" y="1524750"/>
            <a:ext cx="968534" cy="950909"/>
            <a:chOff x="392930" y="5545621"/>
            <a:chExt cx="704740" cy="675734"/>
          </a:xfrm>
        </p:grpSpPr>
        <p:sp>
          <p:nvSpPr>
            <p:cNvPr id="11" name="Oval 10"/>
            <p:cNvSpPr>
              <a:spLocks noChangeAspect="1"/>
            </p:cNvSpPr>
            <p:nvPr/>
          </p:nvSpPr>
          <p:spPr>
            <a:xfrm>
              <a:off x="535469" y="5809875"/>
              <a:ext cx="415571" cy="411480"/>
            </a:xfrm>
            <a:prstGeom prst="ellipse">
              <a:avLst/>
            </a:prstGeom>
            <a:solidFill>
              <a:srgbClr val="F7941E">
                <a:alpha val="75000"/>
              </a:srgbClr>
            </a:solidFill>
            <a:ln w="28575">
              <a:solidFill>
                <a:srgbClr val="FFC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cs typeface="Calibri" panose="020F0502020204030204" pitchFamily="34" charset="0"/>
              </a:endParaRPr>
            </a:p>
          </p:txBody>
        </p:sp>
        <p:sp>
          <p:nvSpPr>
            <p:cNvPr id="12" name="Oval 11"/>
            <p:cNvSpPr>
              <a:spLocks noChangeAspect="1"/>
            </p:cNvSpPr>
            <p:nvPr/>
          </p:nvSpPr>
          <p:spPr>
            <a:xfrm>
              <a:off x="682099" y="5545621"/>
              <a:ext cx="415571" cy="411480"/>
            </a:xfrm>
            <a:prstGeom prst="ellipse">
              <a:avLst/>
            </a:prstGeom>
            <a:solidFill>
              <a:srgbClr val="97B85F">
                <a:alpha val="75000"/>
              </a:srgbClr>
            </a:solidFill>
            <a:ln w="28575">
              <a:solidFill>
                <a:srgbClr val="97B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cs typeface="Calibri" panose="020F0502020204030204" pitchFamily="34" charset="0"/>
              </a:endParaRPr>
            </a:p>
          </p:txBody>
        </p:sp>
        <p:sp>
          <p:nvSpPr>
            <p:cNvPr id="13" name="Oval 12"/>
            <p:cNvSpPr>
              <a:spLocks noChangeAspect="1"/>
            </p:cNvSpPr>
            <p:nvPr/>
          </p:nvSpPr>
          <p:spPr>
            <a:xfrm>
              <a:off x="392930" y="5549672"/>
              <a:ext cx="411480" cy="407429"/>
            </a:xfrm>
            <a:prstGeom prst="ellipse">
              <a:avLst/>
            </a:prstGeom>
            <a:solidFill>
              <a:srgbClr val="7297A9">
                <a:alpha val="75000"/>
              </a:srgbClr>
            </a:solidFill>
            <a:ln w="28575">
              <a:solidFill>
                <a:srgbClr val="3D6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cs typeface="Calibri" panose="020F0502020204030204" pitchFamily="34" charset="0"/>
              </a:endParaRPr>
            </a:p>
          </p:txBody>
        </p:sp>
      </p:grpSp>
      <p:sp>
        <p:nvSpPr>
          <p:cNvPr id="16" name="Rectangle 15">
            <a:extLst>
              <a:ext uri="{FF2B5EF4-FFF2-40B4-BE49-F238E27FC236}">
                <a16:creationId xmlns:a16="http://schemas.microsoft.com/office/drawing/2014/main" id="{33E503E5-1B9A-4DE4-877A-E7815D0095CE}"/>
              </a:ext>
            </a:extLst>
          </p:cNvPr>
          <p:cNvSpPr/>
          <p:nvPr/>
        </p:nvSpPr>
        <p:spPr>
          <a:xfrm>
            <a:off x="3163301" y="1832194"/>
            <a:ext cx="5922545"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chemeClr val="bg1"/>
                </a:solidFill>
                <a:effectLst/>
                <a:uLnTx/>
                <a:uFillTx/>
                <a:latin typeface="+mj-lt"/>
                <a:ea typeface="Segoe UI" panose="020B0502040204020203" pitchFamily="34" charset="0"/>
                <a:cs typeface="Calibri" panose="020F0502020204030204" pitchFamily="34" charset="0"/>
              </a:rPr>
              <a:t>Diversity and Abundance</a:t>
            </a:r>
          </a:p>
        </p:txBody>
      </p:sp>
      <p:pic>
        <p:nvPicPr>
          <p:cNvPr id="15" name="Picture 14">
            <a:extLst>
              <a:ext uri="{FF2B5EF4-FFF2-40B4-BE49-F238E27FC236}">
                <a16:creationId xmlns:a16="http://schemas.microsoft.com/office/drawing/2014/main" id="{B0EC21F1-922B-94DE-3BFB-AE480536F8C2}"/>
              </a:ext>
            </a:extLst>
          </p:cNvPr>
          <p:cNvPicPr>
            <a:picLocks noChangeAspect="1"/>
          </p:cNvPicPr>
          <p:nvPr/>
        </p:nvPicPr>
        <p:blipFill>
          <a:blip r:embed="rId3"/>
          <a:stretch>
            <a:fillRect/>
          </a:stretch>
        </p:blipFill>
        <p:spPr>
          <a:xfrm>
            <a:off x="6388784" y="2543176"/>
            <a:ext cx="3672526" cy="3797985"/>
          </a:xfrm>
          <a:prstGeom prst="rect">
            <a:avLst/>
          </a:prstGeom>
        </p:spPr>
      </p:pic>
      <p:pic>
        <p:nvPicPr>
          <p:cNvPr id="19" name="Picture 18">
            <a:extLst>
              <a:ext uri="{FF2B5EF4-FFF2-40B4-BE49-F238E27FC236}">
                <a16:creationId xmlns:a16="http://schemas.microsoft.com/office/drawing/2014/main" id="{61C6A449-BBBF-5F4C-3E88-2A349F3E776A}"/>
              </a:ext>
            </a:extLst>
          </p:cNvPr>
          <p:cNvPicPr>
            <a:picLocks noChangeAspect="1"/>
          </p:cNvPicPr>
          <p:nvPr/>
        </p:nvPicPr>
        <p:blipFill>
          <a:blip r:embed="rId4"/>
          <a:stretch>
            <a:fillRect/>
          </a:stretch>
        </p:blipFill>
        <p:spPr>
          <a:xfrm>
            <a:off x="2189389" y="2543176"/>
            <a:ext cx="3740264" cy="3797985"/>
          </a:xfrm>
          <a:prstGeom prst="rect">
            <a:avLst/>
          </a:prstGeom>
        </p:spPr>
      </p:pic>
    </p:spTree>
    <p:extLst>
      <p:ext uri="{BB962C8B-B14F-4D97-AF65-F5344CB8AC3E}">
        <p14:creationId xmlns:p14="http://schemas.microsoft.com/office/powerpoint/2010/main" val="2902949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177A88-FCC3-49D0-9D64-B982D537A554}"/>
              </a:ext>
            </a:extLst>
          </p:cNvPr>
          <p:cNvSpPr/>
          <p:nvPr/>
        </p:nvSpPr>
        <p:spPr>
          <a:xfrm>
            <a:off x="6393369" y="5510129"/>
            <a:ext cx="5788764" cy="369332"/>
          </a:xfrm>
          <a:prstGeom prst="rect">
            <a:avLst/>
          </a:prstGeom>
        </p:spPr>
        <p:txBody>
          <a:bodyPr wrap="none">
            <a:spAutoFit/>
          </a:bodyPr>
          <a:lstStyle/>
          <a:p>
            <a:r>
              <a:rPr lang="en-US" dirty="0">
                <a:solidFill>
                  <a:schemeClr val="bg1"/>
                </a:solidFill>
                <a:latin typeface="+mj-lt"/>
                <a:ea typeface="Segoe UI" panose="020B0502040204020203" pitchFamily="34" charset="0"/>
                <a:cs typeface="Calibri" panose="020F0502020204030204" pitchFamily="34" charset="0"/>
              </a:rPr>
              <a:t>Increased </a:t>
            </a:r>
            <a:r>
              <a:rPr lang="en-US" i="1" dirty="0">
                <a:solidFill>
                  <a:schemeClr val="bg1"/>
                </a:solidFill>
                <a:latin typeface="+mj-lt"/>
                <a:ea typeface="Segoe UI" panose="020B0502040204020203" pitchFamily="34" charset="0"/>
                <a:cs typeface="Calibri" panose="020F0502020204030204" pitchFamily="34" charset="0"/>
              </a:rPr>
              <a:t>Bacteroides</a:t>
            </a:r>
            <a:r>
              <a:rPr lang="en-US" dirty="0">
                <a:solidFill>
                  <a:schemeClr val="bg1"/>
                </a:solidFill>
                <a:latin typeface="+mj-lt"/>
                <a:ea typeface="Segoe UI" panose="020B0502040204020203" pitchFamily="34" charset="0"/>
                <a:cs typeface="Calibri" panose="020F0502020204030204" pitchFamily="34" charset="0"/>
              </a:rPr>
              <a:t> and decreased </a:t>
            </a:r>
            <a:r>
              <a:rPr lang="en-US" i="1" dirty="0">
                <a:solidFill>
                  <a:schemeClr val="bg1"/>
                </a:solidFill>
                <a:latin typeface="+mj-lt"/>
                <a:ea typeface="Segoe UI" panose="020B0502040204020203" pitchFamily="34" charset="0"/>
                <a:cs typeface="Calibri" panose="020F0502020204030204" pitchFamily="34" charset="0"/>
              </a:rPr>
              <a:t>Bifidobacterium</a:t>
            </a:r>
            <a:r>
              <a:rPr lang="en-US" dirty="0">
                <a:solidFill>
                  <a:schemeClr val="bg1"/>
                </a:solidFill>
                <a:latin typeface="+mj-lt"/>
                <a:ea typeface="Segoe UI" panose="020B0502040204020203" pitchFamily="34" charset="0"/>
                <a:cs typeface="Calibri" panose="020F0502020204030204" pitchFamily="34" charset="0"/>
              </a:rPr>
              <a:t> </a:t>
            </a:r>
          </a:p>
        </p:txBody>
      </p:sp>
      <p:pic>
        <p:nvPicPr>
          <p:cNvPr id="5" name="Picture 4"/>
          <p:cNvPicPr>
            <a:picLocks noChangeAspect="1"/>
          </p:cNvPicPr>
          <p:nvPr/>
        </p:nvPicPr>
        <p:blipFill>
          <a:blip r:embed="rId3"/>
          <a:stretch>
            <a:fillRect/>
          </a:stretch>
        </p:blipFill>
        <p:spPr>
          <a:xfrm>
            <a:off x="1817147" y="204347"/>
            <a:ext cx="3029195" cy="3659356"/>
          </a:xfrm>
          <a:prstGeom prst="rect">
            <a:avLst/>
          </a:prstGeom>
        </p:spPr>
      </p:pic>
      <p:pic>
        <p:nvPicPr>
          <p:cNvPr id="6" name="Picture 5"/>
          <p:cNvPicPr>
            <a:picLocks noChangeAspect="1"/>
          </p:cNvPicPr>
          <p:nvPr/>
        </p:nvPicPr>
        <p:blipFill>
          <a:blip r:embed="rId4"/>
          <a:stretch>
            <a:fillRect/>
          </a:stretch>
        </p:blipFill>
        <p:spPr>
          <a:xfrm>
            <a:off x="6271685" y="204347"/>
            <a:ext cx="5222771" cy="5305782"/>
          </a:xfrm>
          <a:prstGeom prst="rect">
            <a:avLst/>
          </a:prstGeom>
        </p:spPr>
      </p:pic>
      <p:sp>
        <p:nvSpPr>
          <p:cNvPr id="2" name="Rectangle 1"/>
          <p:cNvSpPr/>
          <p:nvPr/>
        </p:nvSpPr>
        <p:spPr>
          <a:xfrm>
            <a:off x="0" y="6383594"/>
            <a:ext cx="8187590" cy="369332"/>
          </a:xfrm>
          <a:prstGeom prst="rect">
            <a:avLst/>
          </a:prstGeom>
        </p:spPr>
        <p:txBody>
          <a:bodyPr wrap="square">
            <a:spAutoFit/>
          </a:bodyPr>
          <a:lstStyle/>
          <a:p>
            <a:r>
              <a:rPr lang="en-US" dirty="0">
                <a:solidFill>
                  <a:schemeClr val="bg1"/>
                </a:solidFill>
                <a:latin typeface="+mj-lt"/>
                <a:cs typeface="Calibri" panose="020F0502020204030204" pitchFamily="34" charset="0"/>
              </a:rPr>
              <a:t>Vogt et al. Gut microbiome alterations in Alzheimer's disease. </a:t>
            </a:r>
            <a:r>
              <a:rPr lang="en-US" dirty="0" err="1">
                <a:solidFill>
                  <a:schemeClr val="bg1"/>
                </a:solidFill>
                <a:latin typeface="+mj-lt"/>
                <a:cs typeface="Calibri" panose="020F0502020204030204" pitchFamily="34" charset="0"/>
              </a:rPr>
              <a:t>Sci</a:t>
            </a:r>
            <a:r>
              <a:rPr lang="en-US" dirty="0">
                <a:solidFill>
                  <a:schemeClr val="bg1"/>
                </a:solidFill>
                <a:latin typeface="+mj-lt"/>
                <a:cs typeface="Calibri" panose="020F0502020204030204" pitchFamily="34" charset="0"/>
              </a:rPr>
              <a:t> Rep. 2017</a:t>
            </a:r>
          </a:p>
        </p:txBody>
      </p:sp>
      <p:pic>
        <p:nvPicPr>
          <p:cNvPr id="7" name="Picture 6"/>
          <p:cNvPicPr>
            <a:picLocks noChangeAspect="1"/>
          </p:cNvPicPr>
          <p:nvPr/>
        </p:nvPicPr>
        <p:blipFill>
          <a:blip r:embed="rId5"/>
          <a:stretch>
            <a:fillRect/>
          </a:stretch>
        </p:blipFill>
        <p:spPr>
          <a:xfrm>
            <a:off x="338496" y="3931819"/>
            <a:ext cx="4507846" cy="2420997"/>
          </a:xfrm>
          <a:prstGeom prst="rect">
            <a:avLst/>
          </a:prstGeom>
        </p:spPr>
      </p:pic>
      <p:pic>
        <p:nvPicPr>
          <p:cNvPr id="8" name="Picture 2" descr="Human Body Female Svg Png Icon Free Download (#529420) - OnlineWebFonts.COM"/>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86108" y="811892"/>
            <a:ext cx="1036735" cy="2775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2451" r="833" b="12451"/>
          <a:stretch/>
        </p:blipFill>
        <p:spPr>
          <a:xfrm>
            <a:off x="510491" y="131168"/>
            <a:ext cx="3975784" cy="4814560"/>
          </a:xfrm>
          <a:prstGeom prst="rect">
            <a:avLst/>
          </a:prstGeom>
        </p:spPr>
      </p:pic>
      <p:pic>
        <p:nvPicPr>
          <p:cNvPr id="5" name="Picture 4"/>
          <p:cNvPicPr>
            <a:picLocks noChangeAspect="1"/>
          </p:cNvPicPr>
          <p:nvPr/>
        </p:nvPicPr>
        <p:blipFill>
          <a:blip r:embed="rId4"/>
          <a:stretch>
            <a:fillRect/>
          </a:stretch>
        </p:blipFill>
        <p:spPr>
          <a:xfrm>
            <a:off x="510491" y="4905244"/>
            <a:ext cx="3975785" cy="873556"/>
          </a:xfrm>
          <a:prstGeom prst="rect">
            <a:avLst/>
          </a:prstGeom>
        </p:spPr>
      </p:pic>
      <p:pic>
        <p:nvPicPr>
          <p:cNvPr id="10" name="Picture 9">
            <a:extLst>
              <a:ext uri="{FF2B5EF4-FFF2-40B4-BE49-F238E27FC236}">
                <a16:creationId xmlns:a16="http://schemas.microsoft.com/office/drawing/2014/main" id="{6E897A65-DCE5-4B5F-9923-59D6CE2C62E5}"/>
              </a:ext>
            </a:extLst>
          </p:cNvPr>
          <p:cNvPicPr>
            <a:picLocks noChangeAspect="1"/>
          </p:cNvPicPr>
          <p:nvPr/>
        </p:nvPicPr>
        <p:blipFill>
          <a:blip r:embed="rId5"/>
          <a:stretch>
            <a:fillRect/>
          </a:stretch>
        </p:blipFill>
        <p:spPr>
          <a:xfrm>
            <a:off x="4897303" y="737594"/>
            <a:ext cx="6604135" cy="5041206"/>
          </a:xfrm>
          <a:prstGeom prst="rect">
            <a:avLst/>
          </a:prstGeom>
        </p:spPr>
      </p:pic>
      <p:sp>
        <p:nvSpPr>
          <p:cNvPr id="2" name="Rectangle 1">
            <a:extLst>
              <a:ext uri="{FF2B5EF4-FFF2-40B4-BE49-F238E27FC236}">
                <a16:creationId xmlns:a16="http://schemas.microsoft.com/office/drawing/2014/main" id="{0890BBFC-C67D-7760-C687-62CC7CA41746}"/>
              </a:ext>
            </a:extLst>
          </p:cNvPr>
          <p:cNvSpPr/>
          <p:nvPr/>
        </p:nvSpPr>
        <p:spPr>
          <a:xfrm>
            <a:off x="392480" y="6240719"/>
            <a:ext cx="8187590" cy="369332"/>
          </a:xfrm>
          <a:prstGeom prst="rect">
            <a:avLst/>
          </a:prstGeom>
        </p:spPr>
        <p:txBody>
          <a:bodyPr wrap="square">
            <a:spAutoFit/>
          </a:bodyPr>
          <a:lstStyle/>
          <a:p>
            <a:r>
              <a:rPr lang="en-US" dirty="0">
                <a:solidFill>
                  <a:schemeClr val="bg1"/>
                </a:solidFill>
                <a:latin typeface="+mj-lt"/>
                <a:cs typeface="Calibri" panose="020F0502020204030204" pitchFamily="34" charset="0"/>
              </a:rPr>
              <a:t>Vogt et al. Gut microbiome alterations in Alzheimer's disease. </a:t>
            </a:r>
            <a:r>
              <a:rPr lang="en-US" dirty="0" err="1">
                <a:solidFill>
                  <a:schemeClr val="bg1"/>
                </a:solidFill>
                <a:latin typeface="+mj-lt"/>
                <a:cs typeface="Calibri" panose="020F0502020204030204" pitchFamily="34" charset="0"/>
              </a:rPr>
              <a:t>Sci</a:t>
            </a:r>
            <a:r>
              <a:rPr lang="en-US" dirty="0">
                <a:solidFill>
                  <a:schemeClr val="bg1"/>
                </a:solidFill>
                <a:latin typeface="+mj-lt"/>
                <a:cs typeface="Calibri" panose="020F0502020204030204" pitchFamily="34" charset="0"/>
              </a:rPr>
              <a:t> Rep. 2017</a:t>
            </a:r>
          </a:p>
        </p:txBody>
      </p:sp>
    </p:spTree>
    <p:extLst>
      <p:ext uri="{BB962C8B-B14F-4D97-AF65-F5344CB8AC3E}">
        <p14:creationId xmlns:p14="http://schemas.microsoft.com/office/powerpoint/2010/main" val="239486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3" y="2417413"/>
            <a:ext cx="11812043" cy="1143000"/>
          </a:xfrm>
        </p:spPr>
        <p:txBody>
          <a:bodyPr>
            <a:normAutofit/>
          </a:bodyPr>
          <a:lstStyle/>
          <a:p>
            <a:pPr algn="ctr"/>
            <a:r>
              <a:rPr lang="en-US" sz="4800" dirty="0">
                <a:solidFill>
                  <a:schemeClr val="bg1"/>
                </a:solidFill>
                <a:cs typeface="Calibri" panose="020F0502020204030204" pitchFamily="34" charset="0"/>
              </a:rPr>
              <a:t>How do we change the gut microbiome?</a:t>
            </a:r>
          </a:p>
        </p:txBody>
      </p:sp>
    </p:spTree>
    <p:extLst>
      <p:ext uri="{BB962C8B-B14F-4D97-AF65-F5344CB8AC3E}">
        <p14:creationId xmlns:p14="http://schemas.microsoft.com/office/powerpoint/2010/main" val="1180289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612" y="150326"/>
            <a:ext cx="10814974" cy="749808"/>
          </a:xfrm>
        </p:spPr>
        <p:txBody>
          <a:bodyPr>
            <a:normAutofit/>
          </a:bodyPr>
          <a:lstStyle/>
          <a:p>
            <a:r>
              <a:rPr lang="en-US" sz="3600" cap="none" dirty="0">
                <a:solidFill>
                  <a:schemeClr val="bg1"/>
                </a:solidFill>
                <a:cs typeface="Calibri" panose="020F0502020204030204" pitchFamily="34" charset="0"/>
              </a:rPr>
              <a:t>Modifiers of the gut microbiome</a:t>
            </a:r>
          </a:p>
        </p:txBody>
      </p:sp>
      <p:sp>
        <p:nvSpPr>
          <p:cNvPr id="3" name="Content Placeholder 3"/>
          <p:cNvSpPr>
            <a:spLocks noGrp="1"/>
          </p:cNvSpPr>
          <p:nvPr>
            <p:ph idx="1"/>
          </p:nvPr>
        </p:nvSpPr>
        <p:spPr>
          <a:xfrm>
            <a:off x="629894" y="949548"/>
            <a:ext cx="9459897" cy="4413647"/>
          </a:xfrm>
        </p:spPr>
        <p:txBody>
          <a:bodyPr>
            <a:noAutofit/>
          </a:bodyPr>
          <a:lstStyle/>
          <a:p>
            <a:pPr>
              <a:buClr>
                <a:schemeClr val="accent1"/>
              </a:buClr>
            </a:pPr>
            <a:r>
              <a:rPr lang="en-US" sz="2800" dirty="0">
                <a:solidFill>
                  <a:schemeClr val="bg1"/>
                </a:solidFill>
                <a:latin typeface="+mj-lt"/>
                <a:cs typeface="Calibri" panose="020F0502020204030204" pitchFamily="34" charset="0"/>
              </a:rPr>
              <a:t>Genetics</a:t>
            </a:r>
          </a:p>
          <a:p>
            <a:pPr>
              <a:buClr>
                <a:schemeClr val="accent1"/>
              </a:buClr>
            </a:pPr>
            <a:r>
              <a:rPr lang="en-US" sz="2800" dirty="0">
                <a:solidFill>
                  <a:schemeClr val="bg1"/>
                </a:solidFill>
                <a:latin typeface="+mj-lt"/>
                <a:cs typeface="Calibri" panose="020F0502020204030204" pitchFamily="34" charset="0"/>
              </a:rPr>
              <a:t>Early life experiences</a:t>
            </a:r>
          </a:p>
          <a:p>
            <a:pPr>
              <a:buClr>
                <a:schemeClr val="accent1"/>
              </a:buClr>
            </a:pPr>
            <a:r>
              <a:rPr lang="en-US" sz="2800" dirty="0">
                <a:solidFill>
                  <a:schemeClr val="bg1"/>
                </a:solidFill>
                <a:latin typeface="+mj-lt"/>
                <a:cs typeface="Calibri" panose="020F0502020204030204" pitchFamily="34" charset="0"/>
              </a:rPr>
              <a:t>Age </a:t>
            </a:r>
          </a:p>
          <a:p>
            <a:pPr>
              <a:buClr>
                <a:schemeClr val="accent1"/>
              </a:buClr>
            </a:pPr>
            <a:r>
              <a:rPr lang="en-US" sz="2800" dirty="0">
                <a:solidFill>
                  <a:schemeClr val="bg1"/>
                </a:solidFill>
                <a:latin typeface="+mj-lt"/>
                <a:cs typeface="Calibri" panose="020F0502020204030204" pitchFamily="34" charset="0"/>
              </a:rPr>
              <a:t>Travel/Residence</a:t>
            </a:r>
          </a:p>
          <a:p>
            <a:pPr>
              <a:buClr>
                <a:schemeClr val="accent1"/>
              </a:buClr>
            </a:pPr>
            <a:r>
              <a:rPr lang="en-US" sz="2800" dirty="0">
                <a:solidFill>
                  <a:schemeClr val="bg1"/>
                </a:solidFill>
                <a:latin typeface="+mj-lt"/>
                <a:cs typeface="Calibri" panose="020F0502020204030204" pitchFamily="34" charset="0"/>
              </a:rPr>
              <a:t>Diet/Alcohol</a:t>
            </a:r>
          </a:p>
          <a:p>
            <a:pPr>
              <a:buClr>
                <a:schemeClr val="accent1"/>
              </a:buClr>
            </a:pPr>
            <a:r>
              <a:rPr lang="en-US" sz="2800" dirty="0">
                <a:solidFill>
                  <a:schemeClr val="bg1"/>
                </a:solidFill>
                <a:latin typeface="+mj-lt"/>
                <a:cs typeface="Calibri" panose="020F0502020204030204" pitchFamily="34" charset="0"/>
              </a:rPr>
              <a:t>Spouse/family members</a:t>
            </a:r>
          </a:p>
          <a:p>
            <a:pPr>
              <a:buClr>
                <a:schemeClr val="accent1"/>
              </a:buClr>
            </a:pPr>
            <a:r>
              <a:rPr lang="en-US" sz="2800" dirty="0">
                <a:solidFill>
                  <a:schemeClr val="bg1"/>
                </a:solidFill>
                <a:latin typeface="+mj-lt"/>
                <a:cs typeface="Calibri" panose="020F0502020204030204" pitchFamily="34" charset="0"/>
              </a:rPr>
              <a:t>Antibiotics</a:t>
            </a:r>
          </a:p>
          <a:p>
            <a:pPr>
              <a:buClr>
                <a:schemeClr val="accent1"/>
              </a:buClr>
            </a:pPr>
            <a:r>
              <a:rPr lang="en-US" sz="2800" dirty="0">
                <a:solidFill>
                  <a:schemeClr val="bg1"/>
                </a:solidFill>
                <a:latin typeface="+mj-lt"/>
                <a:cs typeface="Calibri" panose="020F0502020204030204" pitchFamily="34" charset="0"/>
              </a:rPr>
              <a:t>Probiotics</a:t>
            </a:r>
          </a:p>
          <a:p>
            <a:pPr>
              <a:buClr>
                <a:schemeClr val="accent1"/>
              </a:buClr>
            </a:pPr>
            <a:r>
              <a:rPr lang="en-US" sz="2800" dirty="0">
                <a:solidFill>
                  <a:schemeClr val="bg1"/>
                </a:solidFill>
                <a:latin typeface="+mj-lt"/>
                <a:cs typeface="Calibri" panose="020F0502020204030204" pitchFamily="34" charset="0"/>
              </a:rPr>
              <a:t>Gastric bypass</a:t>
            </a:r>
          </a:p>
          <a:p>
            <a:pPr>
              <a:buClr>
                <a:schemeClr val="accent1"/>
              </a:buClr>
            </a:pPr>
            <a:r>
              <a:rPr lang="en-US" sz="2800" dirty="0">
                <a:solidFill>
                  <a:schemeClr val="bg1"/>
                </a:solidFill>
                <a:latin typeface="+mj-lt"/>
                <a:cs typeface="Calibri" panose="020F0502020204030204" pitchFamily="34" charset="0"/>
              </a:rPr>
              <a:t>Disease</a:t>
            </a:r>
          </a:p>
          <a:p>
            <a:pPr>
              <a:buClr>
                <a:schemeClr val="accent1"/>
              </a:buClr>
            </a:pPr>
            <a:r>
              <a:rPr lang="en-US" dirty="0">
                <a:solidFill>
                  <a:schemeClr val="bg1"/>
                </a:solidFill>
                <a:latin typeface="+mj-lt"/>
                <a:cs typeface="Calibri" panose="020F0502020204030204" pitchFamily="34" charset="0"/>
              </a:rPr>
              <a:t>Pets</a:t>
            </a:r>
          </a:p>
          <a:p>
            <a:pPr marL="0" indent="0">
              <a:buClr>
                <a:srgbClr val="00B0F0"/>
              </a:buClr>
              <a:buNone/>
            </a:pPr>
            <a:endParaRPr lang="en-US" sz="2800" dirty="0">
              <a:solidFill>
                <a:schemeClr val="bg1"/>
              </a:solidFill>
              <a:latin typeface="+mj-lt"/>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6379911" y="2138780"/>
            <a:ext cx="4551356" cy="4006232"/>
          </a:xfrm>
          <a:prstGeom prst="rect">
            <a:avLst/>
          </a:prstGeom>
        </p:spPr>
      </p:pic>
      <p:sp>
        <p:nvSpPr>
          <p:cNvPr id="7" name="Rectangle 6"/>
          <p:cNvSpPr/>
          <p:nvPr/>
        </p:nvSpPr>
        <p:spPr>
          <a:xfrm>
            <a:off x="8220092" y="6276796"/>
            <a:ext cx="3212088" cy="369332"/>
          </a:xfrm>
          <a:prstGeom prst="rect">
            <a:avLst/>
          </a:prstGeom>
          <a:noFill/>
        </p:spPr>
        <p:txBody>
          <a:bodyPr wrap="square">
            <a:spAutoFit/>
          </a:bodyPr>
          <a:lstStyle/>
          <a:p>
            <a:pPr>
              <a:defRPr/>
            </a:pPr>
            <a:r>
              <a:rPr lang="en-US" dirty="0">
                <a:solidFill>
                  <a:schemeClr val="bg1"/>
                </a:solidFill>
                <a:latin typeface="+mj-lt"/>
                <a:cs typeface="Calibri" panose="020F0502020204030204" pitchFamily="34" charset="0"/>
              </a:rPr>
              <a:t>Nat. Rev. </a:t>
            </a:r>
            <a:r>
              <a:rPr lang="en-US" dirty="0" err="1">
                <a:solidFill>
                  <a:schemeClr val="bg1"/>
                </a:solidFill>
                <a:latin typeface="+mj-lt"/>
                <a:cs typeface="Calibri" panose="020F0502020204030204" pitchFamily="34" charset="0"/>
              </a:rPr>
              <a:t>Microbiol</a:t>
            </a:r>
            <a:r>
              <a:rPr lang="en-US" dirty="0">
                <a:solidFill>
                  <a:schemeClr val="bg1"/>
                </a:solidFill>
                <a:latin typeface="+mj-lt"/>
                <a:cs typeface="Calibri" panose="020F0502020204030204" pitchFamily="34" charset="0"/>
              </a:rPr>
              <a:t>. (</a:t>
            </a:r>
            <a:r>
              <a:rPr lang="en-US">
                <a:solidFill>
                  <a:schemeClr val="bg1"/>
                </a:solidFill>
                <a:latin typeface="+mj-lt"/>
                <a:cs typeface="Calibri" panose="020F0502020204030204" pitchFamily="34" charset="0"/>
              </a:rPr>
              <a:t>2011)</a:t>
            </a:r>
            <a:endParaRPr lang="en-US" dirty="0">
              <a:solidFill>
                <a:schemeClr val="bg1"/>
              </a:solidFill>
              <a:latin typeface="+mj-lt"/>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6362948" y="949548"/>
            <a:ext cx="4568319" cy="1044624"/>
          </a:xfrm>
          <a:prstGeom prst="rect">
            <a:avLst/>
          </a:prstGeom>
        </p:spPr>
      </p:pic>
    </p:spTree>
    <p:extLst>
      <p:ext uri="{BB962C8B-B14F-4D97-AF65-F5344CB8AC3E}">
        <p14:creationId xmlns:p14="http://schemas.microsoft.com/office/powerpoint/2010/main" val="331753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9BE53-D296-3DDE-7895-632A40129027}"/>
              </a:ext>
            </a:extLst>
          </p:cNvPr>
          <p:cNvPicPr>
            <a:picLocks noChangeAspect="1"/>
          </p:cNvPicPr>
          <p:nvPr/>
        </p:nvPicPr>
        <p:blipFill>
          <a:blip r:embed="rId3"/>
          <a:stretch>
            <a:fillRect/>
          </a:stretch>
        </p:blipFill>
        <p:spPr>
          <a:xfrm>
            <a:off x="260222" y="376186"/>
            <a:ext cx="7614993" cy="6105628"/>
          </a:xfrm>
          <a:prstGeom prst="rect">
            <a:avLst/>
          </a:prstGeom>
        </p:spPr>
      </p:pic>
      <p:sp>
        <p:nvSpPr>
          <p:cNvPr id="5" name="Rectangle 4">
            <a:extLst>
              <a:ext uri="{FF2B5EF4-FFF2-40B4-BE49-F238E27FC236}">
                <a16:creationId xmlns:a16="http://schemas.microsoft.com/office/drawing/2014/main" id="{5EB30A07-3A52-1584-485E-2A960BAA99A1}"/>
              </a:ext>
            </a:extLst>
          </p:cNvPr>
          <p:cNvSpPr/>
          <p:nvPr/>
        </p:nvSpPr>
        <p:spPr>
          <a:xfrm>
            <a:off x="6085114" y="376186"/>
            <a:ext cx="1779215" cy="723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10 Potential Health Benefits of Kombucha">
            <a:extLst>
              <a:ext uri="{FF2B5EF4-FFF2-40B4-BE49-F238E27FC236}">
                <a16:creationId xmlns:a16="http://schemas.microsoft.com/office/drawing/2014/main" id="{6FDBF552-34DC-A746-8945-7428880DB7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96" r="46071"/>
          <a:stretch/>
        </p:blipFill>
        <p:spPr bwMode="auto">
          <a:xfrm>
            <a:off x="8189855" y="496499"/>
            <a:ext cx="1725672" cy="2298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594D437-178F-299F-4573-ABACB951E1D2}"/>
              </a:ext>
            </a:extLst>
          </p:cNvPr>
          <p:cNvPicPr>
            <a:picLocks noChangeAspect="1"/>
          </p:cNvPicPr>
          <p:nvPr/>
        </p:nvPicPr>
        <p:blipFill>
          <a:blip r:embed="rId5"/>
          <a:stretch>
            <a:fillRect/>
          </a:stretch>
        </p:blipFill>
        <p:spPr>
          <a:xfrm>
            <a:off x="10100746" y="496499"/>
            <a:ext cx="1767412" cy="2298465"/>
          </a:xfrm>
          <a:prstGeom prst="rect">
            <a:avLst/>
          </a:prstGeom>
        </p:spPr>
      </p:pic>
      <p:pic>
        <p:nvPicPr>
          <p:cNvPr id="7" name="Picture 6">
            <a:extLst>
              <a:ext uri="{FF2B5EF4-FFF2-40B4-BE49-F238E27FC236}">
                <a16:creationId xmlns:a16="http://schemas.microsoft.com/office/drawing/2014/main" id="{25D5DB1F-99C8-6CDB-4974-E1AB4C6121C3}"/>
              </a:ext>
            </a:extLst>
          </p:cNvPr>
          <p:cNvPicPr>
            <a:picLocks noChangeAspect="1"/>
          </p:cNvPicPr>
          <p:nvPr/>
        </p:nvPicPr>
        <p:blipFill>
          <a:blip r:embed="rId6"/>
          <a:stretch>
            <a:fillRect/>
          </a:stretch>
        </p:blipFill>
        <p:spPr>
          <a:xfrm>
            <a:off x="8189854" y="2986087"/>
            <a:ext cx="3678303" cy="3678303"/>
          </a:xfrm>
          <a:prstGeom prst="rect">
            <a:avLst/>
          </a:prstGeom>
        </p:spPr>
      </p:pic>
    </p:spTree>
    <p:extLst>
      <p:ext uri="{BB962C8B-B14F-4D97-AF65-F5344CB8AC3E}">
        <p14:creationId xmlns:p14="http://schemas.microsoft.com/office/powerpoint/2010/main" val="1239227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400" y="132760"/>
            <a:ext cx="10972800" cy="1143000"/>
          </a:xfrm>
        </p:spPr>
        <p:txBody>
          <a:bodyPr>
            <a:normAutofit/>
          </a:bodyPr>
          <a:lstStyle/>
          <a:p>
            <a:r>
              <a:rPr lang="en-US" sz="4000" dirty="0">
                <a:solidFill>
                  <a:schemeClr val="bg1"/>
                </a:solidFill>
                <a:cs typeface="Calibri" panose="020F0502020204030204" pitchFamily="34" charset="0"/>
              </a:rPr>
              <a:t>Take aways</a:t>
            </a:r>
          </a:p>
        </p:txBody>
      </p:sp>
      <p:sp>
        <p:nvSpPr>
          <p:cNvPr id="4" name="Content Placeholder 3"/>
          <p:cNvSpPr>
            <a:spLocks noGrp="1"/>
          </p:cNvSpPr>
          <p:nvPr>
            <p:ph idx="1"/>
          </p:nvPr>
        </p:nvSpPr>
        <p:spPr>
          <a:xfrm>
            <a:off x="271859" y="1275760"/>
            <a:ext cx="6426378" cy="5155190"/>
          </a:xfrm>
        </p:spPr>
        <p:txBody>
          <a:bodyPr>
            <a:noAutofit/>
          </a:bodyPr>
          <a:lstStyle/>
          <a:p>
            <a:pPr>
              <a:buClr>
                <a:schemeClr val="accent1"/>
              </a:buClr>
            </a:pPr>
            <a:r>
              <a:rPr lang="en-US" dirty="0">
                <a:solidFill>
                  <a:schemeClr val="bg1"/>
                </a:solidFill>
                <a:latin typeface="+mj-lt"/>
              </a:rPr>
              <a:t>Gut microbiome plays a role in health outcomes, including brain and potentially longevity.</a:t>
            </a:r>
          </a:p>
          <a:p>
            <a:pPr>
              <a:buClr>
                <a:schemeClr val="accent1"/>
              </a:buClr>
            </a:pPr>
            <a:endParaRPr lang="en-US" dirty="0">
              <a:solidFill>
                <a:schemeClr val="bg1"/>
              </a:solidFill>
              <a:latin typeface="+mj-lt"/>
            </a:endParaRPr>
          </a:p>
          <a:p>
            <a:pPr>
              <a:buClr>
                <a:schemeClr val="accent1"/>
              </a:buClr>
            </a:pPr>
            <a:r>
              <a:rPr lang="en-US" dirty="0">
                <a:solidFill>
                  <a:schemeClr val="bg1"/>
                </a:solidFill>
                <a:latin typeface="+mj-lt"/>
              </a:rPr>
              <a:t>Opportunities for intervention. </a:t>
            </a:r>
          </a:p>
          <a:p>
            <a:pPr marL="0" indent="0">
              <a:buClr>
                <a:schemeClr val="accent1"/>
              </a:buClr>
              <a:buNone/>
            </a:pPr>
            <a:endParaRPr lang="en-US" dirty="0">
              <a:solidFill>
                <a:schemeClr val="bg1"/>
              </a:solidFill>
              <a:latin typeface="+mj-lt"/>
            </a:endParaRPr>
          </a:p>
          <a:p>
            <a:pPr>
              <a:buClr>
                <a:schemeClr val="accent1"/>
              </a:buClr>
            </a:pPr>
            <a:r>
              <a:rPr lang="en-US" dirty="0">
                <a:solidFill>
                  <a:schemeClr val="bg1"/>
                </a:solidFill>
                <a:latin typeface="+mj-lt"/>
              </a:rPr>
              <a:t>Caveats: the gut microbiome is complex, we are only starting to learn how it might be modified for optimal health.</a:t>
            </a:r>
          </a:p>
          <a:p>
            <a:pPr>
              <a:buClr>
                <a:schemeClr val="accent1"/>
              </a:buClr>
            </a:pPr>
            <a:endParaRPr lang="en-US" sz="3600" dirty="0">
              <a:solidFill>
                <a:schemeClr val="bg1"/>
              </a:solidFill>
              <a:latin typeface="+mj-lt"/>
            </a:endParaRPr>
          </a:p>
          <a:p>
            <a:pPr>
              <a:buClr>
                <a:schemeClr val="accent1"/>
              </a:buClr>
            </a:pPr>
            <a:endParaRPr lang="en-US" sz="3600" dirty="0">
              <a:solidFill>
                <a:schemeClr val="bg1"/>
              </a:solidFill>
              <a:latin typeface="+mj-lt"/>
            </a:endParaRPr>
          </a:p>
        </p:txBody>
      </p:sp>
      <p:pic>
        <p:nvPicPr>
          <p:cNvPr id="3" name="Picture 2">
            <a:extLst>
              <a:ext uri="{FF2B5EF4-FFF2-40B4-BE49-F238E27FC236}">
                <a16:creationId xmlns:a16="http://schemas.microsoft.com/office/drawing/2014/main" id="{25D7D447-7C80-81DD-8765-11CC2523D255}"/>
              </a:ext>
            </a:extLst>
          </p:cNvPr>
          <p:cNvPicPr>
            <a:picLocks noChangeAspect="1"/>
          </p:cNvPicPr>
          <p:nvPr/>
        </p:nvPicPr>
        <p:blipFill>
          <a:blip r:embed="rId3"/>
          <a:stretch>
            <a:fillRect/>
          </a:stretch>
        </p:blipFill>
        <p:spPr>
          <a:xfrm>
            <a:off x="9221252" y="4047111"/>
            <a:ext cx="2698889" cy="2514729"/>
          </a:xfrm>
          <a:prstGeom prst="rect">
            <a:avLst/>
          </a:prstGeom>
        </p:spPr>
      </p:pic>
      <p:pic>
        <p:nvPicPr>
          <p:cNvPr id="5" name="Picture 4">
            <a:extLst>
              <a:ext uri="{FF2B5EF4-FFF2-40B4-BE49-F238E27FC236}">
                <a16:creationId xmlns:a16="http://schemas.microsoft.com/office/drawing/2014/main" id="{DE583CC8-EF81-94AE-DBF7-12082C28ADAD}"/>
              </a:ext>
            </a:extLst>
          </p:cNvPr>
          <p:cNvPicPr>
            <a:picLocks noChangeAspect="1"/>
          </p:cNvPicPr>
          <p:nvPr/>
        </p:nvPicPr>
        <p:blipFill>
          <a:blip r:embed="rId4"/>
          <a:stretch>
            <a:fillRect/>
          </a:stretch>
        </p:blipFill>
        <p:spPr>
          <a:xfrm>
            <a:off x="9287820" y="391494"/>
            <a:ext cx="2197213" cy="2629035"/>
          </a:xfrm>
          <a:prstGeom prst="rect">
            <a:avLst/>
          </a:prstGeom>
        </p:spPr>
      </p:pic>
      <p:pic>
        <p:nvPicPr>
          <p:cNvPr id="6" name="Picture 5">
            <a:extLst>
              <a:ext uri="{FF2B5EF4-FFF2-40B4-BE49-F238E27FC236}">
                <a16:creationId xmlns:a16="http://schemas.microsoft.com/office/drawing/2014/main" id="{A809EB96-3EDD-C5CD-F67E-FFB838F5556E}"/>
              </a:ext>
            </a:extLst>
          </p:cNvPr>
          <p:cNvPicPr>
            <a:picLocks noChangeAspect="1"/>
          </p:cNvPicPr>
          <p:nvPr/>
        </p:nvPicPr>
        <p:blipFill>
          <a:blip r:embed="rId5"/>
          <a:stretch>
            <a:fillRect/>
          </a:stretch>
        </p:blipFill>
        <p:spPr>
          <a:xfrm>
            <a:off x="6812537" y="2379965"/>
            <a:ext cx="2763025" cy="2307710"/>
          </a:xfrm>
          <a:prstGeom prst="rect">
            <a:avLst/>
          </a:prstGeom>
        </p:spPr>
      </p:pic>
    </p:spTree>
    <p:extLst>
      <p:ext uri="{BB962C8B-B14F-4D97-AF65-F5344CB8AC3E}">
        <p14:creationId xmlns:p14="http://schemas.microsoft.com/office/powerpoint/2010/main" val="119322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up)">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090" y="126942"/>
            <a:ext cx="1174771" cy="14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5" descr="Jennifer M. Oh, 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148" y="4132699"/>
            <a:ext cx="1030432" cy="123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lexander-Andrew180x2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8493" y="5545944"/>
            <a:ext cx="880077" cy="122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http://www.waisman.wisc.edu/images/PIs/ChristianBradley180x2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1007" y="5437894"/>
            <a:ext cx="925902" cy="128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9810" y="4047975"/>
            <a:ext cx="1184707" cy="1421648"/>
          </a:xfrm>
          <a:prstGeom prst="rect">
            <a:avLst/>
          </a:prstGeom>
        </p:spPr>
      </p:pic>
      <p:pic>
        <p:nvPicPr>
          <p:cNvPr id="20" name="Picture 19"/>
          <p:cNvPicPr>
            <a:picLocks noChangeAspect="1"/>
          </p:cNvPicPr>
          <p:nvPr/>
        </p:nvPicPr>
        <p:blipFill>
          <a:blip r:embed="rId8"/>
          <a:stretch>
            <a:fillRect/>
          </a:stretch>
        </p:blipFill>
        <p:spPr>
          <a:xfrm>
            <a:off x="318988" y="5490902"/>
            <a:ext cx="1246940" cy="1292166"/>
          </a:xfrm>
          <a:prstGeom prst="rect">
            <a:avLst/>
          </a:prstGeom>
        </p:spPr>
      </p:pic>
      <p:pic>
        <p:nvPicPr>
          <p:cNvPr id="21" name="Picture 20"/>
          <p:cNvPicPr>
            <a:picLocks noChangeAspect="1"/>
          </p:cNvPicPr>
          <p:nvPr/>
        </p:nvPicPr>
        <p:blipFill>
          <a:blip r:embed="rId9"/>
          <a:stretch>
            <a:fillRect/>
          </a:stretch>
        </p:blipFill>
        <p:spPr>
          <a:xfrm>
            <a:off x="9648856" y="5512310"/>
            <a:ext cx="1043619" cy="1245786"/>
          </a:xfrm>
          <a:prstGeom prst="rect">
            <a:avLst/>
          </a:prstGeom>
        </p:spPr>
      </p:pic>
      <p:pic>
        <p:nvPicPr>
          <p:cNvPr id="22" name="Picture 21"/>
          <p:cNvPicPr>
            <a:picLocks noChangeAspect="1"/>
          </p:cNvPicPr>
          <p:nvPr/>
        </p:nvPicPr>
        <p:blipFill>
          <a:blip r:embed="rId10"/>
          <a:stretch>
            <a:fillRect/>
          </a:stretch>
        </p:blipFill>
        <p:spPr>
          <a:xfrm>
            <a:off x="6606964" y="136499"/>
            <a:ext cx="1271145" cy="1327821"/>
          </a:xfrm>
          <a:prstGeom prst="rect">
            <a:avLst/>
          </a:prstGeom>
        </p:spPr>
      </p:pic>
      <p:pic>
        <p:nvPicPr>
          <p:cNvPr id="23" name="Picture 22"/>
          <p:cNvPicPr>
            <a:picLocks noChangeAspect="1"/>
          </p:cNvPicPr>
          <p:nvPr/>
        </p:nvPicPr>
        <p:blipFill>
          <a:blip r:embed="rId11"/>
          <a:stretch>
            <a:fillRect/>
          </a:stretch>
        </p:blipFill>
        <p:spPr>
          <a:xfrm>
            <a:off x="4630629" y="5583123"/>
            <a:ext cx="918647" cy="1184977"/>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52200" y="12562441"/>
            <a:ext cx="535874" cy="643692"/>
          </a:xfrm>
          <a:prstGeom prst="rect">
            <a:avLst/>
          </a:prstGeom>
        </p:spPr>
      </p:pic>
      <p:pic>
        <p:nvPicPr>
          <p:cNvPr id="25" name="Picture 2" descr="http://cpcp.wisc.edu/images/staff/_staff/Vikas-Singh.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8335" y="4139266"/>
            <a:ext cx="1239065" cy="12390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4"/>
          <a:stretch>
            <a:fillRect/>
          </a:stretch>
        </p:blipFill>
        <p:spPr>
          <a:xfrm>
            <a:off x="6596010" y="1531918"/>
            <a:ext cx="1309261" cy="1513543"/>
          </a:xfrm>
          <a:prstGeom prst="rect">
            <a:avLst/>
          </a:prstGeom>
        </p:spPr>
      </p:pic>
      <p:pic>
        <p:nvPicPr>
          <p:cNvPr id="29" name="Picture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45615" y="4169352"/>
            <a:ext cx="899899" cy="1199865"/>
          </a:xfrm>
          <a:prstGeom prst="rect">
            <a:avLst/>
          </a:prstGeom>
        </p:spPr>
      </p:pic>
      <p:pic>
        <p:nvPicPr>
          <p:cNvPr id="31" name="Picture 3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19245" y="4139266"/>
            <a:ext cx="1227797" cy="1227797"/>
          </a:xfrm>
          <a:prstGeom prst="rect">
            <a:avLst/>
          </a:prstGeom>
        </p:spPr>
      </p:pic>
      <p:pic>
        <p:nvPicPr>
          <p:cNvPr id="33" name="Picture 32"/>
          <p:cNvPicPr>
            <a:picLocks noChangeAspect="1"/>
          </p:cNvPicPr>
          <p:nvPr/>
        </p:nvPicPr>
        <p:blipFill>
          <a:blip r:embed="rId17"/>
          <a:stretch>
            <a:fillRect/>
          </a:stretch>
        </p:blipFill>
        <p:spPr>
          <a:xfrm>
            <a:off x="5704447" y="5507986"/>
            <a:ext cx="1200202" cy="1288808"/>
          </a:xfrm>
          <a:prstGeom prst="rect">
            <a:avLst/>
          </a:prstGeom>
        </p:spPr>
      </p:pic>
      <p:pic>
        <p:nvPicPr>
          <p:cNvPr id="3074" name="Picture 2" descr="Margo Heston, BS | Alzheimer's Disease Research Cente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79812" y="91310"/>
            <a:ext cx="1163646" cy="13955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bendlinlab.medicine.wisc.edu/wp-content/uploads/sites/915/2018/10/yuetiva_pic_small-copy-267x300.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72615" y="2582782"/>
            <a:ext cx="1254294" cy="14093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bendlinlab.medicine.wisc.edu/wp-content/uploads/sites/915/2018/10/picture1-1-242x300.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3661" y="4030951"/>
            <a:ext cx="1214331" cy="150536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bendlinlab.medicine.wisc.edu/wp-content/uploads/sites/915/2020/03/kang_theresa_2019_07_10_med.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06869" y="4211103"/>
            <a:ext cx="995203" cy="11942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bendlinlab.medicine.wisc.edu/wp-content/uploads/sites/915/2020/03/IMG_0749-scaled.jpe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27039" b="22033"/>
          <a:stretch/>
        </p:blipFill>
        <p:spPr bwMode="auto">
          <a:xfrm>
            <a:off x="184789" y="136499"/>
            <a:ext cx="6111484" cy="23343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eople – Bendlin Laboratory – UW–Madison"/>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644464" y="1625364"/>
            <a:ext cx="1427471" cy="142747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24"/>
          <a:stretch>
            <a:fillRect/>
          </a:stretch>
        </p:blipFill>
        <p:spPr>
          <a:xfrm>
            <a:off x="8097077" y="120938"/>
            <a:ext cx="1063766" cy="1354529"/>
          </a:xfrm>
          <a:prstGeom prst="rect">
            <a:avLst/>
          </a:prstGeom>
        </p:spPr>
      </p:pic>
      <p:pic>
        <p:nvPicPr>
          <p:cNvPr id="3" name="Picture 2"/>
          <p:cNvPicPr>
            <a:picLocks noChangeAspect="1"/>
          </p:cNvPicPr>
          <p:nvPr/>
        </p:nvPicPr>
        <p:blipFill>
          <a:blip r:embed="rId25"/>
          <a:stretch>
            <a:fillRect/>
          </a:stretch>
        </p:blipFill>
        <p:spPr>
          <a:xfrm>
            <a:off x="10803975" y="5493522"/>
            <a:ext cx="1302214" cy="1286925"/>
          </a:xfrm>
          <a:prstGeom prst="rect">
            <a:avLst/>
          </a:prstGeom>
        </p:spPr>
      </p:pic>
      <p:pic>
        <p:nvPicPr>
          <p:cNvPr id="2050" name="Picture 2" descr="https://bendlinlab.medicine.wisc.edu/wp-content/uploads/sites/915/2020/11/NAdluru.png"/>
          <p:cNvPicPr>
            <a:picLocks noChangeAspect="1" noChangeArrowheads="1"/>
          </p:cNvPicPr>
          <p:nvPr/>
        </p:nvPicPr>
        <p:blipFill rotWithShape="1">
          <a:blip r:embed="rId26">
            <a:extLst>
              <a:ext uri="{28A0092B-C50C-407E-A947-70E740481C1C}">
                <a14:useLocalDpi xmlns:a14="http://schemas.microsoft.com/office/drawing/2010/main" val="0"/>
              </a:ext>
            </a:extLst>
          </a:blip>
          <a:srcRect l="14607" r="17944" b="967"/>
          <a:stretch/>
        </p:blipFill>
        <p:spPr bwMode="auto">
          <a:xfrm>
            <a:off x="2607273" y="5590616"/>
            <a:ext cx="890217" cy="11328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7"/>
          <a:stretch>
            <a:fillRect/>
          </a:stretch>
        </p:blipFill>
        <p:spPr>
          <a:xfrm>
            <a:off x="7148299" y="5492519"/>
            <a:ext cx="1055617" cy="1285369"/>
          </a:xfrm>
          <a:prstGeom prst="rect">
            <a:avLst/>
          </a:prstGeom>
        </p:spPr>
      </p:pic>
      <p:pic>
        <p:nvPicPr>
          <p:cNvPr id="41" name="Picture 4" descr="kzarbock_280276's pictur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51659" y="2558427"/>
            <a:ext cx="1446626" cy="14466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9"/>
          <a:stretch>
            <a:fillRect/>
          </a:stretch>
        </p:blipFill>
        <p:spPr>
          <a:xfrm>
            <a:off x="4851759" y="2574632"/>
            <a:ext cx="1133730" cy="1448353"/>
          </a:xfrm>
          <a:prstGeom prst="rect">
            <a:avLst/>
          </a:prstGeom>
        </p:spPr>
      </p:pic>
      <p:sp>
        <p:nvSpPr>
          <p:cNvPr id="8" name="Rectangle 7"/>
          <p:cNvSpPr/>
          <p:nvPr/>
        </p:nvSpPr>
        <p:spPr>
          <a:xfrm>
            <a:off x="7698443" y="3156331"/>
            <a:ext cx="4692431" cy="830997"/>
          </a:xfrm>
          <a:prstGeom prst="rect">
            <a:avLst/>
          </a:prstGeom>
        </p:spPr>
        <p:txBody>
          <a:bodyPr wrap="square">
            <a:spAutoFit/>
          </a:bodyPr>
          <a:lstStyle/>
          <a:p>
            <a:pPr>
              <a:spcBef>
                <a:spcPct val="50000"/>
              </a:spcBef>
            </a:pPr>
            <a:r>
              <a:rPr lang="en-US" altLang="en-US" sz="2400" dirty="0">
                <a:solidFill>
                  <a:schemeClr val="bg1"/>
                </a:solidFill>
                <a:latin typeface="Candara" panose="020E0502030303020204" pitchFamily="34" charset="0"/>
                <a:cs typeface="Calibri" panose="020F0502020204030204" pitchFamily="34" charset="0"/>
              </a:rPr>
              <a:t>Thank you to our research participants and our funders!</a:t>
            </a:r>
          </a:p>
        </p:txBody>
      </p:sp>
      <p:pic>
        <p:nvPicPr>
          <p:cNvPr id="2" name="Picture 1"/>
          <p:cNvPicPr>
            <a:picLocks noChangeAspect="1"/>
          </p:cNvPicPr>
          <p:nvPr/>
        </p:nvPicPr>
        <p:blipFill>
          <a:blip r:embed="rId30"/>
          <a:stretch>
            <a:fillRect/>
          </a:stretch>
        </p:blipFill>
        <p:spPr>
          <a:xfrm>
            <a:off x="9379812" y="1575314"/>
            <a:ext cx="1163646" cy="1463085"/>
          </a:xfrm>
          <a:prstGeom prst="rect">
            <a:avLst/>
          </a:prstGeom>
        </p:spPr>
      </p:pic>
      <p:pic>
        <p:nvPicPr>
          <p:cNvPr id="4" name="Picture 3"/>
          <p:cNvPicPr>
            <a:picLocks noChangeAspect="1"/>
          </p:cNvPicPr>
          <p:nvPr/>
        </p:nvPicPr>
        <p:blipFill>
          <a:blip r:embed="rId31"/>
          <a:stretch>
            <a:fillRect/>
          </a:stretch>
        </p:blipFill>
        <p:spPr>
          <a:xfrm>
            <a:off x="184789" y="2533465"/>
            <a:ext cx="1173128" cy="1450682"/>
          </a:xfrm>
          <a:prstGeom prst="rect">
            <a:avLst/>
          </a:prstGeom>
        </p:spPr>
      </p:pic>
      <p:pic>
        <p:nvPicPr>
          <p:cNvPr id="11" name="Picture 10"/>
          <p:cNvPicPr>
            <a:picLocks noChangeAspect="1"/>
          </p:cNvPicPr>
          <p:nvPr/>
        </p:nvPicPr>
        <p:blipFill>
          <a:blip r:embed="rId32"/>
          <a:stretch>
            <a:fillRect/>
          </a:stretch>
        </p:blipFill>
        <p:spPr>
          <a:xfrm>
            <a:off x="8155001" y="1593399"/>
            <a:ext cx="927629" cy="1433027"/>
          </a:xfrm>
          <a:prstGeom prst="rect">
            <a:avLst/>
          </a:prstGeom>
        </p:spPr>
      </p:pic>
      <p:pic>
        <p:nvPicPr>
          <p:cNvPr id="4100" name="Picture 4" descr="Kaj Blennow"/>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r="3177" b="13469"/>
          <a:stretch/>
        </p:blipFill>
        <p:spPr bwMode="auto">
          <a:xfrm>
            <a:off x="5229190" y="4164477"/>
            <a:ext cx="1122015" cy="1202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6A6B20D-4BDC-0D41-2251-D7748014FA96}"/>
              </a:ext>
            </a:extLst>
          </p:cNvPr>
          <p:cNvPicPr>
            <a:picLocks noChangeAspect="1"/>
          </p:cNvPicPr>
          <p:nvPr/>
        </p:nvPicPr>
        <p:blipFill>
          <a:blip r:embed="rId34"/>
          <a:stretch>
            <a:fillRect/>
          </a:stretch>
        </p:blipFill>
        <p:spPr>
          <a:xfrm>
            <a:off x="8462600" y="4113286"/>
            <a:ext cx="1240061" cy="1296897"/>
          </a:xfrm>
          <a:prstGeom prst="rect">
            <a:avLst/>
          </a:prstGeom>
        </p:spPr>
      </p:pic>
      <p:pic>
        <p:nvPicPr>
          <p:cNvPr id="17" name="Picture 16">
            <a:extLst>
              <a:ext uri="{FF2B5EF4-FFF2-40B4-BE49-F238E27FC236}">
                <a16:creationId xmlns:a16="http://schemas.microsoft.com/office/drawing/2014/main" id="{B979FA64-C3BF-286C-2B0A-94F9E22106FC}"/>
              </a:ext>
            </a:extLst>
          </p:cNvPr>
          <p:cNvPicPr>
            <a:picLocks noChangeAspect="1"/>
          </p:cNvPicPr>
          <p:nvPr/>
        </p:nvPicPr>
        <p:blipFill>
          <a:blip r:embed="rId35"/>
          <a:stretch>
            <a:fillRect/>
          </a:stretch>
        </p:blipFill>
        <p:spPr>
          <a:xfrm>
            <a:off x="8365269" y="5478520"/>
            <a:ext cx="1139439" cy="1318274"/>
          </a:xfrm>
          <a:prstGeom prst="rect">
            <a:avLst/>
          </a:prstGeom>
        </p:spPr>
      </p:pic>
      <p:pic>
        <p:nvPicPr>
          <p:cNvPr id="27" name="Picture 26">
            <a:extLst>
              <a:ext uri="{FF2B5EF4-FFF2-40B4-BE49-F238E27FC236}">
                <a16:creationId xmlns:a16="http://schemas.microsoft.com/office/drawing/2014/main" id="{105AA87D-FB87-AB59-440C-20EA8FBDD6E1}"/>
              </a:ext>
            </a:extLst>
          </p:cNvPr>
          <p:cNvPicPr>
            <a:picLocks noChangeAspect="1"/>
          </p:cNvPicPr>
          <p:nvPr/>
        </p:nvPicPr>
        <p:blipFill>
          <a:blip r:embed="rId36"/>
          <a:srcRect l="9987"/>
          <a:stretch/>
        </p:blipFill>
        <p:spPr>
          <a:xfrm>
            <a:off x="2377911" y="2610610"/>
            <a:ext cx="1302148" cy="1345203"/>
          </a:xfrm>
          <a:prstGeom prst="rect">
            <a:avLst/>
          </a:prstGeom>
        </p:spPr>
      </p:pic>
      <p:pic>
        <p:nvPicPr>
          <p:cNvPr id="12" name="Picture 11">
            <a:extLst>
              <a:ext uri="{FF2B5EF4-FFF2-40B4-BE49-F238E27FC236}">
                <a16:creationId xmlns:a16="http://schemas.microsoft.com/office/drawing/2014/main" id="{B7736C54-5112-5195-75A6-C9D2CE753243}"/>
              </a:ext>
            </a:extLst>
          </p:cNvPr>
          <p:cNvPicPr>
            <a:picLocks noChangeAspect="1"/>
          </p:cNvPicPr>
          <p:nvPr/>
        </p:nvPicPr>
        <p:blipFill>
          <a:blip r:embed="rId37"/>
          <a:stretch>
            <a:fillRect/>
          </a:stretch>
        </p:blipFill>
        <p:spPr>
          <a:xfrm>
            <a:off x="6022017" y="2572290"/>
            <a:ext cx="1012942" cy="1490745"/>
          </a:xfrm>
          <a:prstGeom prst="rect">
            <a:avLst/>
          </a:prstGeom>
        </p:spPr>
      </p:pic>
      <p:pic>
        <p:nvPicPr>
          <p:cNvPr id="18" name="Picture 17">
            <a:extLst>
              <a:ext uri="{FF2B5EF4-FFF2-40B4-BE49-F238E27FC236}">
                <a16:creationId xmlns:a16="http://schemas.microsoft.com/office/drawing/2014/main" id="{3B894F71-44F5-4325-A4A5-8CB2E048D367}"/>
              </a:ext>
            </a:extLst>
          </p:cNvPr>
          <p:cNvPicPr>
            <a:picLocks noChangeAspect="1"/>
          </p:cNvPicPr>
          <p:nvPr/>
        </p:nvPicPr>
        <p:blipFill>
          <a:blip r:embed="rId38"/>
          <a:stretch>
            <a:fillRect/>
          </a:stretch>
        </p:blipFill>
        <p:spPr>
          <a:xfrm>
            <a:off x="6373729" y="4125351"/>
            <a:ext cx="1135739" cy="1235116"/>
          </a:xfrm>
          <a:prstGeom prst="rect">
            <a:avLst/>
          </a:prstGeom>
        </p:spPr>
      </p:pic>
    </p:spTree>
    <p:extLst>
      <p:ext uri="{BB962C8B-B14F-4D97-AF65-F5344CB8AC3E}">
        <p14:creationId xmlns:p14="http://schemas.microsoft.com/office/powerpoint/2010/main" val="364989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6CFBE3-1A4A-207F-D382-46D89996957A}"/>
              </a:ext>
            </a:extLst>
          </p:cNvPr>
          <p:cNvSpPr txBox="1"/>
          <p:nvPr/>
        </p:nvSpPr>
        <p:spPr>
          <a:xfrm>
            <a:off x="1695040" y="591817"/>
            <a:ext cx="6096000" cy="584775"/>
          </a:xfrm>
          <a:prstGeom prst="rect">
            <a:avLst/>
          </a:prstGeom>
          <a:noFill/>
        </p:spPr>
        <p:txBody>
          <a:bodyPr wrap="square">
            <a:spAutoFit/>
          </a:bodyPr>
          <a:lstStyle/>
          <a:p>
            <a:r>
              <a:rPr lang="en-US" sz="3200" dirty="0" err="1">
                <a:solidFill>
                  <a:schemeClr val="bg1"/>
                </a:solidFill>
              </a:rPr>
              <a:t>Élie</a:t>
            </a:r>
            <a:r>
              <a:rPr lang="en-US" sz="3200" dirty="0">
                <a:solidFill>
                  <a:schemeClr val="bg1"/>
                </a:solidFill>
              </a:rPr>
              <a:t> Metchnikoff</a:t>
            </a:r>
          </a:p>
        </p:txBody>
      </p:sp>
      <p:pic>
        <p:nvPicPr>
          <p:cNvPr id="1026" name="Picture 2">
            <a:extLst>
              <a:ext uri="{FF2B5EF4-FFF2-40B4-BE49-F238E27FC236}">
                <a16:creationId xmlns:a16="http://schemas.microsoft.com/office/drawing/2014/main" id="{62CD0A35-4061-62CE-261A-4932C379EE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8"/>
          <a:stretch/>
        </p:blipFill>
        <p:spPr bwMode="auto">
          <a:xfrm>
            <a:off x="1695040" y="1516831"/>
            <a:ext cx="3359064" cy="46951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B15D3C-9CF0-FF49-295B-DC76B9C62DDD}"/>
              </a:ext>
            </a:extLst>
          </p:cNvPr>
          <p:cNvPicPr>
            <a:picLocks noChangeAspect="1"/>
          </p:cNvPicPr>
          <p:nvPr/>
        </p:nvPicPr>
        <p:blipFill>
          <a:blip r:embed="rId4"/>
          <a:stretch>
            <a:fillRect/>
          </a:stretch>
        </p:blipFill>
        <p:spPr>
          <a:xfrm>
            <a:off x="6096000" y="1648764"/>
            <a:ext cx="4617419" cy="4617419"/>
          </a:xfrm>
          <a:prstGeom prst="rect">
            <a:avLst/>
          </a:prstGeom>
        </p:spPr>
      </p:pic>
    </p:spTree>
    <p:extLst>
      <p:ext uri="{BB962C8B-B14F-4D97-AF65-F5344CB8AC3E}">
        <p14:creationId xmlns:p14="http://schemas.microsoft.com/office/powerpoint/2010/main" val="1533371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088010-4514-9461-E591-90C69923099D}"/>
              </a:ext>
            </a:extLst>
          </p:cNvPr>
          <p:cNvPicPr>
            <a:picLocks noChangeAspect="1"/>
          </p:cNvPicPr>
          <p:nvPr/>
        </p:nvPicPr>
        <p:blipFill>
          <a:blip r:embed="rId3"/>
          <a:stretch>
            <a:fillRect/>
          </a:stretch>
        </p:blipFill>
        <p:spPr>
          <a:xfrm>
            <a:off x="1132350" y="3791411"/>
            <a:ext cx="2698889" cy="2514729"/>
          </a:xfrm>
          <a:prstGeom prst="rect">
            <a:avLst/>
          </a:prstGeom>
        </p:spPr>
      </p:pic>
      <p:pic>
        <p:nvPicPr>
          <p:cNvPr id="7" name="Picture 6">
            <a:extLst>
              <a:ext uri="{FF2B5EF4-FFF2-40B4-BE49-F238E27FC236}">
                <a16:creationId xmlns:a16="http://schemas.microsoft.com/office/drawing/2014/main" id="{50F6044D-9F9D-1399-83B8-24CED495456C}"/>
              </a:ext>
            </a:extLst>
          </p:cNvPr>
          <p:cNvPicPr>
            <a:picLocks noChangeAspect="1"/>
          </p:cNvPicPr>
          <p:nvPr/>
        </p:nvPicPr>
        <p:blipFill>
          <a:blip r:embed="rId4"/>
          <a:stretch>
            <a:fillRect/>
          </a:stretch>
        </p:blipFill>
        <p:spPr>
          <a:xfrm>
            <a:off x="5411050" y="551860"/>
            <a:ext cx="2197213" cy="2629035"/>
          </a:xfrm>
          <a:prstGeom prst="rect">
            <a:avLst/>
          </a:prstGeom>
        </p:spPr>
      </p:pic>
      <p:pic>
        <p:nvPicPr>
          <p:cNvPr id="9" name="Picture 8">
            <a:extLst>
              <a:ext uri="{FF2B5EF4-FFF2-40B4-BE49-F238E27FC236}">
                <a16:creationId xmlns:a16="http://schemas.microsoft.com/office/drawing/2014/main" id="{2E34B8F7-FEF3-0E8E-603B-1606164F6332}"/>
              </a:ext>
            </a:extLst>
          </p:cNvPr>
          <p:cNvPicPr>
            <a:picLocks noChangeAspect="1"/>
          </p:cNvPicPr>
          <p:nvPr/>
        </p:nvPicPr>
        <p:blipFill>
          <a:blip r:embed="rId5"/>
          <a:stretch>
            <a:fillRect/>
          </a:stretch>
        </p:blipFill>
        <p:spPr>
          <a:xfrm>
            <a:off x="8755083" y="696747"/>
            <a:ext cx="2763025" cy="2307710"/>
          </a:xfrm>
          <a:prstGeom prst="rect">
            <a:avLst/>
          </a:prstGeom>
        </p:spPr>
      </p:pic>
      <p:sp>
        <p:nvSpPr>
          <p:cNvPr id="2" name="AutoShape 2" descr="Image of ">
            <a:extLst>
              <a:ext uri="{FF2B5EF4-FFF2-40B4-BE49-F238E27FC236}">
                <a16:creationId xmlns:a16="http://schemas.microsoft.com/office/drawing/2014/main" id="{B21B02D8-DF83-CD14-1A9A-41FFEEB8A0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2E02DCF6-42D1-FB99-041C-EFDEB88B38C7}"/>
              </a:ext>
            </a:extLst>
          </p:cNvPr>
          <p:cNvPicPr>
            <a:picLocks noChangeAspect="1"/>
          </p:cNvPicPr>
          <p:nvPr/>
        </p:nvPicPr>
        <p:blipFill>
          <a:blip r:embed="rId6"/>
          <a:stretch>
            <a:fillRect/>
          </a:stretch>
        </p:blipFill>
        <p:spPr>
          <a:xfrm>
            <a:off x="1132350" y="541771"/>
            <a:ext cx="3181794" cy="3134162"/>
          </a:xfrm>
          <a:prstGeom prst="rect">
            <a:avLst/>
          </a:prstGeom>
        </p:spPr>
      </p:pic>
      <p:pic>
        <p:nvPicPr>
          <p:cNvPr id="14" name="Picture 13">
            <a:extLst>
              <a:ext uri="{FF2B5EF4-FFF2-40B4-BE49-F238E27FC236}">
                <a16:creationId xmlns:a16="http://schemas.microsoft.com/office/drawing/2014/main" id="{14E69280-FCE5-02C3-9C5C-1426C6DEDCE8}"/>
              </a:ext>
            </a:extLst>
          </p:cNvPr>
          <p:cNvPicPr>
            <a:picLocks noChangeAspect="1"/>
          </p:cNvPicPr>
          <p:nvPr/>
        </p:nvPicPr>
        <p:blipFill>
          <a:blip r:embed="rId7"/>
          <a:stretch>
            <a:fillRect/>
          </a:stretch>
        </p:blipFill>
        <p:spPr>
          <a:xfrm>
            <a:off x="8812630" y="3548377"/>
            <a:ext cx="2705478" cy="3000794"/>
          </a:xfrm>
          <a:prstGeom prst="rect">
            <a:avLst/>
          </a:prstGeom>
        </p:spPr>
      </p:pic>
      <p:sp>
        <p:nvSpPr>
          <p:cNvPr id="17" name="AutoShape 4" descr="Image of ">
            <a:extLst>
              <a:ext uri="{FF2B5EF4-FFF2-40B4-BE49-F238E27FC236}">
                <a16:creationId xmlns:a16="http://schemas.microsoft.com/office/drawing/2014/main" id="{3AC96BDA-CFA4-E320-6124-0DE7B86BC9F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a:extLst>
              <a:ext uri="{FF2B5EF4-FFF2-40B4-BE49-F238E27FC236}">
                <a16:creationId xmlns:a16="http://schemas.microsoft.com/office/drawing/2014/main" id="{C662C44A-840D-CA29-EB41-8917A6BEB420}"/>
              </a:ext>
            </a:extLst>
          </p:cNvPr>
          <p:cNvPicPr>
            <a:picLocks noChangeAspect="1"/>
          </p:cNvPicPr>
          <p:nvPr/>
        </p:nvPicPr>
        <p:blipFill>
          <a:blip r:embed="rId8"/>
          <a:stretch>
            <a:fillRect/>
          </a:stretch>
        </p:blipFill>
        <p:spPr>
          <a:xfrm>
            <a:off x="4885417" y="3424535"/>
            <a:ext cx="3248478" cy="3248478"/>
          </a:xfrm>
          <a:prstGeom prst="rect">
            <a:avLst/>
          </a:prstGeom>
        </p:spPr>
      </p:pic>
    </p:spTree>
    <p:extLst>
      <p:ext uri="{BB962C8B-B14F-4D97-AF65-F5344CB8AC3E}">
        <p14:creationId xmlns:p14="http://schemas.microsoft.com/office/powerpoint/2010/main" val="2011573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87EBAB-43B1-43CC-AEA2-440987E1DFB2}"/>
              </a:ext>
            </a:extLst>
          </p:cNvPr>
          <p:cNvPicPr>
            <a:picLocks noChangeAspect="1"/>
          </p:cNvPicPr>
          <p:nvPr/>
        </p:nvPicPr>
        <p:blipFill rotWithShape="1">
          <a:blip r:embed="rId3"/>
          <a:srcRect l="7962" r="-7962"/>
          <a:stretch/>
        </p:blipFill>
        <p:spPr>
          <a:xfrm>
            <a:off x="507035" y="576197"/>
            <a:ext cx="12194797" cy="5497936"/>
          </a:xfrm>
          <a:prstGeom prst="rect">
            <a:avLst/>
          </a:prstGeom>
        </p:spPr>
      </p:pic>
      <p:sp>
        <p:nvSpPr>
          <p:cNvPr id="3" name="TextBox 2">
            <a:extLst>
              <a:ext uri="{FF2B5EF4-FFF2-40B4-BE49-F238E27FC236}">
                <a16:creationId xmlns:a16="http://schemas.microsoft.com/office/drawing/2014/main" id="{29640E92-D396-410E-97B5-C60610658C8C}"/>
              </a:ext>
            </a:extLst>
          </p:cNvPr>
          <p:cNvSpPr txBox="1"/>
          <p:nvPr/>
        </p:nvSpPr>
        <p:spPr>
          <a:xfrm>
            <a:off x="8356179" y="6200196"/>
            <a:ext cx="3570273" cy="369332"/>
          </a:xfrm>
          <a:prstGeom prst="rect">
            <a:avLst/>
          </a:prstGeom>
          <a:noFill/>
        </p:spPr>
        <p:txBody>
          <a:bodyPr wrap="none" rtlCol="0">
            <a:spAutoFit/>
          </a:bodyPr>
          <a:lstStyle/>
          <a:p>
            <a:r>
              <a:rPr lang="en-US" dirty="0">
                <a:solidFill>
                  <a:schemeClr val="bg1"/>
                </a:solidFill>
                <a:latin typeface="+mj-lt"/>
              </a:rPr>
              <a:t>Courtesy of Dr. </a:t>
            </a:r>
            <a:r>
              <a:rPr lang="en-US" dirty="0" err="1">
                <a:solidFill>
                  <a:schemeClr val="bg1"/>
                </a:solidFill>
                <a:latin typeface="+mj-lt"/>
              </a:rPr>
              <a:t>Shahriar</a:t>
            </a:r>
            <a:r>
              <a:rPr lang="en-US" dirty="0">
                <a:solidFill>
                  <a:schemeClr val="bg1"/>
                </a:solidFill>
                <a:latin typeface="+mj-lt"/>
              </a:rPr>
              <a:t> </a:t>
            </a:r>
            <a:r>
              <a:rPr lang="en-US" dirty="0" err="1">
                <a:solidFill>
                  <a:schemeClr val="bg1"/>
                </a:solidFill>
                <a:latin typeface="+mj-lt"/>
              </a:rPr>
              <a:t>Salamat</a:t>
            </a:r>
            <a:endParaRPr lang="en-US" dirty="0">
              <a:solidFill>
                <a:schemeClr val="bg1"/>
              </a:solidFill>
              <a:latin typeface="+mj-lt"/>
            </a:endParaRPr>
          </a:p>
        </p:txBody>
      </p:sp>
    </p:spTree>
    <p:extLst>
      <p:ext uri="{BB962C8B-B14F-4D97-AF65-F5344CB8AC3E}">
        <p14:creationId xmlns:p14="http://schemas.microsoft.com/office/powerpoint/2010/main" val="337856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5E523A-55FF-EFA6-748B-A786C086CAD8}"/>
              </a:ext>
            </a:extLst>
          </p:cNvPr>
          <p:cNvPicPr>
            <a:picLocks noChangeAspect="1"/>
          </p:cNvPicPr>
          <p:nvPr/>
        </p:nvPicPr>
        <p:blipFill>
          <a:blip r:embed="rId3"/>
          <a:stretch>
            <a:fillRect/>
          </a:stretch>
        </p:blipFill>
        <p:spPr>
          <a:xfrm>
            <a:off x="328990" y="478972"/>
            <a:ext cx="11686419" cy="2672299"/>
          </a:xfrm>
          <a:prstGeom prst="rect">
            <a:avLst/>
          </a:prstGeom>
        </p:spPr>
      </p:pic>
      <p:sp>
        <p:nvSpPr>
          <p:cNvPr id="4" name="Flowchart: Connector 3">
            <a:extLst>
              <a:ext uri="{FF2B5EF4-FFF2-40B4-BE49-F238E27FC236}">
                <a16:creationId xmlns:a16="http://schemas.microsoft.com/office/drawing/2014/main" id="{589534E9-C4EF-27DB-EE71-277C8CF7EB4A}"/>
              </a:ext>
            </a:extLst>
          </p:cNvPr>
          <p:cNvSpPr/>
          <p:nvPr/>
        </p:nvSpPr>
        <p:spPr>
          <a:xfrm>
            <a:off x="3563819" y="5068114"/>
            <a:ext cx="1688121" cy="1639114"/>
          </a:xfrm>
          <a:prstGeom prst="flowChartConnector">
            <a:avLst/>
          </a:prstGeom>
          <a:blipFill>
            <a:blip r:embed="rId4"/>
            <a:stretch>
              <a:fillRect/>
            </a:stretch>
          </a:blipFill>
          <a:ln w="1079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4CD5E614-8BC2-AABE-4B99-0791798D4945}"/>
              </a:ext>
            </a:extLst>
          </p:cNvPr>
          <p:cNvSpPr/>
          <p:nvPr/>
        </p:nvSpPr>
        <p:spPr>
          <a:xfrm>
            <a:off x="8467433" y="5036448"/>
            <a:ext cx="1688121" cy="1639114"/>
          </a:xfrm>
          <a:prstGeom prst="flowChartConnector">
            <a:avLst/>
          </a:prstGeom>
          <a:blipFill>
            <a:blip r:embed="rId5"/>
            <a:stretch>
              <a:fillRect/>
            </a:stretch>
          </a:blipFill>
          <a:ln w="1079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B63E1382-E020-1F4A-CB57-2462F73B6563}"/>
              </a:ext>
            </a:extLst>
          </p:cNvPr>
          <p:cNvSpPr/>
          <p:nvPr/>
        </p:nvSpPr>
        <p:spPr>
          <a:xfrm>
            <a:off x="1956073" y="5036448"/>
            <a:ext cx="1688121" cy="1639114"/>
          </a:xfrm>
          <a:prstGeom prst="flowChartConnector">
            <a:avLst/>
          </a:prstGeom>
          <a:blipFill>
            <a:blip r:embed="rId6"/>
            <a:stretch>
              <a:fillRect/>
            </a:stretch>
          </a:blipFill>
          <a:ln w="1079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B880B59-6884-11A0-A74A-9FD9A2375116}"/>
              </a:ext>
            </a:extLst>
          </p:cNvPr>
          <p:cNvSpPr/>
          <p:nvPr/>
        </p:nvSpPr>
        <p:spPr>
          <a:xfrm>
            <a:off x="5140519" y="5036448"/>
            <a:ext cx="1688121" cy="1639114"/>
          </a:xfrm>
          <a:prstGeom prst="flowChartConnector">
            <a:avLst/>
          </a:prstGeom>
          <a:blipFill>
            <a:blip r:embed="rId7"/>
            <a:stretch>
              <a:fillRect/>
            </a:stretch>
          </a:blipFill>
          <a:ln w="1079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41CA0796-13B0-75C6-9744-CD0856C8898C}"/>
              </a:ext>
            </a:extLst>
          </p:cNvPr>
          <p:cNvSpPr/>
          <p:nvPr/>
        </p:nvSpPr>
        <p:spPr>
          <a:xfrm>
            <a:off x="10106226" y="5068114"/>
            <a:ext cx="1688121" cy="1639114"/>
          </a:xfrm>
          <a:prstGeom prst="flowChartConnector">
            <a:avLst/>
          </a:prstGeom>
          <a:blipFill>
            <a:blip r:embed="rId8"/>
            <a:stretch>
              <a:fillRect/>
            </a:stretch>
          </a:blipFill>
          <a:ln w="1079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72887B9A-23E5-8F2D-B944-520A76A6AEEC}"/>
              </a:ext>
            </a:extLst>
          </p:cNvPr>
          <p:cNvSpPr/>
          <p:nvPr/>
        </p:nvSpPr>
        <p:spPr>
          <a:xfrm>
            <a:off x="348326" y="4976416"/>
            <a:ext cx="1688121" cy="1639114"/>
          </a:xfrm>
          <a:prstGeom prst="flowChartConnector">
            <a:avLst/>
          </a:prstGeom>
          <a:blipFill>
            <a:blip r:embed="rId9"/>
            <a:stretch>
              <a:fillRect/>
            </a:stretch>
          </a:blipFill>
          <a:ln w="1079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27E0640-E281-5852-F0FF-7F376BCAF004}"/>
              </a:ext>
            </a:extLst>
          </p:cNvPr>
          <p:cNvSpPr/>
          <p:nvPr/>
        </p:nvSpPr>
        <p:spPr>
          <a:xfrm>
            <a:off x="6779312" y="5052281"/>
            <a:ext cx="1688121" cy="1639114"/>
          </a:xfrm>
          <a:prstGeom prst="flowChartConnector">
            <a:avLst/>
          </a:prstGeom>
          <a:blipFill>
            <a:blip r:embed="rId10"/>
            <a:stretch>
              <a:fillRect/>
            </a:stretch>
          </a:blipFill>
          <a:ln w="1079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2C08D4C-7833-D77F-2CEA-E588008B905F}"/>
              </a:ext>
            </a:extLst>
          </p:cNvPr>
          <p:cNvPicPr>
            <a:picLocks noChangeAspect="1"/>
          </p:cNvPicPr>
          <p:nvPr/>
        </p:nvPicPr>
        <p:blipFill>
          <a:blip r:embed="rId11"/>
          <a:stretch>
            <a:fillRect/>
          </a:stretch>
        </p:blipFill>
        <p:spPr>
          <a:xfrm>
            <a:off x="348326" y="3706730"/>
            <a:ext cx="1054867" cy="890541"/>
          </a:xfrm>
          <a:prstGeom prst="rect">
            <a:avLst/>
          </a:prstGeom>
        </p:spPr>
      </p:pic>
      <p:pic>
        <p:nvPicPr>
          <p:cNvPr id="18" name="Picture 17">
            <a:extLst>
              <a:ext uri="{FF2B5EF4-FFF2-40B4-BE49-F238E27FC236}">
                <a16:creationId xmlns:a16="http://schemas.microsoft.com/office/drawing/2014/main" id="{3196E562-9E51-9EE8-AFF5-A405882B9E33}"/>
              </a:ext>
            </a:extLst>
          </p:cNvPr>
          <p:cNvPicPr>
            <a:picLocks noChangeAspect="1"/>
          </p:cNvPicPr>
          <p:nvPr/>
        </p:nvPicPr>
        <p:blipFill>
          <a:blip r:embed="rId12"/>
          <a:stretch>
            <a:fillRect/>
          </a:stretch>
        </p:blipFill>
        <p:spPr>
          <a:xfrm>
            <a:off x="1390802" y="3637452"/>
            <a:ext cx="819298" cy="890541"/>
          </a:xfrm>
          <a:prstGeom prst="rect">
            <a:avLst/>
          </a:prstGeom>
        </p:spPr>
      </p:pic>
      <p:pic>
        <p:nvPicPr>
          <p:cNvPr id="20" name="Picture 19">
            <a:extLst>
              <a:ext uri="{FF2B5EF4-FFF2-40B4-BE49-F238E27FC236}">
                <a16:creationId xmlns:a16="http://schemas.microsoft.com/office/drawing/2014/main" id="{290AA302-7F02-0AF1-C4A8-A354C5974CFD}"/>
              </a:ext>
            </a:extLst>
          </p:cNvPr>
          <p:cNvPicPr>
            <a:picLocks noChangeAspect="1"/>
          </p:cNvPicPr>
          <p:nvPr/>
        </p:nvPicPr>
        <p:blipFill>
          <a:blip r:embed="rId13"/>
          <a:stretch>
            <a:fillRect/>
          </a:stretch>
        </p:blipFill>
        <p:spPr>
          <a:xfrm>
            <a:off x="2321924" y="3664696"/>
            <a:ext cx="1473276" cy="762039"/>
          </a:xfrm>
          <a:prstGeom prst="rect">
            <a:avLst/>
          </a:prstGeom>
        </p:spPr>
      </p:pic>
      <p:pic>
        <p:nvPicPr>
          <p:cNvPr id="22" name="Picture 21">
            <a:extLst>
              <a:ext uri="{FF2B5EF4-FFF2-40B4-BE49-F238E27FC236}">
                <a16:creationId xmlns:a16="http://schemas.microsoft.com/office/drawing/2014/main" id="{5090E0DE-A1A2-5A88-486F-912C69D5D4EB}"/>
              </a:ext>
            </a:extLst>
          </p:cNvPr>
          <p:cNvPicPr>
            <a:picLocks noChangeAspect="1"/>
          </p:cNvPicPr>
          <p:nvPr/>
        </p:nvPicPr>
        <p:blipFill>
          <a:blip r:embed="rId14"/>
          <a:stretch>
            <a:fillRect/>
          </a:stretch>
        </p:blipFill>
        <p:spPr>
          <a:xfrm rot="984369">
            <a:off x="10222057" y="3606844"/>
            <a:ext cx="1314518" cy="1009702"/>
          </a:xfrm>
          <a:prstGeom prst="rect">
            <a:avLst/>
          </a:prstGeom>
        </p:spPr>
      </p:pic>
      <p:pic>
        <p:nvPicPr>
          <p:cNvPr id="24" name="Picture 23">
            <a:extLst>
              <a:ext uri="{FF2B5EF4-FFF2-40B4-BE49-F238E27FC236}">
                <a16:creationId xmlns:a16="http://schemas.microsoft.com/office/drawing/2014/main" id="{9D729BFB-6F88-CF0D-3F3D-D24E26FA7E02}"/>
              </a:ext>
            </a:extLst>
          </p:cNvPr>
          <p:cNvPicPr>
            <a:picLocks noChangeAspect="1"/>
          </p:cNvPicPr>
          <p:nvPr/>
        </p:nvPicPr>
        <p:blipFill>
          <a:blip r:embed="rId15"/>
          <a:stretch>
            <a:fillRect/>
          </a:stretch>
        </p:blipFill>
        <p:spPr>
          <a:xfrm>
            <a:off x="6645248" y="3559915"/>
            <a:ext cx="1460575" cy="971600"/>
          </a:xfrm>
          <a:prstGeom prst="rect">
            <a:avLst/>
          </a:prstGeom>
        </p:spPr>
      </p:pic>
      <p:pic>
        <p:nvPicPr>
          <p:cNvPr id="26" name="Picture 25">
            <a:extLst>
              <a:ext uri="{FF2B5EF4-FFF2-40B4-BE49-F238E27FC236}">
                <a16:creationId xmlns:a16="http://schemas.microsoft.com/office/drawing/2014/main" id="{A1A04D16-01DB-E839-24E7-61D9BC571BF4}"/>
              </a:ext>
            </a:extLst>
          </p:cNvPr>
          <p:cNvPicPr>
            <a:picLocks noChangeAspect="1"/>
          </p:cNvPicPr>
          <p:nvPr/>
        </p:nvPicPr>
        <p:blipFill>
          <a:blip r:embed="rId16"/>
          <a:stretch>
            <a:fillRect/>
          </a:stretch>
        </p:blipFill>
        <p:spPr>
          <a:xfrm>
            <a:off x="7879342" y="3391632"/>
            <a:ext cx="1327218" cy="1035103"/>
          </a:xfrm>
          <a:prstGeom prst="rect">
            <a:avLst/>
          </a:prstGeom>
        </p:spPr>
      </p:pic>
      <p:pic>
        <p:nvPicPr>
          <p:cNvPr id="28" name="Picture 27">
            <a:extLst>
              <a:ext uri="{FF2B5EF4-FFF2-40B4-BE49-F238E27FC236}">
                <a16:creationId xmlns:a16="http://schemas.microsoft.com/office/drawing/2014/main" id="{6697669B-E97F-59D3-6CE7-54389397CE50}"/>
              </a:ext>
            </a:extLst>
          </p:cNvPr>
          <p:cNvPicPr>
            <a:picLocks noChangeAspect="1"/>
          </p:cNvPicPr>
          <p:nvPr/>
        </p:nvPicPr>
        <p:blipFill>
          <a:blip r:embed="rId17"/>
          <a:stretch>
            <a:fillRect/>
          </a:stretch>
        </p:blipFill>
        <p:spPr>
          <a:xfrm>
            <a:off x="9301450" y="3816980"/>
            <a:ext cx="925293" cy="670040"/>
          </a:xfrm>
          <a:prstGeom prst="rect">
            <a:avLst/>
          </a:prstGeom>
        </p:spPr>
      </p:pic>
      <p:pic>
        <p:nvPicPr>
          <p:cNvPr id="30" name="Picture 29">
            <a:extLst>
              <a:ext uri="{FF2B5EF4-FFF2-40B4-BE49-F238E27FC236}">
                <a16:creationId xmlns:a16="http://schemas.microsoft.com/office/drawing/2014/main" id="{CD47E64F-60B8-4C35-41CF-B5B8C57414CC}"/>
              </a:ext>
            </a:extLst>
          </p:cNvPr>
          <p:cNvPicPr>
            <a:picLocks noChangeAspect="1"/>
          </p:cNvPicPr>
          <p:nvPr/>
        </p:nvPicPr>
        <p:blipFill>
          <a:blip r:embed="rId18"/>
          <a:stretch>
            <a:fillRect/>
          </a:stretch>
        </p:blipFill>
        <p:spPr>
          <a:xfrm>
            <a:off x="4872921" y="3618401"/>
            <a:ext cx="1524078" cy="990651"/>
          </a:xfrm>
          <a:prstGeom prst="rect">
            <a:avLst/>
          </a:prstGeom>
        </p:spPr>
      </p:pic>
      <p:pic>
        <p:nvPicPr>
          <p:cNvPr id="32" name="Picture 31">
            <a:extLst>
              <a:ext uri="{FF2B5EF4-FFF2-40B4-BE49-F238E27FC236}">
                <a16:creationId xmlns:a16="http://schemas.microsoft.com/office/drawing/2014/main" id="{D5BBBBAB-F0D7-8FC9-ED22-01A6614D2123}"/>
              </a:ext>
            </a:extLst>
          </p:cNvPr>
          <p:cNvPicPr>
            <a:picLocks noChangeAspect="1"/>
          </p:cNvPicPr>
          <p:nvPr/>
        </p:nvPicPr>
        <p:blipFill>
          <a:blip r:embed="rId19"/>
          <a:stretch>
            <a:fillRect/>
          </a:stretch>
        </p:blipFill>
        <p:spPr>
          <a:xfrm>
            <a:off x="3746171" y="3569403"/>
            <a:ext cx="973805" cy="835785"/>
          </a:xfrm>
          <a:prstGeom prst="rect">
            <a:avLst/>
          </a:prstGeom>
        </p:spPr>
      </p:pic>
    </p:spTree>
    <p:extLst>
      <p:ext uri="{BB962C8B-B14F-4D97-AF65-F5344CB8AC3E}">
        <p14:creationId xmlns:p14="http://schemas.microsoft.com/office/powerpoint/2010/main" val="304087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8555" y="1479042"/>
            <a:ext cx="4458955" cy="5016758"/>
          </a:xfrm>
          <a:prstGeom prst="rect">
            <a:avLst/>
          </a:prstGeom>
        </p:spPr>
        <p:txBody>
          <a:bodyPr wrap="square">
            <a:spAutoFit/>
          </a:bodyPr>
          <a:lstStyle/>
          <a:p>
            <a:pPr marL="457200" indent="-457200">
              <a:buClr>
                <a:schemeClr val="accent1"/>
              </a:buClr>
              <a:buFont typeface="Arial" panose="020B0604020202020204" pitchFamily="34" charset="0"/>
              <a:buChar char="•"/>
            </a:pPr>
            <a:r>
              <a:rPr lang="en-US" sz="3200">
                <a:solidFill>
                  <a:schemeClr val="bg1"/>
                </a:solidFill>
                <a:latin typeface="+mj-lt"/>
                <a:cs typeface="Arial" panose="020B0604020202020204" pitchFamily="34" charset="0"/>
              </a:rPr>
              <a:t>Some </a:t>
            </a:r>
            <a:r>
              <a:rPr lang="en-US" sz="3200" dirty="0">
                <a:solidFill>
                  <a:schemeClr val="bg1"/>
                </a:solidFill>
                <a:latin typeface="+mj-lt"/>
                <a:cs typeface="Arial" panose="020B0604020202020204" pitchFamily="34" charset="0"/>
              </a:rPr>
              <a:t>are pathogens but most are either benign or </a:t>
            </a:r>
            <a:r>
              <a:rPr lang="en-US" sz="3200">
                <a:solidFill>
                  <a:schemeClr val="bg1"/>
                </a:solidFill>
                <a:latin typeface="+mj-lt"/>
                <a:cs typeface="Arial" panose="020B0604020202020204" pitchFamily="34" charset="0"/>
              </a:rPr>
              <a:t>beneficial </a:t>
            </a:r>
          </a:p>
          <a:p>
            <a:pPr marL="457200" indent="-457200">
              <a:buClr>
                <a:schemeClr val="accent1"/>
              </a:buClr>
              <a:buFont typeface="Arial" panose="020B0604020202020204" pitchFamily="34" charset="0"/>
              <a:buChar char="•"/>
            </a:pPr>
            <a:endParaRPr lang="en-US" sz="3200">
              <a:solidFill>
                <a:schemeClr val="bg1"/>
              </a:solidFill>
              <a:latin typeface="+mj-lt"/>
              <a:cs typeface="Arial" panose="020B0604020202020204" pitchFamily="34" charset="0"/>
            </a:endParaRPr>
          </a:p>
          <a:p>
            <a:pPr marL="457200" indent="-457200">
              <a:buClr>
                <a:schemeClr val="accent1"/>
              </a:buClr>
              <a:buFont typeface="Arial" panose="020B0604020202020204" pitchFamily="34" charset="0"/>
              <a:buChar char="•"/>
            </a:pPr>
            <a:r>
              <a:rPr lang="en-US" sz="3200">
                <a:solidFill>
                  <a:schemeClr val="bg1"/>
                </a:solidFill>
                <a:latin typeface="+mj-lt"/>
                <a:cs typeface="Arial" panose="020B0604020202020204" pitchFamily="34" charset="0"/>
              </a:rPr>
              <a:t>In gut: play role in nutrition, immunity, barriers, toxins</a:t>
            </a:r>
          </a:p>
          <a:p>
            <a:pPr>
              <a:buClr>
                <a:schemeClr val="accent1"/>
              </a:buClr>
            </a:pPr>
            <a:r>
              <a:rPr lang="en-US" sz="3200">
                <a:solidFill>
                  <a:schemeClr val="bg1"/>
                </a:solidFill>
                <a:latin typeface="+mj-lt"/>
                <a:cs typeface="Arial" panose="020B0604020202020204" pitchFamily="34" charset="0"/>
              </a:rPr>
              <a:t> </a:t>
            </a:r>
          </a:p>
          <a:p>
            <a:pPr marL="457200" indent="-457200">
              <a:buClr>
                <a:schemeClr val="accent1"/>
              </a:buClr>
              <a:buFont typeface="Arial" panose="020B0604020202020204" pitchFamily="34" charset="0"/>
              <a:buChar char="•"/>
            </a:pPr>
            <a:r>
              <a:rPr lang="en-US" sz="3200">
                <a:solidFill>
                  <a:schemeClr val="bg1"/>
                </a:solidFill>
                <a:latin typeface="+mj-lt"/>
                <a:cs typeface="Arial" panose="020B0604020202020204" pitchFamily="34" charset="0"/>
              </a:rPr>
              <a:t>Altered in disease</a:t>
            </a:r>
            <a:endParaRPr lang="en-US" sz="3200" dirty="0">
              <a:solidFill>
                <a:schemeClr val="bg1"/>
              </a:solidFill>
              <a:latin typeface="+mj-lt"/>
              <a:cs typeface="Arial" panose="020B0604020202020204" pitchFamily="34" charset="0"/>
            </a:endParaRPr>
          </a:p>
          <a:p>
            <a:pPr marL="285750" indent="-285750">
              <a:buClr>
                <a:srgbClr val="00B0F0"/>
              </a:buClr>
              <a:buFont typeface="Arial" panose="020B0604020202020204" pitchFamily="34" charset="0"/>
              <a:buChar char="•"/>
            </a:pPr>
            <a:endParaRPr lang="en-US" sz="3200" dirty="0">
              <a:solidFill>
                <a:schemeClr val="bg1"/>
              </a:solidFill>
              <a:latin typeface="+mj-lt"/>
              <a:cs typeface="Arial" panose="020B0604020202020204" pitchFamily="34" charset="0"/>
            </a:endParaRPr>
          </a:p>
        </p:txBody>
      </p:sp>
      <p:sp>
        <p:nvSpPr>
          <p:cNvPr id="4" name="Title 1"/>
          <p:cNvSpPr>
            <a:spLocks noGrp="1"/>
          </p:cNvSpPr>
          <p:nvPr>
            <p:ph type="title"/>
          </p:nvPr>
        </p:nvSpPr>
        <p:spPr>
          <a:xfrm>
            <a:off x="386231" y="149832"/>
            <a:ext cx="9720072" cy="1246953"/>
          </a:xfrm>
        </p:spPr>
        <p:txBody>
          <a:bodyPr>
            <a:normAutofit/>
          </a:bodyPr>
          <a:lstStyle/>
          <a:p>
            <a:r>
              <a:rPr lang="en-US" sz="4000" cap="none" dirty="0">
                <a:solidFill>
                  <a:schemeClr val="bg1"/>
                </a:solidFill>
                <a:ea typeface="Segoe UI" panose="020B0502040204020203" pitchFamily="34" charset="0"/>
                <a:cs typeface="Segoe UI" panose="020B0502040204020203" pitchFamily="34" charset="0"/>
              </a:rPr>
              <a:t>Human Microbiome</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2000" contrast="-42000"/>
                    </a14:imgEffect>
                  </a14:imgLayer>
                </a14:imgProps>
              </a:ext>
            </a:extLst>
          </a:blip>
          <a:srcRect t="285"/>
          <a:stretch/>
        </p:blipFill>
        <p:spPr>
          <a:xfrm flipH="1">
            <a:off x="5049370" y="1326228"/>
            <a:ext cx="2732510" cy="4864843"/>
          </a:xfrm>
          <a:prstGeom prst="rect">
            <a:avLst/>
          </a:prstGeom>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0207" y="1355815"/>
            <a:ext cx="3131530" cy="2935811"/>
          </a:xfrm>
          <a:prstGeom prst="rect">
            <a:avLst/>
          </a:prstGeom>
        </p:spPr>
      </p:pic>
      <p:cxnSp>
        <p:nvCxnSpPr>
          <p:cNvPr id="8" name="Straight Connector 7"/>
          <p:cNvCxnSpPr/>
          <p:nvPr/>
        </p:nvCxnSpPr>
        <p:spPr>
          <a:xfrm flipV="1">
            <a:off x="9406275" y="2773070"/>
            <a:ext cx="792188" cy="1518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807047" y="2773070"/>
            <a:ext cx="1299256" cy="9855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74121" y="6355585"/>
            <a:ext cx="2423164" cy="276999"/>
          </a:xfrm>
          <a:prstGeom prst="rect">
            <a:avLst/>
          </a:prstGeom>
        </p:spPr>
        <p:txBody>
          <a:bodyPr wrap="none">
            <a:spAutoFit/>
          </a:bodyPr>
          <a:lstStyle/>
          <a:p>
            <a:r>
              <a:rPr lang="en-US" sz="1200">
                <a:solidFill>
                  <a:schemeClr val="bg1"/>
                </a:solidFill>
              </a:rPr>
              <a:t>Proc. Natl Acad. Sci. USA (2015)</a:t>
            </a:r>
          </a:p>
        </p:txBody>
      </p:sp>
      <p:cxnSp>
        <p:nvCxnSpPr>
          <p:cNvPr id="12" name="Straight Connector 11"/>
          <p:cNvCxnSpPr/>
          <p:nvPr/>
        </p:nvCxnSpPr>
        <p:spPr>
          <a:xfrm>
            <a:off x="9272406" y="5040409"/>
            <a:ext cx="1043566" cy="754749"/>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9414754" y="5040409"/>
            <a:ext cx="1132358" cy="224974"/>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6"/>
          <p:cNvPicPr>
            <a:picLocks noChangeAspect="1"/>
          </p:cNvPicPr>
          <p:nvPr/>
        </p:nvPicPr>
        <p:blipFill>
          <a:blip r:embed="rId6"/>
          <a:stretch>
            <a:fillRect/>
          </a:stretch>
        </p:blipFill>
        <p:spPr>
          <a:xfrm>
            <a:off x="10263388" y="5040409"/>
            <a:ext cx="1366550" cy="1315176"/>
          </a:xfrm>
          <a:prstGeom prst="rect">
            <a:avLst/>
          </a:prstGeom>
        </p:spPr>
      </p:pic>
      <p:pic>
        <p:nvPicPr>
          <p:cNvPr id="10" name="Picture 9"/>
          <p:cNvPicPr>
            <a:picLocks noChangeAspect="1"/>
          </p:cNvPicPr>
          <p:nvPr/>
        </p:nvPicPr>
        <p:blipFill>
          <a:blip r:embed="rId7"/>
          <a:stretch>
            <a:fillRect/>
          </a:stretch>
        </p:blipFill>
        <p:spPr>
          <a:xfrm>
            <a:off x="7973300" y="3846645"/>
            <a:ext cx="1432975" cy="1342567"/>
          </a:xfrm>
          <a:prstGeom prst="rect">
            <a:avLst/>
          </a:prstGeom>
        </p:spPr>
      </p:pic>
    </p:spTree>
    <p:extLst>
      <p:ext uri="{BB962C8B-B14F-4D97-AF65-F5344CB8AC3E}">
        <p14:creationId xmlns:p14="http://schemas.microsoft.com/office/powerpoint/2010/main" val="16101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A170F6-7B8B-4F83-9A5B-DE936ECFD13A}"/>
              </a:ext>
            </a:extLst>
          </p:cNvPr>
          <p:cNvSpPr txBox="1">
            <a:spLocks/>
          </p:cNvSpPr>
          <p:nvPr/>
        </p:nvSpPr>
        <p:spPr>
          <a:xfrm>
            <a:off x="426362" y="884501"/>
            <a:ext cx="8474409" cy="5715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dirty="0">
                <a:ln>
                  <a:noFill/>
                </a:ln>
                <a:solidFill>
                  <a:schemeClr val="bg1"/>
                </a:solidFill>
                <a:effectLst/>
                <a:uLnTx/>
                <a:uFillTx/>
                <a:ea typeface="Segoe UI" panose="020B0502040204020203" pitchFamily="34" charset="0"/>
                <a:cs typeface="Calibri" panose="020F0502020204030204" pitchFamily="34" charset="0"/>
              </a:rPr>
              <a:t>Gut microbiome and obesity</a:t>
            </a:r>
          </a:p>
        </p:txBody>
      </p:sp>
      <p:pic>
        <p:nvPicPr>
          <p:cNvPr id="13" name="Picture 12">
            <a:extLst>
              <a:ext uri="{FF2B5EF4-FFF2-40B4-BE49-F238E27FC236}">
                <a16:creationId xmlns:a16="http://schemas.microsoft.com/office/drawing/2014/main" id="{6983F9C1-FB01-4D8B-911D-C5A581313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199" y="2104698"/>
            <a:ext cx="3894304" cy="2194632"/>
          </a:xfrm>
          <a:prstGeom prst="rect">
            <a:avLst/>
          </a:prstGeom>
        </p:spPr>
      </p:pic>
      <p:pic>
        <p:nvPicPr>
          <p:cNvPr id="11" name="Picture 10">
            <a:extLst>
              <a:ext uri="{FF2B5EF4-FFF2-40B4-BE49-F238E27FC236}">
                <a16:creationId xmlns:a16="http://schemas.microsoft.com/office/drawing/2014/main" id="{65AE17BF-3344-46C3-9BF3-7BAF114E1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60" y="2104698"/>
            <a:ext cx="4606824" cy="3067377"/>
          </a:xfrm>
          <a:prstGeom prst="rect">
            <a:avLst/>
          </a:prstGeom>
        </p:spPr>
      </p:pic>
      <p:pic>
        <p:nvPicPr>
          <p:cNvPr id="14" name="Picture 13">
            <a:extLst>
              <a:ext uri="{FF2B5EF4-FFF2-40B4-BE49-F238E27FC236}">
                <a16:creationId xmlns:a16="http://schemas.microsoft.com/office/drawing/2014/main" id="{F3E50726-C44F-4D3F-952F-199DCA4318A1}"/>
              </a:ext>
            </a:extLst>
          </p:cNvPr>
          <p:cNvPicPr>
            <a:picLocks noChangeAspect="1"/>
          </p:cNvPicPr>
          <p:nvPr/>
        </p:nvPicPr>
        <p:blipFill>
          <a:blip r:embed="rId5"/>
          <a:stretch>
            <a:fillRect/>
          </a:stretch>
        </p:blipFill>
        <p:spPr>
          <a:xfrm>
            <a:off x="5411732" y="4104301"/>
            <a:ext cx="3877771" cy="1129476"/>
          </a:xfrm>
          <a:prstGeom prst="rect">
            <a:avLst/>
          </a:prstGeom>
        </p:spPr>
      </p:pic>
      <p:pic>
        <p:nvPicPr>
          <p:cNvPr id="7" name="Picture 2" descr="http://beta.cals.wisc.edu/wp-content/uploads/2013/09/Federico_Re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33" r="24734" b="-6483"/>
          <a:stretch/>
        </p:blipFill>
        <p:spPr bwMode="auto">
          <a:xfrm>
            <a:off x="9585695" y="2100168"/>
            <a:ext cx="2253732" cy="2253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22629" y="4353900"/>
            <a:ext cx="2116798" cy="369332"/>
          </a:xfrm>
          <a:prstGeom prst="rect">
            <a:avLst/>
          </a:prstGeom>
          <a:noFill/>
        </p:spPr>
        <p:txBody>
          <a:bodyPr wrap="none" rtlCol="0">
            <a:spAutoFit/>
          </a:bodyPr>
          <a:lstStyle/>
          <a:p>
            <a:r>
              <a:rPr lang="en-US" dirty="0">
                <a:solidFill>
                  <a:schemeClr val="bg1"/>
                </a:solidFill>
                <a:latin typeface="+mj-lt"/>
                <a:cs typeface="Calibri" panose="020F0502020204030204" pitchFamily="34" charset="0"/>
              </a:rPr>
              <a:t>Federico Rey, PhD</a:t>
            </a:r>
          </a:p>
        </p:txBody>
      </p:sp>
      <p:sp>
        <p:nvSpPr>
          <p:cNvPr id="4" name="TextBox 3">
            <a:extLst>
              <a:ext uri="{FF2B5EF4-FFF2-40B4-BE49-F238E27FC236}">
                <a16:creationId xmlns:a16="http://schemas.microsoft.com/office/drawing/2014/main" id="{EE3D0D25-43D2-C405-8028-7EAFF24FF194}"/>
              </a:ext>
            </a:extLst>
          </p:cNvPr>
          <p:cNvSpPr txBox="1"/>
          <p:nvPr/>
        </p:nvSpPr>
        <p:spPr>
          <a:xfrm>
            <a:off x="614060" y="5704091"/>
            <a:ext cx="10626327" cy="707886"/>
          </a:xfrm>
          <a:prstGeom prst="rect">
            <a:avLst/>
          </a:prstGeom>
          <a:noFill/>
        </p:spPr>
        <p:txBody>
          <a:bodyPr wrap="square">
            <a:spAutoFit/>
          </a:bodyPr>
          <a:lstStyle/>
          <a:p>
            <a:r>
              <a:rPr lang="en-US" sz="4000" dirty="0">
                <a:solidFill>
                  <a:schemeClr val="bg1"/>
                </a:solidFill>
                <a:cs typeface="Calibri" panose="020F0502020204030204" pitchFamily="34" charset="0"/>
              </a:rPr>
              <a:t>Is the gut microbiome different </a:t>
            </a:r>
            <a:r>
              <a:rPr lang="en-US" sz="4000">
                <a:solidFill>
                  <a:schemeClr val="bg1"/>
                </a:solidFill>
                <a:cs typeface="Calibri" panose="020F0502020204030204" pitchFamily="34" charset="0"/>
              </a:rPr>
              <a:t>in Alzheimer’s?</a:t>
            </a:r>
            <a:endParaRPr lang="en-US" sz="4000" dirty="0"/>
          </a:p>
        </p:txBody>
      </p:sp>
    </p:spTree>
    <p:extLst>
      <p:ext uri="{BB962C8B-B14F-4D97-AF65-F5344CB8AC3E}">
        <p14:creationId xmlns:p14="http://schemas.microsoft.com/office/powerpoint/2010/main" val="215322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CD8BD7-E2F0-8B13-F89F-FD4566E4EB07}"/>
              </a:ext>
            </a:extLst>
          </p:cNvPr>
          <p:cNvPicPr>
            <a:picLocks noChangeAspect="1"/>
          </p:cNvPicPr>
          <p:nvPr/>
        </p:nvPicPr>
        <p:blipFill>
          <a:blip r:embed="rId3"/>
          <a:stretch>
            <a:fillRect/>
          </a:stretch>
        </p:blipFill>
        <p:spPr>
          <a:xfrm>
            <a:off x="5424487" y="3288440"/>
            <a:ext cx="4175684" cy="2883760"/>
          </a:xfrm>
          <a:prstGeom prst="rect">
            <a:avLst/>
          </a:prstGeom>
        </p:spPr>
      </p:pic>
      <p:pic>
        <p:nvPicPr>
          <p:cNvPr id="5" name="Picture 8">
            <a:extLst>
              <a:ext uri="{FF2B5EF4-FFF2-40B4-BE49-F238E27FC236}">
                <a16:creationId xmlns:a16="http://schemas.microsoft.com/office/drawing/2014/main" id="{0DFE6471-5058-0D59-C6C1-D0FCA0C55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49" y="475938"/>
            <a:ext cx="3169544" cy="23958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8DCF2046-227C-5C96-F608-00C72AB346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6873" y="475939"/>
            <a:ext cx="5750032" cy="23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C9B6F08-256A-190A-7D77-B5C97EE61850}"/>
              </a:ext>
            </a:extLst>
          </p:cNvPr>
          <p:cNvPicPr>
            <a:picLocks noChangeAspect="1"/>
          </p:cNvPicPr>
          <p:nvPr/>
        </p:nvPicPr>
        <p:blipFill>
          <a:blip r:embed="rId6"/>
          <a:stretch>
            <a:fillRect/>
          </a:stretch>
        </p:blipFill>
        <p:spPr>
          <a:xfrm>
            <a:off x="285749" y="3288440"/>
            <a:ext cx="4804269" cy="2998060"/>
          </a:xfrm>
          <a:prstGeom prst="rect">
            <a:avLst/>
          </a:prstGeom>
        </p:spPr>
      </p:pic>
      <p:pic>
        <p:nvPicPr>
          <p:cNvPr id="10" name="Picture 9">
            <a:extLst>
              <a:ext uri="{FF2B5EF4-FFF2-40B4-BE49-F238E27FC236}">
                <a16:creationId xmlns:a16="http://schemas.microsoft.com/office/drawing/2014/main" id="{60A2A771-C9E8-2998-C74C-057473FF19D6}"/>
              </a:ext>
            </a:extLst>
          </p:cNvPr>
          <p:cNvPicPr>
            <a:picLocks noChangeAspect="1"/>
          </p:cNvPicPr>
          <p:nvPr/>
        </p:nvPicPr>
        <p:blipFill>
          <a:blip r:embed="rId7"/>
          <a:stretch>
            <a:fillRect/>
          </a:stretch>
        </p:blipFill>
        <p:spPr>
          <a:xfrm>
            <a:off x="10043604" y="3288440"/>
            <a:ext cx="1357471" cy="1257692"/>
          </a:xfrm>
          <a:prstGeom prst="rect">
            <a:avLst/>
          </a:prstGeom>
        </p:spPr>
      </p:pic>
      <p:pic>
        <p:nvPicPr>
          <p:cNvPr id="13" name="Picture 12">
            <a:extLst>
              <a:ext uri="{FF2B5EF4-FFF2-40B4-BE49-F238E27FC236}">
                <a16:creationId xmlns:a16="http://schemas.microsoft.com/office/drawing/2014/main" id="{7238EAC4-E2A5-37EB-7C44-D5AEF995171E}"/>
              </a:ext>
            </a:extLst>
          </p:cNvPr>
          <p:cNvPicPr>
            <a:picLocks noChangeAspect="1"/>
          </p:cNvPicPr>
          <p:nvPr/>
        </p:nvPicPr>
        <p:blipFill>
          <a:blip r:embed="rId8"/>
          <a:stretch>
            <a:fillRect/>
          </a:stretch>
        </p:blipFill>
        <p:spPr>
          <a:xfrm rot="354788">
            <a:off x="10001795" y="256420"/>
            <a:ext cx="1414387" cy="1458425"/>
          </a:xfrm>
          <a:prstGeom prst="rect">
            <a:avLst/>
          </a:prstGeom>
        </p:spPr>
      </p:pic>
      <p:pic>
        <p:nvPicPr>
          <p:cNvPr id="14" name="Picture 13">
            <a:extLst>
              <a:ext uri="{FF2B5EF4-FFF2-40B4-BE49-F238E27FC236}">
                <a16:creationId xmlns:a16="http://schemas.microsoft.com/office/drawing/2014/main" id="{80B9D518-5559-E0FA-0BEC-1B8E8FF922A4}"/>
              </a:ext>
            </a:extLst>
          </p:cNvPr>
          <p:cNvPicPr>
            <a:picLocks noChangeAspect="1"/>
          </p:cNvPicPr>
          <p:nvPr/>
        </p:nvPicPr>
        <p:blipFill>
          <a:blip r:embed="rId9"/>
          <a:stretch>
            <a:fillRect/>
          </a:stretch>
        </p:blipFill>
        <p:spPr>
          <a:xfrm rot="391641">
            <a:off x="10104894" y="1682395"/>
            <a:ext cx="1234889" cy="1341730"/>
          </a:xfrm>
          <a:prstGeom prst="rect">
            <a:avLst/>
          </a:prstGeom>
        </p:spPr>
      </p:pic>
      <p:pic>
        <p:nvPicPr>
          <p:cNvPr id="16" name="Picture 15">
            <a:extLst>
              <a:ext uri="{FF2B5EF4-FFF2-40B4-BE49-F238E27FC236}">
                <a16:creationId xmlns:a16="http://schemas.microsoft.com/office/drawing/2014/main" id="{4CADAEB5-23C3-B5EF-CCA2-2C3E71E2E169}"/>
              </a:ext>
            </a:extLst>
          </p:cNvPr>
          <p:cNvPicPr>
            <a:picLocks noChangeAspect="1"/>
          </p:cNvPicPr>
          <p:nvPr/>
        </p:nvPicPr>
        <p:blipFill>
          <a:blip r:embed="rId10"/>
          <a:stretch>
            <a:fillRect/>
          </a:stretch>
        </p:blipFill>
        <p:spPr>
          <a:xfrm>
            <a:off x="10021667" y="4744606"/>
            <a:ext cx="1411193" cy="1411193"/>
          </a:xfrm>
          <a:prstGeom prst="rect">
            <a:avLst/>
          </a:prstGeom>
        </p:spPr>
      </p:pic>
    </p:spTree>
    <p:extLst>
      <p:ext uri="{BB962C8B-B14F-4D97-AF65-F5344CB8AC3E}">
        <p14:creationId xmlns:p14="http://schemas.microsoft.com/office/powerpoint/2010/main" val="2519376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446246" y="2664413"/>
            <a:ext cx="968535" cy="430887"/>
          </a:xfrm>
          <a:prstGeom prst="rect">
            <a:avLst/>
          </a:prstGeom>
          <a:noFill/>
        </p:spPr>
        <p:txBody>
          <a:bodyPr wrap="none" rtlCol="0">
            <a:spAutoFit/>
          </a:bodyPr>
          <a:lstStyle/>
          <a:p>
            <a:r>
              <a:rPr lang="en-US" sz="2200" dirty="0">
                <a:solidFill>
                  <a:schemeClr val="bg1"/>
                </a:solidFill>
                <a:latin typeface="+mj-lt"/>
                <a:ea typeface="Courier" charset="0"/>
                <a:cs typeface="Calibri" panose="020F0502020204030204" pitchFamily="34" charset="0"/>
              </a:rPr>
              <a:t>AGTC</a:t>
            </a:r>
          </a:p>
        </p:txBody>
      </p:sp>
      <p:sp>
        <p:nvSpPr>
          <p:cNvPr id="9" name="Freeform 8"/>
          <p:cNvSpPr/>
          <p:nvPr/>
        </p:nvSpPr>
        <p:spPr>
          <a:xfrm>
            <a:off x="7473521" y="3511886"/>
            <a:ext cx="1065641" cy="814139"/>
          </a:xfrm>
          <a:custGeom>
            <a:avLst/>
            <a:gdLst>
              <a:gd name="connsiteX0" fmla="*/ 0 w 191386"/>
              <a:gd name="connsiteY0" fmla="*/ 283553 h 283553"/>
              <a:gd name="connsiteX1" fmla="*/ 106325 w 191386"/>
              <a:gd name="connsiteY1" fmla="*/ 18 h 283553"/>
              <a:gd name="connsiteX2" fmla="*/ 191386 w 191386"/>
              <a:gd name="connsiteY2" fmla="*/ 269376 h 283553"/>
            </a:gdLst>
            <a:ahLst/>
            <a:cxnLst>
              <a:cxn ang="0">
                <a:pos x="connsiteX0" y="connsiteY0"/>
              </a:cxn>
              <a:cxn ang="0">
                <a:pos x="connsiteX1" y="connsiteY1"/>
              </a:cxn>
              <a:cxn ang="0">
                <a:pos x="connsiteX2" y="connsiteY2"/>
              </a:cxn>
            </a:cxnLst>
            <a:rect l="l" t="t" r="r" b="b"/>
            <a:pathLst>
              <a:path w="191386" h="283553">
                <a:moveTo>
                  <a:pt x="0" y="283553"/>
                </a:moveTo>
                <a:cubicBezTo>
                  <a:pt x="37213" y="142967"/>
                  <a:pt x="74427" y="2381"/>
                  <a:pt x="106325" y="18"/>
                </a:cubicBezTo>
                <a:cubicBezTo>
                  <a:pt x="138223" y="-2345"/>
                  <a:pt x="178391" y="219757"/>
                  <a:pt x="191386" y="269376"/>
                </a:cubicBezTo>
              </a:path>
            </a:pathLst>
          </a:custGeom>
          <a:noFill/>
          <a:ln w="19050">
            <a:solidFill>
              <a:srgbClr val="C50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cs typeface="Calibri" panose="020F0502020204030204" pitchFamily="34" charset="0"/>
            </a:endParaRPr>
          </a:p>
        </p:txBody>
      </p:sp>
      <p:sp>
        <p:nvSpPr>
          <p:cNvPr id="10" name="Freeform 9"/>
          <p:cNvSpPr/>
          <p:nvPr/>
        </p:nvSpPr>
        <p:spPr>
          <a:xfrm>
            <a:off x="7982807" y="3602586"/>
            <a:ext cx="1065641" cy="730602"/>
          </a:xfrm>
          <a:custGeom>
            <a:avLst/>
            <a:gdLst>
              <a:gd name="connsiteX0" fmla="*/ 0 w 191386"/>
              <a:gd name="connsiteY0" fmla="*/ 283553 h 283553"/>
              <a:gd name="connsiteX1" fmla="*/ 106325 w 191386"/>
              <a:gd name="connsiteY1" fmla="*/ 18 h 283553"/>
              <a:gd name="connsiteX2" fmla="*/ 191386 w 191386"/>
              <a:gd name="connsiteY2" fmla="*/ 269376 h 283553"/>
            </a:gdLst>
            <a:ahLst/>
            <a:cxnLst>
              <a:cxn ang="0">
                <a:pos x="connsiteX0" y="connsiteY0"/>
              </a:cxn>
              <a:cxn ang="0">
                <a:pos x="connsiteX1" y="connsiteY1"/>
              </a:cxn>
              <a:cxn ang="0">
                <a:pos x="connsiteX2" y="connsiteY2"/>
              </a:cxn>
            </a:cxnLst>
            <a:rect l="l" t="t" r="r" b="b"/>
            <a:pathLst>
              <a:path w="191386" h="283553">
                <a:moveTo>
                  <a:pt x="0" y="283553"/>
                </a:moveTo>
                <a:cubicBezTo>
                  <a:pt x="37213" y="142967"/>
                  <a:pt x="74427" y="2381"/>
                  <a:pt x="106325" y="18"/>
                </a:cubicBezTo>
                <a:cubicBezTo>
                  <a:pt x="138223" y="-2345"/>
                  <a:pt x="178391" y="219757"/>
                  <a:pt x="191386" y="269376"/>
                </a:cubicBezTo>
              </a:path>
            </a:pathLst>
          </a:custGeom>
          <a:noFill/>
          <a:ln w="19050">
            <a:solidFill>
              <a:srgbClr val="72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cs typeface="Calibri" panose="020F0502020204030204" pitchFamily="34" charset="0"/>
            </a:endParaRPr>
          </a:p>
        </p:txBody>
      </p:sp>
      <p:sp>
        <p:nvSpPr>
          <p:cNvPr id="11" name="Freeform 10"/>
          <p:cNvSpPr/>
          <p:nvPr/>
        </p:nvSpPr>
        <p:spPr>
          <a:xfrm>
            <a:off x="8748087" y="3506122"/>
            <a:ext cx="776605" cy="809134"/>
          </a:xfrm>
          <a:custGeom>
            <a:avLst/>
            <a:gdLst>
              <a:gd name="connsiteX0" fmla="*/ 0 w 191386"/>
              <a:gd name="connsiteY0" fmla="*/ 283553 h 283553"/>
              <a:gd name="connsiteX1" fmla="*/ 106325 w 191386"/>
              <a:gd name="connsiteY1" fmla="*/ 18 h 283553"/>
              <a:gd name="connsiteX2" fmla="*/ 191386 w 191386"/>
              <a:gd name="connsiteY2" fmla="*/ 269376 h 283553"/>
            </a:gdLst>
            <a:ahLst/>
            <a:cxnLst>
              <a:cxn ang="0">
                <a:pos x="connsiteX0" y="connsiteY0"/>
              </a:cxn>
              <a:cxn ang="0">
                <a:pos x="connsiteX1" y="connsiteY1"/>
              </a:cxn>
              <a:cxn ang="0">
                <a:pos x="connsiteX2" y="connsiteY2"/>
              </a:cxn>
            </a:cxnLst>
            <a:rect l="l" t="t" r="r" b="b"/>
            <a:pathLst>
              <a:path w="191386" h="283553">
                <a:moveTo>
                  <a:pt x="0" y="283553"/>
                </a:moveTo>
                <a:cubicBezTo>
                  <a:pt x="37213" y="142967"/>
                  <a:pt x="74427" y="2381"/>
                  <a:pt x="106325" y="18"/>
                </a:cubicBezTo>
                <a:cubicBezTo>
                  <a:pt x="138223" y="-2345"/>
                  <a:pt x="178391" y="219757"/>
                  <a:pt x="191386" y="269376"/>
                </a:cubicBezTo>
              </a:path>
            </a:pathLst>
          </a:custGeom>
          <a:noFill/>
          <a:ln w="19050">
            <a:solidFill>
              <a:srgbClr val="97B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cs typeface="Calibri" panose="020F0502020204030204" pitchFamily="34" charset="0"/>
            </a:endParaRPr>
          </a:p>
        </p:txBody>
      </p:sp>
      <p:sp>
        <p:nvSpPr>
          <p:cNvPr id="12" name="Freeform 11"/>
          <p:cNvSpPr/>
          <p:nvPr/>
        </p:nvSpPr>
        <p:spPr>
          <a:xfrm>
            <a:off x="9345314" y="3669063"/>
            <a:ext cx="776605" cy="652323"/>
          </a:xfrm>
          <a:custGeom>
            <a:avLst/>
            <a:gdLst>
              <a:gd name="connsiteX0" fmla="*/ 0 w 191386"/>
              <a:gd name="connsiteY0" fmla="*/ 283553 h 283553"/>
              <a:gd name="connsiteX1" fmla="*/ 106325 w 191386"/>
              <a:gd name="connsiteY1" fmla="*/ 18 h 283553"/>
              <a:gd name="connsiteX2" fmla="*/ 191386 w 191386"/>
              <a:gd name="connsiteY2" fmla="*/ 269376 h 283553"/>
            </a:gdLst>
            <a:ahLst/>
            <a:cxnLst>
              <a:cxn ang="0">
                <a:pos x="connsiteX0" y="connsiteY0"/>
              </a:cxn>
              <a:cxn ang="0">
                <a:pos x="connsiteX1" y="connsiteY1"/>
              </a:cxn>
              <a:cxn ang="0">
                <a:pos x="connsiteX2" y="connsiteY2"/>
              </a:cxn>
            </a:cxnLst>
            <a:rect l="l" t="t" r="r" b="b"/>
            <a:pathLst>
              <a:path w="191386" h="283553">
                <a:moveTo>
                  <a:pt x="0" y="283553"/>
                </a:moveTo>
                <a:cubicBezTo>
                  <a:pt x="37213" y="142967"/>
                  <a:pt x="74427" y="2381"/>
                  <a:pt x="106325" y="18"/>
                </a:cubicBezTo>
                <a:cubicBezTo>
                  <a:pt x="138223" y="-2345"/>
                  <a:pt x="178391" y="219757"/>
                  <a:pt x="191386" y="269376"/>
                </a:cubicBezTo>
              </a:path>
            </a:pathLst>
          </a:custGeom>
          <a:noFill/>
          <a:ln w="19050">
            <a:solidFill>
              <a:srgbClr val="FFC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cs typeface="Calibri" panose="020F0502020204030204" pitchFamily="34" charset="0"/>
            </a:endParaRPr>
          </a:p>
        </p:txBody>
      </p:sp>
      <p:cxnSp>
        <p:nvCxnSpPr>
          <p:cNvPr id="13" name="Straight Connector 12"/>
          <p:cNvCxnSpPr/>
          <p:nvPr/>
        </p:nvCxnSpPr>
        <p:spPr>
          <a:xfrm flipV="1">
            <a:off x="7425354" y="4333188"/>
            <a:ext cx="30103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83322" y="3967887"/>
            <a:ext cx="3342582" cy="523220"/>
          </a:xfrm>
          <a:prstGeom prst="rect">
            <a:avLst/>
          </a:prstGeom>
          <a:noFill/>
        </p:spPr>
        <p:txBody>
          <a:bodyPr wrap="none" rtlCol="0">
            <a:spAutoFit/>
          </a:bodyPr>
          <a:lstStyle/>
          <a:p>
            <a:r>
              <a:rPr lang="en-US" sz="2800" dirty="0">
                <a:solidFill>
                  <a:schemeClr val="bg1"/>
                </a:solidFill>
                <a:latin typeface="+mj-lt"/>
                <a:cs typeface="Calibri" panose="020F0502020204030204" pitchFamily="34" charset="0"/>
              </a:rPr>
              <a:t>16S ribosomal RNA</a:t>
            </a:r>
          </a:p>
        </p:txBody>
      </p:sp>
      <p:sp>
        <p:nvSpPr>
          <p:cNvPr id="21" name="TextBox 20"/>
          <p:cNvSpPr txBox="1"/>
          <p:nvPr/>
        </p:nvSpPr>
        <p:spPr>
          <a:xfrm>
            <a:off x="4982192" y="5210756"/>
            <a:ext cx="6724918" cy="523220"/>
          </a:xfrm>
          <a:prstGeom prst="rect">
            <a:avLst/>
          </a:prstGeom>
          <a:noFill/>
        </p:spPr>
        <p:txBody>
          <a:bodyPr wrap="none" rtlCol="0">
            <a:spAutoFit/>
          </a:bodyPr>
          <a:lstStyle/>
          <a:p>
            <a:r>
              <a:rPr lang="en-US" sz="2800" dirty="0">
                <a:solidFill>
                  <a:schemeClr val="bg1"/>
                </a:solidFill>
                <a:latin typeface="+mj-lt"/>
                <a:cs typeface="Calibri" panose="020F0502020204030204" pitchFamily="34" charset="0"/>
              </a:rPr>
              <a:t>Metagenomics (</a:t>
            </a:r>
            <a:r>
              <a:rPr lang="en-US" sz="2800" dirty="0">
                <a:solidFill>
                  <a:schemeClr val="bg1"/>
                </a:solidFill>
                <a:latin typeface="+mj-lt"/>
              </a:rPr>
              <a:t>function-based analysis)</a:t>
            </a:r>
            <a:endParaRPr lang="en-US" sz="2800" dirty="0">
              <a:solidFill>
                <a:schemeClr val="bg1"/>
              </a:solidFill>
              <a:latin typeface="+mj-lt"/>
              <a:cs typeface="Calibri" panose="020F0502020204030204" pitchFamily="34" charset="0"/>
            </a:endParaRPr>
          </a:p>
        </p:txBody>
      </p:sp>
      <p:sp>
        <p:nvSpPr>
          <p:cNvPr id="22" name="TextBox 21"/>
          <p:cNvSpPr txBox="1"/>
          <p:nvPr/>
        </p:nvSpPr>
        <p:spPr>
          <a:xfrm>
            <a:off x="7215942" y="4579870"/>
            <a:ext cx="3429144" cy="369332"/>
          </a:xfrm>
          <a:prstGeom prst="rect">
            <a:avLst/>
          </a:prstGeom>
          <a:noFill/>
        </p:spPr>
        <p:txBody>
          <a:bodyPr wrap="none" rtlCol="0">
            <a:spAutoFit/>
          </a:bodyPr>
          <a:lstStyle/>
          <a:p>
            <a:r>
              <a:rPr lang="en-US" dirty="0">
                <a:solidFill>
                  <a:schemeClr val="bg1"/>
                </a:solidFill>
                <a:latin typeface="+mj-lt"/>
                <a:cs typeface="Calibri" panose="020F0502020204030204" pitchFamily="34" charset="0"/>
              </a:rPr>
              <a:t>Mapping to reference catalogue</a:t>
            </a:r>
          </a:p>
        </p:txBody>
      </p:sp>
      <p:sp>
        <p:nvSpPr>
          <p:cNvPr id="23" name="TextBox 22"/>
          <p:cNvSpPr txBox="1"/>
          <p:nvPr/>
        </p:nvSpPr>
        <p:spPr>
          <a:xfrm>
            <a:off x="3605212" y="5700511"/>
            <a:ext cx="8101898" cy="523220"/>
          </a:xfrm>
          <a:prstGeom prst="rect">
            <a:avLst/>
          </a:prstGeom>
          <a:noFill/>
        </p:spPr>
        <p:txBody>
          <a:bodyPr wrap="none" rtlCol="0">
            <a:spAutoFit/>
          </a:bodyPr>
          <a:lstStyle/>
          <a:p>
            <a:r>
              <a:rPr lang="en-US" sz="2800" dirty="0">
                <a:solidFill>
                  <a:schemeClr val="bg1"/>
                </a:solidFill>
                <a:latin typeface="+mj-lt"/>
                <a:cs typeface="Calibri" panose="020F0502020204030204" pitchFamily="34" charset="0"/>
              </a:rPr>
              <a:t>Metabolomics, proteomics, </a:t>
            </a:r>
            <a:r>
              <a:rPr lang="en-US" sz="2800" dirty="0" err="1">
                <a:solidFill>
                  <a:schemeClr val="bg1"/>
                </a:solidFill>
                <a:latin typeface="+mj-lt"/>
                <a:cs typeface="Calibri" panose="020F0502020204030204" pitchFamily="34" charset="0"/>
              </a:rPr>
              <a:t>lipodomics</a:t>
            </a:r>
            <a:r>
              <a:rPr lang="en-US" sz="2800" dirty="0">
                <a:solidFill>
                  <a:schemeClr val="bg1"/>
                </a:solidFill>
                <a:latin typeface="+mj-lt"/>
                <a:cs typeface="Calibri" panose="020F0502020204030204" pitchFamily="34" charset="0"/>
              </a:rPr>
              <a:t>, </a:t>
            </a:r>
            <a:r>
              <a:rPr lang="en-US" sz="2800" dirty="0" err="1">
                <a:solidFill>
                  <a:schemeClr val="bg1"/>
                </a:solidFill>
                <a:latin typeface="+mj-lt"/>
                <a:cs typeface="Calibri" panose="020F0502020204030204" pitchFamily="34" charset="0"/>
              </a:rPr>
              <a:t>foodomics</a:t>
            </a:r>
            <a:endParaRPr lang="en-US" sz="2800" dirty="0">
              <a:solidFill>
                <a:schemeClr val="bg1"/>
              </a:solidFill>
              <a:latin typeface="+mj-lt"/>
              <a:cs typeface="Calibri" panose="020F0502020204030204" pitchFamily="34" charset="0"/>
            </a:endParaRPr>
          </a:p>
        </p:txBody>
      </p:sp>
      <p:pic>
        <p:nvPicPr>
          <p:cNvPr id="28" name="Picture 27"/>
          <p:cNvPicPr>
            <a:picLocks noChangeAspect="1"/>
          </p:cNvPicPr>
          <p:nvPr/>
        </p:nvPicPr>
        <p:blipFill>
          <a:blip r:embed="rId3">
            <a:grayscl/>
            <a:extLst>
              <a:ext uri="{BEBA8EAE-BF5A-486C-A8C5-ECC9F3942E4B}">
                <a14:imgProps xmlns:a14="http://schemas.microsoft.com/office/drawing/2010/main">
                  <a14:imgLayer r:embed="rId4">
                    <a14:imgEffect>
                      <a14:colorTemperature colorTemp="8469"/>
                    </a14:imgEffect>
                  </a14:imgLayer>
                </a14:imgProps>
              </a:ext>
            </a:extLst>
          </a:blip>
          <a:stretch>
            <a:fillRect/>
          </a:stretch>
        </p:blipFill>
        <p:spPr>
          <a:xfrm>
            <a:off x="1148701" y="4796524"/>
            <a:ext cx="1223024" cy="1308200"/>
          </a:xfrm>
          <a:prstGeom prst="rect">
            <a:avLst/>
          </a:prstGeom>
        </p:spPr>
      </p:pic>
      <p:pic>
        <p:nvPicPr>
          <p:cNvPr id="4098" name="Picture 2" descr="Poop Icon - Free PNG &amp; SVG 410740 - Noun Project"/>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903" y="2937836"/>
            <a:ext cx="2060101" cy="20601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0004" y="265021"/>
            <a:ext cx="2767055" cy="207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kit"/>
          <p:cNvPicPr>
            <a:picLocks noChangeAspect="1" noChangeArrowheads="1"/>
          </p:cNvPicPr>
          <p:nvPr/>
        </p:nvPicPr>
        <p:blipFill>
          <a:blip r:embed="rId7">
            <a:extLst>
              <a:ext uri="{28A0092B-C50C-407E-A947-70E740481C1C}">
                <a14:useLocalDpi xmlns:a14="http://schemas.microsoft.com/office/drawing/2010/main" val="0"/>
              </a:ext>
            </a:extLst>
          </a:blip>
          <a:srcRect t="677" b="677"/>
          <a:stretch>
            <a:fillRect/>
          </a:stretch>
        </p:blipFill>
        <p:spPr bwMode="auto">
          <a:xfrm>
            <a:off x="577200" y="254161"/>
            <a:ext cx="1925101" cy="20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 name="Picture 4" descr="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4762" y="274584"/>
            <a:ext cx="2759378" cy="207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100_30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0395" y="274585"/>
            <a:ext cx="2256287" cy="207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593183"/>
      </p:ext>
    </p:extLst>
  </p:cSld>
  <p:clrMapOvr>
    <a:masterClrMapping/>
  </p:clrMapOvr>
</p:sld>
</file>

<file path=ppt/theme/theme1.xml><?xml version="1.0" encoding="utf-8"?>
<a:theme xmlns:a="http://schemas.openxmlformats.org/drawingml/2006/main" name="Widescreen_Red">
  <a:themeElements>
    <a:clrScheme name="UWBrand">
      <a:dk1>
        <a:sysClr val="windowText" lastClr="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97804EA-9213-40C0-888D-B5E2D75A5804}" vid="{53165E73-73D5-4386-8BD6-8D56274B0C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28642</TotalTime>
  <Words>1117</Words>
  <Application>Microsoft Office PowerPoint</Application>
  <PresentationFormat>Widescreen</PresentationFormat>
  <Paragraphs>132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Candara</vt:lpstr>
      <vt:lpstr>Roboto</vt:lpstr>
      <vt:lpstr>Segoe UI</vt:lpstr>
      <vt:lpstr>Widescreen_Red</vt:lpstr>
      <vt:lpstr> Microbiome in aging and health </vt:lpstr>
      <vt:lpstr>PowerPoint Presentation</vt:lpstr>
      <vt:lpstr>PowerPoint Presentation</vt:lpstr>
      <vt:lpstr>PowerPoint Presentation</vt:lpstr>
      <vt:lpstr>PowerPoint Presentation</vt:lpstr>
      <vt:lpstr>Human Microbiome</vt:lpstr>
      <vt:lpstr>PowerPoint Presentation</vt:lpstr>
      <vt:lpstr>PowerPoint Presentation</vt:lpstr>
      <vt:lpstr>PowerPoint Presentation</vt:lpstr>
      <vt:lpstr>PowerPoint Presentation</vt:lpstr>
      <vt:lpstr>PowerPoint Presentation</vt:lpstr>
      <vt:lpstr>PowerPoint Presentation</vt:lpstr>
      <vt:lpstr>How do we change the gut microbiome?</vt:lpstr>
      <vt:lpstr>Modifiers of the gut microbiome</vt:lpstr>
      <vt:lpstr>PowerPoint Presentation</vt:lpstr>
      <vt:lpstr>Take aways</vt:lpstr>
      <vt:lpstr>PowerPoint Presentation</vt:lpstr>
    </vt:vector>
  </TitlesOfParts>
  <Company>Dept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Microbiomes and Dementia</dc:title>
  <dc:creator>BARBARA B BENDLIN</dc:creator>
  <cp:lastModifiedBy>BARBARA B BENDLIN</cp:lastModifiedBy>
  <cp:revision>519</cp:revision>
  <cp:lastPrinted>2021-12-14T14:42:38Z</cp:lastPrinted>
  <dcterms:created xsi:type="dcterms:W3CDTF">2020-02-20T02:53:22Z</dcterms:created>
  <dcterms:modified xsi:type="dcterms:W3CDTF">2025-02-04T21:01:24Z</dcterms:modified>
</cp:coreProperties>
</file>