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1413" r:id="rId2"/>
    <p:sldId id="1067" r:id="rId3"/>
    <p:sldId id="1070" r:id="rId4"/>
    <p:sldId id="1184" r:id="rId5"/>
    <p:sldId id="1434" r:id="rId6"/>
    <p:sldId id="291" r:id="rId7"/>
    <p:sldId id="272" r:id="rId8"/>
    <p:sldId id="270" r:id="rId9"/>
    <p:sldId id="275" r:id="rId10"/>
    <p:sldId id="1436" r:id="rId11"/>
    <p:sldId id="845" r:id="rId12"/>
    <p:sldId id="1437" r:id="rId13"/>
    <p:sldId id="1232" r:id="rId14"/>
    <p:sldId id="1438" r:id="rId15"/>
    <p:sldId id="1439" r:id="rId16"/>
    <p:sldId id="1412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4286"/>
  </p:normalViewPr>
  <p:slideViewPr>
    <p:cSldViewPr snapToGrid="0">
      <p:cViewPr varScale="1">
        <p:scale>
          <a:sx n="107" d="100"/>
          <a:sy n="107" d="100"/>
        </p:scale>
        <p:origin x="12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18EAC-DD2D-3545-BA26-95626204E232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97C70-6674-3F4F-B671-C693D1D0D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9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0" lvl="1" indent="-163513"/>
            <a:r>
              <a:rPr lang="en-US" sz="1600" dirty="0"/>
              <a:t>Highly individual, modifiable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391A3-22F1-3249-8FFD-5FD973057E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62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17E46-91BE-4A50-9EA2-D4658F336A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48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BC262-2D4E-0C4B-820F-2B6B770995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66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97C70-6674-3F4F-B671-C693D1D0D5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1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B4B16-5214-EEBF-6F7E-BC6624632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58A17-4A7D-1F28-2D47-77CEE89DE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C6474-8AA5-BD89-AFC4-B7B1375C2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E046D-19CC-E258-AA5A-A62CF5350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BC262-2D4E-0C4B-820F-2B6B770995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EA832-61EC-7048-9235-E83C5848FD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97C70-6674-3F4F-B671-C693D1D0D5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8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 question</a:t>
            </a:r>
          </a:p>
          <a:p>
            <a:r>
              <a:rPr lang="en-US" dirty="0"/>
              <a:t>Transition: think about your favorite food, this is my favorite meal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EA832-61EC-7048-9235-E83C5848FD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0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component of this meal, and basically anything can be ,</a:t>
            </a:r>
            <a:r>
              <a:rPr lang="en-US" dirty="0" err="1"/>
              <a:t>etabolized</a:t>
            </a:r>
            <a:r>
              <a:rPr lang="en-US" dirty="0"/>
              <a:t> by microbes and converted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EA832-61EC-7048-9235-E83C5848FD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are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97C70-6674-3F4F-B671-C693D1D0D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with higher recorded ImP levels display lowered neurocognitive health outcomes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Memory:</a:t>
            </a:r>
            <a:r>
              <a:rPr lang="en-US" dirty="0"/>
              <a:t> Recall, recognition, and sequencing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b="1" dirty="0"/>
              <a:t>Language:</a:t>
            </a:r>
            <a:r>
              <a:rPr lang="en-US" dirty="0"/>
              <a:t> Understanding, speaking, and writing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Attention:</a:t>
            </a:r>
            <a:r>
              <a:rPr lang="en-US" dirty="0"/>
              <a:t> Focus, concentration, and switching tasks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b="1" dirty="0"/>
              <a:t>Visuospatial abilities:</a:t>
            </a:r>
            <a:r>
              <a:rPr lang="en-US" dirty="0"/>
              <a:t> Perception, navigation, and drawing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Executive function:</a:t>
            </a:r>
            <a:r>
              <a:rPr lang="en-US" dirty="0"/>
              <a:t> Planning, problem-solving, and decision-making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51AFC-CD2E-5241-A5F6-3092FE774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Dietary histidine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51AFC-CD2E-5241-A5F6-3092FE7745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Exacerbated cortical neuropathology – describe histology</a:t>
            </a:r>
          </a:p>
          <a:p>
            <a:r>
              <a:rPr lang="en-US" dirty="0"/>
              <a:t>40um sections – MethoxyX04 for </a:t>
            </a:r>
            <a:r>
              <a:rPr lang="en-US" dirty="0" err="1"/>
              <a:t>Abeta</a:t>
            </a:r>
            <a:endParaRPr lang="en-US" dirty="0"/>
          </a:p>
          <a:p>
            <a:r>
              <a:rPr lang="en-US" dirty="0"/>
              <a:t>10x objective 4x objective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51AFC-CD2E-5241-A5F6-3092FE774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38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told you about a potentially bad metabolites, they are bacterial metabolites that may be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97C70-6674-3F4F-B671-C693D1D0D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0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1071-6940-5B81-F2DC-890D5FC3A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6E603-5D42-8642-6E1D-16F2F3EAC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37A93-581D-43CC-03D0-2A11FC5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3A5DA-3A38-2EE1-5AA2-4FC89C7C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C2DE7-D8C8-7213-35CF-9ACA108B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6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F136-AFA1-9F4C-0B64-90A6D50A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BF50D-A1B6-84CA-92AB-61CF5E3F6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2D7A3-37A1-AA22-A98F-6284806A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A623F-ED3B-D80C-0991-80312A0A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3A221-2B3E-F930-033E-1ABA35FA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2EB1B-2010-08E4-48AF-747FD5BE3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C7568-2EDD-934B-6F7D-46D82A043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C6953-30FC-292E-2753-7564A086F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B3709-5D41-46DA-C3B6-7C74F44B8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97C0B-BF40-7ED5-DC06-F13D2AA0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0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A2C7-3EC5-D5A3-12BA-8DCBE955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80455"/>
            <a:ext cx="10896600" cy="517065"/>
          </a:xfrm>
        </p:spPr>
        <p:txBody>
          <a:bodyPr/>
          <a:lstStyle/>
          <a:p>
            <a:r>
              <a:rPr lang="en-US" dirty="0"/>
              <a:t>Insert slide title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C8FC7EDF-D625-4640-AF06-22ADBDC8C8C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57200" y="1530523"/>
            <a:ext cx="5429250" cy="46416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8C45FAA6-1118-A24C-9C61-949F410E7C81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38900" y="1530523"/>
            <a:ext cx="4914900" cy="46416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37A76B-A3F1-E24A-9B72-37AC8087E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534835"/>
            <a:ext cx="4460516" cy="323165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32924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A7BD-015D-C276-6E64-672A251B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D6FC5-62D1-65B4-41A0-AACFB46F2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A6A79-99D7-99A9-4FF2-CDC3BD1C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41A6-9A2B-2D00-67E4-1A512603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5014-5541-EF49-E5A7-657C17AC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4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320F-2B81-D6E3-E55B-DC99E4AC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711F6-DFEA-FC49-E03D-1E9B6C46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74DDA-8793-835C-2973-B3F7D402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A62A4-78EA-A750-80CA-244F4F9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F109D-311E-2090-498E-6D875668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6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77D0-D9EA-7C55-AA4F-90F774BE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8915B-88D0-5AB6-077D-FC7F44AC9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3B0BA-E801-732E-9933-9C81B0F6D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90C4B-6D7B-0BCC-0F8A-BB28EF1D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33DAA-16A5-07D7-E2CE-6AD0F3BFD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DC8B0-9A7D-3846-03FC-79BB2864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8EAE-F2AA-0266-644D-9CBE60F4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759B6-26D1-4929-F7B6-F5BE4B041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FE03F-8FD8-888D-CD89-F5F28BC2C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1F5FD-CE28-ACF0-72C2-A38DB8213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F3AFD-0C22-5F8B-7CC9-98916F1AF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9289AE-27AF-78C5-B8BB-02DA0339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439F9-6D8E-07E2-5D61-180F3269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791519-9B39-35BF-1A30-0A9C6ED0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91B4-EA7D-4B80-2821-CB601C03A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F422C-607C-2C40-7D9F-BEBCC21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0156D-5F3E-ECA8-C42E-968A867C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CEFA2-E8BC-380C-E2AC-AA0847C7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AA644-27B2-17F5-1CE1-B267A00E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D5CD7-8365-EF98-823D-55CC4B7C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18CDF-98A2-1AEE-DB63-8C280563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AC144-A1CE-128D-7AB5-ED0A613D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033DC-2F1A-4BB4-F901-A1749D988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45E3C-8851-BB01-D0EF-005B7B6FE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BA28D-8CEA-070A-7164-F46D9FDD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351CB-70A7-68D3-08D1-A1BE3681C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D7453-8811-330C-6094-8C47E6B0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15BC-FEE8-BDF8-7651-A4C6BB87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101C5C-AB5A-0882-BD8F-494C07F88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907F4-FCE2-CE82-76F5-71840C903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822A0-10D2-4E82-6E48-64A26D9F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3132B-FE57-AEAF-4BA7-DBA989ECD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7D8A5-A66E-A8A0-C52F-76FFA094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39794-E468-4A6E-E3B1-E05C29B8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BE85-7F52-5FDE-1C31-EAC060B26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FEC9-2336-802B-CEB4-BB82FA01D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928999-7957-E544-84DD-8B2FA9B4F723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FD5A-A8FE-5530-1829-410963594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C378-0B05-5888-CFAA-9C2421CB9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3FCAE-4187-FA4C-8AF3-6C0069406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4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tif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hyperlink" Target="https://www.google.com/imgres?imgurl=https%3A%2F%2Fyt3.ggpht.com%2Fa%2FAGF-l7--M5MPlX5w45mpscVv0W9R8jMwKhX7KhiULg%3Ds900-c-k-c0xffffffff-no-rj-mo&amp;imgrefurl=https%3A%2F%2Fwww.youtube.com%2Fuser%2FNHLBI&amp;docid=eA3sokzPzY8U7M&amp;tbnid=kuqxnT21LawybM%3A&amp;vet=10ahUKEwjz-a36jdjlAhVNcq0KHR0wDRsQMwhHKAEwAQ..i&amp;w=900&amp;h=900&amp;safe=active&amp;client=firefox-b-1-d&amp;bih=555&amp;biw=985&amp;q=NHLBI&amp;ved=0ahUKEwjz-a36jdjlAhVNcq0KHR0wDRsQMwhHKAEwAQ&amp;iact=mrc&amp;uact=8" TargetMode="External"/><Relationship Id="rId4" Type="http://schemas.openxmlformats.org/officeDocument/2006/relationships/image" Target="../media/image5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83F2-DB6F-1C92-901B-678AC73D9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-454275"/>
            <a:ext cx="10619874" cy="2387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Gut Bacterial metabolism and Alzheimer's disease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28EBCC-BE44-DF0D-3EBB-85331629D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5" y="4476753"/>
            <a:ext cx="3862694" cy="21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8D92C06-BA54-C806-2E96-FC19A07AD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149" y="2116085"/>
            <a:ext cx="7505701" cy="1701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Federico E. Rey, PhD</a:t>
            </a:r>
          </a:p>
          <a:p>
            <a:r>
              <a:rPr lang="en-US" sz="2800" dirty="0">
                <a:solidFill>
                  <a:schemeClr val="tx1"/>
                </a:solidFill>
              </a:rPr>
              <a:t>Departments of Bacteriology and Medical Microbiology and Immunology</a:t>
            </a:r>
          </a:p>
          <a:p>
            <a:r>
              <a:rPr lang="en-US" sz="2800" dirty="0">
                <a:solidFill>
                  <a:schemeClr val="tx1"/>
                </a:solidFill>
              </a:rPr>
              <a:t>University of Wisconsin</a:t>
            </a:r>
          </a:p>
          <a:p>
            <a:r>
              <a:rPr lang="en-US" sz="2800" dirty="0" err="1">
                <a:solidFill>
                  <a:schemeClr val="tx1"/>
                </a:solidFill>
              </a:rPr>
              <a:t>ferey@wisc.edu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3" name="Picture 12" descr="A white and red veins&#10;&#10;Description automatically generated with medium confidence">
            <a:extLst>
              <a:ext uri="{FF2B5EF4-FFF2-40B4-BE49-F238E27FC236}">
                <a16:creationId xmlns:a16="http://schemas.microsoft.com/office/drawing/2014/main" id="{79E5A724-69F9-E33E-53FC-A193E1CB8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820" y="3390827"/>
            <a:ext cx="3467173" cy="34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0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F6DC-CB87-4E56-E405-098B9CAE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49715"/>
            <a:ext cx="10896600" cy="5170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Pre-clinical studies support the idea that SCFA may slow down AD pathology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9881AA-8168-C5AA-A463-52894DE03048}"/>
              </a:ext>
            </a:extLst>
          </p:cNvPr>
          <p:cNvSpPr txBox="1">
            <a:spLocks/>
          </p:cNvSpPr>
          <p:nvPr/>
        </p:nvSpPr>
        <p:spPr>
          <a:xfrm>
            <a:off x="0" y="3930650"/>
            <a:ext cx="11821886" cy="3188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dirty="0"/>
              <a:t>AD mice supplemented with butyrate show decreased levels of amyloid and proinflammatory cytokines in the brain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Butyrate and propionate protect brain endothelial cells from LPS-induced barrier permeability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Butyrate and acetate downregulate LPS-induced proinflammatory cytokine production by microglia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EA937-2BB9-F37E-5343-2D2B1C176AD4}"/>
              </a:ext>
            </a:extLst>
          </p:cNvPr>
          <p:cNvSpPr txBox="1"/>
          <p:nvPr/>
        </p:nvSpPr>
        <p:spPr>
          <a:xfrm>
            <a:off x="6233433" y="648866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Jiang et al. 2021, Knox et al. 2022, Caetano-Silva et al. 2023</a:t>
            </a:r>
            <a:r>
              <a:rPr lang="en-US" sz="1800" dirty="0"/>
              <a:t>, </a:t>
            </a:r>
            <a:endParaRPr lang="en-US" dirty="0"/>
          </a:p>
        </p:txBody>
      </p:sp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117098A4-411B-1629-DA45-630F7505A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69855" r="18059" b="5661"/>
          <a:stretch/>
        </p:blipFill>
        <p:spPr>
          <a:xfrm>
            <a:off x="1782379" y="1207173"/>
            <a:ext cx="8246241" cy="23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D8F9-AFD9-289E-69A1-0359F111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0"/>
            <a:ext cx="11830929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Short Chain Fatty Acids (SCFAs) 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levels are reduced in amyloid positive participants compared to healthy controls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19BCF-B04D-375C-656B-7A648DEE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751B-F27E-420F-B957-768F8B026148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8A909-8BA4-8A55-3A55-94591A5621C0}"/>
              </a:ext>
            </a:extLst>
          </p:cNvPr>
          <p:cNvSpPr txBox="1"/>
          <p:nvPr/>
        </p:nvSpPr>
        <p:spPr>
          <a:xfrm>
            <a:off x="10212024" y="6558776"/>
            <a:ext cx="7324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created with Biorender.com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0E2A87EA-B43B-E4C4-8C2A-08D38CEAD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69855" r="18059" b="5661"/>
          <a:stretch/>
        </p:blipFill>
        <p:spPr>
          <a:xfrm>
            <a:off x="3573197" y="1188936"/>
            <a:ext cx="5032080" cy="14223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B2C95-DD55-B33D-110C-AFF0E8C8144E}"/>
              </a:ext>
            </a:extLst>
          </p:cNvPr>
          <p:cNvSpPr txBox="1"/>
          <p:nvPr/>
        </p:nvSpPr>
        <p:spPr>
          <a:xfrm>
            <a:off x="303439" y="6132294"/>
            <a:ext cx="11585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Butyrate and propionate-producing bacteria have reduced relative abundance in participants with amyloid positive status (n=315)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0816F5-A851-ABFD-1DEC-0854FEA24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40" y="2811607"/>
            <a:ext cx="25146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487D6A-DEBF-BF98-3DA0-4064707F8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43" y="2798907"/>
            <a:ext cx="2514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5744D2-06C5-3C4C-D127-A00EE9DAA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47" y="2786207"/>
            <a:ext cx="25273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oop Icon - Free PNG &amp; SVG 410740 - Noun Project">
            <a:extLst>
              <a:ext uri="{FF2B5EF4-FFF2-40B4-BE49-F238E27FC236}">
                <a16:creationId xmlns:a16="http://schemas.microsoft.com/office/drawing/2014/main" id="{D4D1724B-8B52-96F0-14D2-0E864903D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" y="2514499"/>
            <a:ext cx="826353" cy="8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778BB-4298-EE26-640E-898EEA9C1FD5}"/>
              </a:ext>
            </a:extLst>
          </p:cNvPr>
          <p:cNvSpPr txBox="1"/>
          <p:nvPr/>
        </p:nvSpPr>
        <p:spPr>
          <a:xfrm>
            <a:off x="1755054" y="5542235"/>
            <a:ext cx="8522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Amyloid </a:t>
            </a:r>
          </a:p>
          <a:p>
            <a:r>
              <a:rPr lang="en-US" sz="1400" dirty="0"/>
              <a:t>negative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3EB922-BEAF-B5A8-8B59-C221668EED4C}"/>
              </a:ext>
            </a:extLst>
          </p:cNvPr>
          <p:cNvSpPr txBox="1"/>
          <p:nvPr/>
        </p:nvSpPr>
        <p:spPr>
          <a:xfrm>
            <a:off x="2719682" y="5542235"/>
            <a:ext cx="8522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Amyloid </a:t>
            </a:r>
          </a:p>
          <a:p>
            <a:r>
              <a:rPr lang="en-US" sz="1400" dirty="0"/>
              <a:t>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99047-B8A7-3490-F970-2F0A221E6F95}"/>
              </a:ext>
            </a:extLst>
          </p:cNvPr>
          <p:cNvSpPr txBox="1"/>
          <p:nvPr/>
        </p:nvSpPr>
        <p:spPr>
          <a:xfrm>
            <a:off x="4981576" y="5531448"/>
            <a:ext cx="8522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Amyloid </a:t>
            </a:r>
          </a:p>
          <a:p>
            <a:r>
              <a:rPr lang="en-US" sz="1400" dirty="0"/>
              <a:t>negative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E4AADF-FF47-9FC1-E689-D0D980D92B85}"/>
              </a:ext>
            </a:extLst>
          </p:cNvPr>
          <p:cNvSpPr txBox="1"/>
          <p:nvPr/>
        </p:nvSpPr>
        <p:spPr>
          <a:xfrm>
            <a:off x="5974340" y="5531448"/>
            <a:ext cx="8522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Amyloid </a:t>
            </a:r>
          </a:p>
          <a:p>
            <a:r>
              <a:rPr lang="en-US" sz="1400" dirty="0"/>
              <a:t>Positive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CACDF-B305-4662-5512-960D1AEA66DE}"/>
              </a:ext>
            </a:extLst>
          </p:cNvPr>
          <p:cNvSpPr txBox="1"/>
          <p:nvPr/>
        </p:nvSpPr>
        <p:spPr>
          <a:xfrm>
            <a:off x="8291014" y="5539327"/>
            <a:ext cx="8522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Amyloid </a:t>
            </a:r>
          </a:p>
          <a:p>
            <a:r>
              <a:rPr lang="en-US" sz="1400" dirty="0"/>
              <a:t>negative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492E0-6F21-B622-1281-908CDB4A97DD}"/>
              </a:ext>
            </a:extLst>
          </p:cNvPr>
          <p:cNvSpPr txBox="1"/>
          <p:nvPr/>
        </p:nvSpPr>
        <p:spPr>
          <a:xfrm>
            <a:off x="9283778" y="5539327"/>
            <a:ext cx="8522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Amyloid </a:t>
            </a:r>
          </a:p>
          <a:p>
            <a:r>
              <a:rPr lang="en-US" sz="1400" dirty="0"/>
              <a:t>Positive</a:t>
            </a:r>
          </a:p>
        </p:txBody>
      </p:sp>
    </p:spTree>
    <p:extLst>
      <p:ext uri="{BB962C8B-B14F-4D97-AF65-F5344CB8AC3E}">
        <p14:creationId xmlns:p14="http://schemas.microsoft.com/office/powerpoint/2010/main" val="211402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DC16-5A7A-829A-BF2F-282A1E606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/>
              <a:t>Take-home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5B933-5A13-18C0-CFC6-CCC277CB0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93" y="1564368"/>
            <a:ext cx="11381014" cy="4351338"/>
          </a:xfrm>
        </p:spPr>
        <p:txBody>
          <a:bodyPr>
            <a:noAutofit/>
          </a:bodyPr>
          <a:lstStyle/>
          <a:p>
            <a:r>
              <a:rPr lang="en-US" sz="3600" dirty="0"/>
              <a:t>Associations between the abundance of gut bacteria and their metabolites with AD pathology in humans.</a:t>
            </a:r>
          </a:p>
          <a:p>
            <a:endParaRPr lang="en-US" sz="3600" dirty="0"/>
          </a:p>
          <a:p>
            <a:r>
              <a:rPr lang="en-US" sz="3600" dirty="0"/>
              <a:t>Mouse studies support a causal role of bacteria or bacteria-derived metabolites (disease trajectory). </a:t>
            </a:r>
          </a:p>
          <a:p>
            <a:endParaRPr lang="en-US" sz="3600" dirty="0"/>
          </a:p>
          <a:p>
            <a:r>
              <a:rPr lang="en-US" sz="3600" dirty="0"/>
              <a:t>Many microbial metabolites likely affect disease progression. More research is needed.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4429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B2EC1-21FC-894C-86C3-5824A454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84" y="154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Microbiome-centered interventions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F4D01-E32C-844F-BE50-BF0889A6B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2" y="1689592"/>
            <a:ext cx="11509717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Dietary fiber 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Fermented foods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Probiotics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7EB21-9753-4E12-D9A3-8FA864FB0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52" y="3589640"/>
            <a:ext cx="9151803" cy="287940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765FA4-9EBA-44A2-8EED-4DDD5A5B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2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Microbiome-centered interventions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0F3E-31A7-58D2-D04E-0B47E64D505A}"/>
              </a:ext>
            </a:extLst>
          </p:cNvPr>
          <p:cNvSpPr txBox="1"/>
          <p:nvPr/>
        </p:nvSpPr>
        <p:spPr>
          <a:xfrm>
            <a:off x="343930" y="1618370"/>
            <a:ext cx="6098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Dietary fiber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Fermented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Probiotics</a:t>
            </a:r>
          </a:p>
        </p:txBody>
      </p:sp>
    </p:spTree>
    <p:extLst>
      <p:ext uri="{BB962C8B-B14F-4D97-AF65-F5344CB8AC3E}">
        <p14:creationId xmlns:p14="http://schemas.microsoft.com/office/powerpoint/2010/main" val="64810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45A3-E115-16A1-0387-2D3570E5E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59C02-2674-D1C6-0F63-8A90A5BC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84" y="154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Microbiome-centered interventions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AA760-1CAC-F459-0811-4D90D4BEE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82" y="1689592"/>
            <a:ext cx="11509717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Dietary fiber 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Fermented foods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Probiotics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Fecal Microbiota Transplants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Live biotherapeutic products: Rationally designed, defined bacterial consortia to treat a variety of diseases (Medicinal Ecology)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Drugging the microbiome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7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113E600-03F8-544F-B23A-F7968C0D8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181" y="2360787"/>
            <a:ext cx="2371574" cy="8623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6FAB447-66D5-5D44-A279-6AFD80FC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578" y="3880481"/>
            <a:ext cx="1512177" cy="1027295"/>
          </a:xfrm>
          <a:prstGeom prst="rect">
            <a:avLst/>
          </a:prstGeom>
        </p:spPr>
      </p:pic>
      <p:pic>
        <p:nvPicPr>
          <p:cNvPr id="2053" name="Picture 5" descr="Image result for NHLBI">
            <a:hlinkClick r:id="rId5"/>
            <a:extLst>
              <a:ext uri="{FF2B5EF4-FFF2-40B4-BE49-F238E27FC236}">
                <a16:creationId xmlns:a16="http://schemas.microsoft.com/office/drawing/2014/main" id="{D18A7B56-CC78-B141-B3C9-680B82743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25286" r="13799" b="24937"/>
          <a:stretch/>
        </p:blipFill>
        <p:spPr bwMode="auto">
          <a:xfrm>
            <a:off x="7228605" y="2389104"/>
            <a:ext cx="2240576" cy="15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770B-B1EC-71D5-C50B-BECABBF639B3}"/>
              </a:ext>
            </a:extLst>
          </p:cNvPr>
          <p:cNvSpPr txBox="1"/>
          <p:nvPr/>
        </p:nvSpPr>
        <p:spPr>
          <a:xfrm>
            <a:off x="-1" y="5082185"/>
            <a:ext cx="10937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Collaborators: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Barbara </a:t>
            </a:r>
            <a:r>
              <a:rPr lang="en-US" sz="2000" b="1" dirty="0" err="1"/>
              <a:t>Bendlin</a:t>
            </a:r>
            <a:r>
              <a:rPr lang="en-US" sz="2000" dirty="0"/>
              <a:t>, Tyler </a:t>
            </a:r>
            <a:r>
              <a:rPr lang="en-US" sz="2000" dirty="0" err="1"/>
              <a:t>Ulland</a:t>
            </a:r>
            <a:r>
              <a:rPr lang="en-US" sz="2000" dirty="0"/>
              <a:t>, Alan Attie, John </a:t>
            </a:r>
            <a:r>
              <a:rPr lang="en-US" sz="2000" dirty="0" err="1"/>
              <a:t>Denu</a:t>
            </a:r>
            <a:r>
              <a:rPr lang="en-US" sz="2000" dirty="0"/>
              <a:t>, Daniel Amador-Noguez (UW-Madison)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Fredrik </a:t>
            </a:r>
            <a:r>
              <a:rPr lang="en-US" sz="2000" dirty="0" err="1"/>
              <a:t>Bäckhed</a:t>
            </a:r>
            <a:r>
              <a:rPr lang="en-US" sz="2000" dirty="0"/>
              <a:t> (U of Gothenburg)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Jake </a:t>
            </a:r>
            <a:r>
              <a:rPr lang="en-US" sz="2000" dirty="0" err="1"/>
              <a:t>Lusis</a:t>
            </a:r>
            <a:r>
              <a:rPr lang="en-US" sz="2000" dirty="0"/>
              <a:t> (UCLA)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Stan Hazen (Cleveland Clinic)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AB84A-845F-2951-A518-684E6D4C42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37"/>
          <a:stretch/>
        </p:blipFill>
        <p:spPr>
          <a:xfrm>
            <a:off x="208696" y="452301"/>
            <a:ext cx="7019909" cy="452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51FF95-944D-1EEE-1A25-92BC824DA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000" y="778337"/>
            <a:ext cx="4699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9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613"/>
          <a:stretch/>
        </p:blipFill>
        <p:spPr>
          <a:xfrm>
            <a:off x="1158249" y="360700"/>
            <a:ext cx="9624536" cy="5473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40948" y="5523539"/>
            <a:ext cx="14418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Image: Bryce Richter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854A00-D95E-664A-8CD0-13F8B4E43FBC}"/>
              </a:ext>
            </a:extLst>
          </p:cNvPr>
          <p:cNvSpPr/>
          <p:nvPr/>
        </p:nvSpPr>
        <p:spPr>
          <a:xfrm>
            <a:off x="1158249" y="5942919"/>
            <a:ext cx="9757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Gnotobiotic mouse models are useful to dissect interactions between specific bacterial pathways and components of the diet.</a:t>
            </a:r>
          </a:p>
        </p:txBody>
      </p:sp>
    </p:spTree>
    <p:extLst>
      <p:ext uri="{BB962C8B-B14F-4D97-AF65-F5344CB8AC3E}">
        <p14:creationId xmlns:p14="http://schemas.microsoft.com/office/powerpoint/2010/main" val="45594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726770" y="3979912"/>
            <a:ext cx="7615259" cy="52038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/>
              <a:t>-</a:t>
            </a:r>
            <a:r>
              <a:rPr lang="en-US" sz="2400" dirty="0"/>
              <a:t>Origin: at birth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 marL="0" indent="0">
              <a:buNone/>
              <a:defRPr/>
            </a:pPr>
            <a:r>
              <a:rPr lang="en-US" sz="2400" dirty="0"/>
              <a:t>-Content: Includes functions we did not have to evolve on our own (e.g. glycoside hydrolases)</a:t>
            </a:r>
          </a:p>
          <a:p>
            <a:pPr marL="0" indent="0">
              <a:buNone/>
              <a:defRPr/>
            </a:pPr>
            <a:endParaRPr lang="en-US" sz="800" i="1" dirty="0"/>
          </a:p>
          <a:p>
            <a:pPr marL="0" indent="0">
              <a:buNone/>
              <a:defRPr/>
            </a:pPr>
            <a:r>
              <a:rPr lang="en-US" sz="2400" dirty="0"/>
              <a:t>-Plasticity: microbial community structure changes rapidly in response to diet	</a:t>
            </a:r>
            <a:r>
              <a:rPr lang="en-US" sz="2000" dirty="0"/>
              <a:t>	</a:t>
            </a:r>
            <a:r>
              <a:rPr lang="en-US" sz="1800" dirty="0"/>
              <a:t>	                                       	</a:t>
            </a:r>
          </a:p>
          <a:p>
            <a:pPr eaLnBrk="1" hangingPunct="1"/>
            <a:endParaRPr lang="en-US" sz="1800" dirty="0"/>
          </a:p>
          <a:p>
            <a:pPr eaLnBrk="1" hangingPunct="1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55189" y="1720501"/>
            <a:ext cx="800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400" dirty="0"/>
              <a:t>~ 150 microbial species per individual (mostly bacterial, but </a:t>
            </a:r>
            <a:r>
              <a:rPr lang="en-US" sz="2400" dirty="0" err="1"/>
              <a:t>archaea</a:t>
            </a:r>
            <a:r>
              <a:rPr lang="en-US" sz="2400" dirty="0"/>
              <a:t> and eukaryotes are also present)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189" y="2668627"/>
            <a:ext cx="870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An enormous genetic repository (unique to each individual)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189" y="3260228"/>
            <a:ext cx="9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Distinct from our human genome in its origin, composition, and plasticity: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02635"/>
            <a:ext cx="3417186" cy="267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5189" y="1128901"/>
            <a:ext cx="4983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400" dirty="0">
                <a:latin typeface="+mn-lt"/>
              </a:rPr>
              <a:t>1x10</a:t>
            </a:r>
            <a:r>
              <a:rPr lang="en-US" sz="2400" baseline="30000" dirty="0">
                <a:latin typeface="+mn-lt"/>
              </a:rPr>
              <a:t>11</a:t>
            </a:r>
            <a:r>
              <a:rPr lang="en-US" sz="2400" dirty="0">
                <a:latin typeface="+mn-lt"/>
              </a:rPr>
              <a:t> organisms per milliliter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644072" y="-48484"/>
            <a:ext cx="12192000" cy="120156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gut microbiota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F4FAC1-1F16-E866-1073-430000342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9" y="4221161"/>
            <a:ext cx="4128817" cy="26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8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Microbiota</a:t>
            </a:r>
            <a:r>
              <a:rPr lang="en-US" sz="4000" b="1" dirty="0"/>
              <a:t>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1" y="1429451"/>
            <a:ext cx="11197883" cy="16803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~60% of microbial strains harbored in each adult’s intestine are retained over the course of 5-8 year sampling periods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82" y="2665834"/>
            <a:ext cx="7151371" cy="2078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0988"/>
          <a:stretch/>
        </p:blipFill>
        <p:spPr>
          <a:xfrm>
            <a:off x="87205" y="4873206"/>
            <a:ext cx="7276383" cy="1293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2836"/>
          <a:stretch/>
        </p:blipFill>
        <p:spPr>
          <a:xfrm>
            <a:off x="218150" y="5719861"/>
            <a:ext cx="7036824" cy="7877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5832" y="5849127"/>
            <a:ext cx="3730842" cy="7877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17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" y="430099"/>
            <a:ext cx="11794756" cy="619295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700" b="1" dirty="0">
                <a:latin typeface="Calibri" panose="020F0502020204030204" pitchFamily="34" charset="0"/>
                <a:cs typeface="Calibri" panose="020F0502020204030204" pitchFamily="34" charset="0"/>
              </a:rPr>
              <a:t>What are the consequences of our gut microbial differences?</a:t>
            </a:r>
          </a:p>
          <a:p>
            <a:pPr marL="0" indent="0" algn="ctr">
              <a:buNone/>
            </a:pP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Thousands of species capable of gut colonization; Each of us harbors a unique collection of 100-200 species of bacteria</a:t>
            </a:r>
          </a:p>
          <a:p>
            <a:pPr marL="571500" indent="-571500"/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How our microbial differences influence the metabolism of the food we consume? How this affects our health?</a:t>
            </a:r>
          </a:p>
          <a:p>
            <a:pPr marL="571500" indent="-571500"/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Hypothesis: The gut microbiome is a key determinant of how we respond to diet</a:t>
            </a:r>
          </a:p>
          <a:p>
            <a:pPr marL="571500" indent="-571500"/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/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0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imgres.jpg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66" y="4497108"/>
            <a:ext cx="2520379" cy="1319628"/>
          </a:xfrm>
          <a:prstGeom prst="rect">
            <a:avLst/>
          </a:prstGeom>
        </p:spPr>
      </p:pic>
      <p:pic>
        <p:nvPicPr>
          <p:cNvPr id="6" name="Picture 5" descr="DSCN08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34" y="1228692"/>
            <a:ext cx="4039742" cy="53863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4714" y="2455427"/>
            <a:ext cx="4431350" cy="3973605"/>
            <a:chOff x="758719" y="2730500"/>
            <a:chExt cx="4431350" cy="3973605"/>
          </a:xfrm>
        </p:grpSpPr>
        <p:pic>
          <p:nvPicPr>
            <p:cNvPr id="23" name="Picture 22" descr="images.jpg"/>
            <p:cNvPicPr>
              <a:picLocks noChangeAspect="1"/>
            </p:cNvPicPr>
            <p:nvPr/>
          </p:nvPicPr>
          <p:blipFill>
            <a:blip r:embed="rId5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66" y="2730500"/>
              <a:ext cx="2552701" cy="1479701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3107269" y="3556000"/>
              <a:ext cx="2082800" cy="0"/>
            </a:xfrm>
            <a:prstGeom prst="straightConnector1">
              <a:avLst/>
            </a:prstGeom>
            <a:ln w="571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151466" y="3086101"/>
              <a:ext cx="1752600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Complex plant polysaccharides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103966" y="3860800"/>
              <a:ext cx="0" cy="736600"/>
            </a:xfrm>
            <a:prstGeom prst="straightConnector1">
              <a:avLst/>
            </a:prstGeom>
            <a:ln w="571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58719" y="4642002"/>
              <a:ext cx="319332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Short Chain Fatty Acids: </a:t>
              </a:r>
            </a:p>
            <a:p>
              <a:pPr marL="0" lvl="2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(e.g., acetate, propionate, butyrate)</a:t>
              </a:r>
            </a:p>
            <a:p>
              <a:pPr marL="0" lvl="2"/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2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Epigenetic regulation</a:t>
              </a:r>
            </a:p>
            <a:p>
              <a:pPr marL="0" lvl="2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Immunomodulatory properties</a:t>
              </a:r>
            </a:p>
            <a:p>
              <a:pPr marL="0" lvl="2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Modulate intestinal motility</a:t>
              </a:r>
            </a:p>
            <a:p>
              <a:pPr marL="0" lvl="2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Modulate insulin sensitivity  </a:t>
              </a:r>
            </a:p>
            <a:p>
              <a:pPr marL="0" lvl="2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Regulate blood pressure</a:t>
              </a: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6634586" y="5080641"/>
            <a:ext cx="1785515" cy="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385300" y="5398808"/>
            <a:ext cx="0" cy="736600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811580" y="1085481"/>
            <a:ext cx="4060762" cy="2770717"/>
            <a:chOff x="6811580" y="1217674"/>
            <a:chExt cx="4060762" cy="2770717"/>
          </a:xfrm>
        </p:grpSpPr>
        <p:pic>
          <p:nvPicPr>
            <p:cNvPr id="30" name="Picture 29" descr="images.jpg"/>
            <p:cNvPicPr>
              <a:picLocks noChangeAspect="1"/>
            </p:cNvPicPr>
            <p:nvPr/>
          </p:nvPicPr>
          <p:blipFill>
            <a:blip r:embed="rId5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444" y="1217674"/>
              <a:ext cx="2755898" cy="15974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585200" y="1642070"/>
              <a:ext cx="2109344" cy="646331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Flavonoids</a:t>
              </a:r>
            </a:p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( e.g.,</a:t>
              </a:r>
              <a:r>
                <a:rPr lang="en-US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anthocyanins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9474200" y="2336800"/>
              <a:ext cx="0" cy="736600"/>
            </a:xfrm>
            <a:prstGeom prst="straightConnector1">
              <a:avLst/>
            </a:prstGeom>
            <a:ln w="571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147622" y="3034284"/>
              <a:ext cx="2520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3,4-Dihydroxybenzoic acid and other phenolic acids</a:t>
              </a:r>
            </a:p>
            <a:p>
              <a:endParaRPr lang="en-US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-Prevents atherosclerosis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6811580" y="1905000"/>
              <a:ext cx="1841500" cy="0"/>
            </a:xfrm>
            <a:prstGeom prst="straightConnector1">
              <a:avLst/>
            </a:prstGeom>
            <a:ln w="5715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8534400" y="4895975"/>
            <a:ext cx="18796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Choline/carnitine/histidine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74100" y="6206614"/>
            <a:ext cx="263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TMAO,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Detrimental effects in CMD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37199-D133-10DC-5CE4-C9EFA9E46D70}"/>
              </a:ext>
            </a:extLst>
          </p:cNvPr>
          <p:cNvSpPr txBox="1"/>
          <p:nvPr/>
        </p:nvSpPr>
        <p:spPr>
          <a:xfrm>
            <a:off x="97245" y="-46783"/>
            <a:ext cx="116104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Gut bacteria produce metabolites that influence host biology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E998D-669F-2ED5-63DE-B3C3EB90B160}"/>
              </a:ext>
            </a:extLst>
          </p:cNvPr>
          <p:cNvSpPr txBox="1"/>
          <p:nvPr/>
        </p:nvSpPr>
        <p:spPr>
          <a:xfrm>
            <a:off x="97245" y="6560557"/>
            <a:ext cx="502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Cao et. al 2023; Kasahara et al 2019;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Haș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IM, 2023; </a:t>
            </a:r>
          </a:p>
        </p:txBody>
      </p:sp>
    </p:spTree>
    <p:extLst>
      <p:ext uri="{BB962C8B-B14F-4D97-AF65-F5344CB8AC3E}">
        <p14:creationId xmlns:p14="http://schemas.microsoft.com/office/powerpoint/2010/main" val="84473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D8E8-0A77-819E-AD1F-DC8B5B48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5843"/>
            <a:ext cx="12192000" cy="5170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does bacterial metabolism influence AD?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Correlation to causation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523EC1A-43AD-C552-F424-256C5B083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4" t="5942" r="867" b="10007"/>
          <a:stretch/>
        </p:blipFill>
        <p:spPr bwMode="auto">
          <a:xfrm>
            <a:off x="660252" y="2007835"/>
            <a:ext cx="1752785" cy="17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B0B785-13F8-BAA6-0E79-9B4DA05D406F}"/>
              </a:ext>
            </a:extLst>
          </p:cNvPr>
          <p:cNvSpPr txBox="1">
            <a:spLocks/>
          </p:cNvSpPr>
          <p:nvPr/>
        </p:nvSpPr>
        <p:spPr>
          <a:xfrm>
            <a:off x="151835" y="4400711"/>
            <a:ext cx="3008935" cy="932563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rgbClr val="C5050C"/>
                </a:solidFill>
              </a:rPr>
              <a:t>[Associations]</a:t>
            </a:r>
            <a:endParaRPr lang="en-US" sz="18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AD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Biomarkers, bacterial taxa, </a:t>
            </a:r>
          </a:p>
          <a:p>
            <a:pPr algn="ctr"/>
            <a:r>
              <a:rPr lang="en-US" sz="1400" dirty="0"/>
              <a:t>Neuroimaging </a:t>
            </a:r>
            <a:r>
              <a:rPr lang="en-US" sz="1400" dirty="0" err="1"/>
              <a:t>etc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10" name="Graphic 9" descr="Shuffle outline">
            <a:extLst>
              <a:ext uri="{FF2B5EF4-FFF2-40B4-BE49-F238E27FC236}">
                <a16:creationId xmlns:a16="http://schemas.microsoft.com/office/drawing/2014/main" id="{3542E2EF-D397-8A22-BA20-FCAFB622B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0658" y="3055384"/>
            <a:ext cx="834479" cy="1137328"/>
          </a:xfrm>
          <a:prstGeom prst="rect">
            <a:avLst/>
          </a:prstGeom>
        </p:spPr>
      </p:pic>
      <p:pic>
        <p:nvPicPr>
          <p:cNvPr id="11" name="Graphic 10" descr="Germ outline">
            <a:extLst>
              <a:ext uri="{FF2B5EF4-FFF2-40B4-BE49-F238E27FC236}">
                <a16:creationId xmlns:a16="http://schemas.microsoft.com/office/drawing/2014/main" id="{9776D6CB-28D7-925C-8803-E46698567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5410" y="2740236"/>
            <a:ext cx="914400" cy="914400"/>
          </a:xfrm>
          <a:prstGeom prst="rect">
            <a:avLst/>
          </a:prstGeom>
        </p:spPr>
      </p:pic>
      <p:pic>
        <p:nvPicPr>
          <p:cNvPr id="12" name="Graphic 11" descr="Chemicals with solid fill">
            <a:extLst>
              <a:ext uri="{FF2B5EF4-FFF2-40B4-BE49-F238E27FC236}">
                <a16:creationId xmlns:a16="http://schemas.microsoft.com/office/drawing/2014/main" id="{CDF05361-D5B3-BB4F-4C3E-CECA61E8B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5367" y="3520684"/>
            <a:ext cx="810437" cy="8104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73C4B70-8030-B83C-B90D-1B546BFC3615}"/>
              </a:ext>
            </a:extLst>
          </p:cNvPr>
          <p:cNvSpPr txBox="1">
            <a:spLocks/>
          </p:cNvSpPr>
          <p:nvPr/>
        </p:nvSpPr>
        <p:spPr>
          <a:xfrm>
            <a:off x="5885450" y="4159168"/>
            <a:ext cx="3189719" cy="1625060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1800" dirty="0">
              <a:solidFill>
                <a:srgbClr val="C5050C"/>
              </a:solidFill>
            </a:endParaRPr>
          </a:p>
          <a:p>
            <a:pPr algn="ctr"/>
            <a:r>
              <a:rPr lang="en-US" sz="1800" dirty="0">
                <a:solidFill>
                  <a:srgbClr val="C5050C"/>
                </a:solidFill>
              </a:rPr>
              <a:t>[Validation]</a:t>
            </a:r>
          </a:p>
          <a:p>
            <a:pPr algn="ctr"/>
            <a:r>
              <a:rPr lang="en-US" sz="1800" dirty="0">
                <a:solidFill>
                  <a:srgbClr val="C5050C"/>
                </a:solidFill>
              </a:rPr>
              <a:t>Metabolite/ bacterial culture</a:t>
            </a:r>
          </a:p>
          <a:p>
            <a:pPr algn="ctr"/>
            <a:r>
              <a:rPr lang="en-US" sz="1400" dirty="0"/>
              <a:t>Identification and isolation</a:t>
            </a:r>
          </a:p>
          <a:p>
            <a:pPr algn="ctr"/>
            <a:r>
              <a:rPr lang="en-US" sz="1400" dirty="0"/>
              <a:t>Dosage </a:t>
            </a:r>
          </a:p>
          <a:p>
            <a:pPr algn="ctr"/>
            <a:r>
              <a:rPr lang="en-US" sz="1400" dirty="0"/>
              <a:t>Toxicology</a:t>
            </a:r>
          </a:p>
          <a:p>
            <a:pPr algn="ctr"/>
            <a:endParaRPr lang="en-US" sz="1800" dirty="0"/>
          </a:p>
        </p:txBody>
      </p:sp>
      <p:pic>
        <p:nvPicPr>
          <p:cNvPr id="15" name="Graphic 14" descr="Group brainstorm outline">
            <a:extLst>
              <a:ext uri="{FF2B5EF4-FFF2-40B4-BE49-F238E27FC236}">
                <a16:creationId xmlns:a16="http://schemas.microsoft.com/office/drawing/2014/main" id="{2DDB8C85-0F90-E9AF-4718-056630BA62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16693" y="2842504"/>
            <a:ext cx="1356360" cy="1356360"/>
          </a:xfrm>
          <a:prstGeom prst="rect">
            <a:avLst/>
          </a:prstGeom>
        </p:spPr>
      </p:pic>
      <p:pic>
        <p:nvPicPr>
          <p:cNvPr id="17" name="Graphic 16" descr="Arrow: Straight outline">
            <a:extLst>
              <a:ext uri="{FF2B5EF4-FFF2-40B4-BE49-F238E27FC236}">
                <a16:creationId xmlns:a16="http://schemas.microsoft.com/office/drawing/2014/main" id="{BB61807B-C06F-8384-D450-34CE3450D7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5508218" y="3164553"/>
            <a:ext cx="914400" cy="914400"/>
          </a:xfrm>
          <a:prstGeom prst="rect">
            <a:avLst/>
          </a:prstGeom>
        </p:spPr>
      </p:pic>
      <p:pic>
        <p:nvPicPr>
          <p:cNvPr id="18" name="Graphic 17" descr="Arrow: Clockwise curve outline">
            <a:extLst>
              <a:ext uri="{FF2B5EF4-FFF2-40B4-BE49-F238E27FC236}">
                <a16:creationId xmlns:a16="http://schemas.microsoft.com/office/drawing/2014/main" id="{8462EB18-1481-177D-E0A8-6C66D69600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7645109" y="2256073"/>
            <a:ext cx="1125497" cy="1326623"/>
          </a:xfrm>
          <a:prstGeom prst="rect">
            <a:avLst/>
          </a:prstGeom>
        </p:spPr>
      </p:pic>
      <p:pic>
        <p:nvPicPr>
          <p:cNvPr id="20" name="Graphic 19" descr="Rat outline">
            <a:extLst>
              <a:ext uri="{FF2B5EF4-FFF2-40B4-BE49-F238E27FC236}">
                <a16:creationId xmlns:a16="http://schemas.microsoft.com/office/drawing/2014/main" id="{A5B51FC6-B260-2B73-11C8-DF4BDAC46C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78388" y="1432915"/>
            <a:ext cx="1060300" cy="10603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F05EF69-D1E3-38A4-33F5-BFAD20CBFA86}"/>
              </a:ext>
            </a:extLst>
          </p:cNvPr>
          <p:cNvSpPr txBox="1">
            <a:spLocks/>
          </p:cNvSpPr>
          <p:nvPr/>
        </p:nvSpPr>
        <p:spPr>
          <a:xfrm>
            <a:off x="8643312" y="2390174"/>
            <a:ext cx="3189719" cy="1126462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rgbClr val="C5050C"/>
                </a:solidFill>
              </a:rPr>
              <a:t>[Disease models]</a:t>
            </a:r>
          </a:p>
          <a:p>
            <a:pPr algn="ctr"/>
            <a:r>
              <a:rPr lang="en-US" sz="1400" dirty="0"/>
              <a:t>5xFAD mice (Amyloid-</a:t>
            </a:r>
            <a:r>
              <a:rPr lang="el-GR" sz="1400" dirty="0"/>
              <a:t> β</a:t>
            </a:r>
            <a:r>
              <a:rPr lang="en-US" sz="1400" dirty="0"/>
              <a:t>)</a:t>
            </a:r>
          </a:p>
          <a:p>
            <a:pPr algn="ctr"/>
            <a:r>
              <a:rPr lang="en-US" sz="1400" dirty="0"/>
              <a:t>PS19P301S (h-Tau)</a:t>
            </a:r>
          </a:p>
          <a:p>
            <a:pPr algn="ctr"/>
            <a:r>
              <a:rPr lang="en-US" sz="1400" dirty="0"/>
              <a:t>Primary brain endothelial cells</a:t>
            </a:r>
          </a:p>
          <a:p>
            <a:pPr algn="ctr"/>
            <a:endParaRPr lang="en-US" sz="1800" dirty="0"/>
          </a:p>
        </p:txBody>
      </p:sp>
      <p:pic>
        <p:nvPicPr>
          <p:cNvPr id="24" name="Graphic 23" descr="Test tubes outline">
            <a:extLst>
              <a:ext uri="{FF2B5EF4-FFF2-40B4-BE49-F238E27FC236}">
                <a16:creationId xmlns:a16="http://schemas.microsoft.com/office/drawing/2014/main" id="{B959D6CD-2583-E96F-B8DD-383DCB7FFE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87990" y="4420171"/>
            <a:ext cx="893644" cy="893644"/>
          </a:xfrm>
          <a:prstGeom prst="rect">
            <a:avLst/>
          </a:prstGeom>
        </p:spPr>
      </p:pic>
      <p:pic>
        <p:nvPicPr>
          <p:cNvPr id="26" name="Graphic 25" descr="Microscope outline">
            <a:extLst>
              <a:ext uri="{FF2B5EF4-FFF2-40B4-BE49-F238E27FC236}">
                <a16:creationId xmlns:a16="http://schemas.microsoft.com/office/drawing/2014/main" id="{7B73A6BE-608E-B25C-E998-2F809F751A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049660" y="4291394"/>
            <a:ext cx="1011185" cy="1011185"/>
          </a:xfrm>
          <a:prstGeom prst="rect">
            <a:avLst/>
          </a:prstGeom>
        </p:spPr>
      </p:pic>
      <p:pic>
        <p:nvPicPr>
          <p:cNvPr id="27" name="Graphic 26" descr="Arrow: Straight outline">
            <a:extLst>
              <a:ext uri="{FF2B5EF4-FFF2-40B4-BE49-F238E27FC236}">
                <a16:creationId xmlns:a16="http://schemas.microsoft.com/office/drawing/2014/main" id="{741F2FE2-D532-3C08-77B0-ED8207F0B8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740955" y="3332754"/>
            <a:ext cx="914400" cy="9144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3D9D25E-6814-69F1-2A0D-DB0256E9496C}"/>
              </a:ext>
            </a:extLst>
          </p:cNvPr>
          <p:cNvSpPr txBox="1">
            <a:spLocks/>
          </p:cNvSpPr>
          <p:nvPr/>
        </p:nvSpPr>
        <p:spPr>
          <a:xfrm>
            <a:off x="8545254" y="5678634"/>
            <a:ext cx="3189719" cy="932563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rgbClr val="C5050C"/>
                </a:solidFill>
              </a:rPr>
              <a:t>[Mechanistic studies]</a:t>
            </a:r>
          </a:p>
          <a:p>
            <a:pPr algn="ctr"/>
            <a:r>
              <a:rPr lang="en-US" sz="1400" dirty="0"/>
              <a:t>BBB permeability</a:t>
            </a:r>
          </a:p>
          <a:p>
            <a:pPr algn="ctr"/>
            <a:r>
              <a:rPr lang="en-US" sz="1400" dirty="0"/>
              <a:t>Histopathology</a:t>
            </a:r>
          </a:p>
          <a:p>
            <a:pPr algn="ctr"/>
            <a:endParaRPr lang="en-US" sz="18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E40179F-8A26-EB22-5DD9-4B627EA30065}"/>
              </a:ext>
            </a:extLst>
          </p:cNvPr>
          <p:cNvSpPr txBox="1">
            <a:spLocks/>
          </p:cNvSpPr>
          <p:nvPr/>
        </p:nvSpPr>
        <p:spPr>
          <a:xfrm>
            <a:off x="3160770" y="4287290"/>
            <a:ext cx="3008935" cy="295466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rgbClr val="C5050C"/>
                </a:solidFill>
              </a:rPr>
              <a:t>[Hypothesis generation]</a:t>
            </a:r>
          </a:p>
        </p:txBody>
      </p:sp>
      <p:pic>
        <p:nvPicPr>
          <p:cNvPr id="34" name="Graphic 33" descr="Petri Dish outline">
            <a:extLst>
              <a:ext uri="{FF2B5EF4-FFF2-40B4-BE49-F238E27FC236}">
                <a16:creationId xmlns:a16="http://schemas.microsoft.com/office/drawing/2014/main" id="{BDEE1BA6-8BAB-CFCC-E142-96089B8842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163988" y="1550635"/>
            <a:ext cx="914400" cy="914400"/>
          </a:xfrm>
          <a:prstGeom prst="rect">
            <a:avLst/>
          </a:prstGeom>
        </p:spPr>
      </p:pic>
      <p:pic>
        <p:nvPicPr>
          <p:cNvPr id="3" name="Graphic 2" descr="Dance outline">
            <a:extLst>
              <a:ext uri="{FF2B5EF4-FFF2-40B4-BE49-F238E27FC236}">
                <a16:creationId xmlns:a16="http://schemas.microsoft.com/office/drawing/2014/main" id="{792D72CD-0071-CC7A-CE30-5BE7E63E3E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2930" y="5144721"/>
            <a:ext cx="1087436" cy="10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BC9B-9C6C-5B29-692D-EB236BDC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8004"/>
            <a:ext cx="10896600" cy="9879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Higher blood levels of imidazole propionate (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ImP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) are associated with cognitive decline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A68D9-3D51-AB8F-BA37-238C51ECF4ED}"/>
              </a:ext>
            </a:extLst>
          </p:cNvPr>
          <p:cNvSpPr txBox="1"/>
          <p:nvPr/>
        </p:nvSpPr>
        <p:spPr>
          <a:xfrm>
            <a:off x="412481" y="5903893"/>
            <a:ext cx="114325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abundance of bacteria capable of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production are positively associated with markers of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neuronal damage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4C4DF7-F562-161A-2A2B-190A90AEE620}"/>
              </a:ext>
            </a:extLst>
          </p:cNvPr>
          <p:cNvGrpSpPr/>
          <p:nvPr/>
        </p:nvGrpSpPr>
        <p:grpSpPr>
          <a:xfrm>
            <a:off x="15389" y="1611301"/>
            <a:ext cx="11660209" cy="3944505"/>
            <a:chOff x="15389" y="1611301"/>
            <a:chExt cx="11660209" cy="394450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07533A7-B488-AF99-C29E-79C090604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01" y="1611301"/>
              <a:ext cx="11540197" cy="3801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852247-F288-66F3-79FB-6E0EFB0F05E9}"/>
                </a:ext>
              </a:extLst>
            </p:cNvPr>
            <p:cNvSpPr/>
            <p:nvPr/>
          </p:nvSpPr>
          <p:spPr>
            <a:xfrm>
              <a:off x="634392" y="4560998"/>
              <a:ext cx="1417539" cy="490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5AEC3D-8C76-2289-5B5C-D2655DF53A84}"/>
                </a:ext>
              </a:extLst>
            </p:cNvPr>
            <p:cNvSpPr/>
            <p:nvPr/>
          </p:nvSpPr>
          <p:spPr>
            <a:xfrm>
              <a:off x="4462623" y="4565372"/>
              <a:ext cx="1456184" cy="490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37FDBD-F8F2-7CD6-7477-DF53E0A2FF01}"/>
                </a:ext>
              </a:extLst>
            </p:cNvPr>
            <p:cNvSpPr/>
            <p:nvPr/>
          </p:nvSpPr>
          <p:spPr>
            <a:xfrm>
              <a:off x="8292249" y="4545949"/>
              <a:ext cx="1490518" cy="490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800BB5-85FF-09C1-7F9D-A197B40CB4C2}"/>
                </a:ext>
              </a:extLst>
            </p:cNvPr>
            <p:cNvSpPr txBox="1"/>
            <p:nvPr/>
          </p:nvSpPr>
          <p:spPr>
            <a:xfrm>
              <a:off x="8857087" y="5217252"/>
              <a:ext cx="20980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Score Cognitive test 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7638D4-E233-9FD3-EAC5-C5A06468D109}"/>
                </a:ext>
              </a:extLst>
            </p:cNvPr>
            <p:cNvSpPr txBox="1"/>
            <p:nvPr/>
          </p:nvSpPr>
          <p:spPr>
            <a:xfrm>
              <a:off x="4863293" y="5217252"/>
              <a:ext cx="20980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Score Cognitive test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E31CE4-A41E-A8CB-656C-83A03C0D1F6D}"/>
                </a:ext>
              </a:extLst>
            </p:cNvPr>
            <p:cNvSpPr txBox="1"/>
            <p:nvPr/>
          </p:nvSpPr>
          <p:spPr>
            <a:xfrm>
              <a:off x="1207101" y="5217252"/>
              <a:ext cx="20980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Score Cognitive test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EFC1ED-92B5-DE28-6AE2-A25C26CF08DF}"/>
                </a:ext>
              </a:extLst>
            </p:cNvPr>
            <p:cNvSpPr txBox="1"/>
            <p:nvPr/>
          </p:nvSpPr>
          <p:spPr>
            <a:xfrm rot="16200000">
              <a:off x="-80792" y="3206703"/>
              <a:ext cx="5309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ImP</a:t>
              </a:r>
              <a:endParaRPr lang="en-US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C7D738-F86A-D915-1474-6E5523BCD761}"/>
                </a:ext>
              </a:extLst>
            </p:cNvPr>
            <p:cNvSpPr txBox="1"/>
            <p:nvPr/>
          </p:nvSpPr>
          <p:spPr>
            <a:xfrm rot="16200000">
              <a:off x="3848524" y="3201252"/>
              <a:ext cx="4892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ImP</a:t>
              </a:r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A342F4-0EFA-513A-D87C-6E28600D288A}"/>
                </a:ext>
              </a:extLst>
            </p:cNvPr>
            <p:cNvSpPr txBox="1"/>
            <p:nvPr/>
          </p:nvSpPr>
          <p:spPr>
            <a:xfrm rot="16200000">
              <a:off x="7694581" y="3201252"/>
              <a:ext cx="4892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ImP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515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E196-932F-A73F-299E-0F50E711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7"/>
            <a:ext cx="10896600" cy="9879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Imidazole propionate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(ImP)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a bacterial metabolite derived from histidine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5C43B70-7086-59BA-F8B0-3F2B58427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622" y="2497763"/>
            <a:ext cx="2698292" cy="1318583"/>
          </a:xfrm>
          <a:prstGeom prst="rect">
            <a:avLst/>
          </a:prstGeom>
        </p:spPr>
      </p:pic>
      <p:pic>
        <p:nvPicPr>
          <p:cNvPr id="8" name="Picture 7" descr="A chemical structure with black text&#10;&#10;Description automatically generated">
            <a:extLst>
              <a:ext uri="{FF2B5EF4-FFF2-40B4-BE49-F238E27FC236}">
                <a16:creationId xmlns:a16="http://schemas.microsoft.com/office/drawing/2014/main" id="{2A42ED46-9600-F66E-32E1-3E5DABBEB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39" y="1927373"/>
            <a:ext cx="2427676" cy="24276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DAD776D-18CF-1DE8-8EDE-9553581E8233}"/>
              </a:ext>
            </a:extLst>
          </p:cNvPr>
          <p:cNvSpPr/>
          <p:nvPr/>
        </p:nvSpPr>
        <p:spPr>
          <a:xfrm>
            <a:off x="2620807" y="2954588"/>
            <a:ext cx="1640774" cy="4313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08F79-2F8A-C447-79A4-4E1FAA6E0920}"/>
              </a:ext>
            </a:extLst>
          </p:cNvPr>
          <p:cNvSpPr txBox="1"/>
          <p:nvPr/>
        </p:nvSpPr>
        <p:spPr>
          <a:xfrm>
            <a:off x="2399610" y="3354681"/>
            <a:ext cx="1967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Histidine ammonia lyase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1841DD2-AED7-FEA7-1D2D-AF0E781568A0}"/>
              </a:ext>
            </a:extLst>
          </p:cNvPr>
          <p:cNvSpPr/>
          <p:nvPr/>
        </p:nvSpPr>
        <p:spPr>
          <a:xfrm>
            <a:off x="6783049" y="2954588"/>
            <a:ext cx="1640774" cy="4313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FA648-2CDA-CBFC-F3FC-AE1EC2C3280A}"/>
              </a:ext>
            </a:extLst>
          </p:cNvPr>
          <p:cNvSpPr txBox="1"/>
          <p:nvPr/>
        </p:nvSpPr>
        <p:spPr>
          <a:xfrm>
            <a:off x="6659794" y="3385909"/>
            <a:ext cx="1737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Urocanate Reductase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1CF46-465F-AD6B-6F99-5F9403402FEA}"/>
              </a:ext>
            </a:extLst>
          </p:cNvPr>
          <p:cNvSpPr txBox="1"/>
          <p:nvPr/>
        </p:nvSpPr>
        <p:spPr>
          <a:xfrm>
            <a:off x="948031" y="3783799"/>
            <a:ext cx="847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Histidine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5864A-E60A-3A37-2C26-FB6442EB9D4C}"/>
              </a:ext>
            </a:extLst>
          </p:cNvPr>
          <p:cNvGrpSpPr/>
          <p:nvPr/>
        </p:nvGrpSpPr>
        <p:grpSpPr>
          <a:xfrm>
            <a:off x="4261581" y="2320641"/>
            <a:ext cx="2521468" cy="1784931"/>
            <a:chOff x="4154901" y="2306645"/>
            <a:chExt cx="2521468" cy="1784931"/>
          </a:xfrm>
        </p:grpSpPr>
        <p:pic>
          <p:nvPicPr>
            <p:cNvPr id="15" name="Picture 1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09FA7A2-2BB7-2A60-C7EE-97580A1B7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4901" y="2306645"/>
              <a:ext cx="2521468" cy="172720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251F6C-50E4-AFA0-ACC3-66EE648731F0}"/>
                </a:ext>
              </a:extLst>
            </p:cNvPr>
            <p:cNvSpPr txBox="1"/>
            <p:nvPr/>
          </p:nvSpPr>
          <p:spPr>
            <a:xfrm>
              <a:off x="4991673" y="3783799"/>
              <a:ext cx="955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Urocanate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044C52-A608-70AF-0B99-6E4F45180122}"/>
              </a:ext>
            </a:extLst>
          </p:cNvPr>
          <p:cNvSpPr txBox="1"/>
          <p:nvPr/>
        </p:nvSpPr>
        <p:spPr>
          <a:xfrm>
            <a:off x="9088491" y="3783798"/>
            <a:ext cx="191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Imidazole Propionate</a:t>
            </a:r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ImP</a:t>
            </a:r>
            <a:r>
              <a:rPr lang="en-US" sz="1400" b="1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D56CE-8F71-CB3C-E89A-D7CF304D4EE1}"/>
              </a:ext>
            </a:extLst>
          </p:cNvPr>
          <p:cNvSpPr txBox="1"/>
          <p:nvPr/>
        </p:nvSpPr>
        <p:spPr>
          <a:xfrm>
            <a:off x="2400600" y="3662457"/>
            <a:ext cx="1950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5050C"/>
                </a:solidFill>
              </a:rPr>
              <a:t>(Host and gut-bacterial)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EFA4AA-4E1E-4342-2677-8ED023912A5A}"/>
              </a:ext>
            </a:extLst>
          </p:cNvPr>
          <p:cNvSpPr txBox="1"/>
          <p:nvPr/>
        </p:nvSpPr>
        <p:spPr>
          <a:xfrm>
            <a:off x="6523453" y="3662105"/>
            <a:ext cx="2089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5050C"/>
                </a:solidFill>
              </a:rPr>
              <a:t>(Exclusively gut-bacterial)</a:t>
            </a:r>
          </a:p>
        </p:txBody>
      </p:sp>
      <p:pic>
        <p:nvPicPr>
          <p:cNvPr id="4" name="Graphic 3" descr="Dance with solid fill">
            <a:extLst>
              <a:ext uri="{FF2B5EF4-FFF2-40B4-BE49-F238E27FC236}">
                <a16:creationId xmlns:a16="http://schemas.microsoft.com/office/drawing/2014/main" id="{11CC9B04-1CF7-6B70-A9BC-2E3C68EA9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0154" y="3990740"/>
            <a:ext cx="914400" cy="914400"/>
          </a:xfrm>
          <a:prstGeom prst="rect">
            <a:avLst/>
          </a:prstGeom>
        </p:spPr>
      </p:pic>
      <p:pic>
        <p:nvPicPr>
          <p:cNvPr id="20" name="Graphic 19" descr="Germ outline">
            <a:extLst>
              <a:ext uri="{FF2B5EF4-FFF2-40B4-BE49-F238E27FC236}">
                <a16:creationId xmlns:a16="http://schemas.microsoft.com/office/drawing/2014/main" id="{ACD21158-A093-7F62-9B0C-76A2C871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67152" y="3990740"/>
            <a:ext cx="914400" cy="914400"/>
          </a:xfrm>
          <a:prstGeom prst="rect">
            <a:avLst/>
          </a:prstGeom>
        </p:spPr>
      </p:pic>
      <p:pic>
        <p:nvPicPr>
          <p:cNvPr id="21" name="Graphic 20" descr="Germ outline">
            <a:extLst>
              <a:ext uri="{FF2B5EF4-FFF2-40B4-BE49-F238E27FC236}">
                <a16:creationId xmlns:a16="http://schemas.microsoft.com/office/drawing/2014/main" id="{F33F5BAA-9F35-FE4C-F047-AD12958CC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46236" y="40198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B9E5-54B0-E535-1AEF-BD1D6787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7"/>
            <a:ext cx="10896600" cy="9879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Chronic </a:t>
            </a:r>
            <a:r>
              <a:rPr lang="en-US" b="1" dirty="0" err="1"/>
              <a:t>ImP</a:t>
            </a:r>
            <a:r>
              <a:rPr lang="en-US" b="1" dirty="0"/>
              <a:t> exposure exacerbates Alzheimer’s disease neuropathology in mice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F4B9EF-2833-47BC-F152-39CCAB865A9F}"/>
              </a:ext>
            </a:extLst>
          </p:cNvPr>
          <p:cNvGrpSpPr/>
          <p:nvPr/>
        </p:nvGrpSpPr>
        <p:grpSpPr>
          <a:xfrm>
            <a:off x="1596500" y="1655632"/>
            <a:ext cx="9183258" cy="4399728"/>
            <a:chOff x="1596500" y="1655632"/>
            <a:chExt cx="9183258" cy="4399728"/>
          </a:xfrm>
        </p:grpSpPr>
        <p:pic>
          <p:nvPicPr>
            <p:cNvPr id="6" name="Content Placeholder 4" descr="A black background with red dots&#10;&#10;Description automatically generated">
              <a:extLst>
                <a:ext uri="{FF2B5EF4-FFF2-40B4-BE49-F238E27FC236}">
                  <a16:creationId xmlns:a16="http://schemas.microsoft.com/office/drawing/2014/main" id="{D6B46D5B-B93C-4C69-BF48-FBC4A060E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83687" y="1568447"/>
              <a:ext cx="4399726" cy="4574099"/>
            </a:xfrm>
            <a:prstGeom prst="rect">
              <a:avLst/>
            </a:prstGeom>
          </p:spPr>
        </p:pic>
        <p:pic>
          <p:nvPicPr>
            <p:cNvPr id="7" name="Picture 6" descr="A black and red background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66835D0D-7A01-9EAA-E836-53CF27716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657" y="1655632"/>
              <a:ext cx="4574101" cy="4399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8195D29-DBA9-A098-93CA-034A4A7F2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69581" y="1812103"/>
              <a:ext cx="553896" cy="146254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486CB8A1-2EEF-7C94-5A46-5046588320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1556" y="3800619"/>
            <a:ext cx="152050" cy="38652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77DE4E9-A8CE-7CAA-AC6E-481A39C44A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3034" y="3680481"/>
            <a:ext cx="152050" cy="62680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123347B-1107-EE24-18B0-5C643CA26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68507" y="1715145"/>
            <a:ext cx="7924800" cy="4170947"/>
          </a:xfrm>
          <a:prstGeom prst="rect">
            <a:avLst/>
          </a:prstGeom>
        </p:spPr>
      </p:pic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09F4217-4559-09D7-547E-A76D083D0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615845"/>
              </p:ext>
            </p:extLst>
          </p:nvPr>
        </p:nvGraphicFramePr>
        <p:xfrm>
          <a:off x="9946329" y="3800619"/>
          <a:ext cx="2347913" cy="291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3" imgW="2347725" imgH="2918902" progId="Prism8.Document">
                  <p:embed/>
                </p:oleObj>
              </mc:Choice>
              <mc:Fallback>
                <p:oleObj name="Prism 8" r:id="rId13" imgW="2347725" imgH="2918902" progId="Prism8.Document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C09F4217-4559-09D7-547E-A76D083D0B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946329" y="3800619"/>
                        <a:ext cx="2347913" cy="291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6198D98-468D-E8E3-3C6E-916CC09E1C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037819"/>
              </p:ext>
            </p:extLst>
          </p:nvPr>
        </p:nvGraphicFramePr>
        <p:xfrm>
          <a:off x="9946329" y="1250224"/>
          <a:ext cx="2347913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15" imgW="2347725" imgH="2742119" progId="Prism8.Document">
                  <p:embed/>
                </p:oleObj>
              </mc:Choice>
              <mc:Fallback>
                <p:oleObj name="Prism 8" r:id="rId15" imgW="2347725" imgH="2742119" progId="Prism8.Document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36198D98-468D-E8E3-3C6E-916CC09E1C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946329" y="1250224"/>
                        <a:ext cx="2347913" cy="274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21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5514</TotalTime>
  <Words>869</Words>
  <Application>Microsoft Macintosh PowerPoint</Application>
  <PresentationFormat>Widescreen</PresentationFormat>
  <Paragraphs>164</Paragraphs>
  <Slides>17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Office Theme</vt:lpstr>
      <vt:lpstr>Prism 8</vt:lpstr>
      <vt:lpstr>  Gut Bacterial metabolism and Alzheimer's disease</vt:lpstr>
      <vt:lpstr>The gut microbiota</vt:lpstr>
      <vt:lpstr>Microbiota stability</vt:lpstr>
      <vt:lpstr>PowerPoint Presentation</vt:lpstr>
      <vt:lpstr>PowerPoint Presentation</vt:lpstr>
      <vt:lpstr>How does bacterial metabolism influence AD?  Correlation to causation</vt:lpstr>
      <vt:lpstr>Higher blood levels of imidazole propionate (ImP) are associated with cognitive decline</vt:lpstr>
      <vt:lpstr>Imidazole propionate (ImP) is a bacterial metabolite derived from histidine</vt:lpstr>
      <vt:lpstr>Chronic ImP exposure exacerbates Alzheimer’s disease neuropathology in mice</vt:lpstr>
      <vt:lpstr>Pre-clinical studies support the idea that SCFA may slow down AD pathology</vt:lpstr>
      <vt:lpstr>Short Chain Fatty Acids (SCFAs) levels are reduced in amyloid positive participants compared to healthy controls</vt:lpstr>
      <vt:lpstr>Take-home message</vt:lpstr>
      <vt:lpstr>Microbiome-centered interventions </vt:lpstr>
      <vt:lpstr>Microbiome-centered interventions </vt:lpstr>
      <vt:lpstr>Microbiome-centered interventions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Federico Rey</dc:creator>
  <cp:lastModifiedBy>Federico Rey</cp:lastModifiedBy>
  <cp:revision>14</cp:revision>
  <dcterms:created xsi:type="dcterms:W3CDTF">2025-01-30T22:30:12Z</dcterms:created>
  <dcterms:modified xsi:type="dcterms:W3CDTF">2025-02-04T19:32:18Z</dcterms:modified>
</cp:coreProperties>
</file>