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57" r:id="rId3"/>
    <p:sldId id="258" r:id="rId4"/>
    <p:sldId id="259" r:id="rId5"/>
    <p:sldId id="260" r:id="rId6"/>
    <p:sldId id="256" r:id="rId7"/>
    <p:sldId id="295" r:id="rId8"/>
    <p:sldId id="296" r:id="rId9"/>
    <p:sldId id="297" r:id="rId10"/>
    <p:sldId id="298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300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92" r:id="rId37"/>
    <p:sldId id="293" r:id="rId38"/>
    <p:sldId id="291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8E5"/>
    <a:srgbClr val="DFF0F5"/>
    <a:srgbClr val="FFFFCC"/>
    <a:srgbClr val="F5E7B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5" autoAdjust="0"/>
    <p:restoredTop sz="94660"/>
  </p:normalViewPr>
  <p:slideViewPr>
    <p:cSldViewPr>
      <p:cViewPr varScale="1">
        <p:scale>
          <a:sx n="65" d="100"/>
          <a:sy n="65" d="100"/>
        </p:scale>
        <p:origin x="792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7E9BE-2592-4651-B5DD-C8EE2B08419E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0B4A0-8F79-48A0-898C-A3E653B98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30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6A44A-4100-4618-BEB2-7D6E0662426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99AF2-D4C4-480E-B196-19E5C1023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99AF2-D4C4-480E-B196-19E5C1023C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4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7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11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21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5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59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7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9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9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1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0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9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13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4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F8EE5-CCF7-4D3F-B1B2-C399E3A61F14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ADF52-7811-40E8-8B4A-E97D4A031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3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0.svg"/><Relationship Id="rId7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11" Type="http://schemas.openxmlformats.org/officeDocument/2006/relationships/image" Target="../media/image34.png"/><Relationship Id="rId5" Type="http://schemas.openxmlformats.org/officeDocument/2006/relationships/image" Target="../media/image11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TD7YEa1xJsU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openxmlformats.org/officeDocument/2006/relationships/image" Target="../media/image38.svg"/><Relationship Id="rId5" Type="http://schemas.openxmlformats.org/officeDocument/2006/relationships/image" Target="../media/image69.sv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73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0" y="4419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2286001"/>
            <a:ext cx="7772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solidFill>
                <a:schemeClr val="bg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en-US" sz="4000" b="1" dirty="0">
              <a:solidFill>
                <a:schemeClr val="bg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The 2024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CHARLOTTE ZOLOTOW LECTURE</a:t>
            </a:r>
          </a:p>
          <a:p>
            <a:pPr algn="ctr"/>
            <a:endParaRPr lang="en-US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en-US" sz="4000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26" y="304800"/>
            <a:ext cx="2035348" cy="23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2258" y="685800"/>
            <a:ext cx="8039847" cy="5359898"/>
          </a:xfrm>
          <a:custGeom>
            <a:avLst/>
            <a:gdLst/>
            <a:ahLst/>
            <a:cxnLst/>
            <a:rect l="l" t="t" r="r" b="b"/>
            <a:pathLst>
              <a:path w="12059770" h="8039847">
                <a:moveTo>
                  <a:pt x="0" y="0"/>
                </a:moveTo>
                <a:lnTo>
                  <a:pt x="12059770" y="0"/>
                </a:lnTo>
                <a:lnTo>
                  <a:pt x="12059770" y="8039847"/>
                </a:lnTo>
                <a:lnTo>
                  <a:pt x="0" y="8039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6536" y="932840"/>
            <a:ext cx="3855481" cy="5140642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543408" y="1771201"/>
            <a:ext cx="5807352" cy="4302280"/>
          </a:xfrm>
          <a:custGeom>
            <a:avLst/>
            <a:gdLst/>
            <a:ahLst/>
            <a:cxnLst/>
            <a:rect l="l" t="t" r="r" b="b"/>
            <a:pathLst>
              <a:path w="8711028" h="6453420">
                <a:moveTo>
                  <a:pt x="0" y="0"/>
                </a:moveTo>
                <a:lnTo>
                  <a:pt x="8711029" y="0"/>
                </a:lnTo>
                <a:lnTo>
                  <a:pt x="8711029" y="6453421"/>
                </a:lnTo>
                <a:lnTo>
                  <a:pt x="0" y="645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5134" y="904970"/>
            <a:ext cx="10529536" cy="5528007"/>
          </a:xfrm>
          <a:custGeom>
            <a:avLst/>
            <a:gdLst/>
            <a:ahLst/>
            <a:cxnLst/>
            <a:rect l="l" t="t" r="r" b="b"/>
            <a:pathLst>
              <a:path w="15794304" h="8292010">
                <a:moveTo>
                  <a:pt x="0" y="0"/>
                </a:moveTo>
                <a:lnTo>
                  <a:pt x="15794304" y="0"/>
                </a:lnTo>
                <a:lnTo>
                  <a:pt x="15794304" y="8292009"/>
                </a:lnTo>
                <a:lnTo>
                  <a:pt x="0" y="8292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1969" y="685800"/>
            <a:ext cx="5248063" cy="5524277"/>
          </a:xfrm>
          <a:custGeom>
            <a:avLst/>
            <a:gdLst/>
            <a:ahLst/>
            <a:cxnLst/>
            <a:rect l="l" t="t" r="r" b="b"/>
            <a:pathLst>
              <a:path w="7872095" h="8286416">
                <a:moveTo>
                  <a:pt x="0" y="0"/>
                </a:moveTo>
                <a:lnTo>
                  <a:pt x="7872094" y="0"/>
                </a:lnTo>
                <a:lnTo>
                  <a:pt x="7872094" y="8286416"/>
                </a:lnTo>
                <a:lnTo>
                  <a:pt x="0" y="8286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0895" y="531254"/>
            <a:ext cx="4696143" cy="5795492"/>
          </a:xfrm>
          <a:custGeom>
            <a:avLst/>
            <a:gdLst/>
            <a:ahLst/>
            <a:cxnLst/>
            <a:rect l="l" t="t" r="r" b="b"/>
            <a:pathLst>
              <a:path w="7044214" h="8693238">
                <a:moveTo>
                  <a:pt x="0" y="0"/>
                </a:moveTo>
                <a:lnTo>
                  <a:pt x="7044215" y="0"/>
                </a:lnTo>
                <a:lnTo>
                  <a:pt x="7044215" y="8693238"/>
                </a:lnTo>
                <a:lnTo>
                  <a:pt x="0" y="8693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04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1636" y="335926"/>
            <a:ext cx="5168861" cy="6186149"/>
          </a:xfrm>
          <a:custGeom>
            <a:avLst/>
            <a:gdLst/>
            <a:ahLst/>
            <a:cxnLst/>
            <a:rect l="l" t="t" r="r" b="b"/>
            <a:pathLst>
              <a:path w="7753292" h="9279224">
                <a:moveTo>
                  <a:pt x="0" y="0"/>
                </a:moveTo>
                <a:lnTo>
                  <a:pt x="7753292" y="0"/>
                </a:lnTo>
                <a:lnTo>
                  <a:pt x="7753292" y="9279224"/>
                </a:lnTo>
                <a:lnTo>
                  <a:pt x="0" y="92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" b="-5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1424" y="685800"/>
            <a:ext cx="7315200" cy="54864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4984" y="685800"/>
            <a:ext cx="7315200" cy="5486400"/>
          </a:xfrm>
          <a:custGeom>
            <a:avLst/>
            <a:gdLst/>
            <a:ahLst/>
            <a:cxnLst/>
            <a:rect l="l" t="t" r="r" b="b"/>
            <a:pathLst>
              <a:path w="10972800" h="8229600">
                <a:moveTo>
                  <a:pt x="0" y="0"/>
                </a:moveTo>
                <a:lnTo>
                  <a:pt x="10972800" y="0"/>
                </a:lnTo>
                <a:lnTo>
                  <a:pt x="109728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4475" y="1719634"/>
            <a:ext cx="2909559" cy="3418732"/>
          </a:xfrm>
          <a:custGeom>
            <a:avLst/>
            <a:gdLst/>
            <a:ahLst/>
            <a:cxnLst/>
            <a:rect l="l" t="t" r="r" b="b"/>
            <a:pathLst>
              <a:path w="4364338" h="5128098">
                <a:moveTo>
                  <a:pt x="0" y="0"/>
                </a:moveTo>
                <a:lnTo>
                  <a:pt x="4364338" y="0"/>
                </a:lnTo>
                <a:lnTo>
                  <a:pt x="4364338" y="5128098"/>
                </a:lnTo>
                <a:lnTo>
                  <a:pt x="0" y="512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731729" y="1713457"/>
            <a:ext cx="2467886" cy="3471214"/>
          </a:xfrm>
          <a:custGeom>
            <a:avLst/>
            <a:gdLst/>
            <a:ahLst/>
            <a:cxnLst/>
            <a:rect l="l" t="t" r="r" b="b"/>
            <a:pathLst>
              <a:path w="3701829" h="5206821">
                <a:moveTo>
                  <a:pt x="0" y="0"/>
                </a:moveTo>
                <a:lnTo>
                  <a:pt x="3701829" y="0"/>
                </a:lnTo>
                <a:lnTo>
                  <a:pt x="3701829" y="5206821"/>
                </a:lnTo>
                <a:lnTo>
                  <a:pt x="0" y="52068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957598" y="1418737"/>
            <a:ext cx="2476653" cy="3719629"/>
          </a:xfrm>
          <a:custGeom>
            <a:avLst/>
            <a:gdLst/>
            <a:ahLst/>
            <a:cxnLst/>
            <a:rect l="l" t="t" r="r" b="b"/>
            <a:pathLst>
              <a:path w="3714980" h="5579444">
                <a:moveTo>
                  <a:pt x="0" y="0"/>
                </a:moveTo>
                <a:lnTo>
                  <a:pt x="3714980" y="0"/>
                </a:lnTo>
                <a:lnTo>
                  <a:pt x="3714980" y="5579444"/>
                </a:lnTo>
                <a:lnTo>
                  <a:pt x="0" y="5579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39735" y="880718"/>
            <a:ext cx="3333633" cy="5291482"/>
          </a:xfrm>
          <a:custGeom>
            <a:avLst/>
            <a:gdLst/>
            <a:ahLst/>
            <a:cxnLst/>
            <a:rect l="l" t="t" r="r" b="b"/>
            <a:pathLst>
              <a:path w="5000450" h="7937223">
                <a:moveTo>
                  <a:pt x="0" y="0"/>
                </a:moveTo>
                <a:lnTo>
                  <a:pt x="5000451" y="0"/>
                </a:lnTo>
                <a:lnTo>
                  <a:pt x="5000451" y="7937223"/>
                </a:lnTo>
                <a:lnTo>
                  <a:pt x="0" y="793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081369" y="1415643"/>
            <a:ext cx="3275866" cy="4756557"/>
          </a:xfrm>
          <a:custGeom>
            <a:avLst/>
            <a:gdLst/>
            <a:ahLst/>
            <a:cxnLst/>
            <a:rect l="l" t="t" r="r" b="b"/>
            <a:pathLst>
              <a:path w="4913799" h="7134836">
                <a:moveTo>
                  <a:pt x="0" y="0"/>
                </a:moveTo>
                <a:lnTo>
                  <a:pt x="4913799" y="0"/>
                </a:lnTo>
                <a:lnTo>
                  <a:pt x="4913799" y="7134836"/>
                </a:lnTo>
                <a:lnTo>
                  <a:pt x="0" y="7134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18984" y="1415643"/>
            <a:ext cx="3013307" cy="4659754"/>
          </a:xfrm>
          <a:custGeom>
            <a:avLst/>
            <a:gdLst/>
            <a:ahLst/>
            <a:cxnLst/>
            <a:rect l="l" t="t" r="r" b="b"/>
            <a:pathLst>
              <a:path w="4519961" h="6989631">
                <a:moveTo>
                  <a:pt x="0" y="0"/>
                </a:moveTo>
                <a:lnTo>
                  <a:pt x="4519962" y="0"/>
                </a:lnTo>
                <a:lnTo>
                  <a:pt x="4519962" y="6989631"/>
                </a:lnTo>
                <a:lnTo>
                  <a:pt x="0" y="698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0" y="4419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3661" y="1143000"/>
            <a:ext cx="7772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WELCOME</a:t>
            </a:r>
            <a:r>
              <a:rPr lang="en-US" sz="4000" dirty="0">
                <a:solidFill>
                  <a:schemeClr val="bg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4000" dirty="0">
                <a:solidFill>
                  <a:schemeClr val="bg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endParaRPr lang="en-US" sz="4000" b="1" dirty="0">
              <a:solidFill>
                <a:schemeClr val="bg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Tessa Michaelson Schmidt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Director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Cooperative Children’s Book Center</a:t>
            </a:r>
          </a:p>
          <a:p>
            <a:pPr algn="ctr"/>
            <a:endParaRPr lang="en-US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endParaRPr lang="en-US" sz="4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900" y="4871252"/>
            <a:ext cx="13468281" cy="7205530"/>
          </a:xfrm>
          <a:custGeom>
            <a:avLst/>
            <a:gdLst/>
            <a:ahLst/>
            <a:cxnLst/>
            <a:rect l="l" t="t" r="r" b="b"/>
            <a:pathLst>
              <a:path w="20202421" h="10808295">
                <a:moveTo>
                  <a:pt x="0" y="0"/>
                </a:moveTo>
                <a:lnTo>
                  <a:pt x="20202421" y="0"/>
                </a:lnTo>
                <a:lnTo>
                  <a:pt x="20202421" y="10808295"/>
                </a:lnTo>
                <a:lnTo>
                  <a:pt x="0" y="10808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6" b="-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249004">
            <a:off x="2048669" y="2391413"/>
            <a:ext cx="1734205" cy="2033265"/>
          </a:xfrm>
          <a:custGeom>
            <a:avLst/>
            <a:gdLst/>
            <a:ahLst/>
            <a:cxnLst/>
            <a:rect l="l" t="t" r="r" b="b"/>
            <a:pathLst>
              <a:path w="2601308" h="3049897">
                <a:moveTo>
                  <a:pt x="0" y="0"/>
                </a:moveTo>
                <a:lnTo>
                  <a:pt x="2601308" y="0"/>
                </a:lnTo>
                <a:lnTo>
                  <a:pt x="2601308" y="3049897"/>
                </a:lnTo>
                <a:lnTo>
                  <a:pt x="0" y="3049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434629" y="2128476"/>
            <a:ext cx="1702896" cy="1997532"/>
          </a:xfrm>
          <a:custGeom>
            <a:avLst/>
            <a:gdLst/>
            <a:ahLst/>
            <a:cxnLst/>
            <a:rect l="l" t="t" r="r" b="b"/>
            <a:pathLst>
              <a:path w="2554344" h="2996298">
                <a:moveTo>
                  <a:pt x="0" y="0"/>
                </a:moveTo>
                <a:lnTo>
                  <a:pt x="2554344" y="0"/>
                </a:lnTo>
                <a:lnTo>
                  <a:pt x="2554344" y="2996298"/>
                </a:lnTo>
                <a:lnTo>
                  <a:pt x="0" y="2996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1236309">
            <a:off x="4811152" y="2436556"/>
            <a:ext cx="2059715" cy="1699265"/>
          </a:xfrm>
          <a:custGeom>
            <a:avLst/>
            <a:gdLst/>
            <a:ahLst/>
            <a:cxnLst/>
            <a:rect l="l" t="t" r="r" b="b"/>
            <a:pathLst>
              <a:path w="3089572" h="2548897">
                <a:moveTo>
                  <a:pt x="0" y="0"/>
                </a:moveTo>
                <a:lnTo>
                  <a:pt x="3089572" y="0"/>
                </a:lnTo>
                <a:lnTo>
                  <a:pt x="3089572" y="2548897"/>
                </a:lnTo>
                <a:lnTo>
                  <a:pt x="0" y="2548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653169" y="3286189"/>
            <a:ext cx="1940576" cy="2734448"/>
          </a:xfrm>
          <a:custGeom>
            <a:avLst/>
            <a:gdLst/>
            <a:ahLst/>
            <a:cxnLst/>
            <a:rect l="l" t="t" r="r" b="b"/>
            <a:pathLst>
              <a:path w="2910864" h="4101672">
                <a:moveTo>
                  <a:pt x="0" y="0"/>
                </a:moveTo>
                <a:lnTo>
                  <a:pt x="2910864" y="0"/>
                </a:lnTo>
                <a:lnTo>
                  <a:pt x="2910864" y="4101672"/>
                </a:lnTo>
                <a:lnTo>
                  <a:pt x="0" y="4101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1142650">
            <a:off x="876649" y="4641159"/>
            <a:ext cx="1340584" cy="2022251"/>
          </a:xfrm>
          <a:custGeom>
            <a:avLst/>
            <a:gdLst/>
            <a:ahLst/>
            <a:cxnLst/>
            <a:rect l="l" t="t" r="r" b="b"/>
            <a:pathLst>
              <a:path w="2010876" h="3033377">
                <a:moveTo>
                  <a:pt x="0" y="0"/>
                </a:moveTo>
                <a:lnTo>
                  <a:pt x="2010877" y="0"/>
                </a:lnTo>
                <a:lnTo>
                  <a:pt x="2010877" y="3033377"/>
                </a:lnTo>
                <a:lnTo>
                  <a:pt x="0" y="3033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726900">
            <a:off x="3109380" y="4660181"/>
            <a:ext cx="1311910" cy="1984205"/>
          </a:xfrm>
          <a:custGeom>
            <a:avLst/>
            <a:gdLst/>
            <a:ahLst/>
            <a:cxnLst/>
            <a:rect l="l" t="t" r="r" b="b"/>
            <a:pathLst>
              <a:path w="1967865" h="2976308">
                <a:moveTo>
                  <a:pt x="0" y="0"/>
                </a:moveTo>
                <a:lnTo>
                  <a:pt x="1967865" y="0"/>
                </a:lnTo>
                <a:lnTo>
                  <a:pt x="1967865" y="2976308"/>
                </a:lnTo>
                <a:lnTo>
                  <a:pt x="0" y="29763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850497" y="4544608"/>
            <a:ext cx="1319955" cy="1972029"/>
          </a:xfrm>
          <a:custGeom>
            <a:avLst/>
            <a:gdLst/>
            <a:ahLst/>
            <a:cxnLst/>
            <a:rect l="l" t="t" r="r" b="b"/>
            <a:pathLst>
              <a:path w="1979933" h="2958044">
                <a:moveTo>
                  <a:pt x="0" y="0"/>
                </a:moveTo>
                <a:lnTo>
                  <a:pt x="1979933" y="0"/>
                </a:lnTo>
                <a:lnTo>
                  <a:pt x="1979933" y="2958044"/>
                </a:lnTo>
                <a:lnTo>
                  <a:pt x="0" y="295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7303982" y="252459"/>
            <a:ext cx="4194979" cy="2794905"/>
          </a:xfrm>
          <a:custGeom>
            <a:avLst/>
            <a:gdLst/>
            <a:ahLst/>
            <a:cxnLst/>
            <a:rect l="l" t="t" r="r" b="b"/>
            <a:pathLst>
              <a:path w="6292469" h="4192357">
                <a:moveTo>
                  <a:pt x="0" y="0"/>
                </a:moveTo>
                <a:lnTo>
                  <a:pt x="6292469" y="0"/>
                </a:lnTo>
                <a:lnTo>
                  <a:pt x="6292469" y="4192357"/>
                </a:lnTo>
                <a:lnTo>
                  <a:pt x="0" y="4192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71052" y="525464"/>
            <a:ext cx="6632930" cy="1646236"/>
            <a:chOff x="-29496" y="9525"/>
            <a:chExt cx="13265860" cy="329247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13236364" cy="1396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760"/>
                </a:lnSpc>
              </a:pPr>
              <a:r>
                <a:rPr lang="en-US" sz="4800" b="1" spc="143" dirty="0">
                  <a:solidFill>
                    <a:srgbClr val="0F7D80"/>
                  </a:solidFill>
                  <a:latin typeface="Quicksand Bold"/>
                  <a:ea typeface="Quicksand Bold"/>
                  <a:cs typeface="Quicksand Bold"/>
                  <a:sym typeface="Quicksand Bold"/>
                </a:rPr>
                <a:t>A Writer’s Clave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29496" y="1352746"/>
              <a:ext cx="12728364" cy="1949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840"/>
                </a:lnSpc>
              </a:pPr>
              <a:r>
                <a:rPr lang="en-US" sz="3199" spc="127" dirty="0">
                  <a:solidFill>
                    <a:srgbClr val="B8627D"/>
                  </a:solidFill>
                  <a:latin typeface="Quicksand"/>
                  <a:ea typeface="Quicksand"/>
                  <a:cs typeface="Quicksand"/>
                  <a:sym typeface="Quicksand"/>
                </a:rPr>
                <a:t>GIRLS, CULTURE, GROWING UP AND FAMILY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uéntame! Let's Talk Books with Raúl the Third">
            <a:hlinkClick r:id="" action="ppaction://media"/>
            <a:extLst>
              <a:ext uri="{FF2B5EF4-FFF2-40B4-BE49-F238E27FC236}">
                <a16:creationId xmlns:a16="http://schemas.microsoft.com/office/drawing/2014/main" id="{3A740934-AA13-3726-F07E-758DD7E56B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0" y="457200"/>
            <a:ext cx="10004425" cy="56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98650" y="858680"/>
            <a:ext cx="3407817" cy="5140642"/>
          </a:xfrm>
          <a:custGeom>
            <a:avLst/>
            <a:gdLst/>
            <a:ahLst/>
            <a:cxnLst/>
            <a:rect l="l" t="t" r="r" b="b"/>
            <a:pathLst>
              <a:path w="5111726" h="7710963">
                <a:moveTo>
                  <a:pt x="0" y="0"/>
                </a:moveTo>
                <a:lnTo>
                  <a:pt x="5111725" y="0"/>
                </a:lnTo>
                <a:lnTo>
                  <a:pt x="5111725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258136" y="858680"/>
            <a:ext cx="3448514" cy="5140642"/>
          </a:xfrm>
          <a:custGeom>
            <a:avLst/>
            <a:gdLst/>
            <a:ahLst/>
            <a:cxnLst/>
            <a:rect l="l" t="t" r="r" b="b"/>
            <a:pathLst>
              <a:path w="5172771" h="7710963">
                <a:moveTo>
                  <a:pt x="0" y="0"/>
                </a:moveTo>
                <a:lnTo>
                  <a:pt x="5172771" y="0"/>
                </a:lnTo>
                <a:lnTo>
                  <a:pt x="517277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256" y="1047901"/>
            <a:ext cx="1931732" cy="2164636"/>
          </a:xfrm>
          <a:custGeom>
            <a:avLst/>
            <a:gdLst/>
            <a:ahLst/>
            <a:cxnLst/>
            <a:rect l="l" t="t" r="r" b="b"/>
            <a:pathLst>
              <a:path w="2897598" h="3246954">
                <a:moveTo>
                  <a:pt x="0" y="0"/>
                </a:moveTo>
                <a:lnTo>
                  <a:pt x="2897598" y="0"/>
                </a:lnTo>
                <a:lnTo>
                  <a:pt x="2897598" y="3246954"/>
                </a:lnTo>
                <a:lnTo>
                  <a:pt x="0" y="3246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788874" y="1047901"/>
            <a:ext cx="1397423" cy="2164636"/>
          </a:xfrm>
          <a:custGeom>
            <a:avLst/>
            <a:gdLst/>
            <a:ahLst/>
            <a:cxnLst/>
            <a:rect l="l" t="t" r="r" b="b"/>
            <a:pathLst>
              <a:path w="2096135" h="3246954">
                <a:moveTo>
                  <a:pt x="0" y="0"/>
                </a:moveTo>
                <a:lnTo>
                  <a:pt x="2096134" y="0"/>
                </a:lnTo>
                <a:lnTo>
                  <a:pt x="2096134" y="3246954"/>
                </a:lnTo>
                <a:lnTo>
                  <a:pt x="0" y="3246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496734" y="1119185"/>
            <a:ext cx="1397776" cy="2093352"/>
          </a:xfrm>
          <a:custGeom>
            <a:avLst/>
            <a:gdLst/>
            <a:ahLst/>
            <a:cxnLst/>
            <a:rect l="l" t="t" r="r" b="b"/>
            <a:pathLst>
              <a:path w="2096664" h="3140028">
                <a:moveTo>
                  <a:pt x="0" y="0"/>
                </a:moveTo>
                <a:lnTo>
                  <a:pt x="2096665" y="0"/>
                </a:lnTo>
                <a:lnTo>
                  <a:pt x="2096665" y="3140028"/>
                </a:lnTo>
                <a:lnTo>
                  <a:pt x="0" y="31400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085244" y="1140975"/>
            <a:ext cx="1437638" cy="2010149"/>
          </a:xfrm>
          <a:custGeom>
            <a:avLst/>
            <a:gdLst/>
            <a:ahLst/>
            <a:cxnLst/>
            <a:rect l="l" t="t" r="r" b="b"/>
            <a:pathLst>
              <a:path w="2156457" h="3015223">
                <a:moveTo>
                  <a:pt x="0" y="0"/>
                </a:moveTo>
                <a:lnTo>
                  <a:pt x="2156457" y="0"/>
                </a:lnTo>
                <a:lnTo>
                  <a:pt x="2156457" y="3015223"/>
                </a:lnTo>
                <a:lnTo>
                  <a:pt x="0" y="3015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861070" y="3777525"/>
            <a:ext cx="1440237" cy="2220073"/>
          </a:xfrm>
          <a:custGeom>
            <a:avLst/>
            <a:gdLst/>
            <a:ahLst/>
            <a:cxnLst/>
            <a:rect l="l" t="t" r="r" b="b"/>
            <a:pathLst>
              <a:path w="2160356" h="3330110">
                <a:moveTo>
                  <a:pt x="0" y="0"/>
                </a:moveTo>
                <a:lnTo>
                  <a:pt x="2160356" y="0"/>
                </a:lnTo>
                <a:lnTo>
                  <a:pt x="2160356" y="3330110"/>
                </a:lnTo>
                <a:lnTo>
                  <a:pt x="0" y="3330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641748" y="3708953"/>
            <a:ext cx="1543143" cy="2322063"/>
          </a:xfrm>
          <a:custGeom>
            <a:avLst/>
            <a:gdLst/>
            <a:ahLst/>
            <a:cxnLst/>
            <a:rect l="l" t="t" r="r" b="b"/>
            <a:pathLst>
              <a:path w="2314714" h="3483094">
                <a:moveTo>
                  <a:pt x="0" y="0"/>
                </a:moveTo>
                <a:lnTo>
                  <a:pt x="2314714" y="0"/>
                </a:lnTo>
                <a:lnTo>
                  <a:pt x="2314714" y="3483093"/>
                </a:lnTo>
                <a:lnTo>
                  <a:pt x="0" y="34830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475968" y="3777525"/>
            <a:ext cx="1609276" cy="2311505"/>
          </a:xfrm>
          <a:custGeom>
            <a:avLst/>
            <a:gdLst/>
            <a:ahLst/>
            <a:cxnLst/>
            <a:rect l="l" t="t" r="r" b="b"/>
            <a:pathLst>
              <a:path w="2413914" h="3467258">
                <a:moveTo>
                  <a:pt x="0" y="0"/>
                </a:moveTo>
                <a:lnTo>
                  <a:pt x="2413914" y="0"/>
                </a:lnTo>
                <a:lnTo>
                  <a:pt x="2413914" y="3467257"/>
                </a:lnTo>
                <a:lnTo>
                  <a:pt x="0" y="34672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05661" y="1119185"/>
            <a:ext cx="1468805" cy="2053728"/>
          </a:xfrm>
          <a:custGeom>
            <a:avLst/>
            <a:gdLst/>
            <a:ahLst/>
            <a:cxnLst/>
            <a:rect l="l" t="t" r="r" b="b"/>
            <a:pathLst>
              <a:path w="2203208" h="3080592">
                <a:moveTo>
                  <a:pt x="0" y="0"/>
                </a:moveTo>
                <a:lnTo>
                  <a:pt x="2203208" y="0"/>
                </a:lnTo>
                <a:lnTo>
                  <a:pt x="2203208" y="3080591"/>
                </a:lnTo>
                <a:lnTo>
                  <a:pt x="0" y="30805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71650" y="3850101"/>
            <a:ext cx="1446520" cy="2166352"/>
          </a:xfrm>
          <a:custGeom>
            <a:avLst/>
            <a:gdLst/>
            <a:ahLst/>
            <a:cxnLst/>
            <a:rect l="l" t="t" r="r" b="b"/>
            <a:pathLst>
              <a:path w="2169780" h="3249528">
                <a:moveTo>
                  <a:pt x="0" y="0"/>
                </a:moveTo>
                <a:lnTo>
                  <a:pt x="2169780" y="0"/>
                </a:lnTo>
                <a:lnTo>
                  <a:pt x="2169780" y="3249527"/>
                </a:lnTo>
                <a:lnTo>
                  <a:pt x="0" y="3249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63271" y="3777525"/>
            <a:ext cx="1528812" cy="2311505"/>
          </a:xfrm>
          <a:custGeom>
            <a:avLst/>
            <a:gdLst/>
            <a:ahLst/>
            <a:cxnLst/>
            <a:rect l="l" t="t" r="r" b="b"/>
            <a:pathLst>
              <a:path w="2293218" h="3467258">
                <a:moveTo>
                  <a:pt x="0" y="0"/>
                </a:moveTo>
                <a:lnTo>
                  <a:pt x="2293218" y="0"/>
                </a:lnTo>
                <a:lnTo>
                  <a:pt x="2293218" y="3467257"/>
                </a:lnTo>
                <a:lnTo>
                  <a:pt x="0" y="3467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469878" y="1956883"/>
            <a:ext cx="607742" cy="810323"/>
          </a:xfrm>
          <a:custGeom>
            <a:avLst/>
            <a:gdLst/>
            <a:ahLst/>
            <a:cxnLst/>
            <a:rect l="l" t="t" r="r" b="b"/>
            <a:pathLst>
              <a:path w="911613" h="1215485">
                <a:moveTo>
                  <a:pt x="0" y="0"/>
                </a:moveTo>
                <a:lnTo>
                  <a:pt x="911613" y="0"/>
                </a:lnTo>
                <a:lnTo>
                  <a:pt x="911613" y="1215485"/>
                </a:lnTo>
                <a:lnTo>
                  <a:pt x="0" y="12154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34032" y="1016152"/>
            <a:ext cx="1879433" cy="200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Top 10 most challenged books 2023 </a:t>
            </a:r>
          </a:p>
          <a:p>
            <a:pPr algn="ctr" defTabSz="609630">
              <a:lnSpc>
                <a:spcPts val="2380"/>
              </a:lnSpc>
            </a:pPr>
            <a:endParaRPr lang="en-US" sz="1700" b="1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ctr" defTabSz="609630">
              <a:lnSpc>
                <a:spcPts val="2380"/>
              </a:lnSpc>
            </a:pPr>
            <a:endParaRPr lang="en-US" sz="1700" b="1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ctr" defTabSz="609630">
              <a:lnSpc>
                <a:spcPts val="2380"/>
              </a:lnSpc>
            </a:pPr>
            <a:endParaRPr lang="en-US" sz="1700" b="1">
              <a:solidFill>
                <a:srgbClr val="00000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ctr" defTabSz="609630">
              <a:lnSpc>
                <a:spcPts val="1353"/>
              </a:lnSpc>
            </a:pPr>
            <a:r>
              <a:rPr lang="en-US" sz="967" b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Source ALA Freedom to 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8429" y="529373"/>
            <a:ext cx="3345731" cy="2567848"/>
          </a:xfrm>
          <a:custGeom>
            <a:avLst/>
            <a:gdLst/>
            <a:ahLst/>
            <a:cxnLst/>
            <a:rect l="l" t="t" r="r" b="b"/>
            <a:pathLst>
              <a:path w="5018596" h="3851772">
                <a:moveTo>
                  <a:pt x="0" y="0"/>
                </a:moveTo>
                <a:lnTo>
                  <a:pt x="5018595" y="0"/>
                </a:lnTo>
                <a:lnTo>
                  <a:pt x="5018595" y="3851772"/>
                </a:lnTo>
                <a:lnTo>
                  <a:pt x="0" y="385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89989" y="669095"/>
            <a:ext cx="3190736" cy="2428126"/>
          </a:xfrm>
          <a:custGeom>
            <a:avLst/>
            <a:gdLst/>
            <a:ahLst/>
            <a:cxnLst/>
            <a:rect l="l" t="t" r="r" b="b"/>
            <a:pathLst>
              <a:path w="4786104" h="3642189">
                <a:moveTo>
                  <a:pt x="0" y="0"/>
                </a:moveTo>
                <a:lnTo>
                  <a:pt x="4786103" y="0"/>
                </a:lnTo>
                <a:lnTo>
                  <a:pt x="4786103" y="3642189"/>
                </a:lnTo>
                <a:lnTo>
                  <a:pt x="0" y="3642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6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491423" y="3529128"/>
            <a:ext cx="2569494" cy="3013480"/>
          </a:xfrm>
          <a:custGeom>
            <a:avLst/>
            <a:gdLst/>
            <a:ahLst/>
            <a:cxnLst/>
            <a:rect l="l" t="t" r="r" b="b"/>
            <a:pathLst>
              <a:path w="3854241" h="4520220">
                <a:moveTo>
                  <a:pt x="0" y="0"/>
                </a:moveTo>
                <a:lnTo>
                  <a:pt x="3854240" y="0"/>
                </a:lnTo>
                <a:lnTo>
                  <a:pt x="3854240" y="4520219"/>
                </a:lnTo>
                <a:lnTo>
                  <a:pt x="0" y="4520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40648">
            <a:off x="7542339" y="2541926"/>
            <a:ext cx="3813007" cy="3872937"/>
          </a:xfrm>
          <a:custGeom>
            <a:avLst/>
            <a:gdLst/>
            <a:ahLst/>
            <a:cxnLst/>
            <a:rect l="l" t="t" r="r" b="b"/>
            <a:pathLst>
              <a:path w="5719510" h="5809405">
                <a:moveTo>
                  <a:pt x="0" y="0"/>
                </a:moveTo>
                <a:lnTo>
                  <a:pt x="5719511" y="0"/>
                </a:lnTo>
                <a:lnTo>
                  <a:pt x="5719511" y="5809404"/>
                </a:lnTo>
                <a:lnTo>
                  <a:pt x="0" y="5809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72522">
            <a:off x="842547" y="1794428"/>
            <a:ext cx="3205044" cy="3269145"/>
          </a:xfrm>
          <a:custGeom>
            <a:avLst/>
            <a:gdLst/>
            <a:ahLst/>
            <a:cxnLst/>
            <a:rect l="l" t="t" r="r" b="b"/>
            <a:pathLst>
              <a:path w="4807566" h="4903718">
                <a:moveTo>
                  <a:pt x="0" y="0"/>
                </a:moveTo>
                <a:lnTo>
                  <a:pt x="4807566" y="0"/>
                </a:lnTo>
                <a:lnTo>
                  <a:pt x="4807566" y="4903718"/>
                </a:lnTo>
                <a:lnTo>
                  <a:pt x="0" y="4903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034354" y="279152"/>
            <a:ext cx="3509656" cy="4128859"/>
          </a:xfrm>
          <a:custGeom>
            <a:avLst/>
            <a:gdLst/>
            <a:ahLst/>
            <a:cxnLst/>
            <a:rect l="l" t="t" r="r" b="b"/>
            <a:pathLst>
              <a:path w="5264484" h="6193289">
                <a:moveTo>
                  <a:pt x="0" y="0"/>
                </a:moveTo>
                <a:lnTo>
                  <a:pt x="5264484" y="0"/>
                </a:lnTo>
                <a:lnTo>
                  <a:pt x="5264484" y="6193289"/>
                </a:lnTo>
                <a:lnTo>
                  <a:pt x="0" y="6193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45070" y="5320684"/>
            <a:ext cx="4613477" cy="115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Remittances</a:t>
            </a:r>
          </a:p>
          <a:p>
            <a:pPr algn="ctr" defTabSz="609630">
              <a:lnSpc>
                <a:spcPts val="2333"/>
              </a:lnSpc>
            </a:pPr>
            <a:r>
              <a:rPr lang="en-US" sz="16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Writing letters to home country </a:t>
            </a:r>
          </a:p>
          <a:p>
            <a:pPr algn="ctr" defTabSz="609630">
              <a:lnSpc>
                <a:spcPts val="2333"/>
              </a:lnSpc>
            </a:pPr>
            <a:r>
              <a:rPr lang="en-US" sz="16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Longing for connection/family </a:t>
            </a:r>
          </a:p>
          <a:p>
            <a:pPr algn="ctr" defTabSz="609630">
              <a:lnSpc>
                <a:spcPts val="2333"/>
              </a:lnSpc>
            </a:pPr>
            <a:endParaRPr lang="en-US" sz="166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924834" y="511738"/>
            <a:ext cx="4532765" cy="6066609"/>
          </a:xfrm>
          <a:custGeom>
            <a:avLst/>
            <a:gdLst/>
            <a:ahLst/>
            <a:cxnLst/>
            <a:rect l="l" t="t" r="r" b="b"/>
            <a:pathLst>
              <a:path w="6799147" h="9099913">
                <a:moveTo>
                  <a:pt x="0" y="0"/>
                </a:moveTo>
                <a:lnTo>
                  <a:pt x="6799147" y="0"/>
                </a:lnTo>
                <a:lnTo>
                  <a:pt x="6799147" y="9099913"/>
                </a:lnTo>
                <a:lnTo>
                  <a:pt x="0" y="9099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69" t="-14358" r="-38885" b="-238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46713" y="1207580"/>
            <a:ext cx="4532765" cy="539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53"/>
              </a:lnSpc>
            </a:pPr>
            <a:r>
              <a:rPr lang="en-US" sz="24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Dear Aunt Eloy,</a:t>
            </a:r>
          </a:p>
          <a:p>
            <a:pPr algn="ctr" defTabSz="609630">
              <a:lnSpc>
                <a:spcPts val="3453"/>
              </a:lnSpc>
            </a:pPr>
            <a:endParaRPr lang="en-US" sz="246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09630">
              <a:lnSpc>
                <a:spcPts val="3453"/>
              </a:lnSpc>
            </a:pPr>
            <a:r>
              <a:rPr lang="en-US" sz="246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niece, Lidia is at my house with my mother and I am with my grandmother.  Lili sends kisses and I send kisses, too.  My uncle taught me how to write in Spanish. Tell Adita to write to me. Kisses from Lili and Margaret</a:t>
            </a:r>
          </a:p>
          <a:p>
            <a:pPr algn="ctr" defTabSz="609630">
              <a:lnSpc>
                <a:spcPts val="1680"/>
              </a:lnSpc>
            </a:pPr>
            <a:endParaRPr lang="en-US" sz="246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 defTabSz="609630">
              <a:lnSpc>
                <a:spcPts val="1680"/>
              </a:lnSpc>
            </a:pPr>
            <a:endParaRPr lang="en-US" sz="246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9357" y="4754618"/>
            <a:ext cx="3176697" cy="1955241"/>
          </a:xfrm>
          <a:custGeom>
            <a:avLst/>
            <a:gdLst/>
            <a:ahLst/>
            <a:cxnLst/>
            <a:rect l="l" t="t" r="r" b="b"/>
            <a:pathLst>
              <a:path w="4765045" h="2932861">
                <a:moveTo>
                  <a:pt x="0" y="0"/>
                </a:moveTo>
                <a:lnTo>
                  <a:pt x="4765045" y="0"/>
                </a:lnTo>
                <a:lnTo>
                  <a:pt x="4765045" y="2932862"/>
                </a:lnTo>
                <a:lnTo>
                  <a:pt x="0" y="2932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316323" y="1688608"/>
            <a:ext cx="4779677" cy="3942062"/>
          </a:xfrm>
          <a:custGeom>
            <a:avLst/>
            <a:gdLst/>
            <a:ahLst/>
            <a:cxnLst/>
            <a:rect l="l" t="t" r="r" b="b"/>
            <a:pathLst>
              <a:path w="7169516" h="5913093">
                <a:moveTo>
                  <a:pt x="0" y="0"/>
                </a:moveTo>
                <a:lnTo>
                  <a:pt x="7169516" y="0"/>
                </a:lnTo>
                <a:lnTo>
                  <a:pt x="7169516" y="5913093"/>
                </a:lnTo>
                <a:lnTo>
                  <a:pt x="0" y="59130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30347" y="1299633"/>
            <a:ext cx="4976395" cy="220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33"/>
              </a:lnSpc>
            </a:pPr>
            <a:r>
              <a:rPr lang="en-US" sz="3166" b="1">
                <a:solidFill>
                  <a:srgbClr val="0F7D8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Different family structures</a:t>
            </a:r>
          </a:p>
          <a:p>
            <a:pPr algn="ctr" defTabSz="609630">
              <a:lnSpc>
                <a:spcPts val="4433"/>
              </a:lnSpc>
            </a:pPr>
            <a:r>
              <a:rPr lang="en-US" sz="3166" b="1">
                <a:solidFill>
                  <a:srgbClr val="0F7D8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Spectrum of Latine identities</a:t>
            </a:r>
          </a:p>
          <a:p>
            <a:pPr algn="ctr" defTabSz="609630">
              <a:lnSpc>
                <a:spcPts val="4433"/>
              </a:lnSpc>
            </a:pPr>
            <a:r>
              <a:rPr lang="en-US" sz="3166" b="1">
                <a:solidFill>
                  <a:srgbClr val="0F7D8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Moving/separation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6541" y="1593601"/>
            <a:ext cx="9138919" cy="3670799"/>
          </a:xfrm>
          <a:custGeom>
            <a:avLst/>
            <a:gdLst/>
            <a:ahLst/>
            <a:cxnLst/>
            <a:rect l="l" t="t" r="r" b="b"/>
            <a:pathLst>
              <a:path w="13708378" h="5506198">
                <a:moveTo>
                  <a:pt x="0" y="0"/>
                </a:moveTo>
                <a:lnTo>
                  <a:pt x="13708378" y="0"/>
                </a:lnTo>
                <a:lnTo>
                  <a:pt x="13708378" y="5506198"/>
                </a:lnTo>
                <a:lnTo>
                  <a:pt x="0" y="5506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264" y="774645"/>
            <a:ext cx="6131332" cy="5308711"/>
          </a:xfrm>
          <a:custGeom>
            <a:avLst/>
            <a:gdLst/>
            <a:ahLst/>
            <a:cxnLst/>
            <a:rect l="l" t="t" r="r" b="b"/>
            <a:pathLst>
              <a:path w="9196998" h="7963067">
                <a:moveTo>
                  <a:pt x="0" y="0"/>
                </a:moveTo>
                <a:lnTo>
                  <a:pt x="9196997" y="0"/>
                </a:lnTo>
                <a:lnTo>
                  <a:pt x="9196997" y="7963068"/>
                </a:lnTo>
                <a:lnTo>
                  <a:pt x="0" y="7963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793673">
            <a:off x="8072485" y="1880224"/>
            <a:ext cx="3667428" cy="3097552"/>
          </a:xfrm>
          <a:custGeom>
            <a:avLst/>
            <a:gdLst/>
            <a:ahLst/>
            <a:cxnLst/>
            <a:rect l="l" t="t" r="r" b="b"/>
            <a:pathLst>
              <a:path w="5501142" h="4646328">
                <a:moveTo>
                  <a:pt x="0" y="0"/>
                </a:moveTo>
                <a:lnTo>
                  <a:pt x="5501142" y="0"/>
                </a:lnTo>
                <a:lnTo>
                  <a:pt x="5501142" y="4646328"/>
                </a:lnTo>
                <a:lnTo>
                  <a:pt x="0" y="4646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3661" y="1143001"/>
            <a:ext cx="7772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INTRODUCTION</a:t>
            </a:r>
            <a:r>
              <a:rPr lang="en-US" sz="4000" dirty="0">
                <a:solidFill>
                  <a:schemeClr val="bg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4000" dirty="0">
                <a:solidFill>
                  <a:schemeClr val="bg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endParaRPr lang="en-US" sz="4000" b="1" dirty="0">
              <a:solidFill>
                <a:schemeClr val="bg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Francesca Rodriquez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Manager of Strategic Initiatives</a:t>
            </a:r>
            <a:b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</a:b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Dean’s Office, School of Education University of Wisconsin-Madison</a:t>
            </a:r>
          </a:p>
          <a:p>
            <a:pPr algn="ctr"/>
            <a:endParaRPr lang="en-US" sz="4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2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4357" y="1489436"/>
            <a:ext cx="6543287" cy="3879129"/>
          </a:xfrm>
          <a:custGeom>
            <a:avLst/>
            <a:gdLst/>
            <a:ahLst/>
            <a:cxnLst/>
            <a:rect l="l" t="t" r="r" b="b"/>
            <a:pathLst>
              <a:path w="9814930" h="5818694">
                <a:moveTo>
                  <a:pt x="0" y="0"/>
                </a:moveTo>
                <a:lnTo>
                  <a:pt x="9814930" y="0"/>
                </a:lnTo>
                <a:lnTo>
                  <a:pt x="9814930" y="5818694"/>
                </a:lnTo>
                <a:lnTo>
                  <a:pt x="0" y="581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0225" y="1345349"/>
            <a:ext cx="2995042" cy="4553573"/>
          </a:xfrm>
          <a:custGeom>
            <a:avLst/>
            <a:gdLst/>
            <a:ahLst/>
            <a:cxnLst/>
            <a:rect l="l" t="t" r="r" b="b"/>
            <a:pathLst>
              <a:path w="4492563" h="6830359">
                <a:moveTo>
                  <a:pt x="0" y="0"/>
                </a:moveTo>
                <a:lnTo>
                  <a:pt x="4492563" y="0"/>
                </a:lnTo>
                <a:lnTo>
                  <a:pt x="4492563" y="6830360"/>
                </a:lnTo>
                <a:lnTo>
                  <a:pt x="0" y="6830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0866" y="550501"/>
            <a:ext cx="8681455" cy="7140497"/>
          </a:xfrm>
          <a:custGeom>
            <a:avLst/>
            <a:gdLst/>
            <a:ahLst/>
            <a:cxnLst/>
            <a:rect l="l" t="t" r="r" b="b"/>
            <a:pathLst>
              <a:path w="13022182" h="10710745">
                <a:moveTo>
                  <a:pt x="0" y="0"/>
                </a:moveTo>
                <a:lnTo>
                  <a:pt x="13022182" y="0"/>
                </a:lnTo>
                <a:lnTo>
                  <a:pt x="13022182" y="10710744"/>
                </a:lnTo>
                <a:lnTo>
                  <a:pt x="0" y="10710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21808" y="685800"/>
            <a:ext cx="5109258" cy="5880280"/>
          </a:xfrm>
          <a:custGeom>
            <a:avLst/>
            <a:gdLst/>
            <a:ahLst/>
            <a:cxnLst/>
            <a:rect l="l" t="t" r="r" b="b"/>
            <a:pathLst>
              <a:path w="7663887" h="8820420">
                <a:moveTo>
                  <a:pt x="0" y="0"/>
                </a:moveTo>
                <a:lnTo>
                  <a:pt x="7663886" y="0"/>
                </a:lnTo>
                <a:lnTo>
                  <a:pt x="7663886" y="8820420"/>
                </a:lnTo>
                <a:lnTo>
                  <a:pt x="0" y="8820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8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69068" y="1283370"/>
            <a:ext cx="4291262" cy="4291262"/>
          </a:xfrm>
          <a:custGeom>
            <a:avLst/>
            <a:gdLst/>
            <a:ahLst/>
            <a:cxnLst/>
            <a:rect l="l" t="t" r="r" b="b"/>
            <a:pathLst>
              <a:path w="6436893" h="6436893">
                <a:moveTo>
                  <a:pt x="0" y="0"/>
                </a:moveTo>
                <a:lnTo>
                  <a:pt x="6436892" y="0"/>
                </a:lnTo>
                <a:lnTo>
                  <a:pt x="6436892" y="6436892"/>
                </a:lnTo>
                <a:lnTo>
                  <a:pt x="0" y="6436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7D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23341">
            <a:off x="7023054" y="-3147763"/>
            <a:ext cx="9127822" cy="4883385"/>
          </a:xfrm>
          <a:custGeom>
            <a:avLst/>
            <a:gdLst/>
            <a:ahLst/>
            <a:cxnLst/>
            <a:rect l="l" t="t" r="r" b="b"/>
            <a:pathLst>
              <a:path w="13691733" h="7325077">
                <a:moveTo>
                  <a:pt x="0" y="0"/>
                </a:moveTo>
                <a:lnTo>
                  <a:pt x="13691733" y="0"/>
                </a:lnTo>
                <a:lnTo>
                  <a:pt x="13691733" y="7325077"/>
                </a:lnTo>
                <a:lnTo>
                  <a:pt x="0" y="7325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6" b="-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426373" y="2948793"/>
            <a:ext cx="638744" cy="638744"/>
          </a:xfrm>
          <a:custGeom>
            <a:avLst/>
            <a:gdLst/>
            <a:ahLst/>
            <a:cxnLst/>
            <a:rect l="l" t="t" r="r" b="b"/>
            <a:pathLst>
              <a:path w="958116" h="958116">
                <a:moveTo>
                  <a:pt x="0" y="0"/>
                </a:moveTo>
                <a:lnTo>
                  <a:pt x="958115" y="0"/>
                </a:lnTo>
                <a:lnTo>
                  <a:pt x="958115" y="958116"/>
                </a:lnTo>
                <a:lnTo>
                  <a:pt x="0" y="958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9343503">
            <a:off x="-3955264" y="5091744"/>
            <a:ext cx="9127822" cy="4883385"/>
          </a:xfrm>
          <a:custGeom>
            <a:avLst/>
            <a:gdLst/>
            <a:ahLst/>
            <a:cxnLst/>
            <a:rect l="l" t="t" r="r" b="b"/>
            <a:pathLst>
              <a:path w="13691733" h="7325077">
                <a:moveTo>
                  <a:pt x="0" y="0"/>
                </a:moveTo>
                <a:lnTo>
                  <a:pt x="13691733" y="0"/>
                </a:lnTo>
                <a:lnTo>
                  <a:pt x="13691733" y="7325077"/>
                </a:lnTo>
                <a:lnTo>
                  <a:pt x="0" y="73250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66" b="-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337153" y="2948793"/>
            <a:ext cx="645797" cy="645797"/>
          </a:xfrm>
          <a:custGeom>
            <a:avLst/>
            <a:gdLst/>
            <a:ahLst/>
            <a:cxnLst/>
            <a:rect l="l" t="t" r="r" b="b"/>
            <a:pathLst>
              <a:path w="968696" h="968696">
                <a:moveTo>
                  <a:pt x="0" y="0"/>
                </a:moveTo>
                <a:lnTo>
                  <a:pt x="968696" y="0"/>
                </a:lnTo>
                <a:lnTo>
                  <a:pt x="968696" y="968696"/>
                </a:lnTo>
                <a:lnTo>
                  <a:pt x="0" y="968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734258" y="4451178"/>
            <a:ext cx="602229" cy="602229"/>
          </a:xfrm>
          <a:custGeom>
            <a:avLst/>
            <a:gdLst/>
            <a:ahLst/>
            <a:cxnLst/>
            <a:rect l="l" t="t" r="r" b="b"/>
            <a:pathLst>
              <a:path w="903344" h="903344">
                <a:moveTo>
                  <a:pt x="0" y="0"/>
                </a:moveTo>
                <a:lnTo>
                  <a:pt x="903344" y="0"/>
                </a:lnTo>
                <a:lnTo>
                  <a:pt x="903344" y="903345"/>
                </a:lnTo>
                <a:lnTo>
                  <a:pt x="0" y="9033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99389" y="5053407"/>
            <a:ext cx="920000" cy="920000"/>
          </a:xfrm>
          <a:custGeom>
            <a:avLst/>
            <a:gdLst/>
            <a:ahLst/>
            <a:cxnLst/>
            <a:rect l="l" t="t" r="r" b="b"/>
            <a:pathLst>
              <a:path w="1380000" h="1380000">
                <a:moveTo>
                  <a:pt x="0" y="0"/>
                </a:moveTo>
                <a:lnTo>
                  <a:pt x="1380000" y="0"/>
                </a:lnTo>
                <a:lnTo>
                  <a:pt x="1380000" y="1380000"/>
                </a:lnTo>
                <a:lnTo>
                  <a:pt x="0" y="13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39160" y="587137"/>
            <a:ext cx="8713682" cy="72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60"/>
              </a:lnSpc>
            </a:pPr>
            <a:r>
              <a:rPr lang="en-US" sz="4400" b="1" spc="88">
                <a:solidFill>
                  <a:srgbClr val="F0D93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Connect with Meg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85258" y="3775538"/>
            <a:ext cx="3379682" cy="951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00"/>
              </a:lnSpc>
            </a:pPr>
            <a:r>
              <a:rPr lang="en-US" sz="2600" b="1" spc="173">
                <a:solidFill>
                  <a:srgbClr val="FFE6DE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MEGMEDINABOOKS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58888" y="1570700"/>
            <a:ext cx="6032423" cy="90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00"/>
              </a:lnSpc>
            </a:pPr>
            <a:r>
              <a:rPr lang="en-US" sz="2499">
                <a:solidFill>
                  <a:srgbClr val="F0D93E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www.megmedina.com for Sobremesa newsletter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46606" y="5218508"/>
            <a:ext cx="4560677" cy="71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39"/>
              </a:lnSpc>
            </a:pPr>
            <a:r>
              <a:rPr lang="en-US" sz="21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Let’s Talk Books on </a:t>
            </a:r>
          </a:p>
          <a:p>
            <a:pPr algn="ctr" defTabSz="609630">
              <a:lnSpc>
                <a:spcPts val="2939"/>
              </a:lnSpc>
            </a:pPr>
            <a:r>
              <a:rPr lang="en-US" sz="21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the Library of Congress/ YouTube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8A0-2774-B0F0-94A3-1097AFB90935}"/>
              </a:ext>
            </a:extLst>
          </p:cNvPr>
          <p:cNvSpPr txBox="1">
            <a:spLocks/>
          </p:cNvSpPr>
          <p:nvPr/>
        </p:nvSpPr>
        <p:spPr>
          <a:xfrm>
            <a:off x="1981200" y="2133601"/>
            <a:ext cx="8077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THANK YOU!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5400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8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8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757F-B410-8BBC-390F-A4A168AED8EF}"/>
              </a:ext>
            </a:extLst>
          </p:cNvPr>
          <p:cNvSpPr txBox="1">
            <a:spLocks/>
          </p:cNvSpPr>
          <p:nvPr/>
        </p:nvSpPr>
        <p:spPr>
          <a:xfrm>
            <a:off x="1638300" y="2438400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2025 Charlotte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Zolotow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 Lecturer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endParaRPr lang="en-US" sz="4000" b="1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Christina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Soontornvat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5400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6674431-A1E8-6937-A6AB-88A216AE6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039" y="1455474"/>
            <a:ext cx="3025285" cy="3947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D58396-270A-765C-40A6-C6758A4391E4}"/>
              </a:ext>
            </a:extLst>
          </p:cNvPr>
          <p:cNvSpPr txBox="1"/>
          <p:nvPr/>
        </p:nvSpPr>
        <p:spPr>
          <a:xfrm>
            <a:off x="4492335" y="5435779"/>
            <a:ext cx="3276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Photo: Sam Bond Photography</a:t>
            </a:r>
          </a:p>
        </p:txBody>
      </p:sp>
      <p:pic>
        <p:nvPicPr>
          <p:cNvPr id="1026" name="Picture 2" descr="The Last Mapmaker by Christina Soontornvat">
            <a:extLst>
              <a:ext uri="{FF2B5EF4-FFF2-40B4-BE49-F238E27FC236}">
                <a16:creationId xmlns:a16="http://schemas.microsoft.com/office/drawing/2014/main" id="{F650B381-8501-EBBA-F7A4-10FD82DD8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58912"/>
            <a:ext cx="1752600" cy="27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Tryout by Christina Soontornvat">
            <a:extLst>
              <a:ext uri="{FF2B5EF4-FFF2-40B4-BE49-F238E27FC236}">
                <a16:creationId xmlns:a16="http://schemas.microsoft.com/office/drawing/2014/main" id="{D975DD76-0FF9-8CC2-9ABD-358D9CDC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240" y="2659370"/>
            <a:ext cx="1752600" cy="27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sh in the Dark by Christina Soontornvat">
            <a:extLst>
              <a:ext uri="{FF2B5EF4-FFF2-40B4-BE49-F238E27FC236}">
                <a16:creationId xmlns:a16="http://schemas.microsoft.com/office/drawing/2014/main" id="{40918D03-2B20-DC31-B8C8-E8F9B702B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355" y="2659370"/>
            <a:ext cx="1752601" cy="27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l Thirteen by Christina Soontornvat">
            <a:extLst>
              <a:ext uri="{FF2B5EF4-FFF2-40B4-BE49-F238E27FC236}">
                <a16:creationId xmlns:a16="http://schemas.microsoft.com/office/drawing/2014/main" id="{76D9B3FA-9A2C-B408-A36D-02A7F045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16" y="1355654"/>
            <a:ext cx="1801383" cy="28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732B-0165-AE51-14DD-A47B4C95926F}"/>
              </a:ext>
            </a:extLst>
          </p:cNvPr>
          <p:cNvSpPr txBox="1">
            <a:spLocks/>
          </p:cNvSpPr>
          <p:nvPr/>
        </p:nvSpPr>
        <p:spPr>
          <a:xfrm>
            <a:off x="1981200" y="2133601"/>
            <a:ext cx="8077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Save the date for next year’s Charlotte Zolotow Lecture!</a:t>
            </a:r>
          </a:p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October 16, 2025</a:t>
            </a: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5400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81200" y="2133601"/>
            <a:ext cx="8077200" cy="14700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MEG MEDINA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The 2024</a:t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Charlotte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Zolotow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 Lecture </a:t>
            </a:r>
            <a:b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5400" dirty="0">
              <a:solidFill>
                <a:schemeClr val="accent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6000" y="44196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3634" y="1152234"/>
            <a:ext cx="10462566" cy="4392456"/>
            <a:chOff x="0" y="152400"/>
            <a:chExt cx="20925132" cy="8784914"/>
          </a:xfrm>
        </p:grpSpPr>
        <p:sp>
          <p:nvSpPr>
            <p:cNvPr id="3" name="TextBox 3"/>
            <p:cNvSpPr txBox="1"/>
            <p:nvPr/>
          </p:nvSpPr>
          <p:spPr>
            <a:xfrm>
              <a:off x="0" y="152400"/>
              <a:ext cx="20925132" cy="2915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492"/>
                </a:lnSpc>
              </a:pPr>
              <a:r>
                <a:rPr lang="en-US" sz="6600" b="1" dirty="0">
                  <a:solidFill>
                    <a:srgbClr val="F16846"/>
                  </a:solidFill>
                  <a:latin typeface="Arial Rounded MT Bold" panose="020F070403050403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Quicksand Bold"/>
                </a:rPr>
                <a:t>WRITING THE TRUTH IN CONTENTIOUS TIMES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551223"/>
              <a:ext cx="16810332" cy="53860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336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  <a:p>
              <a:pPr defTabSz="609630">
                <a:lnSpc>
                  <a:spcPts val="3336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  <a:p>
              <a:pPr defTabSz="609630">
                <a:lnSpc>
                  <a:spcPts val="4834"/>
                </a:lnSpc>
              </a:pPr>
              <a:r>
                <a:rPr lang="en-US" sz="4400" b="1" spc="207" dirty="0">
                  <a:solidFill>
                    <a:srgbClr val="1A6868"/>
                  </a:solidFill>
                  <a:latin typeface="Arial Rounded MT Bold" panose="020F0704030504030204" pitchFamily="34" charset="0"/>
                  <a:ea typeface="Quicksand Bold"/>
                  <a:cs typeface="Quicksand Bold"/>
                  <a:sym typeface="Quicksand Bold"/>
                </a:rPr>
                <a:t>MEG MEDINA </a:t>
              </a:r>
            </a:p>
            <a:p>
              <a:pPr defTabSz="609630">
                <a:lnSpc>
                  <a:spcPts val="4834"/>
                </a:lnSpc>
              </a:pPr>
              <a:r>
                <a:rPr lang="en-US" sz="4400" b="1" spc="207" dirty="0">
                  <a:solidFill>
                    <a:srgbClr val="1A6868"/>
                  </a:solidFill>
                  <a:latin typeface="Arial Rounded MT Bold" panose="020F0704030504030204" pitchFamily="34" charset="0"/>
                  <a:ea typeface="Quicksand Bold"/>
                  <a:cs typeface="Quicksand Bold"/>
                  <a:sym typeface="Quicksand Bold"/>
                </a:rPr>
                <a:t>2024 </a:t>
              </a:r>
              <a:r>
                <a:rPr lang="en-US" sz="4400" b="1" spc="207" dirty="0" smtClean="0">
                  <a:solidFill>
                    <a:srgbClr val="1A6868"/>
                  </a:solidFill>
                  <a:latin typeface="Arial Rounded MT Bold" panose="020F0704030504030204" pitchFamily="34" charset="0"/>
                  <a:ea typeface="Quicksand Bold"/>
                  <a:cs typeface="Quicksand Bold"/>
                  <a:sym typeface="Quicksand Bold"/>
                </a:rPr>
                <a:t>Charlotte </a:t>
              </a:r>
              <a:r>
                <a:rPr lang="en-US" sz="4400" b="1" spc="207" dirty="0">
                  <a:solidFill>
                    <a:srgbClr val="1A6868"/>
                  </a:solidFill>
                  <a:latin typeface="Arial Rounded MT Bold" panose="020F0704030504030204" pitchFamily="34" charset="0"/>
                  <a:ea typeface="Quicksand Bold"/>
                  <a:cs typeface="Quicksand Bold"/>
                  <a:sym typeface="Quicksand Bold"/>
                </a:rPr>
                <a:t>Zolotow Lecture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791528" y="2610005"/>
            <a:ext cx="2714672" cy="3084793"/>
          </a:xfrm>
          <a:custGeom>
            <a:avLst/>
            <a:gdLst/>
            <a:ahLst/>
            <a:cxnLst/>
            <a:rect l="l" t="t" r="r" b="b"/>
            <a:pathLst>
              <a:path w="4072008" h="4627190">
                <a:moveTo>
                  <a:pt x="0" y="0"/>
                </a:moveTo>
                <a:lnTo>
                  <a:pt x="4072008" y="0"/>
                </a:lnTo>
                <a:lnTo>
                  <a:pt x="4072008" y="4627190"/>
                </a:lnTo>
                <a:lnTo>
                  <a:pt x="0" y="4627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547" y="1294416"/>
            <a:ext cx="5914223" cy="4877785"/>
          </a:xfrm>
          <a:custGeom>
            <a:avLst/>
            <a:gdLst/>
            <a:ahLst/>
            <a:cxnLst/>
            <a:rect l="l" t="t" r="r" b="b"/>
            <a:pathLst>
              <a:path w="8871335" h="7316677">
                <a:moveTo>
                  <a:pt x="0" y="0"/>
                </a:moveTo>
                <a:lnTo>
                  <a:pt x="8871335" y="0"/>
                </a:lnTo>
                <a:lnTo>
                  <a:pt x="8871335" y="7316677"/>
                </a:lnTo>
                <a:lnTo>
                  <a:pt x="0" y="7316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449030" y="2207981"/>
            <a:ext cx="2859987" cy="3050653"/>
          </a:xfrm>
          <a:custGeom>
            <a:avLst/>
            <a:gdLst/>
            <a:ahLst/>
            <a:cxnLst/>
            <a:rect l="l" t="t" r="r" b="b"/>
            <a:pathLst>
              <a:path w="4289981" h="4575980">
                <a:moveTo>
                  <a:pt x="0" y="0"/>
                </a:moveTo>
                <a:lnTo>
                  <a:pt x="4289982" y="0"/>
                </a:lnTo>
                <a:lnTo>
                  <a:pt x="4289982" y="4575981"/>
                </a:lnTo>
                <a:lnTo>
                  <a:pt x="0" y="457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2282" y="565534"/>
            <a:ext cx="5140642" cy="5140642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14255" y="565534"/>
            <a:ext cx="3855481" cy="5140642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14255" y="5661726"/>
            <a:ext cx="3855481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39"/>
              </a:lnSpc>
            </a:pPr>
            <a:r>
              <a:rPr lang="en-US" sz="2100" b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697" y="685800"/>
            <a:ext cx="2331803" cy="2743200"/>
          </a:xfrm>
          <a:custGeom>
            <a:avLst/>
            <a:gdLst/>
            <a:ahLst/>
            <a:cxnLst/>
            <a:rect l="l" t="t" r="r" b="b"/>
            <a:pathLst>
              <a:path w="3497705" h="4114800">
                <a:moveTo>
                  <a:pt x="0" y="0"/>
                </a:moveTo>
                <a:lnTo>
                  <a:pt x="3497705" y="0"/>
                </a:lnTo>
                <a:lnTo>
                  <a:pt x="34977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381823" y="3716206"/>
            <a:ext cx="3300907" cy="2858035"/>
          </a:xfrm>
          <a:custGeom>
            <a:avLst/>
            <a:gdLst/>
            <a:ahLst/>
            <a:cxnLst/>
            <a:rect l="l" t="t" r="r" b="b"/>
            <a:pathLst>
              <a:path w="4951361" h="4287053">
                <a:moveTo>
                  <a:pt x="0" y="0"/>
                </a:moveTo>
                <a:lnTo>
                  <a:pt x="4951361" y="0"/>
                </a:lnTo>
                <a:lnTo>
                  <a:pt x="4951361" y="4287053"/>
                </a:lnTo>
                <a:lnTo>
                  <a:pt x="0" y="4287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81822" y="745914"/>
            <a:ext cx="3180305" cy="2622972"/>
          </a:xfrm>
          <a:custGeom>
            <a:avLst/>
            <a:gdLst/>
            <a:ahLst/>
            <a:cxnLst/>
            <a:rect l="l" t="t" r="r" b="b"/>
            <a:pathLst>
              <a:path w="4770457" h="3934458">
                <a:moveTo>
                  <a:pt x="0" y="0"/>
                </a:moveTo>
                <a:lnTo>
                  <a:pt x="4770457" y="0"/>
                </a:lnTo>
                <a:lnTo>
                  <a:pt x="4770457" y="3934458"/>
                </a:lnTo>
                <a:lnTo>
                  <a:pt x="0" y="39344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228866" y="3781026"/>
            <a:ext cx="2623633" cy="3076974"/>
          </a:xfrm>
          <a:custGeom>
            <a:avLst/>
            <a:gdLst/>
            <a:ahLst/>
            <a:cxnLst/>
            <a:rect l="l" t="t" r="r" b="b"/>
            <a:pathLst>
              <a:path w="3935450" h="4615461">
                <a:moveTo>
                  <a:pt x="0" y="0"/>
                </a:moveTo>
                <a:lnTo>
                  <a:pt x="3935450" y="0"/>
                </a:lnTo>
                <a:lnTo>
                  <a:pt x="3935450" y="4615461"/>
                </a:lnTo>
                <a:lnTo>
                  <a:pt x="0" y="46154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52709" y="3675296"/>
            <a:ext cx="3086582" cy="2743200"/>
          </a:xfrm>
          <a:custGeom>
            <a:avLst/>
            <a:gdLst/>
            <a:ahLst/>
            <a:cxnLst/>
            <a:rect l="l" t="t" r="r" b="b"/>
            <a:pathLst>
              <a:path w="4629873" h="4114800">
                <a:moveTo>
                  <a:pt x="0" y="0"/>
                </a:moveTo>
                <a:lnTo>
                  <a:pt x="4629874" y="0"/>
                </a:lnTo>
                <a:lnTo>
                  <a:pt x="4629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1600" y="590550"/>
            <a:ext cx="8451339" cy="2613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3"/>
              </a:lnSpc>
            </a:pPr>
            <a:r>
              <a:rPr lang="en-US" sz="4966" b="1">
                <a:solidFill>
                  <a:srgbClr val="00000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How have you used books across all stages of your life?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256</Words>
  <Application>Microsoft Office PowerPoint</Application>
  <PresentationFormat>Widescreen</PresentationFormat>
  <Paragraphs>47</Paragraphs>
  <Slides>38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Arial Rounded MT Bold</vt:lpstr>
      <vt:lpstr>Calibri</vt:lpstr>
      <vt:lpstr>Garamond</vt:lpstr>
      <vt:lpstr>Montserrat</vt:lpstr>
      <vt:lpstr>Montserrat Semi-Bold</vt:lpstr>
      <vt:lpstr>Open Sans</vt:lpstr>
      <vt:lpstr>Quicksand</vt:lpstr>
      <vt:lpstr>Quicksand Bold</vt:lpstr>
      <vt:lpstr>Office Theme</vt:lpstr>
      <vt:lpstr>1_Office Theme</vt:lpstr>
      <vt:lpstr>PowerPoint Presentation</vt:lpstr>
      <vt:lpstr>PowerPoint Presentation</vt:lpstr>
      <vt:lpstr>PowerPoint Presentation</vt:lpstr>
      <vt:lpstr>     MEG MEDINA  The 2024 Charlotte Zolotow Lecture   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2014 Charlotte Zolotow Award</dc:title>
  <dc:creator>Megan J. Schliesman</dc:creator>
  <cp:lastModifiedBy>CCBC User</cp:lastModifiedBy>
  <cp:revision>123</cp:revision>
  <dcterms:created xsi:type="dcterms:W3CDTF">2014-04-09T16:27:14Z</dcterms:created>
  <dcterms:modified xsi:type="dcterms:W3CDTF">2024-10-17T23:47:52Z</dcterms:modified>
</cp:coreProperties>
</file>