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4"/>
  </p:notesMasterIdLst>
  <p:sldIdLst>
    <p:sldId id="256" r:id="rId2"/>
    <p:sldId id="257" r:id="rId3"/>
    <p:sldId id="258" r:id="rId4"/>
    <p:sldId id="259" r:id="rId5"/>
    <p:sldId id="260" r:id="rId6"/>
    <p:sldId id="261" r:id="rId7"/>
    <p:sldId id="263" r:id="rId8"/>
    <p:sldId id="264" r:id="rId9"/>
    <p:sldId id="269" r:id="rId10"/>
    <p:sldId id="266" r:id="rId11"/>
    <p:sldId id="267" r:id="rId12"/>
    <p:sldId id="268" r:id="rId13"/>
    <p:sldId id="270" r:id="rId14"/>
    <p:sldId id="271" r:id="rId15"/>
    <p:sldId id="291" r:id="rId16"/>
    <p:sldId id="273" r:id="rId17"/>
    <p:sldId id="274" r:id="rId18"/>
    <p:sldId id="275" r:id="rId19"/>
    <p:sldId id="276" r:id="rId20"/>
    <p:sldId id="277" r:id="rId21"/>
    <p:sldId id="278" r:id="rId22"/>
    <p:sldId id="279" r:id="rId23"/>
    <p:sldId id="280" r:id="rId24"/>
    <p:sldId id="282" r:id="rId25"/>
    <p:sldId id="283" r:id="rId26"/>
    <p:sldId id="284" r:id="rId27"/>
    <p:sldId id="285" r:id="rId28"/>
    <p:sldId id="286" r:id="rId29"/>
    <p:sldId id="287" r:id="rId30"/>
    <p:sldId id="288" r:id="rId31"/>
    <p:sldId id="289" r:id="rId32"/>
    <p:sldId id="281" r:id="rId33"/>
  </p:sldIdLst>
  <p:sldSz cx="12192000" cy="6858000"/>
  <p:notesSz cx="7102475" cy="9388475"/>
  <p:embeddedFontLst>
    <p:embeddedFont>
      <p:font typeface="Geo" panose="020B0604020202020204"/>
      <p:regular r:id="rId35"/>
      <p:italic r:id="rId36"/>
    </p:embeddedFont>
    <p:embeddedFont>
      <p:font typeface="Georgia" panose="02040502050405020303" pitchFamily="18" charset="0"/>
      <p:regular r:id="rId37"/>
      <p:bold r:id="rId38"/>
      <p:italic r:id="rId39"/>
      <p:boldItalic r:id="rId40"/>
    </p:embeddedFont>
    <p:embeddedFont>
      <p:font typeface="Georgia Pro" panose="02040502050405020303" pitchFamily="18" charset="0"/>
      <p:regular r:id="rId41"/>
      <p:bold r:id="rId42"/>
      <p:italic r:id="rId43"/>
      <p:boldItalic r:id="rId44"/>
    </p:embeddedFont>
    <p:embeddedFont>
      <p:font typeface="Georgia Pro Black" panose="02040A02050405020203" pitchFamily="18" charset="0"/>
      <p:bold r:id="rId45"/>
      <p:boldItalic r:id="rId46"/>
    </p:embeddedFont>
    <p:embeddedFont>
      <p:font typeface="Georgia Pro Cond" panose="02040506050405020303" pitchFamily="18" charset="0"/>
      <p:regular r:id="rId47"/>
      <p:bold r:id="rId48"/>
      <p:italic r:id="rId49"/>
      <p:boldItalic r:id="rId50"/>
    </p:embeddedFont>
    <p:embeddedFont>
      <p:font typeface="Georgia Pro Cond Black" panose="02040A06050405020203" pitchFamily="18" charset="0"/>
      <p:bold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8" roundtripDataSignature="AMtx7mjQiBcMO2L5yWn4hebdoze4ZNWNw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EFF5"/>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2" d="100"/>
          <a:sy n="42" d="100"/>
        </p:scale>
        <p:origin x="732"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8" Type="http://customschemas.google.com/relationships/presentationmetadata" Target="metadata"/><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8" Type="http://schemas.openxmlformats.org/officeDocument/2006/relationships/slide" Target="slides/slide7.xml"/><Relationship Id="rId51" Type="http://schemas.openxmlformats.org/officeDocument/2006/relationships/font" Target="fonts/font1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7.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font" Target="fonts/font15.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font" Target="fonts/font18.fntdata"/><Relationship Id="rId6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83975" y="704125"/>
            <a:ext cx="4735200" cy="35206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10225" y="4459525"/>
            <a:ext cx="5681975" cy="422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5ab65fe879_0_0:notes"/>
          <p:cNvSpPr>
            <a:spLocks noGrp="1" noRot="1" noChangeAspect="1"/>
          </p:cNvSpPr>
          <p:nvPr>
            <p:ph type="sldImg" idx="2"/>
          </p:nvPr>
        </p:nvSpPr>
        <p:spPr>
          <a:xfrm>
            <a:off x="423863" y="704850"/>
            <a:ext cx="6256337"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5ab65fe879_0_0:notes"/>
          <p:cNvSpPr txBox="1">
            <a:spLocks noGrp="1"/>
          </p:cNvSpPr>
          <p:nvPr>
            <p:ph type="body" idx="1"/>
          </p:nvPr>
        </p:nvSpPr>
        <p:spPr>
          <a:xfrm>
            <a:off x="710225" y="4459525"/>
            <a:ext cx="5682000" cy="422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1:notes"/>
          <p:cNvSpPr txBox="1">
            <a:spLocks noGrp="1"/>
          </p:cNvSpPr>
          <p:nvPr>
            <p:ph type="body" idx="1"/>
          </p:nvPr>
        </p:nvSpPr>
        <p:spPr>
          <a:xfrm>
            <a:off x="710225" y="4459525"/>
            <a:ext cx="5681975" cy="422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p11:notes"/>
          <p:cNvSpPr>
            <a:spLocks noGrp="1" noRot="1" noChangeAspect="1"/>
          </p:cNvSpPr>
          <p:nvPr>
            <p:ph type="sldImg" idx="2"/>
          </p:nvPr>
        </p:nvSpPr>
        <p:spPr>
          <a:xfrm>
            <a:off x="423863" y="704850"/>
            <a:ext cx="6256337" cy="35194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12:notes"/>
          <p:cNvSpPr txBox="1">
            <a:spLocks noGrp="1"/>
          </p:cNvSpPr>
          <p:nvPr>
            <p:ph type="body" idx="1"/>
          </p:nvPr>
        </p:nvSpPr>
        <p:spPr>
          <a:xfrm>
            <a:off x="710225" y="4459525"/>
            <a:ext cx="5681975" cy="422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12:notes"/>
          <p:cNvSpPr>
            <a:spLocks noGrp="1" noRot="1" noChangeAspect="1"/>
          </p:cNvSpPr>
          <p:nvPr>
            <p:ph type="sldImg" idx="2"/>
          </p:nvPr>
        </p:nvSpPr>
        <p:spPr>
          <a:xfrm>
            <a:off x="423863" y="704850"/>
            <a:ext cx="6256337" cy="35194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3:notes"/>
          <p:cNvSpPr txBox="1">
            <a:spLocks noGrp="1"/>
          </p:cNvSpPr>
          <p:nvPr>
            <p:ph type="body" idx="1"/>
          </p:nvPr>
        </p:nvSpPr>
        <p:spPr>
          <a:xfrm>
            <a:off x="710225" y="4459525"/>
            <a:ext cx="5681975" cy="422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13:notes"/>
          <p:cNvSpPr>
            <a:spLocks noGrp="1" noRot="1" noChangeAspect="1"/>
          </p:cNvSpPr>
          <p:nvPr>
            <p:ph type="sldImg" idx="2"/>
          </p:nvPr>
        </p:nvSpPr>
        <p:spPr>
          <a:xfrm>
            <a:off x="423863" y="704850"/>
            <a:ext cx="6256337" cy="35194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5:notes"/>
          <p:cNvSpPr txBox="1">
            <a:spLocks noGrp="1"/>
          </p:cNvSpPr>
          <p:nvPr>
            <p:ph type="body" idx="1"/>
          </p:nvPr>
        </p:nvSpPr>
        <p:spPr>
          <a:xfrm>
            <a:off x="710225" y="4459525"/>
            <a:ext cx="5681975" cy="422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3" name="Google Shape;163;p15:notes"/>
          <p:cNvSpPr>
            <a:spLocks noGrp="1" noRot="1" noChangeAspect="1"/>
          </p:cNvSpPr>
          <p:nvPr>
            <p:ph type="sldImg" idx="2"/>
          </p:nvPr>
        </p:nvSpPr>
        <p:spPr>
          <a:xfrm>
            <a:off x="423863" y="704850"/>
            <a:ext cx="6256337" cy="35194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6:notes"/>
          <p:cNvSpPr txBox="1">
            <a:spLocks noGrp="1"/>
          </p:cNvSpPr>
          <p:nvPr>
            <p:ph type="body" idx="1"/>
          </p:nvPr>
        </p:nvSpPr>
        <p:spPr>
          <a:xfrm>
            <a:off x="710225" y="4459525"/>
            <a:ext cx="5681975" cy="422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p16:notes"/>
          <p:cNvSpPr>
            <a:spLocks noGrp="1" noRot="1" noChangeAspect="1"/>
          </p:cNvSpPr>
          <p:nvPr>
            <p:ph type="sldImg" idx="2"/>
          </p:nvPr>
        </p:nvSpPr>
        <p:spPr>
          <a:xfrm>
            <a:off x="423863" y="704850"/>
            <a:ext cx="6256337" cy="35194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8:notes"/>
          <p:cNvSpPr txBox="1">
            <a:spLocks noGrp="1"/>
          </p:cNvSpPr>
          <p:nvPr>
            <p:ph type="body" idx="1"/>
          </p:nvPr>
        </p:nvSpPr>
        <p:spPr>
          <a:xfrm>
            <a:off x="710225" y="4459525"/>
            <a:ext cx="5681975" cy="422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4" name="Google Shape;184;p18:notes"/>
          <p:cNvSpPr>
            <a:spLocks noGrp="1" noRot="1" noChangeAspect="1"/>
          </p:cNvSpPr>
          <p:nvPr>
            <p:ph type="sldImg" idx="2"/>
          </p:nvPr>
        </p:nvSpPr>
        <p:spPr>
          <a:xfrm>
            <a:off x="423863" y="704850"/>
            <a:ext cx="6256337" cy="35194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77836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8:notes"/>
          <p:cNvSpPr txBox="1">
            <a:spLocks noGrp="1"/>
          </p:cNvSpPr>
          <p:nvPr>
            <p:ph type="body" idx="1"/>
          </p:nvPr>
        </p:nvSpPr>
        <p:spPr>
          <a:xfrm>
            <a:off x="710225" y="4459525"/>
            <a:ext cx="5681975" cy="422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4" name="Google Shape;184;p18:notes"/>
          <p:cNvSpPr>
            <a:spLocks noGrp="1" noRot="1" noChangeAspect="1"/>
          </p:cNvSpPr>
          <p:nvPr>
            <p:ph type="sldImg" idx="2"/>
          </p:nvPr>
        </p:nvSpPr>
        <p:spPr>
          <a:xfrm>
            <a:off x="423863" y="704850"/>
            <a:ext cx="6256337" cy="35194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9:notes"/>
          <p:cNvSpPr txBox="1">
            <a:spLocks noGrp="1"/>
          </p:cNvSpPr>
          <p:nvPr>
            <p:ph type="body" idx="1"/>
          </p:nvPr>
        </p:nvSpPr>
        <p:spPr>
          <a:xfrm>
            <a:off x="710225" y="4459525"/>
            <a:ext cx="5681975" cy="422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p19:notes"/>
          <p:cNvSpPr>
            <a:spLocks noGrp="1" noRot="1" noChangeAspect="1"/>
          </p:cNvSpPr>
          <p:nvPr>
            <p:ph type="sldImg" idx="2"/>
          </p:nvPr>
        </p:nvSpPr>
        <p:spPr>
          <a:xfrm>
            <a:off x="423863" y="704850"/>
            <a:ext cx="6256337" cy="35194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0:notes"/>
          <p:cNvSpPr txBox="1">
            <a:spLocks noGrp="1"/>
          </p:cNvSpPr>
          <p:nvPr>
            <p:ph type="body" idx="1"/>
          </p:nvPr>
        </p:nvSpPr>
        <p:spPr>
          <a:xfrm>
            <a:off x="710225" y="4459525"/>
            <a:ext cx="5681975" cy="422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8" name="Google Shape;198;p20:notes"/>
          <p:cNvSpPr>
            <a:spLocks noGrp="1" noRot="1" noChangeAspect="1"/>
          </p:cNvSpPr>
          <p:nvPr>
            <p:ph type="sldImg" idx="2"/>
          </p:nvPr>
        </p:nvSpPr>
        <p:spPr>
          <a:xfrm>
            <a:off x="423863" y="704850"/>
            <a:ext cx="6256337" cy="35194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21:notes"/>
          <p:cNvSpPr txBox="1">
            <a:spLocks noGrp="1"/>
          </p:cNvSpPr>
          <p:nvPr>
            <p:ph type="body" idx="1"/>
          </p:nvPr>
        </p:nvSpPr>
        <p:spPr>
          <a:xfrm>
            <a:off x="710225" y="4459525"/>
            <a:ext cx="5681975" cy="422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5" name="Google Shape;205;p21:notes"/>
          <p:cNvSpPr>
            <a:spLocks noGrp="1" noRot="1" noChangeAspect="1"/>
          </p:cNvSpPr>
          <p:nvPr>
            <p:ph type="sldImg" idx="2"/>
          </p:nvPr>
        </p:nvSpPr>
        <p:spPr>
          <a:xfrm>
            <a:off x="423863" y="704850"/>
            <a:ext cx="6256337" cy="35194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2:notes"/>
          <p:cNvSpPr txBox="1">
            <a:spLocks noGrp="1"/>
          </p:cNvSpPr>
          <p:nvPr>
            <p:ph type="body" idx="1"/>
          </p:nvPr>
        </p:nvSpPr>
        <p:spPr>
          <a:xfrm>
            <a:off x="710225" y="4459525"/>
            <a:ext cx="5681975" cy="422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 name="Google Shape;62;p2:notes"/>
          <p:cNvSpPr>
            <a:spLocks noGrp="1" noRot="1" noChangeAspect="1"/>
          </p:cNvSpPr>
          <p:nvPr>
            <p:ph type="sldImg" idx="2"/>
          </p:nvPr>
        </p:nvSpPr>
        <p:spPr>
          <a:xfrm>
            <a:off x="423863" y="704850"/>
            <a:ext cx="6256337" cy="35194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22:notes"/>
          <p:cNvSpPr txBox="1">
            <a:spLocks noGrp="1"/>
          </p:cNvSpPr>
          <p:nvPr>
            <p:ph type="body" idx="1"/>
          </p:nvPr>
        </p:nvSpPr>
        <p:spPr>
          <a:xfrm>
            <a:off x="710225" y="4459525"/>
            <a:ext cx="5681975" cy="422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3" name="Google Shape;213;p22:notes"/>
          <p:cNvSpPr>
            <a:spLocks noGrp="1" noRot="1" noChangeAspect="1"/>
          </p:cNvSpPr>
          <p:nvPr>
            <p:ph type="sldImg" idx="2"/>
          </p:nvPr>
        </p:nvSpPr>
        <p:spPr>
          <a:xfrm>
            <a:off x="423863" y="704850"/>
            <a:ext cx="6256337" cy="35194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23:notes"/>
          <p:cNvSpPr txBox="1">
            <a:spLocks noGrp="1"/>
          </p:cNvSpPr>
          <p:nvPr>
            <p:ph type="body" idx="1"/>
          </p:nvPr>
        </p:nvSpPr>
        <p:spPr>
          <a:xfrm>
            <a:off x="710225" y="4459525"/>
            <a:ext cx="5681975" cy="422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9" name="Google Shape;219;p23:notes"/>
          <p:cNvSpPr>
            <a:spLocks noGrp="1" noRot="1" noChangeAspect="1"/>
          </p:cNvSpPr>
          <p:nvPr>
            <p:ph type="sldImg" idx="2"/>
          </p:nvPr>
        </p:nvSpPr>
        <p:spPr>
          <a:xfrm>
            <a:off x="423863" y="704850"/>
            <a:ext cx="6256337" cy="35194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24:notes"/>
          <p:cNvSpPr txBox="1">
            <a:spLocks noGrp="1"/>
          </p:cNvSpPr>
          <p:nvPr>
            <p:ph type="body" idx="1"/>
          </p:nvPr>
        </p:nvSpPr>
        <p:spPr>
          <a:xfrm>
            <a:off x="710225" y="4459525"/>
            <a:ext cx="5681975" cy="422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6" name="Google Shape;226;p24:notes"/>
          <p:cNvSpPr>
            <a:spLocks noGrp="1" noRot="1" noChangeAspect="1"/>
          </p:cNvSpPr>
          <p:nvPr>
            <p:ph type="sldImg" idx="2"/>
          </p:nvPr>
        </p:nvSpPr>
        <p:spPr>
          <a:xfrm>
            <a:off x="423863" y="704850"/>
            <a:ext cx="6256337" cy="35194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25:notes"/>
          <p:cNvSpPr txBox="1">
            <a:spLocks noGrp="1"/>
          </p:cNvSpPr>
          <p:nvPr>
            <p:ph type="body" idx="1"/>
          </p:nvPr>
        </p:nvSpPr>
        <p:spPr>
          <a:xfrm>
            <a:off x="710225" y="4459525"/>
            <a:ext cx="5681975" cy="422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3" name="Google Shape;233;p25:notes"/>
          <p:cNvSpPr>
            <a:spLocks noGrp="1" noRot="1" noChangeAspect="1"/>
          </p:cNvSpPr>
          <p:nvPr>
            <p:ph type="sldImg" idx="2"/>
          </p:nvPr>
        </p:nvSpPr>
        <p:spPr>
          <a:xfrm>
            <a:off x="423863" y="704850"/>
            <a:ext cx="6256337" cy="35194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27:notes"/>
          <p:cNvSpPr txBox="1">
            <a:spLocks noGrp="1"/>
          </p:cNvSpPr>
          <p:nvPr>
            <p:ph type="body" idx="1"/>
          </p:nvPr>
        </p:nvSpPr>
        <p:spPr>
          <a:xfrm>
            <a:off x="710225" y="4459525"/>
            <a:ext cx="5681975" cy="422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27:notes"/>
          <p:cNvSpPr>
            <a:spLocks noGrp="1" noRot="1" noChangeAspect="1"/>
          </p:cNvSpPr>
          <p:nvPr>
            <p:ph type="sldImg" idx="2"/>
          </p:nvPr>
        </p:nvSpPr>
        <p:spPr>
          <a:xfrm>
            <a:off x="423863" y="704850"/>
            <a:ext cx="6256337" cy="35194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28:notes"/>
          <p:cNvSpPr txBox="1">
            <a:spLocks noGrp="1"/>
          </p:cNvSpPr>
          <p:nvPr>
            <p:ph type="body" idx="1"/>
          </p:nvPr>
        </p:nvSpPr>
        <p:spPr>
          <a:xfrm>
            <a:off x="710225" y="4459525"/>
            <a:ext cx="5681975" cy="422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2" name="Google Shape;252;p28:notes"/>
          <p:cNvSpPr>
            <a:spLocks noGrp="1" noRot="1" noChangeAspect="1"/>
          </p:cNvSpPr>
          <p:nvPr>
            <p:ph type="sldImg" idx="2"/>
          </p:nvPr>
        </p:nvSpPr>
        <p:spPr>
          <a:xfrm>
            <a:off x="423863" y="704850"/>
            <a:ext cx="6256337" cy="35194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29:notes"/>
          <p:cNvSpPr txBox="1">
            <a:spLocks noGrp="1"/>
          </p:cNvSpPr>
          <p:nvPr>
            <p:ph type="body" idx="1"/>
          </p:nvPr>
        </p:nvSpPr>
        <p:spPr>
          <a:xfrm>
            <a:off x="710225" y="4459525"/>
            <a:ext cx="5681975" cy="422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 name="Google Shape;259;p29:notes"/>
          <p:cNvSpPr>
            <a:spLocks noGrp="1" noRot="1" noChangeAspect="1"/>
          </p:cNvSpPr>
          <p:nvPr>
            <p:ph type="sldImg" idx="2"/>
          </p:nvPr>
        </p:nvSpPr>
        <p:spPr>
          <a:xfrm>
            <a:off x="423863" y="704850"/>
            <a:ext cx="6256337" cy="35194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30:notes"/>
          <p:cNvSpPr txBox="1">
            <a:spLocks noGrp="1"/>
          </p:cNvSpPr>
          <p:nvPr>
            <p:ph type="body" idx="1"/>
          </p:nvPr>
        </p:nvSpPr>
        <p:spPr>
          <a:xfrm>
            <a:off x="710225" y="4459525"/>
            <a:ext cx="5681975" cy="422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6" name="Google Shape;266;p30:notes"/>
          <p:cNvSpPr>
            <a:spLocks noGrp="1" noRot="1" noChangeAspect="1"/>
          </p:cNvSpPr>
          <p:nvPr>
            <p:ph type="sldImg" idx="2"/>
          </p:nvPr>
        </p:nvSpPr>
        <p:spPr>
          <a:xfrm>
            <a:off x="423863" y="704850"/>
            <a:ext cx="6256337" cy="35194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31:notes"/>
          <p:cNvSpPr txBox="1">
            <a:spLocks noGrp="1"/>
          </p:cNvSpPr>
          <p:nvPr>
            <p:ph type="body" idx="1"/>
          </p:nvPr>
        </p:nvSpPr>
        <p:spPr>
          <a:xfrm>
            <a:off x="710225" y="4459525"/>
            <a:ext cx="5681975" cy="422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4" name="Google Shape;274;p31:notes"/>
          <p:cNvSpPr>
            <a:spLocks noGrp="1" noRot="1" noChangeAspect="1"/>
          </p:cNvSpPr>
          <p:nvPr>
            <p:ph type="sldImg" idx="2"/>
          </p:nvPr>
        </p:nvSpPr>
        <p:spPr>
          <a:xfrm>
            <a:off x="423863" y="704850"/>
            <a:ext cx="6256337" cy="35194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32:notes"/>
          <p:cNvSpPr txBox="1">
            <a:spLocks noGrp="1"/>
          </p:cNvSpPr>
          <p:nvPr>
            <p:ph type="body" idx="1"/>
          </p:nvPr>
        </p:nvSpPr>
        <p:spPr>
          <a:xfrm>
            <a:off x="710225" y="4459525"/>
            <a:ext cx="5681975" cy="422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2" name="Google Shape;282;p32:notes"/>
          <p:cNvSpPr>
            <a:spLocks noGrp="1" noRot="1" noChangeAspect="1"/>
          </p:cNvSpPr>
          <p:nvPr>
            <p:ph type="sldImg" idx="2"/>
          </p:nvPr>
        </p:nvSpPr>
        <p:spPr>
          <a:xfrm>
            <a:off x="423863" y="704850"/>
            <a:ext cx="6256337" cy="35194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3:notes"/>
          <p:cNvSpPr txBox="1">
            <a:spLocks noGrp="1"/>
          </p:cNvSpPr>
          <p:nvPr>
            <p:ph type="body" idx="1"/>
          </p:nvPr>
        </p:nvSpPr>
        <p:spPr>
          <a:xfrm>
            <a:off x="710225" y="4459525"/>
            <a:ext cx="5681975" cy="422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 name="Google Shape;69;p3:notes"/>
          <p:cNvSpPr>
            <a:spLocks noGrp="1" noRot="1" noChangeAspect="1"/>
          </p:cNvSpPr>
          <p:nvPr>
            <p:ph type="sldImg" idx="2"/>
          </p:nvPr>
        </p:nvSpPr>
        <p:spPr>
          <a:xfrm>
            <a:off x="423863" y="704850"/>
            <a:ext cx="6256337" cy="35194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33:notes"/>
          <p:cNvSpPr txBox="1">
            <a:spLocks noGrp="1"/>
          </p:cNvSpPr>
          <p:nvPr>
            <p:ph type="body" idx="1"/>
          </p:nvPr>
        </p:nvSpPr>
        <p:spPr>
          <a:xfrm>
            <a:off x="710225" y="4459525"/>
            <a:ext cx="5681975" cy="422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9" name="Google Shape;289;p33:notes"/>
          <p:cNvSpPr>
            <a:spLocks noGrp="1" noRot="1" noChangeAspect="1"/>
          </p:cNvSpPr>
          <p:nvPr>
            <p:ph type="sldImg" idx="2"/>
          </p:nvPr>
        </p:nvSpPr>
        <p:spPr>
          <a:xfrm>
            <a:off x="423863" y="704850"/>
            <a:ext cx="6256337" cy="35194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34:notes"/>
          <p:cNvSpPr txBox="1">
            <a:spLocks noGrp="1"/>
          </p:cNvSpPr>
          <p:nvPr>
            <p:ph type="body" idx="1"/>
          </p:nvPr>
        </p:nvSpPr>
        <p:spPr>
          <a:xfrm>
            <a:off x="710225" y="4459525"/>
            <a:ext cx="5681975" cy="422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4" name="Google Shape;294;p34:notes"/>
          <p:cNvSpPr>
            <a:spLocks noGrp="1" noRot="1" noChangeAspect="1"/>
          </p:cNvSpPr>
          <p:nvPr>
            <p:ph type="sldImg" idx="2"/>
          </p:nvPr>
        </p:nvSpPr>
        <p:spPr>
          <a:xfrm>
            <a:off x="423863" y="704850"/>
            <a:ext cx="6256337" cy="35194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26:notes"/>
          <p:cNvSpPr txBox="1">
            <a:spLocks noGrp="1"/>
          </p:cNvSpPr>
          <p:nvPr>
            <p:ph type="body" idx="1"/>
          </p:nvPr>
        </p:nvSpPr>
        <p:spPr>
          <a:xfrm>
            <a:off x="710225" y="4459525"/>
            <a:ext cx="5681975" cy="422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9" name="Google Shape;239;p26:notes"/>
          <p:cNvSpPr>
            <a:spLocks noGrp="1" noRot="1" noChangeAspect="1"/>
          </p:cNvSpPr>
          <p:nvPr>
            <p:ph type="sldImg" idx="2"/>
          </p:nvPr>
        </p:nvSpPr>
        <p:spPr>
          <a:xfrm>
            <a:off x="423863" y="704850"/>
            <a:ext cx="6256337" cy="35194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4:notes"/>
          <p:cNvSpPr txBox="1">
            <a:spLocks noGrp="1"/>
          </p:cNvSpPr>
          <p:nvPr>
            <p:ph type="body" idx="1"/>
          </p:nvPr>
        </p:nvSpPr>
        <p:spPr>
          <a:xfrm>
            <a:off x="710225" y="4459525"/>
            <a:ext cx="5681975" cy="422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 name="Google Shape;77;p4:notes"/>
          <p:cNvSpPr>
            <a:spLocks noGrp="1" noRot="1" noChangeAspect="1"/>
          </p:cNvSpPr>
          <p:nvPr>
            <p:ph type="sldImg" idx="2"/>
          </p:nvPr>
        </p:nvSpPr>
        <p:spPr>
          <a:xfrm>
            <a:off x="423863" y="704850"/>
            <a:ext cx="6256337" cy="35194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5:notes"/>
          <p:cNvSpPr txBox="1">
            <a:spLocks noGrp="1"/>
          </p:cNvSpPr>
          <p:nvPr>
            <p:ph type="body" idx="1"/>
          </p:nvPr>
        </p:nvSpPr>
        <p:spPr>
          <a:xfrm>
            <a:off x="710225" y="4459525"/>
            <a:ext cx="5681975" cy="422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 name="Google Shape;84;p5:notes"/>
          <p:cNvSpPr>
            <a:spLocks noGrp="1" noRot="1" noChangeAspect="1"/>
          </p:cNvSpPr>
          <p:nvPr>
            <p:ph type="sldImg" idx="2"/>
          </p:nvPr>
        </p:nvSpPr>
        <p:spPr>
          <a:xfrm>
            <a:off x="423863" y="704850"/>
            <a:ext cx="6256337" cy="35194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6:notes"/>
          <p:cNvSpPr txBox="1">
            <a:spLocks noGrp="1"/>
          </p:cNvSpPr>
          <p:nvPr>
            <p:ph type="body" idx="1"/>
          </p:nvPr>
        </p:nvSpPr>
        <p:spPr>
          <a:xfrm>
            <a:off x="710225" y="4459525"/>
            <a:ext cx="5681975" cy="422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6:notes"/>
          <p:cNvSpPr>
            <a:spLocks noGrp="1" noRot="1" noChangeAspect="1"/>
          </p:cNvSpPr>
          <p:nvPr>
            <p:ph type="sldImg" idx="2"/>
          </p:nvPr>
        </p:nvSpPr>
        <p:spPr>
          <a:xfrm>
            <a:off x="423863" y="704850"/>
            <a:ext cx="6256337" cy="35194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8:notes"/>
          <p:cNvSpPr txBox="1">
            <a:spLocks noGrp="1"/>
          </p:cNvSpPr>
          <p:nvPr>
            <p:ph type="body" idx="1"/>
          </p:nvPr>
        </p:nvSpPr>
        <p:spPr>
          <a:xfrm>
            <a:off x="710225" y="4459525"/>
            <a:ext cx="5681975" cy="422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8:notes"/>
          <p:cNvSpPr>
            <a:spLocks noGrp="1" noRot="1" noChangeAspect="1"/>
          </p:cNvSpPr>
          <p:nvPr>
            <p:ph type="sldImg" idx="2"/>
          </p:nvPr>
        </p:nvSpPr>
        <p:spPr>
          <a:xfrm>
            <a:off x="423863" y="704850"/>
            <a:ext cx="6256337" cy="35194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9:notes"/>
          <p:cNvSpPr txBox="1">
            <a:spLocks noGrp="1"/>
          </p:cNvSpPr>
          <p:nvPr>
            <p:ph type="body" idx="1"/>
          </p:nvPr>
        </p:nvSpPr>
        <p:spPr>
          <a:xfrm>
            <a:off x="710225" y="4459525"/>
            <a:ext cx="5681975" cy="422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7" name="Google Shape;117;p9:notes"/>
          <p:cNvSpPr>
            <a:spLocks noGrp="1" noRot="1" noChangeAspect="1"/>
          </p:cNvSpPr>
          <p:nvPr>
            <p:ph type="sldImg" idx="2"/>
          </p:nvPr>
        </p:nvSpPr>
        <p:spPr>
          <a:xfrm>
            <a:off x="423863" y="704850"/>
            <a:ext cx="6256337" cy="35194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4:notes"/>
          <p:cNvSpPr txBox="1">
            <a:spLocks noGrp="1"/>
          </p:cNvSpPr>
          <p:nvPr>
            <p:ph type="body" idx="1"/>
          </p:nvPr>
        </p:nvSpPr>
        <p:spPr>
          <a:xfrm>
            <a:off x="710225" y="4459525"/>
            <a:ext cx="5681975" cy="422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14:notes"/>
          <p:cNvSpPr>
            <a:spLocks noGrp="1" noRot="1" noChangeAspect="1"/>
          </p:cNvSpPr>
          <p:nvPr>
            <p:ph type="sldImg" idx="2"/>
          </p:nvPr>
        </p:nvSpPr>
        <p:spPr>
          <a:xfrm>
            <a:off x="423863" y="704850"/>
            <a:ext cx="6256337" cy="35194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g25ab65fe879_0_60"/>
          <p:cNvSpPr txBox="1">
            <a:spLocks noGrp="1"/>
          </p:cNvSpPr>
          <p:nvPr>
            <p:ph type="ctrTitle"/>
          </p:nvPr>
        </p:nvSpPr>
        <p:spPr>
          <a:xfrm>
            <a:off x="415611" y="992767"/>
            <a:ext cx="11360700" cy="27369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6900"/>
              <a:buNone/>
              <a:defRPr sz="6900"/>
            </a:lvl1pPr>
            <a:lvl2pPr lvl="1" algn="ctr">
              <a:spcBef>
                <a:spcPts val="0"/>
              </a:spcBef>
              <a:spcAft>
                <a:spcPts val="0"/>
              </a:spcAft>
              <a:buSzPts val="6900"/>
              <a:buNone/>
              <a:defRPr sz="6900"/>
            </a:lvl2pPr>
            <a:lvl3pPr lvl="2" algn="ctr">
              <a:spcBef>
                <a:spcPts val="0"/>
              </a:spcBef>
              <a:spcAft>
                <a:spcPts val="0"/>
              </a:spcAft>
              <a:buSzPts val="6900"/>
              <a:buNone/>
              <a:defRPr sz="6900"/>
            </a:lvl3pPr>
            <a:lvl4pPr lvl="3" algn="ctr">
              <a:spcBef>
                <a:spcPts val="0"/>
              </a:spcBef>
              <a:spcAft>
                <a:spcPts val="0"/>
              </a:spcAft>
              <a:buSzPts val="6900"/>
              <a:buNone/>
              <a:defRPr sz="6900"/>
            </a:lvl4pPr>
            <a:lvl5pPr lvl="4" algn="ctr">
              <a:spcBef>
                <a:spcPts val="0"/>
              </a:spcBef>
              <a:spcAft>
                <a:spcPts val="0"/>
              </a:spcAft>
              <a:buSzPts val="6900"/>
              <a:buNone/>
              <a:defRPr sz="6900"/>
            </a:lvl5pPr>
            <a:lvl6pPr lvl="5" algn="ctr">
              <a:spcBef>
                <a:spcPts val="0"/>
              </a:spcBef>
              <a:spcAft>
                <a:spcPts val="0"/>
              </a:spcAft>
              <a:buSzPts val="6900"/>
              <a:buNone/>
              <a:defRPr sz="6900"/>
            </a:lvl6pPr>
            <a:lvl7pPr lvl="6" algn="ctr">
              <a:spcBef>
                <a:spcPts val="0"/>
              </a:spcBef>
              <a:spcAft>
                <a:spcPts val="0"/>
              </a:spcAft>
              <a:buSzPts val="6900"/>
              <a:buNone/>
              <a:defRPr sz="6900"/>
            </a:lvl7pPr>
            <a:lvl8pPr lvl="7" algn="ctr">
              <a:spcBef>
                <a:spcPts val="0"/>
              </a:spcBef>
              <a:spcAft>
                <a:spcPts val="0"/>
              </a:spcAft>
              <a:buSzPts val="6900"/>
              <a:buNone/>
              <a:defRPr sz="6900"/>
            </a:lvl8pPr>
            <a:lvl9pPr lvl="8" algn="ctr">
              <a:spcBef>
                <a:spcPts val="0"/>
              </a:spcBef>
              <a:spcAft>
                <a:spcPts val="0"/>
              </a:spcAft>
              <a:buSzPts val="6900"/>
              <a:buNone/>
              <a:defRPr sz="6900"/>
            </a:lvl9pPr>
          </a:lstStyle>
          <a:p>
            <a:endParaRPr/>
          </a:p>
        </p:txBody>
      </p:sp>
      <p:sp>
        <p:nvSpPr>
          <p:cNvPr id="11" name="Google Shape;11;g25ab65fe879_0_60"/>
          <p:cNvSpPr txBox="1">
            <a:spLocks noGrp="1"/>
          </p:cNvSpPr>
          <p:nvPr>
            <p:ph type="subTitle" idx="1"/>
          </p:nvPr>
        </p:nvSpPr>
        <p:spPr>
          <a:xfrm>
            <a:off x="415600" y="3778833"/>
            <a:ext cx="11360700" cy="1056900"/>
          </a:xfrm>
          <a:prstGeom prst="rect">
            <a:avLst/>
          </a:prstGeom>
        </p:spPr>
        <p:txBody>
          <a:bodyPr spcFirstLastPara="1" wrap="square" lIns="121900" tIns="121900" rIns="121900" bIns="121900" anchor="t" anchorCtr="0">
            <a:norm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2" name="Google Shape;12;g25ab65fe879_0_6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g25ab65fe879_0_95"/>
          <p:cNvSpPr txBox="1">
            <a:spLocks noGrp="1"/>
          </p:cNvSpPr>
          <p:nvPr>
            <p:ph type="title" hasCustomPrompt="1"/>
          </p:nvPr>
        </p:nvSpPr>
        <p:spPr>
          <a:xfrm>
            <a:off x="415600" y="1474833"/>
            <a:ext cx="11360700" cy="26181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16000"/>
              <a:buNone/>
              <a:defRPr sz="16000"/>
            </a:lvl1pPr>
            <a:lvl2pPr lvl="1" algn="ctr">
              <a:spcBef>
                <a:spcPts val="0"/>
              </a:spcBef>
              <a:spcAft>
                <a:spcPts val="0"/>
              </a:spcAft>
              <a:buSzPts val="16000"/>
              <a:buNone/>
              <a:defRPr sz="16000"/>
            </a:lvl2pPr>
            <a:lvl3pPr lvl="2" algn="ctr">
              <a:spcBef>
                <a:spcPts val="0"/>
              </a:spcBef>
              <a:spcAft>
                <a:spcPts val="0"/>
              </a:spcAft>
              <a:buSzPts val="16000"/>
              <a:buNone/>
              <a:defRPr sz="16000"/>
            </a:lvl3pPr>
            <a:lvl4pPr lvl="3" algn="ctr">
              <a:spcBef>
                <a:spcPts val="0"/>
              </a:spcBef>
              <a:spcAft>
                <a:spcPts val="0"/>
              </a:spcAft>
              <a:buSzPts val="16000"/>
              <a:buNone/>
              <a:defRPr sz="16000"/>
            </a:lvl4pPr>
            <a:lvl5pPr lvl="4" algn="ctr">
              <a:spcBef>
                <a:spcPts val="0"/>
              </a:spcBef>
              <a:spcAft>
                <a:spcPts val="0"/>
              </a:spcAft>
              <a:buSzPts val="16000"/>
              <a:buNone/>
              <a:defRPr sz="16000"/>
            </a:lvl5pPr>
            <a:lvl6pPr lvl="5" algn="ctr">
              <a:spcBef>
                <a:spcPts val="0"/>
              </a:spcBef>
              <a:spcAft>
                <a:spcPts val="0"/>
              </a:spcAft>
              <a:buSzPts val="16000"/>
              <a:buNone/>
              <a:defRPr sz="16000"/>
            </a:lvl6pPr>
            <a:lvl7pPr lvl="6" algn="ctr">
              <a:spcBef>
                <a:spcPts val="0"/>
              </a:spcBef>
              <a:spcAft>
                <a:spcPts val="0"/>
              </a:spcAft>
              <a:buSzPts val="16000"/>
              <a:buNone/>
              <a:defRPr sz="16000"/>
            </a:lvl7pPr>
            <a:lvl8pPr lvl="7" algn="ctr">
              <a:spcBef>
                <a:spcPts val="0"/>
              </a:spcBef>
              <a:spcAft>
                <a:spcPts val="0"/>
              </a:spcAft>
              <a:buSzPts val="16000"/>
              <a:buNone/>
              <a:defRPr sz="16000"/>
            </a:lvl8pPr>
            <a:lvl9pPr lvl="8" algn="ctr">
              <a:spcBef>
                <a:spcPts val="0"/>
              </a:spcBef>
              <a:spcAft>
                <a:spcPts val="0"/>
              </a:spcAft>
              <a:buSzPts val="16000"/>
              <a:buNone/>
              <a:defRPr sz="16000"/>
            </a:lvl9pPr>
          </a:lstStyle>
          <a:p>
            <a:r>
              <a:t>xx%</a:t>
            </a:r>
          </a:p>
        </p:txBody>
      </p:sp>
      <p:sp>
        <p:nvSpPr>
          <p:cNvPr id="46" name="Google Shape;46;g25ab65fe879_0_95"/>
          <p:cNvSpPr txBox="1">
            <a:spLocks noGrp="1"/>
          </p:cNvSpPr>
          <p:nvPr>
            <p:ph type="body" idx="1"/>
          </p:nvPr>
        </p:nvSpPr>
        <p:spPr>
          <a:xfrm>
            <a:off x="415600" y="4202967"/>
            <a:ext cx="11360700" cy="1734300"/>
          </a:xfrm>
          <a:prstGeom prst="rect">
            <a:avLst/>
          </a:prstGeom>
        </p:spPr>
        <p:txBody>
          <a:bodyPr spcFirstLastPara="1" wrap="square" lIns="121900" tIns="121900" rIns="121900" bIns="121900" anchor="t" anchorCtr="0">
            <a:normAutofit/>
          </a:bodyPr>
          <a:lstStyle>
            <a:lvl1pPr marL="457200" lvl="0" indent="-381000" algn="ctr">
              <a:spcBef>
                <a:spcPts val="0"/>
              </a:spcBef>
              <a:spcAft>
                <a:spcPts val="0"/>
              </a:spcAft>
              <a:buSzPts val="2400"/>
              <a:buChar char="●"/>
              <a:defRPr/>
            </a:lvl1pPr>
            <a:lvl2pPr marL="914400" lvl="1" indent="-349250" algn="ctr">
              <a:spcBef>
                <a:spcPts val="0"/>
              </a:spcBef>
              <a:spcAft>
                <a:spcPts val="0"/>
              </a:spcAft>
              <a:buSzPts val="1900"/>
              <a:buChar char="○"/>
              <a:defRPr/>
            </a:lvl2pPr>
            <a:lvl3pPr marL="1371600" lvl="2" indent="-349250" algn="ctr">
              <a:spcBef>
                <a:spcPts val="0"/>
              </a:spcBef>
              <a:spcAft>
                <a:spcPts val="0"/>
              </a:spcAft>
              <a:buSzPts val="1900"/>
              <a:buChar char="■"/>
              <a:defRPr/>
            </a:lvl3pPr>
            <a:lvl4pPr marL="1828800" lvl="3" indent="-349250" algn="ctr">
              <a:spcBef>
                <a:spcPts val="0"/>
              </a:spcBef>
              <a:spcAft>
                <a:spcPts val="0"/>
              </a:spcAft>
              <a:buSzPts val="1900"/>
              <a:buChar char="●"/>
              <a:defRPr/>
            </a:lvl4pPr>
            <a:lvl5pPr marL="2286000" lvl="4" indent="-349250" algn="ctr">
              <a:spcBef>
                <a:spcPts val="0"/>
              </a:spcBef>
              <a:spcAft>
                <a:spcPts val="0"/>
              </a:spcAft>
              <a:buSzPts val="1900"/>
              <a:buChar char="○"/>
              <a:defRPr/>
            </a:lvl5pPr>
            <a:lvl6pPr marL="2743200" lvl="5" indent="-349250" algn="ctr">
              <a:spcBef>
                <a:spcPts val="0"/>
              </a:spcBef>
              <a:spcAft>
                <a:spcPts val="0"/>
              </a:spcAft>
              <a:buSzPts val="1900"/>
              <a:buChar char="■"/>
              <a:defRPr/>
            </a:lvl6pPr>
            <a:lvl7pPr marL="3200400" lvl="6" indent="-349250" algn="ctr">
              <a:spcBef>
                <a:spcPts val="0"/>
              </a:spcBef>
              <a:spcAft>
                <a:spcPts val="0"/>
              </a:spcAft>
              <a:buSzPts val="1900"/>
              <a:buChar char="●"/>
              <a:defRPr/>
            </a:lvl7pPr>
            <a:lvl8pPr marL="3657600" lvl="7" indent="-349250" algn="ctr">
              <a:spcBef>
                <a:spcPts val="0"/>
              </a:spcBef>
              <a:spcAft>
                <a:spcPts val="0"/>
              </a:spcAft>
              <a:buSzPts val="1900"/>
              <a:buChar char="○"/>
              <a:defRPr/>
            </a:lvl8pPr>
            <a:lvl9pPr marL="4114800" lvl="8" indent="-349250" algn="ctr">
              <a:spcBef>
                <a:spcPts val="0"/>
              </a:spcBef>
              <a:spcAft>
                <a:spcPts val="0"/>
              </a:spcAft>
              <a:buSzPts val="1900"/>
              <a:buChar char="■"/>
              <a:defRPr/>
            </a:lvl9pPr>
          </a:lstStyle>
          <a:p>
            <a:endParaRPr/>
          </a:p>
        </p:txBody>
      </p:sp>
      <p:sp>
        <p:nvSpPr>
          <p:cNvPr id="47" name="Google Shape;47;g25ab65fe879_0_9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g25ab65fe879_0_9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sp>
        <p:nvSpPr>
          <p:cNvPr id="51" name="Google Shape;51;g25ab65fe879_0_101"/>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62626"/>
              </a:buClr>
              <a:buSzPts val="18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52" name="Google Shape;52;g25ab65fe879_0_101"/>
          <p:cNvSpPr txBox="1">
            <a:spLocks noGrp="1"/>
          </p:cNvSpPr>
          <p:nvPr>
            <p:ph type="body" idx="1"/>
          </p:nvPr>
        </p:nvSpPr>
        <p:spPr>
          <a:xfrm>
            <a:off x="1066800" y="2103120"/>
            <a:ext cx="10058400" cy="3849600"/>
          </a:xfrm>
          <a:prstGeom prst="rect">
            <a:avLst/>
          </a:prstGeom>
          <a:noFill/>
          <a:ln>
            <a:noFill/>
          </a:ln>
        </p:spPr>
        <p:txBody>
          <a:bodyPr spcFirstLastPara="1" wrap="square" lIns="91425" tIns="45700" rIns="91425" bIns="45700" anchor="t" anchorCtr="0">
            <a:normAutofit/>
          </a:bodyPr>
          <a:lstStyle>
            <a:lvl1pPr marL="457200" lvl="0" indent="-342900" algn="l" rtl="0">
              <a:lnSpc>
                <a:spcPct val="120000"/>
              </a:lnSpc>
              <a:spcBef>
                <a:spcPts val="900"/>
              </a:spcBef>
              <a:spcAft>
                <a:spcPts val="0"/>
              </a:spcAft>
              <a:buSzPts val="1800"/>
              <a:buChar char="●"/>
              <a:defRPr/>
            </a:lvl1pPr>
            <a:lvl2pPr marL="914400" lvl="1" indent="-342900" algn="l" rtl="0">
              <a:lnSpc>
                <a:spcPct val="120000"/>
              </a:lnSpc>
              <a:spcBef>
                <a:spcPts val="500"/>
              </a:spcBef>
              <a:spcAft>
                <a:spcPts val="0"/>
              </a:spcAft>
              <a:buSzPts val="1800"/>
              <a:buChar char="○"/>
              <a:defRPr/>
            </a:lvl2pPr>
            <a:lvl3pPr marL="1371600" lvl="2" indent="-342900" algn="l" rtl="0">
              <a:lnSpc>
                <a:spcPct val="120000"/>
              </a:lnSpc>
              <a:spcBef>
                <a:spcPts val="1600"/>
              </a:spcBef>
              <a:spcAft>
                <a:spcPts val="0"/>
              </a:spcAft>
              <a:buSzPts val="1800"/>
              <a:buChar char="■"/>
              <a:defRPr/>
            </a:lvl3pPr>
            <a:lvl4pPr marL="1828800" lvl="3" indent="-342900" algn="l" rtl="0">
              <a:lnSpc>
                <a:spcPct val="120000"/>
              </a:lnSpc>
              <a:spcBef>
                <a:spcPts val="1600"/>
              </a:spcBef>
              <a:spcAft>
                <a:spcPts val="0"/>
              </a:spcAft>
              <a:buSzPts val="1800"/>
              <a:buChar char="●"/>
              <a:defRPr/>
            </a:lvl4pPr>
            <a:lvl5pPr marL="2286000" lvl="4" indent="-342900" algn="l" rtl="0">
              <a:lnSpc>
                <a:spcPct val="120000"/>
              </a:lnSpc>
              <a:spcBef>
                <a:spcPts val="1600"/>
              </a:spcBef>
              <a:spcAft>
                <a:spcPts val="0"/>
              </a:spcAft>
              <a:buSzPts val="1800"/>
              <a:buChar char="○"/>
              <a:defRPr/>
            </a:lvl5pPr>
            <a:lvl6pPr marL="2743200" lvl="5" indent="-342900" algn="l" rtl="0">
              <a:lnSpc>
                <a:spcPct val="100000"/>
              </a:lnSpc>
              <a:spcBef>
                <a:spcPts val="1600"/>
              </a:spcBef>
              <a:spcAft>
                <a:spcPts val="0"/>
              </a:spcAft>
              <a:buSzPts val="1800"/>
              <a:buChar char="■"/>
              <a:defRPr/>
            </a:lvl6pPr>
            <a:lvl7pPr marL="3200400" lvl="6" indent="-342900" algn="l" rtl="0">
              <a:lnSpc>
                <a:spcPct val="100000"/>
              </a:lnSpc>
              <a:spcBef>
                <a:spcPts val="1600"/>
              </a:spcBef>
              <a:spcAft>
                <a:spcPts val="0"/>
              </a:spcAft>
              <a:buSzPts val="1800"/>
              <a:buChar char="●"/>
              <a:defRPr/>
            </a:lvl7pPr>
            <a:lvl8pPr marL="3657600" lvl="7" indent="-342900" algn="l" rtl="0">
              <a:lnSpc>
                <a:spcPct val="100000"/>
              </a:lnSpc>
              <a:spcBef>
                <a:spcPts val="1600"/>
              </a:spcBef>
              <a:spcAft>
                <a:spcPts val="0"/>
              </a:spcAft>
              <a:buSzPts val="1800"/>
              <a:buChar char="○"/>
              <a:defRPr/>
            </a:lvl8pPr>
            <a:lvl9pPr marL="4114800" lvl="8" indent="-342900" algn="l" rtl="0">
              <a:lnSpc>
                <a:spcPct val="100000"/>
              </a:lnSpc>
              <a:spcBef>
                <a:spcPts val="1600"/>
              </a:spcBef>
              <a:spcAft>
                <a:spcPts val="1600"/>
              </a:spcAft>
              <a:buSzPts val="1800"/>
              <a:buChar char="■"/>
              <a:defRPr/>
            </a:lvl9pPr>
          </a:lstStyle>
          <a:p>
            <a:endParaRPr/>
          </a:p>
        </p:txBody>
      </p:sp>
      <p:sp>
        <p:nvSpPr>
          <p:cNvPr id="53" name="Google Shape;53;g25ab65fe879_0_101"/>
          <p:cNvSpPr txBox="1">
            <a:spLocks noGrp="1"/>
          </p:cNvSpPr>
          <p:nvPr>
            <p:ph type="dt" idx="10"/>
          </p:nvPr>
        </p:nvSpPr>
        <p:spPr>
          <a:xfrm>
            <a:off x="7256794" y="6035040"/>
            <a:ext cx="2892900" cy="365700"/>
          </a:xfrm>
          <a:prstGeom prst="rect">
            <a:avLst/>
          </a:prstGeom>
          <a:noFill/>
          <a:ln>
            <a:noFill/>
          </a:ln>
        </p:spPr>
        <p:txBody>
          <a:bodyPr spcFirstLastPara="1" wrap="square" lIns="91425" tIns="45700" rIns="91425" bIns="45700" anchor="b"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4" name="Google Shape;54;g25ab65fe879_0_101"/>
          <p:cNvSpPr txBox="1">
            <a:spLocks noGrp="1"/>
          </p:cNvSpPr>
          <p:nvPr>
            <p:ph type="ftr" idx="11"/>
          </p:nvPr>
        </p:nvSpPr>
        <p:spPr>
          <a:xfrm>
            <a:off x="1066800" y="6035040"/>
            <a:ext cx="5816700" cy="3657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5" name="Google Shape;55;g25ab65fe879_0_101"/>
          <p:cNvSpPr txBox="1">
            <a:spLocks noGrp="1"/>
          </p:cNvSpPr>
          <p:nvPr>
            <p:ph type="sldNum" idx="12"/>
          </p:nvPr>
        </p:nvSpPr>
        <p:spPr>
          <a:xfrm>
            <a:off x="10287000" y="6035040"/>
            <a:ext cx="838200" cy="365700"/>
          </a:xfrm>
          <a:prstGeom prst="rect">
            <a:avLst/>
          </a:prstGeom>
          <a:noFill/>
          <a:ln>
            <a:noFill/>
          </a:ln>
        </p:spPr>
        <p:txBody>
          <a:bodyPr spcFirstLastPara="1" wrap="square" lIns="91425" tIns="45700" rIns="91425" bIns="45700" anchor="b"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g25ab65fe879_0_64"/>
          <p:cNvSpPr txBox="1">
            <a:spLocks noGrp="1"/>
          </p:cNvSpPr>
          <p:nvPr>
            <p:ph type="title"/>
          </p:nvPr>
        </p:nvSpPr>
        <p:spPr>
          <a:xfrm>
            <a:off x="415600" y="2867800"/>
            <a:ext cx="11360700" cy="1122300"/>
          </a:xfrm>
          <a:prstGeom prst="rect">
            <a:avLst/>
          </a:prstGeom>
        </p:spPr>
        <p:txBody>
          <a:bodyPr spcFirstLastPara="1" wrap="square" lIns="121900" tIns="121900" rIns="121900" bIns="121900" anchor="ctr"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5" name="Google Shape;15;g25ab65fe879_0_6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g25ab65fe879_0_67"/>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18" name="Google Shape;18;g25ab65fe879_0_67"/>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rmAutofit/>
          </a:bodyPr>
          <a:lstStyle>
            <a:lvl1pPr marL="457200" lvl="0" indent="-381000">
              <a:spcBef>
                <a:spcPts val="0"/>
              </a:spcBef>
              <a:spcAft>
                <a:spcPts val="0"/>
              </a:spcAft>
              <a:buSzPts val="2400"/>
              <a:buChar char="●"/>
              <a:defRPr/>
            </a:lvl1pPr>
            <a:lvl2pPr marL="914400" lvl="1" indent="-349250">
              <a:spcBef>
                <a:spcPts val="0"/>
              </a:spcBef>
              <a:spcAft>
                <a:spcPts val="0"/>
              </a:spcAft>
              <a:buSzPts val="1900"/>
              <a:buChar char="○"/>
              <a:defRPr/>
            </a:lvl2pPr>
            <a:lvl3pPr marL="1371600" lvl="2" indent="-349250">
              <a:spcBef>
                <a:spcPts val="0"/>
              </a:spcBef>
              <a:spcAft>
                <a:spcPts val="0"/>
              </a:spcAft>
              <a:buSzPts val="1900"/>
              <a:buChar char="■"/>
              <a:defRPr/>
            </a:lvl3pPr>
            <a:lvl4pPr marL="1828800" lvl="3" indent="-349250">
              <a:spcBef>
                <a:spcPts val="0"/>
              </a:spcBef>
              <a:spcAft>
                <a:spcPts val="0"/>
              </a:spcAft>
              <a:buSzPts val="1900"/>
              <a:buChar char="●"/>
              <a:defRPr/>
            </a:lvl4pPr>
            <a:lvl5pPr marL="2286000" lvl="4" indent="-349250">
              <a:spcBef>
                <a:spcPts val="0"/>
              </a:spcBef>
              <a:spcAft>
                <a:spcPts val="0"/>
              </a:spcAft>
              <a:buSzPts val="1900"/>
              <a:buChar char="○"/>
              <a:defRPr/>
            </a:lvl5pPr>
            <a:lvl6pPr marL="2743200" lvl="5" indent="-349250">
              <a:spcBef>
                <a:spcPts val="0"/>
              </a:spcBef>
              <a:spcAft>
                <a:spcPts val="0"/>
              </a:spcAft>
              <a:buSzPts val="1900"/>
              <a:buChar char="■"/>
              <a:defRPr/>
            </a:lvl6pPr>
            <a:lvl7pPr marL="3200400" lvl="6" indent="-349250">
              <a:spcBef>
                <a:spcPts val="0"/>
              </a:spcBef>
              <a:spcAft>
                <a:spcPts val="0"/>
              </a:spcAft>
              <a:buSzPts val="1900"/>
              <a:buChar char="●"/>
              <a:defRPr/>
            </a:lvl7pPr>
            <a:lvl8pPr marL="3657600" lvl="7" indent="-349250">
              <a:spcBef>
                <a:spcPts val="0"/>
              </a:spcBef>
              <a:spcAft>
                <a:spcPts val="0"/>
              </a:spcAft>
              <a:buSzPts val="1900"/>
              <a:buChar char="○"/>
              <a:defRPr/>
            </a:lvl8pPr>
            <a:lvl9pPr marL="4114800" lvl="8" indent="-349250">
              <a:spcBef>
                <a:spcPts val="0"/>
              </a:spcBef>
              <a:spcAft>
                <a:spcPts val="0"/>
              </a:spcAft>
              <a:buSzPts val="1900"/>
              <a:buChar char="■"/>
              <a:defRPr/>
            </a:lvl9pPr>
          </a:lstStyle>
          <a:p>
            <a:endParaRPr/>
          </a:p>
        </p:txBody>
      </p:sp>
      <p:sp>
        <p:nvSpPr>
          <p:cNvPr id="19" name="Google Shape;19;g25ab65fe879_0_6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g25ab65fe879_0_71"/>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22" name="Google Shape;22;g25ab65fe879_0_71"/>
          <p:cNvSpPr txBox="1">
            <a:spLocks noGrp="1"/>
          </p:cNvSpPr>
          <p:nvPr>
            <p:ph type="body" idx="1"/>
          </p:nvPr>
        </p:nvSpPr>
        <p:spPr>
          <a:xfrm>
            <a:off x="415600" y="1536633"/>
            <a:ext cx="5333100" cy="45552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23" name="Google Shape;23;g25ab65fe879_0_71"/>
          <p:cNvSpPr txBox="1">
            <a:spLocks noGrp="1"/>
          </p:cNvSpPr>
          <p:nvPr>
            <p:ph type="body" idx="2"/>
          </p:nvPr>
        </p:nvSpPr>
        <p:spPr>
          <a:xfrm>
            <a:off x="6443200" y="1536633"/>
            <a:ext cx="5333100" cy="45552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24" name="Google Shape;24;g25ab65fe879_0_7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g25ab65fe879_0_76"/>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27" name="Google Shape;27;g25ab65fe879_0_7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g25ab65fe879_0_79"/>
          <p:cNvSpPr txBox="1">
            <a:spLocks noGrp="1"/>
          </p:cNvSpPr>
          <p:nvPr>
            <p:ph type="title"/>
          </p:nvPr>
        </p:nvSpPr>
        <p:spPr>
          <a:xfrm>
            <a:off x="415600" y="740800"/>
            <a:ext cx="3744000" cy="1007700"/>
          </a:xfrm>
          <a:prstGeom prst="rect">
            <a:avLst/>
          </a:prstGeom>
        </p:spPr>
        <p:txBody>
          <a:bodyPr spcFirstLastPara="1" wrap="square" lIns="121900" tIns="121900" rIns="121900" bIns="121900" anchor="b" anchorCtr="0">
            <a:norm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a:endParaRPr/>
          </a:p>
        </p:txBody>
      </p:sp>
      <p:sp>
        <p:nvSpPr>
          <p:cNvPr id="30" name="Google Shape;30;g25ab65fe879_0_79"/>
          <p:cNvSpPr txBox="1">
            <a:spLocks noGrp="1"/>
          </p:cNvSpPr>
          <p:nvPr>
            <p:ph type="body" idx="1"/>
          </p:nvPr>
        </p:nvSpPr>
        <p:spPr>
          <a:xfrm>
            <a:off x="415600" y="1852800"/>
            <a:ext cx="3744000" cy="4239300"/>
          </a:xfrm>
          <a:prstGeom prst="rect">
            <a:avLst/>
          </a:prstGeom>
        </p:spPr>
        <p:txBody>
          <a:bodyPr spcFirstLastPara="1" wrap="square" lIns="121900" tIns="121900" rIns="121900" bIns="121900" anchor="t" anchorCtr="0">
            <a:normAutofit/>
          </a:bodyPr>
          <a:lstStyle>
            <a:lvl1pPr marL="457200" lvl="0" indent="-330200">
              <a:spcBef>
                <a:spcPts val="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1" name="Google Shape;31;g25ab65fe879_0_7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g25ab65fe879_0_83"/>
          <p:cNvSpPr txBox="1">
            <a:spLocks noGrp="1"/>
          </p:cNvSpPr>
          <p:nvPr>
            <p:ph type="title"/>
          </p:nvPr>
        </p:nvSpPr>
        <p:spPr>
          <a:xfrm>
            <a:off x="653667" y="600200"/>
            <a:ext cx="8490300" cy="5454300"/>
          </a:xfrm>
          <a:prstGeom prst="rect">
            <a:avLst/>
          </a:prstGeom>
        </p:spPr>
        <p:txBody>
          <a:bodyPr spcFirstLastPara="1" wrap="square" lIns="121900" tIns="121900" rIns="121900" bIns="121900" anchor="ctr" anchorCtr="0">
            <a:normAutofit/>
          </a:bodyPr>
          <a:lstStyle>
            <a:lvl1pPr lvl="0">
              <a:spcBef>
                <a:spcPts val="0"/>
              </a:spcBef>
              <a:spcAft>
                <a:spcPts val="0"/>
              </a:spcAft>
              <a:buSzPts val="6400"/>
              <a:buNone/>
              <a:defRPr sz="6400"/>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a:endParaRPr/>
          </a:p>
        </p:txBody>
      </p:sp>
      <p:sp>
        <p:nvSpPr>
          <p:cNvPr id="34" name="Google Shape;34;g25ab65fe879_0_8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g25ab65fe879_0_86"/>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7" name="Google Shape;37;g25ab65fe879_0_86"/>
          <p:cNvSpPr txBox="1">
            <a:spLocks noGrp="1"/>
          </p:cNvSpPr>
          <p:nvPr>
            <p:ph type="title"/>
          </p:nvPr>
        </p:nvSpPr>
        <p:spPr>
          <a:xfrm>
            <a:off x="354000" y="1644233"/>
            <a:ext cx="5393700" cy="19764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5600"/>
              <a:buNone/>
              <a:defRPr sz="5600"/>
            </a:lvl1pPr>
            <a:lvl2pPr lvl="1" algn="ctr">
              <a:spcBef>
                <a:spcPts val="0"/>
              </a:spcBef>
              <a:spcAft>
                <a:spcPts val="0"/>
              </a:spcAft>
              <a:buSzPts val="5600"/>
              <a:buNone/>
              <a:defRPr sz="5600"/>
            </a:lvl2pPr>
            <a:lvl3pPr lvl="2" algn="ctr">
              <a:spcBef>
                <a:spcPts val="0"/>
              </a:spcBef>
              <a:spcAft>
                <a:spcPts val="0"/>
              </a:spcAft>
              <a:buSzPts val="5600"/>
              <a:buNone/>
              <a:defRPr sz="5600"/>
            </a:lvl3pPr>
            <a:lvl4pPr lvl="3" algn="ctr">
              <a:spcBef>
                <a:spcPts val="0"/>
              </a:spcBef>
              <a:spcAft>
                <a:spcPts val="0"/>
              </a:spcAft>
              <a:buSzPts val="5600"/>
              <a:buNone/>
              <a:defRPr sz="5600"/>
            </a:lvl4pPr>
            <a:lvl5pPr lvl="4" algn="ctr">
              <a:spcBef>
                <a:spcPts val="0"/>
              </a:spcBef>
              <a:spcAft>
                <a:spcPts val="0"/>
              </a:spcAft>
              <a:buSzPts val="5600"/>
              <a:buNone/>
              <a:defRPr sz="5600"/>
            </a:lvl5pPr>
            <a:lvl6pPr lvl="5" algn="ctr">
              <a:spcBef>
                <a:spcPts val="0"/>
              </a:spcBef>
              <a:spcAft>
                <a:spcPts val="0"/>
              </a:spcAft>
              <a:buSzPts val="5600"/>
              <a:buNone/>
              <a:defRPr sz="5600"/>
            </a:lvl6pPr>
            <a:lvl7pPr lvl="6" algn="ctr">
              <a:spcBef>
                <a:spcPts val="0"/>
              </a:spcBef>
              <a:spcAft>
                <a:spcPts val="0"/>
              </a:spcAft>
              <a:buSzPts val="5600"/>
              <a:buNone/>
              <a:defRPr sz="5600"/>
            </a:lvl7pPr>
            <a:lvl8pPr lvl="7" algn="ctr">
              <a:spcBef>
                <a:spcPts val="0"/>
              </a:spcBef>
              <a:spcAft>
                <a:spcPts val="0"/>
              </a:spcAft>
              <a:buSzPts val="5600"/>
              <a:buNone/>
              <a:defRPr sz="5600"/>
            </a:lvl8pPr>
            <a:lvl9pPr lvl="8" algn="ctr">
              <a:spcBef>
                <a:spcPts val="0"/>
              </a:spcBef>
              <a:spcAft>
                <a:spcPts val="0"/>
              </a:spcAft>
              <a:buSzPts val="5600"/>
              <a:buNone/>
              <a:defRPr sz="5600"/>
            </a:lvl9pPr>
          </a:lstStyle>
          <a:p>
            <a:endParaRPr/>
          </a:p>
        </p:txBody>
      </p:sp>
      <p:sp>
        <p:nvSpPr>
          <p:cNvPr id="38" name="Google Shape;38;g25ab65fe879_0_86"/>
          <p:cNvSpPr txBox="1">
            <a:spLocks noGrp="1"/>
          </p:cNvSpPr>
          <p:nvPr>
            <p:ph type="subTitle" idx="1"/>
          </p:nvPr>
        </p:nvSpPr>
        <p:spPr>
          <a:xfrm>
            <a:off x="354000" y="3737433"/>
            <a:ext cx="5393700" cy="1646700"/>
          </a:xfrm>
          <a:prstGeom prst="rect">
            <a:avLst/>
          </a:prstGeom>
        </p:spPr>
        <p:txBody>
          <a:bodyPr spcFirstLastPara="1" wrap="square" lIns="121900" tIns="121900" rIns="121900" bIns="121900"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39" name="Google Shape;39;g25ab65fe879_0_86"/>
          <p:cNvSpPr txBox="1">
            <a:spLocks noGrp="1"/>
          </p:cNvSpPr>
          <p:nvPr>
            <p:ph type="body" idx="2"/>
          </p:nvPr>
        </p:nvSpPr>
        <p:spPr>
          <a:xfrm>
            <a:off x="6586000" y="965433"/>
            <a:ext cx="5115900" cy="4926900"/>
          </a:xfrm>
          <a:prstGeom prst="rect">
            <a:avLst/>
          </a:prstGeom>
        </p:spPr>
        <p:txBody>
          <a:bodyPr spcFirstLastPara="1" wrap="square" lIns="121900" tIns="121900" rIns="121900" bIns="121900" anchor="ctr" anchorCtr="0">
            <a:normAutofit/>
          </a:bodyPr>
          <a:lstStyle>
            <a:lvl1pPr marL="457200" lvl="0" indent="-381000">
              <a:spcBef>
                <a:spcPts val="0"/>
              </a:spcBef>
              <a:spcAft>
                <a:spcPts val="0"/>
              </a:spcAft>
              <a:buSzPts val="2400"/>
              <a:buChar char="●"/>
              <a:defRPr/>
            </a:lvl1pPr>
            <a:lvl2pPr marL="914400" lvl="1" indent="-349250">
              <a:spcBef>
                <a:spcPts val="0"/>
              </a:spcBef>
              <a:spcAft>
                <a:spcPts val="0"/>
              </a:spcAft>
              <a:buSzPts val="1900"/>
              <a:buChar char="○"/>
              <a:defRPr/>
            </a:lvl2pPr>
            <a:lvl3pPr marL="1371600" lvl="2" indent="-349250">
              <a:spcBef>
                <a:spcPts val="0"/>
              </a:spcBef>
              <a:spcAft>
                <a:spcPts val="0"/>
              </a:spcAft>
              <a:buSzPts val="1900"/>
              <a:buChar char="■"/>
              <a:defRPr/>
            </a:lvl3pPr>
            <a:lvl4pPr marL="1828800" lvl="3" indent="-349250">
              <a:spcBef>
                <a:spcPts val="0"/>
              </a:spcBef>
              <a:spcAft>
                <a:spcPts val="0"/>
              </a:spcAft>
              <a:buSzPts val="1900"/>
              <a:buChar char="●"/>
              <a:defRPr/>
            </a:lvl4pPr>
            <a:lvl5pPr marL="2286000" lvl="4" indent="-349250">
              <a:spcBef>
                <a:spcPts val="0"/>
              </a:spcBef>
              <a:spcAft>
                <a:spcPts val="0"/>
              </a:spcAft>
              <a:buSzPts val="1900"/>
              <a:buChar char="○"/>
              <a:defRPr/>
            </a:lvl5pPr>
            <a:lvl6pPr marL="2743200" lvl="5" indent="-349250">
              <a:spcBef>
                <a:spcPts val="0"/>
              </a:spcBef>
              <a:spcAft>
                <a:spcPts val="0"/>
              </a:spcAft>
              <a:buSzPts val="1900"/>
              <a:buChar char="■"/>
              <a:defRPr/>
            </a:lvl6pPr>
            <a:lvl7pPr marL="3200400" lvl="6" indent="-349250">
              <a:spcBef>
                <a:spcPts val="0"/>
              </a:spcBef>
              <a:spcAft>
                <a:spcPts val="0"/>
              </a:spcAft>
              <a:buSzPts val="1900"/>
              <a:buChar char="●"/>
              <a:defRPr/>
            </a:lvl7pPr>
            <a:lvl8pPr marL="3657600" lvl="7" indent="-349250">
              <a:spcBef>
                <a:spcPts val="0"/>
              </a:spcBef>
              <a:spcAft>
                <a:spcPts val="0"/>
              </a:spcAft>
              <a:buSzPts val="1900"/>
              <a:buChar char="○"/>
              <a:defRPr/>
            </a:lvl8pPr>
            <a:lvl9pPr marL="4114800" lvl="8" indent="-349250">
              <a:spcBef>
                <a:spcPts val="0"/>
              </a:spcBef>
              <a:spcAft>
                <a:spcPts val="0"/>
              </a:spcAft>
              <a:buSzPts val="1900"/>
              <a:buChar char="■"/>
              <a:defRPr/>
            </a:lvl9pPr>
          </a:lstStyle>
          <a:p>
            <a:endParaRPr/>
          </a:p>
        </p:txBody>
      </p:sp>
      <p:sp>
        <p:nvSpPr>
          <p:cNvPr id="40" name="Google Shape;40;g25ab65fe879_0_8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g25ab65fe879_0_92"/>
          <p:cNvSpPr txBox="1">
            <a:spLocks noGrp="1"/>
          </p:cNvSpPr>
          <p:nvPr>
            <p:ph type="body" idx="1"/>
          </p:nvPr>
        </p:nvSpPr>
        <p:spPr>
          <a:xfrm>
            <a:off x="415600" y="5640767"/>
            <a:ext cx="7998300" cy="806700"/>
          </a:xfrm>
          <a:prstGeom prst="rect">
            <a:avLst/>
          </a:prstGeom>
        </p:spPr>
        <p:txBody>
          <a:bodyPr spcFirstLastPara="1" wrap="square" lIns="121900" tIns="121900" rIns="121900" bIns="121900" anchor="ctr" anchorCtr="0">
            <a:normAutofit/>
          </a:bodyPr>
          <a:lstStyle>
            <a:lvl1pPr marL="457200" lvl="0" indent="-228600">
              <a:lnSpc>
                <a:spcPct val="100000"/>
              </a:lnSpc>
              <a:spcBef>
                <a:spcPts val="0"/>
              </a:spcBef>
              <a:spcAft>
                <a:spcPts val="0"/>
              </a:spcAft>
              <a:buSzPts val="2400"/>
              <a:buNone/>
              <a:defRPr/>
            </a:lvl1pPr>
          </a:lstStyle>
          <a:p>
            <a:endParaRPr/>
          </a:p>
        </p:txBody>
      </p:sp>
      <p:sp>
        <p:nvSpPr>
          <p:cNvPr id="43" name="Google Shape;43;g25ab65fe879_0_9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50000" r="50000" b="50000"/>
          </a:path>
          <a:tileRect/>
        </a:gradFill>
        <a:effectLst/>
      </p:bgPr>
    </p:bg>
    <p:spTree>
      <p:nvGrpSpPr>
        <p:cNvPr id="1" name="Shape 5"/>
        <p:cNvGrpSpPr/>
        <p:nvPr/>
      </p:nvGrpSpPr>
      <p:grpSpPr>
        <a:xfrm>
          <a:off x="0" y="0"/>
          <a:ext cx="0" cy="0"/>
          <a:chOff x="0" y="0"/>
          <a:chExt cx="0" cy="0"/>
        </a:xfrm>
      </p:grpSpPr>
      <p:sp>
        <p:nvSpPr>
          <p:cNvPr id="6" name="Google Shape;6;g25ab65fe879_0_56"/>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spcBef>
                <a:spcPts val="0"/>
              </a:spcBef>
              <a:spcAft>
                <a:spcPts val="0"/>
              </a:spcAft>
              <a:buClr>
                <a:schemeClr val="dk1"/>
              </a:buClr>
              <a:buSzPts val="3700"/>
              <a:buNone/>
              <a:defRPr sz="3700">
                <a:solidFill>
                  <a:schemeClr val="dk1"/>
                </a:solidFill>
              </a:defRPr>
            </a:lvl1pPr>
            <a:lvl2pPr lvl="1">
              <a:spcBef>
                <a:spcPts val="0"/>
              </a:spcBef>
              <a:spcAft>
                <a:spcPts val="0"/>
              </a:spcAft>
              <a:buClr>
                <a:schemeClr val="dk1"/>
              </a:buClr>
              <a:buSzPts val="3700"/>
              <a:buNone/>
              <a:defRPr sz="3700">
                <a:solidFill>
                  <a:schemeClr val="dk1"/>
                </a:solidFill>
              </a:defRPr>
            </a:lvl2pPr>
            <a:lvl3pPr lvl="2">
              <a:spcBef>
                <a:spcPts val="0"/>
              </a:spcBef>
              <a:spcAft>
                <a:spcPts val="0"/>
              </a:spcAft>
              <a:buClr>
                <a:schemeClr val="dk1"/>
              </a:buClr>
              <a:buSzPts val="3700"/>
              <a:buNone/>
              <a:defRPr sz="3700">
                <a:solidFill>
                  <a:schemeClr val="dk1"/>
                </a:solidFill>
              </a:defRPr>
            </a:lvl3pPr>
            <a:lvl4pPr lvl="3">
              <a:spcBef>
                <a:spcPts val="0"/>
              </a:spcBef>
              <a:spcAft>
                <a:spcPts val="0"/>
              </a:spcAft>
              <a:buClr>
                <a:schemeClr val="dk1"/>
              </a:buClr>
              <a:buSzPts val="3700"/>
              <a:buNone/>
              <a:defRPr sz="3700">
                <a:solidFill>
                  <a:schemeClr val="dk1"/>
                </a:solidFill>
              </a:defRPr>
            </a:lvl4pPr>
            <a:lvl5pPr lvl="4">
              <a:spcBef>
                <a:spcPts val="0"/>
              </a:spcBef>
              <a:spcAft>
                <a:spcPts val="0"/>
              </a:spcAft>
              <a:buClr>
                <a:schemeClr val="dk1"/>
              </a:buClr>
              <a:buSzPts val="3700"/>
              <a:buNone/>
              <a:defRPr sz="3700">
                <a:solidFill>
                  <a:schemeClr val="dk1"/>
                </a:solidFill>
              </a:defRPr>
            </a:lvl5pPr>
            <a:lvl6pPr lvl="5">
              <a:spcBef>
                <a:spcPts val="0"/>
              </a:spcBef>
              <a:spcAft>
                <a:spcPts val="0"/>
              </a:spcAft>
              <a:buClr>
                <a:schemeClr val="dk1"/>
              </a:buClr>
              <a:buSzPts val="3700"/>
              <a:buNone/>
              <a:defRPr sz="3700">
                <a:solidFill>
                  <a:schemeClr val="dk1"/>
                </a:solidFill>
              </a:defRPr>
            </a:lvl6pPr>
            <a:lvl7pPr lvl="6">
              <a:spcBef>
                <a:spcPts val="0"/>
              </a:spcBef>
              <a:spcAft>
                <a:spcPts val="0"/>
              </a:spcAft>
              <a:buClr>
                <a:schemeClr val="dk1"/>
              </a:buClr>
              <a:buSzPts val="3700"/>
              <a:buNone/>
              <a:defRPr sz="3700">
                <a:solidFill>
                  <a:schemeClr val="dk1"/>
                </a:solidFill>
              </a:defRPr>
            </a:lvl7pPr>
            <a:lvl8pPr lvl="7">
              <a:spcBef>
                <a:spcPts val="0"/>
              </a:spcBef>
              <a:spcAft>
                <a:spcPts val="0"/>
              </a:spcAft>
              <a:buClr>
                <a:schemeClr val="dk1"/>
              </a:buClr>
              <a:buSzPts val="3700"/>
              <a:buNone/>
              <a:defRPr sz="3700">
                <a:solidFill>
                  <a:schemeClr val="dk1"/>
                </a:solidFill>
              </a:defRPr>
            </a:lvl8pPr>
            <a:lvl9pPr lvl="8">
              <a:spcBef>
                <a:spcPts val="0"/>
              </a:spcBef>
              <a:spcAft>
                <a:spcPts val="0"/>
              </a:spcAft>
              <a:buClr>
                <a:schemeClr val="dk1"/>
              </a:buClr>
              <a:buSzPts val="3700"/>
              <a:buNone/>
              <a:defRPr sz="3700">
                <a:solidFill>
                  <a:schemeClr val="dk1"/>
                </a:solidFill>
              </a:defRPr>
            </a:lvl9pPr>
          </a:lstStyle>
          <a:p>
            <a:endParaRPr/>
          </a:p>
        </p:txBody>
      </p:sp>
      <p:sp>
        <p:nvSpPr>
          <p:cNvPr id="7" name="Google Shape;7;g25ab65fe879_0_56"/>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a:lnSpc>
                <a:spcPct val="115000"/>
              </a:lnSpc>
              <a:spcBef>
                <a:spcPts val="0"/>
              </a:spcBef>
              <a:spcAft>
                <a:spcPts val="0"/>
              </a:spcAft>
              <a:buClr>
                <a:schemeClr val="dk2"/>
              </a:buClr>
              <a:buSzPts val="2400"/>
              <a:buChar char="●"/>
              <a:defRPr sz="2400">
                <a:solidFill>
                  <a:schemeClr val="dk2"/>
                </a:solidFill>
              </a:defRPr>
            </a:lvl1pPr>
            <a:lvl2pPr marL="914400" lvl="1" indent="-349250">
              <a:lnSpc>
                <a:spcPct val="115000"/>
              </a:lnSpc>
              <a:spcBef>
                <a:spcPts val="0"/>
              </a:spcBef>
              <a:spcAft>
                <a:spcPts val="0"/>
              </a:spcAft>
              <a:buClr>
                <a:schemeClr val="dk2"/>
              </a:buClr>
              <a:buSzPts val="1900"/>
              <a:buChar char="○"/>
              <a:defRPr sz="1900">
                <a:solidFill>
                  <a:schemeClr val="dk2"/>
                </a:solidFill>
              </a:defRPr>
            </a:lvl2pPr>
            <a:lvl3pPr marL="1371600" lvl="2" indent="-349250">
              <a:lnSpc>
                <a:spcPct val="115000"/>
              </a:lnSpc>
              <a:spcBef>
                <a:spcPts val="0"/>
              </a:spcBef>
              <a:spcAft>
                <a:spcPts val="0"/>
              </a:spcAft>
              <a:buClr>
                <a:schemeClr val="dk2"/>
              </a:buClr>
              <a:buSzPts val="1900"/>
              <a:buChar char="■"/>
              <a:defRPr sz="1900">
                <a:solidFill>
                  <a:schemeClr val="dk2"/>
                </a:solidFill>
              </a:defRPr>
            </a:lvl3pPr>
            <a:lvl4pPr marL="1828800" lvl="3" indent="-349250">
              <a:lnSpc>
                <a:spcPct val="115000"/>
              </a:lnSpc>
              <a:spcBef>
                <a:spcPts val="0"/>
              </a:spcBef>
              <a:spcAft>
                <a:spcPts val="0"/>
              </a:spcAft>
              <a:buClr>
                <a:schemeClr val="dk2"/>
              </a:buClr>
              <a:buSzPts val="1900"/>
              <a:buChar char="●"/>
              <a:defRPr sz="1900">
                <a:solidFill>
                  <a:schemeClr val="dk2"/>
                </a:solidFill>
              </a:defRPr>
            </a:lvl4pPr>
            <a:lvl5pPr marL="2286000" lvl="4" indent="-349250">
              <a:lnSpc>
                <a:spcPct val="115000"/>
              </a:lnSpc>
              <a:spcBef>
                <a:spcPts val="0"/>
              </a:spcBef>
              <a:spcAft>
                <a:spcPts val="0"/>
              </a:spcAft>
              <a:buClr>
                <a:schemeClr val="dk2"/>
              </a:buClr>
              <a:buSzPts val="1900"/>
              <a:buChar char="○"/>
              <a:defRPr sz="1900">
                <a:solidFill>
                  <a:schemeClr val="dk2"/>
                </a:solidFill>
              </a:defRPr>
            </a:lvl5pPr>
            <a:lvl6pPr marL="2743200" lvl="5" indent="-349250">
              <a:lnSpc>
                <a:spcPct val="115000"/>
              </a:lnSpc>
              <a:spcBef>
                <a:spcPts val="0"/>
              </a:spcBef>
              <a:spcAft>
                <a:spcPts val="0"/>
              </a:spcAft>
              <a:buClr>
                <a:schemeClr val="dk2"/>
              </a:buClr>
              <a:buSzPts val="1900"/>
              <a:buChar char="■"/>
              <a:defRPr sz="1900">
                <a:solidFill>
                  <a:schemeClr val="dk2"/>
                </a:solidFill>
              </a:defRPr>
            </a:lvl6pPr>
            <a:lvl7pPr marL="3200400" lvl="6" indent="-349250">
              <a:lnSpc>
                <a:spcPct val="115000"/>
              </a:lnSpc>
              <a:spcBef>
                <a:spcPts val="0"/>
              </a:spcBef>
              <a:spcAft>
                <a:spcPts val="0"/>
              </a:spcAft>
              <a:buClr>
                <a:schemeClr val="dk2"/>
              </a:buClr>
              <a:buSzPts val="1900"/>
              <a:buChar char="●"/>
              <a:defRPr sz="1900">
                <a:solidFill>
                  <a:schemeClr val="dk2"/>
                </a:solidFill>
              </a:defRPr>
            </a:lvl7pPr>
            <a:lvl8pPr marL="3657600" lvl="7" indent="-349250">
              <a:lnSpc>
                <a:spcPct val="115000"/>
              </a:lnSpc>
              <a:spcBef>
                <a:spcPts val="0"/>
              </a:spcBef>
              <a:spcAft>
                <a:spcPts val="0"/>
              </a:spcAft>
              <a:buClr>
                <a:schemeClr val="dk2"/>
              </a:buClr>
              <a:buSzPts val="1900"/>
              <a:buChar char="○"/>
              <a:defRPr sz="1900">
                <a:solidFill>
                  <a:schemeClr val="dk2"/>
                </a:solidFill>
              </a:defRPr>
            </a:lvl8pPr>
            <a:lvl9pPr marL="4114800" lvl="8" indent="-349250">
              <a:lnSpc>
                <a:spcPct val="115000"/>
              </a:lnSpc>
              <a:spcBef>
                <a:spcPts val="0"/>
              </a:spcBef>
              <a:spcAft>
                <a:spcPts val="0"/>
              </a:spcAft>
              <a:buClr>
                <a:schemeClr val="dk2"/>
              </a:buClr>
              <a:buSzPts val="1900"/>
              <a:buChar char="■"/>
              <a:defRPr sz="1900">
                <a:solidFill>
                  <a:schemeClr val="dk2"/>
                </a:solidFill>
              </a:defRPr>
            </a:lvl9pPr>
          </a:lstStyle>
          <a:p>
            <a:endParaRPr/>
          </a:p>
        </p:txBody>
      </p:sp>
      <p:sp>
        <p:nvSpPr>
          <p:cNvPr id="8" name="Google Shape;8;g25ab65fe879_0_56"/>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3" name="Picture 2" descr="A book cover with text&#10;&#10;Description automatically generated">
            <a:extLst>
              <a:ext uri="{FF2B5EF4-FFF2-40B4-BE49-F238E27FC236}">
                <a16:creationId xmlns:a16="http://schemas.microsoft.com/office/drawing/2014/main" id="{C6B1ECDF-D94E-5C46-B296-80C49DBC0463}"/>
              </a:ext>
            </a:extLst>
          </p:cNvPr>
          <p:cNvPicPr>
            <a:picLocks noChangeAspect="1"/>
          </p:cNvPicPr>
          <p:nvPr/>
        </p:nvPicPr>
        <p:blipFill>
          <a:blip r:embed="rId3"/>
          <a:stretch>
            <a:fillRect/>
          </a:stretch>
        </p:blipFill>
        <p:spPr>
          <a:xfrm>
            <a:off x="3840399" y="48985"/>
            <a:ext cx="4511202" cy="6760029"/>
          </a:xfrm>
          <a:prstGeom prst="rect">
            <a:avLst/>
          </a:prstGeom>
          <a:ln>
            <a:noFill/>
          </a:ln>
          <a:effectLst>
            <a:glow rad="2286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extrusionH="76200" contourW="44450" prstMaterial="matte">
            <a:bevelT w="63500" h="63500" prst="artDeco"/>
            <a:extrusionClr>
              <a:schemeClr val="accent5">
                <a:lumMod val="75000"/>
              </a:schemeClr>
            </a:extrusionClr>
            <a:contourClr>
              <a:schemeClr val="accent5">
                <a:lumMod val="50000"/>
              </a:schemeClr>
            </a:contourClr>
          </a:sp3d>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r="100000" b="100000"/>
          </a:path>
          <a:tileRect l="-100000" t="-100000"/>
        </a:gradFill>
        <a:effectLst/>
      </p:bgPr>
    </p:bg>
    <p:spTree>
      <p:nvGrpSpPr>
        <p:cNvPr id="1" name="Shape 132"/>
        <p:cNvGrpSpPr/>
        <p:nvPr/>
      </p:nvGrpSpPr>
      <p:grpSpPr>
        <a:xfrm>
          <a:off x="0" y="0"/>
          <a:ext cx="0" cy="0"/>
          <a:chOff x="0" y="0"/>
          <a:chExt cx="0" cy="0"/>
        </a:xfrm>
      </p:grpSpPr>
      <p:sp>
        <p:nvSpPr>
          <p:cNvPr id="133" name="Google Shape;133;p11"/>
          <p:cNvSpPr/>
          <p:nvPr/>
        </p:nvSpPr>
        <p:spPr>
          <a:xfrm>
            <a:off x="-1326" y="0"/>
            <a:ext cx="4758383"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
              <a:ea typeface="Geo"/>
              <a:cs typeface="Geo"/>
              <a:sym typeface="Geo"/>
            </a:endParaRPr>
          </a:p>
        </p:txBody>
      </p:sp>
      <p:sp>
        <p:nvSpPr>
          <p:cNvPr id="134" name="Google Shape;134;p11"/>
          <p:cNvSpPr txBox="1">
            <a:spLocks noGrp="1"/>
          </p:cNvSpPr>
          <p:nvPr>
            <p:ph type="title"/>
          </p:nvPr>
        </p:nvSpPr>
        <p:spPr>
          <a:xfrm>
            <a:off x="676240" y="875324"/>
            <a:ext cx="3536510" cy="509352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Geo"/>
              <a:buNone/>
            </a:pPr>
            <a:r>
              <a:rPr lang="en-US" sz="4400" i="1" dirty="0">
                <a:solidFill>
                  <a:schemeClr val="tx1"/>
                </a:solidFill>
                <a:latin typeface="Georgia Pro Cond Black" panose="02040A06050405020203" pitchFamily="18" charset="0"/>
              </a:rPr>
              <a:t>Indian Nation to Indian Nation Treaties</a:t>
            </a:r>
            <a:endParaRPr i="1" dirty="0">
              <a:solidFill>
                <a:schemeClr val="tx1"/>
              </a:solidFill>
              <a:latin typeface="Georgia Pro Cond Black" panose="02040A06050405020203" pitchFamily="18" charset="0"/>
            </a:endParaRPr>
          </a:p>
        </p:txBody>
      </p:sp>
      <p:sp>
        <p:nvSpPr>
          <p:cNvPr id="135" name="Google Shape;135;p11"/>
          <p:cNvSpPr txBox="1">
            <a:spLocks noGrp="1"/>
          </p:cNvSpPr>
          <p:nvPr>
            <p:ph type="body" idx="1"/>
          </p:nvPr>
        </p:nvSpPr>
        <p:spPr>
          <a:xfrm>
            <a:off x="5153891" y="323273"/>
            <a:ext cx="6896595" cy="5966691"/>
          </a:xfrm>
          <a:prstGeom prst="rect">
            <a:avLst/>
          </a:prstGeom>
          <a:noFill/>
          <a:ln>
            <a:noFill/>
          </a:ln>
        </p:spPr>
        <p:txBody>
          <a:bodyPr spcFirstLastPara="1" wrap="square" lIns="91425" tIns="45700" rIns="91425" bIns="45700" anchor="ctr" anchorCtr="0">
            <a:noAutofit/>
          </a:bodyPr>
          <a:lstStyle/>
          <a:p>
            <a:pPr marL="342900" lvl="0" algn="l" rtl="0">
              <a:lnSpc>
                <a:spcPct val="120000"/>
              </a:lnSpc>
              <a:spcBef>
                <a:spcPts val="0"/>
              </a:spcBef>
              <a:spcAft>
                <a:spcPts val="0"/>
              </a:spcAft>
              <a:buClr>
                <a:srgbClr val="C00000"/>
              </a:buClr>
              <a:buSzPts val="2000"/>
              <a:buFont typeface="Wingdings" panose="05000000000000000000" pitchFamily="2" charset="2"/>
              <a:buChar char="v"/>
            </a:pPr>
            <a:r>
              <a:rPr lang="en-US" sz="2200" dirty="0">
                <a:solidFill>
                  <a:schemeClr val="bg1"/>
                </a:solidFill>
                <a:latin typeface="Georgia Pro" panose="02040502050405020303" pitchFamily="18" charset="0"/>
              </a:rPr>
              <a:t>1821  Treaty of Green Bay with Menominee, Winnebago, and New York Indians</a:t>
            </a:r>
            <a:endParaRPr sz="2200" dirty="0">
              <a:solidFill>
                <a:schemeClr val="bg1"/>
              </a:solidFill>
              <a:latin typeface="Georgia Pro" panose="02040502050405020303" pitchFamily="18" charset="0"/>
            </a:endParaRPr>
          </a:p>
          <a:p>
            <a:pPr marL="342900" lvl="0" algn="l" rtl="0">
              <a:lnSpc>
                <a:spcPct val="120000"/>
              </a:lnSpc>
              <a:spcBef>
                <a:spcPts val="900"/>
              </a:spcBef>
              <a:spcAft>
                <a:spcPts val="0"/>
              </a:spcAft>
              <a:buClr>
                <a:srgbClr val="C00000"/>
              </a:buClr>
              <a:buSzPts val="2000"/>
              <a:buFont typeface="Wingdings" panose="05000000000000000000" pitchFamily="2" charset="2"/>
              <a:buChar char="v"/>
            </a:pPr>
            <a:r>
              <a:rPr lang="en-US" sz="2200" dirty="0">
                <a:solidFill>
                  <a:schemeClr val="bg1"/>
                </a:solidFill>
                <a:latin typeface="Georgia Pro" panose="02040502050405020303" pitchFamily="18" charset="0"/>
              </a:rPr>
              <a:t>1822  Treaty with New York Indians and Menominee</a:t>
            </a:r>
            <a:endParaRPr sz="2200" dirty="0">
              <a:solidFill>
                <a:schemeClr val="bg1"/>
              </a:solidFill>
              <a:latin typeface="Georgia Pro" panose="02040502050405020303" pitchFamily="18" charset="0"/>
            </a:endParaRPr>
          </a:p>
          <a:p>
            <a:pPr marL="342900" lvl="0" algn="l" rtl="0">
              <a:lnSpc>
                <a:spcPct val="120000"/>
              </a:lnSpc>
              <a:spcBef>
                <a:spcPts val="900"/>
              </a:spcBef>
              <a:spcAft>
                <a:spcPts val="0"/>
              </a:spcAft>
              <a:buClr>
                <a:srgbClr val="C00000"/>
              </a:buClr>
              <a:buSzPts val="2000"/>
              <a:buFont typeface="Wingdings" panose="05000000000000000000" pitchFamily="2" charset="2"/>
              <a:buChar char="v"/>
            </a:pPr>
            <a:r>
              <a:rPr lang="en-US" sz="2200" dirty="0">
                <a:solidFill>
                  <a:schemeClr val="bg1"/>
                </a:solidFill>
                <a:latin typeface="Georgia Pro" panose="02040502050405020303" pitchFamily="18" charset="0"/>
              </a:rPr>
              <a:t>1824-25   New York Indians Treaty with the </a:t>
            </a:r>
            <a:r>
              <a:rPr lang="en-US" sz="2200" dirty="0" err="1">
                <a:solidFill>
                  <a:schemeClr val="bg1"/>
                </a:solidFill>
                <a:latin typeface="Georgia Pro" panose="02040502050405020303" pitchFamily="18" charset="0"/>
              </a:rPr>
              <a:t>Brothertown</a:t>
            </a:r>
            <a:endParaRPr sz="2200" dirty="0">
              <a:solidFill>
                <a:schemeClr val="bg1"/>
              </a:solidFill>
              <a:latin typeface="Georgia Pro" panose="02040502050405020303" pitchFamily="18" charset="0"/>
            </a:endParaRPr>
          </a:p>
          <a:p>
            <a:pPr marL="342900" lvl="0" algn="l" rtl="0">
              <a:lnSpc>
                <a:spcPct val="120000"/>
              </a:lnSpc>
              <a:spcBef>
                <a:spcPts val="900"/>
              </a:spcBef>
              <a:spcAft>
                <a:spcPts val="0"/>
              </a:spcAft>
              <a:buClr>
                <a:srgbClr val="C00000"/>
              </a:buClr>
              <a:buSzPts val="2000"/>
              <a:buFont typeface="Wingdings" panose="05000000000000000000" pitchFamily="2" charset="2"/>
              <a:buChar char="v"/>
            </a:pPr>
            <a:r>
              <a:rPr lang="en-US" sz="2200" dirty="0">
                <a:solidFill>
                  <a:schemeClr val="bg1"/>
                </a:solidFill>
                <a:latin typeface="Georgia Pro" panose="02040502050405020303" pitchFamily="18" charset="0"/>
              </a:rPr>
              <a:t>Indian Nation to Indian Nation treaties were not subject to Congressional approval </a:t>
            </a:r>
            <a:endParaRPr sz="2200" dirty="0">
              <a:solidFill>
                <a:schemeClr val="bg1"/>
              </a:solidFill>
              <a:latin typeface="Georgia Pro" panose="02040502050405020303" pitchFamily="18" charset="0"/>
            </a:endParaRPr>
          </a:p>
          <a:p>
            <a:pPr marL="342900" lvl="0" algn="l" rtl="0">
              <a:lnSpc>
                <a:spcPct val="120000"/>
              </a:lnSpc>
              <a:spcBef>
                <a:spcPts val="900"/>
              </a:spcBef>
              <a:spcAft>
                <a:spcPts val="0"/>
              </a:spcAft>
              <a:buClr>
                <a:srgbClr val="C00000"/>
              </a:buClr>
              <a:buSzPts val="2000"/>
              <a:buFont typeface="Wingdings" panose="05000000000000000000" pitchFamily="2" charset="2"/>
              <a:buChar char="v"/>
            </a:pPr>
            <a:r>
              <a:rPr lang="en-US" sz="2200" dirty="0">
                <a:solidFill>
                  <a:schemeClr val="bg1"/>
                </a:solidFill>
                <a:latin typeface="Georgia Pro" panose="02040502050405020303" pitchFamily="18" charset="0"/>
              </a:rPr>
              <a:t>because they were treaties between Indian Nations and did not involve the United States, </a:t>
            </a:r>
            <a:endParaRPr sz="2200" dirty="0">
              <a:solidFill>
                <a:schemeClr val="bg1"/>
              </a:solidFill>
              <a:latin typeface="Georgia Pro" panose="02040502050405020303" pitchFamily="18" charset="0"/>
            </a:endParaRPr>
          </a:p>
          <a:p>
            <a:pPr marL="342900" lvl="0" algn="l" rtl="0">
              <a:lnSpc>
                <a:spcPct val="120000"/>
              </a:lnSpc>
              <a:spcBef>
                <a:spcPts val="900"/>
              </a:spcBef>
              <a:spcAft>
                <a:spcPts val="0"/>
              </a:spcAft>
              <a:buClr>
                <a:srgbClr val="C00000"/>
              </a:buClr>
              <a:buSzPts val="2000"/>
              <a:buFont typeface="Wingdings" panose="05000000000000000000" pitchFamily="2" charset="2"/>
              <a:buChar char="v"/>
            </a:pPr>
            <a:r>
              <a:rPr lang="en-US" sz="2200" dirty="0">
                <a:solidFill>
                  <a:schemeClr val="bg1"/>
                </a:solidFill>
                <a:latin typeface="Georgia Pro" panose="02040502050405020303" pitchFamily="18" charset="0"/>
              </a:rPr>
              <a:t>therefore, President Monroe signed his approval of both the 1821 and 1822 treaties.</a:t>
            </a:r>
            <a:endParaRPr sz="2200" dirty="0">
              <a:solidFill>
                <a:schemeClr val="bg1"/>
              </a:solidFill>
              <a:latin typeface="Georgia Pro" panose="02040502050405020303" pitchFamily="18" charset="0"/>
            </a:endParaRPr>
          </a:p>
        </p:txBody>
      </p:sp>
    </p:spTree>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effectLst/>
      </p:bgPr>
    </p:bg>
    <p:spTree>
      <p:nvGrpSpPr>
        <p:cNvPr id="1" name="Shape 139"/>
        <p:cNvGrpSpPr/>
        <p:nvPr/>
      </p:nvGrpSpPr>
      <p:grpSpPr>
        <a:xfrm>
          <a:off x="0" y="0"/>
          <a:ext cx="0" cy="0"/>
          <a:chOff x="0" y="0"/>
          <a:chExt cx="0" cy="0"/>
        </a:xfrm>
      </p:grpSpPr>
      <p:sp>
        <p:nvSpPr>
          <p:cNvPr id="141" name="Google Shape;141;p12"/>
          <p:cNvSpPr txBox="1">
            <a:spLocks noGrp="1"/>
          </p:cNvSpPr>
          <p:nvPr>
            <p:ph type="title"/>
          </p:nvPr>
        </p:nvSpPr>
        <p:spPr>
          <a:xfrm>
            <a:off x="415650" y="234141"/>
            <a:ext cx="11360700" cy="7635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62626"/>
              </a:buClr>
              <a:buSzPts val="3800"/>
              <a:buFont typeface="Geo"/>
              <a:buNone/>
            </a:pPr>
            <a:r>
              <a:rPr lang="en-US" i="1" dirty="0">
                <a:solidFill>
                  <a:schemeClr val="bg1"/>
                </a:solidFill>
                <a:latin typeface="Georgia Pro Cond Black" panose="02040A06050405020203" pitchFamily="18" charset="0"/>
              </a:rPr>
              <a:t>MENOMINEE STATEMENT 1820</a:t>
            </a:r>
            <a:endParaRPr i="1" dirty="0">
              <a:solidFill>
                <a:schemeClr val="bg1"/>
              </a:solidFill>
              <a:latin typeface="Georgia Pro Cond Black" panose="02040A06050405020203" pitchFamily="18" charset="0"/>
            </a:endParaRPr>
          </a:p>
        </p:txBody>
      </p:sp>
      <p:grpSp>
        <p:nvGrpSpPr>
          <p:cNvPr id="142" name="Google Shape;142;p12"/>
          <p:cNvGrpSpPr/>
          <p:nvPr/>
        </p:nvGrpSpPr>
        <p:grpSpPr>
          <a:xfrm>
            <a:off x="1066800" y="2261025"/>
            <a:ext cx="10058400" cy="4247700"/>
            <a:chOff x="0" y="510150"/>
            <a:chExt cx="10058400" cy="4247700"/>
          </a:xfrm>
        </p:grpSpPr>
        <p:sp>
          <p:nvSpPr>
            <p:cNvPr id="143" name="Google Shape;143;p12"/>
            <p:cNvSpPr/>
            <p:nvPr/>
          </p:nvSpPr>
          <p:spPr>
            <a:xfrm>
              <a:off x="0" y="510150"/>
              <a:ext cx="10058400" cy="4247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2"/>
            <p:cNvSpPr txBox="1"/>
            <p:nvPr/>
          </p:nvSpPr>
          <p:spPr>
            <a:xfrm>
              <a:off x="0" y="510150"/>
              <a:ext cx="10058400" cy="4247700"/>
            </a:xfrm>
            <a:prstGeom prst="rect">
              <a:avLst/>
            </a:prstGeom>
            <a:noFill/>
            <a:ln>
              <a:noFill/>
            </a:ln>
          </p:spPr>
          <p:txBody>
            <a:bodyPr spcFirstLastPara="1" wrap="square" lIns="319350" tIns="34275" rIns="192000" bIns="34275" anchor="t" anchorCtr="0">
              <a:noAutofit/>
            </a:bodyPr>
            <a:lstStyle/>
            <a:p>
              <a:pPr marL="914400" marR="0" lvl="0" indent="0" algn="l" rtl="0">
                <a:lnSpc>
                  <a:spcPct val="90000"/>
                </a:lnSpc>
                <a:spcBef>
                  <a:spcPts val="0"/>
                </a:spcBef>
                <a:spcAft>
                  <a:spcPts val="0"/>
                </a:spcAft>
                <a:buNone/>
              </a:pPr>
              <a:endParaRPr/>
            </a:p>
          </p:txBody>
        </p:sp>
      </p:grpSp>
      <p:sp>
        <p:nvSpPr>
          <p:cNvPr id="145" name="Google Shape;145;p12"/>
          <p:cNvSpPr txBox="1"/>
          <p:nvPr/>
        </p:nvSpPr>
        <p:spPr>
          <a:xfrm>
            <a:off x="575068" y="997641"/>
            <a:ext cx="11041864" cy="5511084"/>
          </a:xfrm>
          <a:prstGeom prst="rect">
            <a:avLst/>
          </a:prstGeom>
          <a:noFill/>
          <a:ln>
            <a:noFill/>
          </a:ln>
        </p:spPr>
        <p:txBody>
          <a:bodyPr spcFirstLastPara="1" wrap="square" lIns="91425" tIns="91425" rIns="91425" bIns="91425" anchor="t" anchorCtr="0">
            <a:noAutofit/>
          </a:bodyPr>
          <a:lstStyle/>
          <a:p>
            <a:pPr lvl="1" algn="ctr" rtl="0">
              <a:lnSpc>
                <a:spcPct val="90000"/>
              </a:lnSpc>
              <a:spcBef>
                <a:spcPts val="0"/>
              </a:spcBef>
              <a:spcAft>
                <a:spcPts val="0"/>
              </a:spcAft>
              <a:buClr>
                <a:schemeClr val="dk1"/>
              </a:buClr>
              <a:buSzPts val="2100"/>
            </a:pPr>
            <a:r>
              <a:rPr lang="en-US" sz="2100" dirty="0">
                <a:solidFill>
                  <a:schemeClr val="bg1"/>
                </a:solidFill>
                <a:latin typeface="Georgia Pro" panose="02040502050405020303" pitchFamily="18" charset="0"/>
                <a:ea typeface="Geo"/>
                <a:cs typeface="Geo"/>
                <a:sym typeface="Geo"/>
              </a:rPr>
              <a:t>“We disapprove of what has been done by the Agent, and of the conduct of those of our nation, who treated with him, and sold our lands without our consent.”</a:t>
            </a:r>
          </a:p>
          <a:p>
            <a:pPr lvl="1" algn="ctr" rtl="0">
              <a:lnSpc>
                <a:spcPct val="90000"/>
              </a:lnSpc>
              <a:spcBef>
                <a:spcPts val="0"/>
              </a:spcBef>
              <a:spcAft>
                <a:spcPts val="0"/>
              </a:spcAft>
              <a:buClr>
                <a:schemeClr val="dk1"/>
              </a:buClr>
              <a:buSzPts val="2100"/>
            </a:pPr>
            <a:endParaRPr dirty="0">
              <a:solidFill>
                <a:schemeClr val="bg1"/>
              </a:solidFill>
              <a:latin typeface="Georgia Pro" panose="02040502050405020303" pitchFamily="18" charset="0"/>
            </a:endParaRPr>
          </a:p>
          <a:p>
            <a:pPr lvl="1" algn="ctr" rtl="0">
              <a:lnSpc>
                <a:spcPct val="90000"/>
              </a:lnSpc>
              <a:spcBef>
                <a:spcPts val="420"/>
              </a:spcBef>
              <a:spcAft>
                <a:spcPts val="0"/>
              </a:spcAft>
              <a:buClr>
                <a:schemeClr val="dk1"/>
              </a:buClr>
              <a:buSzPts val="2100"/>
            </a:pPr>
            <a:r>
              <a:rPr lang="en-US" sz="2100" dirty="0">
                <a:solidFill>
                  <a:schemeClr val="bg1"/>
                </a:solidFill>
                <a:latin typeface="Georgia Pro" panose="02040502050405020303" pitchFamily="18" charset="0"/>
                <a:ea typeface="Geo"/>
                <a:cs typeface="Geo"/>
                <a:sym typeface="Geo"/>
              </a:rPr>
              <a:t>They were informed that Mr. Williams, with a number of the Chiefs of the Six Nations, were on their way to Green Bay, to look out for a place of settlement for themselves, and such others of their tribes, as might be disposed to migrate and settle with them. Should they be pleased with the country, they were asked, will you sell, or give them lands on which they may settle? </a:t>
            </a:r>
          </a:p>
          <a:p>
            <a:pPr lvl="1" algn="ctr" rtl="0">
              <a:lnSpc>
                <a:spcPct val="90000"/>
              </a:lnSpc>
              <a:spcBef>
                <a:spcPts val="420"/>
              </a:spcBef>
              <a:spcAft>
                <a:spcPts val="0"/>
              </a:spcAft>
              <a:buClr>
                <a:schemeClr val="dk1"/>
              </a:buClr>
              <a:buSzPts val="2100"/>
            </a:pPr>
            <a:endParaRPr lang="en-US" sz="2100" dirty="0">
              <a:solidFill>
                <a:schemeClr val="bg1"/>
              </a:solidFill>
              <a:latin typeface="Georgia Pro" panose="02040502050405020303" pitchFamily="18" charset="0"/>
              <a:ea typeface="Geo"/>
              <a:cs typeface="Geo"/>
              <a:sym typeface="Geo"/>
            </a:endParaRPr>
          </a:p>
          <a:p>
            <a:pPr lvl="1" algn="ctr" rtl="0">
              <a:lnSpc>
                <a:spcPct val="90000"/>
              </a:lnSpc>
              <a:spcBef>
                <a:spcPts val="420"/>
              </a:spcBef>
              <a:spcAft>
                <a:spcPts val="0"/>
              </a:spcAft>
              <a:buClr>
                <a:schemeClr val="dk1"/>
              </a:buClr>
              <a:buSzPts val="2100"/>
            </a:pPr>
            <a:r>
              <a:rPr lang="en-US" sz="2100" dirty="0">
                <a:solidFill>
                  <a:schemeClr val="bg1"/>
                </a:solidFill>
                <a:latin typeface="Georgia Pro" panose="02040502050405020303" pitchFamily="18" charset="0"/>
                <a:ea typeface="Geo"/>
                <a:cs typeface="Geo"/>
                <a:sym typeface="Geo"/>
              </a:rPr>
              <a:t>Father, In regard to the Delegates from the Six Nations, we Menominee have no enemies. We are ready to give them our hand. But in regard to a piece of land to give them, we know not what to say, our Territory is so small.  </a:t>
            </a:r>
          </a:p>
          <a:p>
            <a:pPr lvl="1" algn="ctr" rtl="0">
              <a:lnSpc>
                <a:spcPct val="90000"/>
              </a:lnSpc>
              <a:spcBef>
                <a:spcPts val="420"/>
              </a:spcBef>
              <a:spcAft>
                <a:spcPts val="0"/>
              </a:spcAft>
              <a:buClr>
                <a:schemeClr val="dk1"/>
              </a:buClr>
              <a:buSzPts val="2100"/>
            </a:pPr>
            <a:endParaRPr lang="en-US" sz="2100" dirty="0">
              <a:solidFill>
                <a:schemeClr val="bg1"/>
              </a:solidFill>
              <a:latin typeface="Georgia Pro" panose="02040502050405020303" pitchFamily="18" charset="0"/>
              <a:ea typeface="Geo"/>
              <a:cs typeface="Geo"/>
              <a:sym typeface="Geo"/>
            </a:endParaRPr>
          </a:p>
          <a:p>
            <a:pPr lvl="1" algn="ctr" rtl="0">
              <a:lnSpc>
                <a:spcPct val="90000"/>
              </a:lnSpc>
              <a:spcBef>
                <a:spcPts val="420"/>
              </a:spcBef>
              <a:spcAft>
                <a:spcPts val="0"/>
              </a:spcAft>
              <a:buClr>
                <a:schemeClr val="dk1"/>
              </a:buClr>
              <a:buSzPts val="2100"/>
            </a:pPr>
            <a:r>
              <a:rPr lang="en-US" sz="2100" dirty="0">
                <a:solidFill>
                  <a:schemeClr val="bg1"/>
                </a:solidFill>
                <a:latin typeface="Georgia Pro" panose="02040502050405020303" pitchFamily="18" charset="0"/>
                <a:ea typeface="Geo"/>
                <a:cs typeface="Geo"/>
                <a:sym typeface="Geo"/>
              </a:rPr>
              <a:t>Father, I listen always to what the white people say, but I do not want to do as some of our foolish people have done. I do not want to take on myself, or to have those with me of the disposition, to steal a piece of land (*alluding to the sale of a large tract of their land, by a minority of the nation, in opposition to the will of the majority.)   but if all our nation were together, we would know what to do.  </a:t>
            </a:r>
            <a:endParaRPr dirty="0">
              <a:solidFill>
                <a:schemeClr val="bg1"/>
              </a:solidFill>
              <a:latin typeface="Georgia Pro" panose="02040502050405020303" pitchFamily="18"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16000">
              <a:schemeClr val="accent5">
                <a:lumMod val="67000"/>
              </a:schemeClr>
            </a:gs>
            <a:gs pos="21000">
              <a:schemeClr val="bg1"/>
            </a:gs>
          </a:gsLst>
          <a:lin ang="5400000" scaled="1"/>
          <a:tileRect/>
        </a:gradFill>
        <a:effectLst/>
      </p:bgPr>
    </p:bg>
    <p:spTree>
      <p:nvGrpSpPr>
        <p:cNvPr id="1" name="Shape 149"/>
        <p:cNvGrpSpPr/>
        <p:nvPr/>
      </p:nvGrpSpPr>
      <p:grpSpPr>
        <a:xfrm>
          <a:off x="0" y="0"/>
          <a:ext cx="0" cy="0"/>
          <a:chOff x="0" y="0"/>
          <a:chExt cx="0" cy="0"/>
        </a:xfrm>
      </p:grpSpPr>
      <p:sp>
        <p:nvSpPr>
          <p:cNvPr id="151" name="Google Shape;151;p13"/>
          <p:cNvSpPr txBox="1">
            <a:spLocks noGrp="1"/>
          </p:cNvSpPr>
          <p:nvPr>
            <p:ph type="title"/>
          </p:nvPr>
        </p:nvSpPr>
        <p:spPr>
          <a:xfrm>
            <a:off x="1066797" y="120891"/>
            <a:ext cx="10058400" cy="116362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62626"/>
              </a:buClr>
              <a:buSzPts val="3800"/>
              <a:buFont typeface="Geo"/>
              <a:buNone/>
            </a:pPr>
            <a:r>
              <a:rPr lang="en-US" i="1" dirty="0">
                <a:solidFill>
                  <a:schemeClr val="bg1"/>
                </a:solidFill>
                <a:latin typeface="Georgia Pro Black" panose="02040A02050405020203" pitchFamily="18" charset="0"/>
              </a:rPr>
              <a:t>New York Indians reply:</a:t>
            </a:r>
            <a:endParaRPr i="1" dirty="0">
              <a:solidFill>
                <a:schemeClr val="bg1"/>
              </a:solidFill>
              <a:latin typeface="Georgia Pro Black" panose="02040A02050405020203" pitchFamily="18" charset="0"/>
            </a:endParaRPr>
          </a:p>
        </p:txBody>
      </p:sp>
      <p:sp>
        <p:nvSpPr>
          <p:cNvPr id="154" name="Google Shape;154;p13"/>
          <p:cNvSpPr txBox="1"/>
          <p:nvPr/>
        </p:nvSpPr>
        <p:spPr>
          <a:xfrm>
            <a:off x="413654" y="1937657"/>
            <a:ext cx="11364685" cy="4364025"/>
          </a:xfrm>
          <a:prstGeom prst="rect">
            <a:avLst/>
          </a:prstGeom>
          <a:noFill/>
          <a:ln>
            <a:noFill/>
          </a:ln>
        </p:spPr>
        <p:txBody>
          <a:bodyPr spcFirstLastPara="1" wrap="square" lIns="91425" tIns="91425" rIns="91425" bIns="91425" anchor="ctr" anchorCtr="0">
            <a:noAutofit/>
          </a:bodyPr>
          <a:lstStyle/>
          <a:p>
            <a:pPr marL="63500" lvl="0" algn="l" rtl="0">
              <a:lnSpc>
                <a:spcPct val="90000"/>
              </a:lnSpc>
              <a:spcBef>
                <a:spcPts val="0"/>
              </a:spcBef>
              <a:spcAft>
                <a:spcPts val="0"/>
              </a:spcAft>
              <a:buClr>
                <a:schemeClr val="dk1"/>
              </a:buClr>
              <a:buSzPts val="2600"/>
            </a:pPr>
            <a:r>
              <a:rPr lang="en-US" sz="2400" dirty="0">
                <a:solidFill>
                  <a:schemeClr val="tx1"/>
                </a:solidFill>
                <a:latin typeface="Georgia Pro" panose="02040502050405020303" pitchFamily="18" charset="0"/>
                <a:ea typeface="Geo"/>
                <a:cs typeface="Geo"/>
                <a:sym typeface="Geo"/>
              </a:rPr>
              <a:t>Our Great Father, The President of the United States gave to the Six Nations his consent that they should move to the west, if they could obtain lands from their brothers there. </a:t>
            </a:r>
          </a:p>
          <a:p>
            <a:pPr marL="63500" lvl="0" algn="l" rtl="0">
              <a:lnSpc>
                <a:spcPct val="90000"/>
              </a:lnSpc>
              <a:spcBef>
                <a:spcPts val="0"/>
              </a:spcBef>
              <a:spcAft>
                <a:spcPts val="0"/>
              </a:spcAft>
              <a:buClr>
                <a:schemeClr val="dk1"/>
              </a:buClr>
              <a:buSzPts val="2600"/>
            </a:pPr>
            <a:endParaRPr lang="en-US" sz="2400" dirty="0">
              <a:solidFill>
                <a:schemeClr val="tx1"/>
              </a:solidFill>
              <a:latin typeface="Georgia Pro" panose="02040502050405020303" pitchFamily="18" charset="0"/>
              <a:ea typeface="Geo"/>
              <a:cs typeface="Geo"/>
              <a:sym typeface="Geo"/>
            </a:endParaRPr>
          </a:p>
          <a:p>
            <a:pPr marL="63500" lvl="0" algn="l" rtl="0">
              <a:lnSpc>
                <a:spcPct val="90000"/>
              </a:lnSpc>
              <a:spcBef>
                <a:spcPts val="0"/>
              </a:spcBef>
              <a:spcAft>
                <a:spcPts val="0"/>
              </a:spcAft>
              <a:buClr>
                <a:schemeClr val="dk1"/>
              </a:buClr>
              <a:buSzPts val="2600"/>
            </a:pPr>
            <a:r>
              <a:rPr lang="en-US" sz="2400" dirty="0">
                <a:solidFill>
                  <a:schemeClr val="tx1"/>
                </a:solidFill>
                <a:latin typeface="Georgia Pro" panose="02040502050405020303" pitchFamily="18" charset="0"/>
                <a:ea typeface="Geo"/>
                <a:cs typeface="Geo"/>
                <a:sym typeface="Geo"/>
              </a:rPr>
              <a:t>We have been informed on good authority that the lands at Green Bay, which we hope to obtain, have been purchased by the Great Father’s Agent at that place. </a:t>
            </a:r>
          </a:p>
          <a:p>
            <a:pPr marL="63500" lvl="0" algn="l" rtl="0">
              <a:lnSpc>
                <a:spcPct val="90000"/>
              </a:lnSpc>
              <a:spcBef>
                <a:spcPts val="0"/>
              </a:spcBef>
              <a:spcAft>
                <a:spcPts val="0"/>
              </a:spcAft>
              <a:buClr>
                <a:schemeClr val="dk1"/>
              </a:buClr>
              <a:buSzPts val="2600"/>
            </a:pPr>
            <a:endParaRPr lang="en-US" sz="2400" dirty="0">
              <a:solidFill>
                <a:schemeClr val="tx1"/>
              </a:solidFill>
              <a:latin typeface="Georgia Pro" panose="02040502050405020303" pitchFamily="18" charset="0"/>
              <a:ea typeface="Geo"/>
              <a:cs typeface="Geo"/>
              <a:sym typeface="Geo"/>
            </a:endParaRPr>
          </a:p>
          <a:p>
            <a:pPr marL="63500" lvl="0" algn="l" rtl="0">
              <a:lnSpc>
                <a:spcPct val="90000"/>
              </a:lnSpc>
              <a:spcBef>
                <a:spcPts val="0"/>
              </a:spcBef>
              <a:spcAft>
                <a:spcPts val="0"/>
              </a:spcAft>
              <a:buClr>
                <a:schemeClr val="dk1"/>
              </a:buClr>
              <a:buSzPts val="2600"/>
            </a:pPr>
            <a:r>
              <a:rPr lang="en-US" sz="2400" dirty="0">
                <a:solidFill>
                  <a:schemeClr val="tx1"/>
                </a:solidFill>
                <a:latin typeface="Georgia Pro" panose="02040502050405020303" pitchFamily="18" charset="0"/>
                <a:ea typeface="Geo"/>
                <a:cs typeface="Geo"/>
                <a:sym typeface="Geo"/>
              </a:rPr>
              <a:t>We shall expect that you Father, and our Great Father the President of the United States, will remove these obstacles out of the way, that your children may get quiet possession of the land which they have been encouraged to expect. </a:t>
            </a:r>
          </a:p>
          <a:p>
            <a:pPr marL="63500" lvl="0" algn="l" rtl="0">
              <a:lnSpc>
                <a:spcPct val="90000"/>
              </a:lnSpc>
              <a:spcBef>
                <a:spcPts val="0"/>
              </a:spcBef>
              <a:spcAft>
                <a:spcPts val="0"/>
              </a:spcAft>
              <a:buClr>
                <a:schemeClr val="dk1"/>
              </a:buClr>
              <a:buSzPts val="2600"/>
            </a:pPr>
            <a:endParaRPr lang="en-US" sz="2400" dirty="0">
              <a:solidFill>
                <a:schemeClr val="tx1"/>
              </a:solidFill>
              <a:latin typeface="Georgia Pro" panose="02040502050405020303" pitchFamily="18" charset="0"/>
              <a:ea typeface="Geo"/>
              <a:cs typeface="Geo"/>
              <a:sym typeface="Geo"/>
            </a:endParaRPr>
          </a:p>
          <a:p>
            <a:pPr marL="63500" lvl="0" algn="l" rtl="0">
              <a:lnSpc>
                <a:spcPct val="90000"/>
              </a:lnSpc>
              <a:spcBef>
                <a:spcPts val="0"/>
              </a:spcBef>
              <a:spcAft>
                <a:spcPts val="0"/>
              </a:spcAft>
              <a:buClr>
                <a:schemeClr val="dk1"/>
              </a:buClr>
              <a:buSzPts val="2600"/>
            </a:pPr>
            <a:r>
              <a:rPr lang="en-US" sz="2400" dirty="0">
                <a:solidFill>
                  <a:schemeClr val="tx1"/>
                </a:solidFill>
                <a:latin typeface="Georgia Pro" panose="02040502050405020303" pitchFamily="18" charset="0"/>
                <a:ea typeface="Geo"/>
                <a:cs typeface="Geo"/>
                <a:sym typeface="Geo"/>
              </a:rPr>
              <a:t>Father, We wish peace — we wish to obtain a place to get our foot on peaceably, and to live in friendship with our brothers of the west, and our Great Father, the President. </a:t>
            </a:r>
            <a:endParaRPr lang="en-US" sz="2400" dirty="0">
              <a:solidFill>
                <a:schemeClr val="tx1"/>
              </a:solidFill>
              <a:latin typeface="Georgia Pro" panose="02040502050405020303" pitchFamily="18" charset="0"/>
            </a:endParaRPr>
          </a:p>
          <a:p>
            <a:pPr marL="63500">
              <a:lnSpc>
                <a:spcPct val="90000"/>
              </a:lnSpc>
              <a:buClr>
                <a:schemeClr val="dk1"/>
              </a:buClr>
              <a:buSzPts val="2600"/>
            </a:pPr>
            <a:endParaRPr lang="en-US" dirty="0">
              <a:solidFill>
                <a:schemeClr val="bg1"/>
              </a:solidFill>
            </a:endParaRPr>
          </a:p>
          <a:p>
            <a:pPr marL="63500" lvl="0" algn="l" rtl="0">
              <a:lnSpc>
                <a:spcPct val="90000"/>
              </a:lnSpc>
              <a:spcBef>
                <a:spcPts val="0"/>
              </a:spcBef>
              <a:spcAft>
                <a:spcPts val="0"/>
              </a:spcAft>
              <a:buClr>
                <a:schemeClr val="dk1"/>
              </a:buClr>
              <a:buSzPts val="2600"/>
            </a:pPr>
            <a:endParaRPr dirty="0">
              <a:solidFill>
                <a:schemeClr val="dk1"/>
              </a:solidFil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0" scaled="1"/>
          <a:tileRect/>
        </a:gradFill>
        <a:effectLst/>
      </p:bgPr>
    </p:bg>
    <p:spTree>
      <p:nvGrpSpPr>
        <p:cNvPr id="1" name="Shape 164"/>
        <p:cNvGrpSpPr/>
        <p:nvPr/>
      </p:nvGrpSpPr>
      <p:grpSpPr>
        <a:xfrm>
          <a:off x="0" y="0"/>
          <a:ext cx="0" cy="0"/>
          <a:chOff x="0" y="0"/>
          <a:chExt cx="0" cy="0"/>
        </a:xfrm>
      </p:grpSpPr>
      <p:sp>
        <p:nvSpPr>
          <p:cNvPr id="166" name="Google Shape;166;p15"/>
          <p:cNvSpPr txBox="1">
            <a:spLocks noGrp="1"/>
          </p:cNvSpPr>
          <p:nvPr>
            <p:ph type="title"/>
          </p:nvPr>
        </p:nvSpPr>
        <p:spPr>
          <a:xfrm>
            <a:off x="676239" y="875324"/>
            <a:ext cx="4167903" cy="509352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Geo"/>
              <a:buNone/>
            </a:pPr>
            <a:r>
              <a:rPr lang="en-US" sz="4500" i="1" dirty="0">
                <a:solidFill>
                  <a:schemeClr val="bg1"/>
                </a:solidFill>
                <a:latin typeface="Georgia Pro Cond" panose="020F0502020204030204" pitchFamily="18" charset="0"/>
              </a:rPr>
              <a:t>Indian Nation to Indian Nation</a:t>
            </a:r>
            <a:br>
              <a:rPr lang="en-US" sz="4500" i="1" dirty="0">
                <a:solidFill>
                  <a:schemeClr val="bg1"/>
                </a:solidFill>
                <a:latin typeface="Georgia Pro Cond" panose="020F0502020204030204" pitchFamily="18" charset="0"/>
              </a:rPr>
            </a:br>
            <a:r>
              <a:rPr lang="en-US" sz="4500" i="1" dirty="0">
                <a:solidFill>
                  <a:schemeClr val="bg1"/>
                </a:solidFill>
                <a:latin typeface="Georgia Pro Cond" panose="020F0502020204030204" pitchFamily="18" charset="0"/>
              </a:rPr>
              <a:t>1821 Treaty</a:t>
            </a:r>
          </a:p>
        </p:txBody>
      </p:sp>
      <p:sp>
        <p:nvSpPr>
          <p:cNvPr id="167" name="Google Shape;167;p15"/>
          <p:cNvSpPr txBox="1">
            <a:spLocks noGrp="1"/>
          </p:cNvSpPr>
          <p:nvPr>
            <p:ph type="body" idx="1"/>
          </p:nvPr>
        </p:nvSpPr>
        <p:spPr>
          <a:xfrm>
            <a:off x="5478124" y="1"/>
            <a:ext cx="6713876" cy="6858000"/>
          </a:xfrm>
          <a:prstGeom prst="rect">
            <a:avLst/>
          </a:prstGeom>
          <a:solidFill>
            <a:schemeClr val="accent5">
              <a:lumMod val="50000"/>
            </a:schemeClr>
          </a:solidFill>
          <a:ln>
            <a:noFill/>
          </a:ln>
        </p:spPr>
        <p:txBody>
          <a:bodyPr spcFirstLastPara="1" wrap="square" lIns="91425" tIns="45700" rIns="91425" bIns="45700" anchor="ctr" anchorCtr="0">
            <a:normAutofit/>
          </a:bodyPr>
          <a:lstStyle/>
          <a:p>
            <a:pPr lvl="0" indent="-457200" rtl="0">
              <a:lnSpc>
                <a:spcPct val="120000"/>
              </a:lnSpc>
              <a:spcBef>
                <a:spcPts val="0"/>
              </a:spcBef>
              <a:spcAft>
                <a:spcPts val="0"/>
              </a:spcAft>
              <a:buClr>
                <a:srgbClr val="C00000"/>
              </a:buClr>
              <a:buSzPts val="2800"/>
              <a:buFont typeface="Wingdings" panose="05000000000000000000" pitchFamily="2" charset="2"/>
              <a:buChar char="v"/>
            </a:pPr>
            <a:r>
              <a:rPr lang="en-US" sz="3000" dirty="0">
                <a:solidFill>
                  <a:schemeClr val="bg1"/>
                </a:solidFill>
                <a:latin typeface="Georgia" panose="02040502050405020303" pitchFamily="18" charset="0"/>
              </a:rPr>
              <a:t>Treaty of Green Bay between the Menominee and Winnebago Nations</a:t>
            </a:r>
            <a:endParaRPr sz="3000" dirty="0">
              <a:solidFill>
                <a:schemeClr val="bg1"/>
              </a:solidFill>
              <a:latin typeface="Georgia" panose="02040502050405020303" pitchFamily="18" charset="0"/>
            </a:endParaRPr>
          </a:p>
          <a:p>
            <a:pPr lvl="0" indent="-457200" rtl="0">
              <a:lnSpc>
                <a:spcPct val="120000"/>
              </a:lnSpc>
              <a:spcBef>
                <a:spcPts val="900"/>
              </a:spcBef>
              <a:spcAft>
                <a:spcPts val="0"/>
              </a:spcAft>
              <a:buClr>
                <a:srgbClr val="C00000"/>
              </a:buClr>
              <a:buSzPts val="2800"/>
              <a:buFont typeface="Wingdings" panose="05000000000000000000" pitchFamily="2" charset="2"/>
              <a:buChar char="v"/>
            </a:pPr>
            <a:r>
              <a:rPr lang="en-US" sz="3000" dirty="0">
                <a:solidFill>
                  <a:schemeClr val="bg1"/>
                </a:solidFill>
                <a:latin typeface="Georgia" panose="02040502050405020303" pitchFamily="18" charset="0"/>
              </a:rPr>
              <a:t> and the </a:t>
            </a:r>
            <a:r>
              <a:rPr lang="en-US" sz="3000" dirty="0" err="1">
                <a:solidFill>
                  <a:schemeClr val="bg1"/>
                </a:solidFill>
                <a:latin typeface="Georgia" panose="02040502050405020303" pitchFamily="18" charset="0"/>
              </a:rPr>
              <a:t>Brothertown</a:t>
            </a:r>
            <a:r>
              <a:rPr lang="en-US" sz="3000" dirty="0">
                <a:solidFill>
                  <a:schemeClr val="bg1"/>
                </a:solidFill>
                <a:latin typeface="Georgia" panose="02040502050405020303" pitchFamily="18" charset="0"/>
              </a:rPr>
              <a:t>, Munsee, Oneida, Stockbridge and Other New York Indian Nations</a:t>
            </a:r>
            <a:endParaRPr sz="3000" dirty="0">
              <a:solidFill>
                <a:schemeClr val="bg1"/>
              </a:solidFill>
              <a:latin typeface="Georgia" panose="02040502050405020303" pitchFamily="18" charset="0"/>
            </a:endParaRPr>
          </a:p>
          <a:p>
            <a:pPr lvl="0" indent="-457200" rtl="0">
              <a:lnSpc>
                <a:spcPct val="120000"/>
              </a:lnSpc>
              <a:spcBef>
                <a:spcPts val="900"/>
              </a:spcBef>
              <a:spcAft>
                <a:spcPts val="0"/>
              </a:spcAft>
              <a:buClr>
                <a:srgbClr val="C00000"/>
              </a:buClr>
              <a:buSzPts val="2800"/>
              <a:buFont typeface="Wingdings" panose="05000000000000000000" pitchFamily="2" charset="2"/>
              <a:buChar char="v"/>
            </a:pPr>
            <a:r>
              <a:rPr lang="en-US" sz="3000" dirty="0">
                <a:solidFill>
                  <a:schemeClr val="bg1"/>
                </a:solidFill>
                <a:latin typeface="Georgia" panose="02040502050405020303" pitchFamily="18" charset="0"/>
              </a:rPr>
              <a:t>August 18, 1821 </a:t>
            </a:r>
            <a:endParaRPr sz="3000" dirty="0">
              <a:solidFill>
                <a:schemeClr val="bg1"/>
              </a:solidFill>
              <a:latin typeface="Georgia" panose="02040502050405020303" pitchFamily="18"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4" name="Rectangle 3">
            <a:extLst>
              <a:ext uri="{FF2B5EF4-FFF2-40B4-BE49-F238E27FC236}">
                <a16:creationId xmlns:a16="http://schemas.microsoft.com/office/drawing/2014/main" id="{CA116651-CB42-574D-A186-2C86BD74BE01}"/>
              </a:ext>
            </a:extLst>
          </p:cNvPr>
          <p:cNvSpPr/>
          <p:nvPr/>
        </p:nvSpPr>
        <p:spPr>
          <a:xfrm>
            <a:off x="302941" y="303697"/>
            <a:ext cx="11586117" cy="6250605"/>
          </a:xfrm>
          <a:prstGeom prst="rect">
            <a:avLst/>
          </a:prstGeom>
          <a:solidFill>
            <a:schemeClr val="bg1"/>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2">
            <a:extLst>
              <a:ext uri="{FF2B5EF4-FFF2-40B4-BE49-F238E27FC236}">
                <a16:creationId xmlns:a16="http://schemas.microsoft.com/office/drawing/2014/main" id="{72DBA1BB-7697-F325-F04B-B41024A87991}"/>
              </a:ext>
            </a:extLst>
          </p:cNvPr>
          <p:cNvSpPr txBox="1">
            <a:spLocks/>
          </p:cNvSpPr>
          <p:nvPr/>
        </p:nvSpPr>
        <p:spPr>
          <a:xfrm>
            <a:off x="1193600" y="607196"/>
            <a:ext cx="9804797" cy="7635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r>
              <a:rPr lang="en-US" sz="4000" dirty="0">
                <a:latin typeface="Georgia Pro Cond Black" panose="02040A06050405020203" pitchFamily="18" charset="0"/>
              </a:rPr>
              <a:t>Boundaries and Usage in 1821 Treaty</a:t>
            </a:r>
          </a:p>
        </p:txBody>
      </p:sp>
      <p:sp>
        <p:nvSpPr>
          <p:cNvPr id="8" name="Google Shape;173;p16">
            <a:extLst>
              <a:ext uri="{FF2B5EF4-FFF2-40B4-BE49-F238E27FC236}">
                <a16:creationId xmlns:a16="http://schemas.microsoft.com/office/drawing/2014/main" id="{63740BA5-163D-AFFF-1622-04339257A9C8}"/>
              </a:ext>
            </a:extLst>
          </p:cNvPr>
          <p:cNvSpPr txBox="1">
            <a:spLocks/>
          </p:cNvSpPr>
          <p:nvPr/>
        </p:nvSpPr>
        <p:spPr>
          <a:xfrm>
            <a:off x="587297" y="1684899"/>
            <a:ext cx="11017404" cy="4555200"/>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pPr marL="914400" indent="-457200">
              <a:lnSpc>
                <a:spcPct val="120000"/>
              </a:lnSpc>
              <a:buClr>
                <a:srgbClr val="C00000"/>
              </a:buClr>
              <a:buSzPts val="2000"/>
              <a:buFont typeface="Wingdings" panose="05000000000000000000" pitchFamily="2" charset="2"/>
              <a:buChar char="v"/>
            </a:pPr>
            <a:r>
              <a:rPr lang="en-US" dirty="0">
                <a:solidFill>
                  <a:schemeClr val="tx1"/>
                </a:solidFill>
                <a:latin typeface="Georgia" panose="02040502050405020303" pitchFamily="18" charset="0"/>
                <a:ea typeface="Times New Roman"/>
                <a:cs typeface="Times New Roman"/>
                <a:sym typeface="Times New Roman"/>
              </a:rPr>
              <a:t>Beginning at the Foot of the Rapid of the Fox River, usually called the Grand </a:t>
            </a:r>
            <a:r>
              <a:rPr lang="en-US" dirty="0" err="1">
                <a:solidFill>
                  <a:schemeClr val="tx1"/>
                </a:solidFill>
                <a:latin typeface="Georgia" panose="02040502050405020303" pitchFamily="18" charset="0"/>
                <a:ea typeface="Times New Roman"/>
                <a:cs typeface="Times New Roman"/>
                <a:sym typeface="Times New Roman"/>
              </a:rPr>
              <a:t>Kakalin</a:t>
            </a:r>
            <a:r>
              <a:rPr lang="en-US" dirty="0">
                <a:solidFill>
                  <a:schemeClr val="tx1"/>
                </a:solidFill>
                <a:latin typeface="Georgia" panose="02040502050405020303" pitchFamily="18" charset="0"/>
                <a:ea typeface="Times New Roman"/>
                <a:cs typeface="Times New Roman"/>
                <a:sym typeface="Times New Roman"/>
              </a:rPr>
              <a:t>, thence up said River to the Rapids at Winnebago Lake, and from the River extending back in this width on each side, to the Northwest and to the Northeast </a:t>
            </a:r>
            <a:r>
              <a:rPr lang="en-US" dirty="0" err="1">
                <a:solidFill>
                  <a:schemeClr val="tx1"/>
                </a:solidFill>
                <a:latin typeface="Georgia" panose="02040502050405020303" pitchFamily="18" charset="0"/>
                <a:ea typeface="Times New Roman"/>
                <a:cs typeface="Times New Roman"/>
                <a:sym typeface="Times New Roman"/>
              </a:rPr>
              <a:t>equi</a:t>
            </a:r>
            <a:r>
              <a:rPr lang="en-US" dirty="0">
                <a:solidFill>
                  <a:schemeClr val="tx1"/>
                </a:solidFill>
                <a:latin typeface="Georgia" panose="02040502050405020303" pitchFamily="18" charset="0"/>
                <a:ea typeface="Times New Roman"/>
                <a:cs typeface="Times New Roman"/>
                <a:sym typeface="Times New Roman"/>
              </a:rPr>
              <a:t>-distant with the lands claimed by the said </a:t>
            </a:r>
            <a:r>
              <a:rPr lang="en-US" dirty="0" err="1">
                <a:solidFill>
                  <a:schemeClr val="tx1"/>
                </a:solidFill>
                <a:latin typeface="Georgia" panose="02040502050405020303" pitchFamily="18" charset="0"/>
                <a:ea typeface="Times New Roman"/>
                <a:cs typeface="Times New Roman"/>
                <a:sym typeface="Times New Roman"/>
              </a:rPr>
              <a:t>Menomine</a:t>
            </a:r>
            <a:r>
              <a:rPr lang="en-US" dirty="0">
                <a:solidFill>
                  <a:schemeClr val="tx1"/>
                </a:solidFill>
                <a:latin typeface="Georgia" panose="02040502050405020303" pitchFamily="18" charset="0"/>
                <a:ea typeface="Times New Roman"/>
                <a:cs typeface="Times New Roman"/>
                <a:sym typeface="Times New Roman"/>
              </a:rPr>
              <a:t> and Winnebago Nations of Indians.</a:t>
            </a:r>
            <a:endParaRPr lang="en-US" dirty="0">
              <a:solidFill>
                <a:schemeClr val="tx1"/>
              </a:solidFill>
              <a:latin typeface="Georgia" panose="02040502050405020303" pitchFamily="18" charset="0"/>
              <a:ea typeface="Times New Roman"/>
            </a:endParaRPr>
          </a:p>
          <a:p>
            <a:pPr marL="800100" indent="-342900">
              <a:lnSpc>
                <a:spcPct val="120000"/>
              </a:lnSpc>
              <a:buClr>
                <a:srgbClr val="C00000"/>
              </a:buClr>
              <a:buSzPts val="2000"/>
              <a:buFont typeface="Wingdings" panose="05000000000000000000" pitchFamily="2" charset="2"/>
              <a:buChar char="v"/>
            </a:pPr>
            <a:endParaRPr lang="en-US" dirty="0">
              <a:solidFill>
                <a:schemeClr val="tx1"/>
              </a:solidFill>
              <a:latin typeface="Georgia" panose="02040502050405020303" pitchFamily="18" charset="0"/>
              <a:ea typeface="Calibri"/>
              <a:cs typeface="Calibri"/>
              <a:sym typeface="Calibri"/>
            </a:endParaRPr>
          </a:p>
          <a:p>
            <a:pPr marL="914400" indent="-457200">
              <a:lnSpc>
                <a:spcPct val="120000"/>
              </a:lnSpc>
              <a:buClr>
                <a:srgbClr val="C00000"/>
              </a:buClr>
              <a:buSzPts val="2000"/>
              <a:buFont typeface="Wingdings" panose="05000000000000000000" pitchFamily="2" charset="2"/>
              <a:buChar char="v"/>
            </a:pPr>
            <a:r>
              <a:rPr lang="en-US" dirty="0">
                <a:solidFill>
                  <a:schemeClr val="tx1"/>
                </a:solidFill>
                <a:latin typeface="Georgia" panose="02040502050405020303" pitchFamily="18" charset="0"/>
                <a:ea typeface="Times New Roman"/>
                <a:cs typeface="Times New Roman"/>
                <a:sym typeface="Times New Roman"/>
              </a:rPr>
              <a:t>Article 2 </a:t>
            </a:r>
            <a:r>
              <a:rPr lang="en-US" dirty="0" err="1">
                <a:solidFill>
                  <a:schemeClr val="tx1"/>
                </a:solidFill>
                <a:latin typeface="Georgia" panose="02040502050405020303" pitchFamily="18" charset="0"/>
                <a:ea typeface="Times New Roman"/>
                <a:cs typeface="Times New Roman"/>
                <a:sym typeface="Times New Roman"/>
              </a:rPr>
              <a:t>Menominies</a:t>
            </a:r>
            <a:r>
              <a:rPr lang="en-US" dirty="0">
                <a:solidFill>
                  <a:schemeClr val="tx1"/>
                </a:solidFill>
                <a:latin typeface="Georgia" panose="02040502050405020303" pitchFamily="18" charset="0"/>
                <a:ea typeface="Times New Roman"/>
                <a:cs typeface="Times New Roman"/>
                <a:sym typeface="Times New Roman"/>
              </a:rPr>
              <a:t> and </a:t>
            </a:r>
            <a:r>
              <a:rPr lang="en-US" dirty="0" err="1">
                <a:solidFill>
                  <a:schemeClr val="tx1"/>
                </a:solidFill>
                <a:latin typeface="Georgia" panose="02040502050405020303" pitchFamily="18" charset="0"/>
                <a:ea typeface="Times New Roman"/>
                <a:cs typeface="Times New Roman"/>
                <a:sym typeface="Times New Roman"/>
              </a:rPr>
              <a:t>Winnebagoes</a:t>
            </a:r>
            <a:r>
              <a:rPr lang="en-US" dirty="0">
                <a:solidFill>
                  <a:schemeClr val="tx1"/>
                </a:solidFill>
                <a:latin typeface="Georgia" panose="02040502050405020303" pitchFamily="18" charset="0"/>
                <a:ea typeface="Times New Roman"/>
                <a:cs typeface="Times New Roman"/>
                <a:sym typeface="Times New Roman"/>
              </a:rPr>
              <a:t> shall reserve to themselves the right to occupy a necessary proportion of the Lands hereby ceded, for the purpose of hunting, and also the right of fishing”</a:t>
            </a:r>
            <a:endParaRPr lang="en-US" dirty="0">
              <a:solidFill>
                <a:schemeClr val="tx1"/>
              </a:solidFill>
              <a:latin typeface="Georgia" panose="02040502050405020303" pitchFamily="18" charset="0"/>
              <a:ea typeface="Calibri"/>
              <a:cs typeface="Calibri"/>
              <a:sym typeface="Calibri"/>
            </a:endParaRPr>
          </a:p>
          <a:p>
            <a:pPr marL="182880" indent="-93979">
              <a:lnSpc>
                <a:spcPct val="120000"/>
              </a:lnSpc>
              <a:spcBef>
                <a:spcPts val="900"/>
              </a:spcBef>
              <a:buSzPts val="1400"/>
              <a:buFont typeface="Arial"/>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effectLst/>
      </p:bgPr>
    </p:bg>
    <p:spTree>
      <p:nvGrpSpPr>
        <p:cNvPr id="1" name="Shape 185"/>
        <p:cNvGrpSpPr/>
        <p:nvPr/>
      </p:nvGrpSpPr>
      <p:grpSpPr>
        <a:xfrm>
          <a:off x="0" y="0"/>
          <a:ext cx="0" cy="0"/>
          <a:chOff x="0" y="0"/>
          <a:chExt cx="0" cy="0"/>
        </a:xfrm>
      </p:grpSpPr>
      <p:sp>
        <p:nvSpPr>
          <p:cNvPr id="187" name="Google Shape;187;p18"/>
          <p:cNvSpPr txBox="1">
            <a:spLocks noGrp="1"/>
          </p:cNvSpPr>
          <p:nvPr>
            <p:ph type="title"/>
          </p:nvPr>
        </p:nvSpPr>
        <p:spPr>
          <a:xfrm>
            <a:off x="817753" y="882300"/>
            <a:ext cx="3841331" cy="50934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Geo"/>
              <a:buNone/>
            </a:pPr>
            <a:r>
              <a:rPr lang="en-US" sz="4400" i="1" dirty="0">
                <a:solidFill>
                  <a:schemeClr val="bg1"/>
                </a:solidFill>
                <a:latin typeface="Georgia Pro Cond Black" panose="02040A06050405020203" pitchFamily="18" charset="0"/>
              </a:rPr>
              <a:t>Articles of a Treaty    September 23, 1822</a:t>
            </a:r>
            <a:endParaRPr sz="4400" i="1" dirty="0">
              <a:solidFill>
                <a:schemeClr val="bg1"/>
              </a:solidFill>
              <a:latin typeface="Georgia Pro Cond Black" panose="02040A06050405020203" pitchFamily="18" charset="0"/>
            </a:endParaRPr>
          </a:p>
        </p:txBody>
      </p:sp>
      <p:sp>
        <p:nvSpPr>
          <p:cNvPr id="188" name="Google Shape;188;p18"/>
          <p:cNvSpPr txBox="1">
            <a:spLocks noGrp="1"/>
          </p:cNvSpPr>
          <p:nvPr>
            <p:ph type="body" idx="1"/>
          </p:nvPr>
        </p:nvSpPr>
        <p:spPr>
          <a:xfrm>
            <a:off x="5478124" y="0"/>
            <a:ext cx="6713876" cy="6879771"/>
          </a:xfrm>
          <a:prstGeom prst="rect">
            <a:avLst/>
          </a:prstGeom>
          <a:solidFill>
            <a:schemeClr val="bg1"/>
          </a:solidFill>
          <a:ln>
            <a:noFill/>
          </a:ln>
        </p:spPr>
        <p:txBody>
          <a:bodyPr spcFirstLastPara="1" wrap="square" lIns="91425" tIns="45700" rIns="91425" bIns="45700" anchor="ctr" anchorCtr="0">
            <a:noAutofit/>
          </a:bodyPr>
          <a:lstStyle/>
          <a:p>
            <a:pPr marL="342900" lvl="0" algn="l" rtl="0">
              <a:lnSpc>
                <a:spcPct val="110000"/>
              </a:lnSpc>
              <a:spcBef>
                <a:spcPts val="0"/>
              </a:spcBef>
              <a:spcAft>
                <a:spcPts val="0"/>
              </a:spcAft>
              <a:buClr>
                <a:srgbClr val="C00000"/>
              </a:buClr>
              <a:buSzPts val="1600"/>
              <a:buFont typeface="Wingdings" panose="05000000000000000000" pitchFamily="2" charset="2"/>
              <a:buChar char="v"/>
            </a:pPr>
            <a:r>
              <a:rPr lang="en-US" sz="2200" dirty="0">
                <a:solidFill>
                  <a:schemeClr val="tx1"/>
                </a:solidFill>
                <a:latin typeface="Georgia Pro" panose="02040502050405020303" pitchFamily="18" charset="0"/>
                <a:cs typeface="Arial" panose="020B0604020202020204" pitchFamily="34" charset="0"/>
              </a:rPr>
              <a:t>Lists for each Nation names of those present, many names are in Indigenous language</a:t>
            </a:r>
          </a:p>
          <a:p>
            <a:pPr marL="342900" lvl="0" algn="l" rtl="0">
              <a:lnSpc>
                <a:spcPct val="110000"/>
              </a:lnSpc>
              <a:spcBef>
                <a:spcPts val="900"/>
              </a:spcBef>
              <a:spcAft>
                <a:spcPts val="0"/>
              </a:spcAft>
              <a:buClr>
                <a:srgbClr val="C00000"/>
              </a:buClr>
              <a:buSzPts val="1600"/>
              <a:buFont typeface="Wingdings" panose="05000000000000000000" pitchFamily="2" charset="2"/>
              <a:buChar char="v"/>
            </a:pPr>
            <a:r>
              <a:rPr lang="en-US" sz="2200" dirty="0" err="1">
                <a:solidFill>
                  <a:schemeClr val="tx1"/>
                </a:solidFill>
                <a:latin typeface="Georgia Pro" panose="02040502050405020303" pitchFamily="18" charset="0"/>
                <a:cs typeface="Arial" panose="020B0604020202020204" pitchFamily="34" charset="0"/>
              </a:rPr>
              <a:t>Mucheconnuk</a:t>
            </a:r>
            <a:r>
              <a:rPr lang="en-US" sz="2200" dirty="0">
                <a:solidFill>
                  <a:schemeClr val="tx1"/>
                </a:solidFill>
                <a:latin typeface="Georgia Pro" panose="02040502050405020303" pitchFamily="18" charset="0"/>
                <a:cs typeface="Arial" panose="020B0604020202020204" pitchFamily="34" charset="0"/>
              </a:rPr>
              <a:t> or Stockbridge nation or tribe of Indians  (4)</a:t>
            </a:r>
          </a:p>
          <a:p>
            <a:pPr marL="342900" lvl="0" algn="l" rtl="0">
              <a:lnSpc>
                <a:spcPct val="110000"/>
              </a:lnSpc>
              <a:spcBef>
                <a:spcPts val="900"/>
              </a:spcBef>
              <a:spcAft>
                <a:spcPts val="0"/>
              </a:spcAft>
              <a:buClr>
                <a:srgbClr val="C00000"/>
              </a:buClr>
              <a:buSzPts val="1600"/>
              <a:buFont typeface="Wingdings" panose="05000000000000000000" pitchFamily="2" charset="2"/>
              <a:buChar char="v"/>
            </a:pPr>
            <a:r>
              <a:rPr lang="en-US" sz="2200" dirty="0">
                <a:solidFill>
                  <a:schemeClr val="tx1"/>
                </a:solidFill>
                <a:latin typeface="Georgia Pro" panose="02040502050405020303" pitchFamily="18" charset="0"/>
                <a:cs typeface="Arial" panose="020B0604020202020204" pitchFamily="34" charset="0"/>
              </a:rPr>
              <a:t>Oneida  first Christian party Oneida Nation (2)</a:t>
            </a:r>
          </a:p>
          <a:p>
            <a:pPr marL="342900" lvl="0" algn="l" rtl="0">
              <a:lnSpc>
                <a:spcPct val="110000"/>
              </a:lnSpc>
              <a:spcBef>
                <a:spcPts val="900"/>
              </a:spcBef>
              <a:spcAft>
                <a:spcPts val="0"/>
              </a:spcAft>
              <a:buClr>
                <a:srgbClr val="C00000"/>
              </a:buClr>
              <a:buSzPts val="1600"/>
              <a:buFont typeface="Wingdings" panose="05000000000000000000" pitchFamily="2" charset="2"/>
              <a:buChar char="v"/>
            </a:pPr>
            <a:r>
              <a:rPr lang="en-US" sz="2200" dirty="0">
                <a:solidFill>
                  <a:schemeClr val="tx1"/>
                </a:solidFill>
                <a:latin typeface="Georgia Pro" panose="02040502050405020303" pitchFamily="18" charset="0"/>
                <a:cs typeface="Arial" panose="020B0604020202020204" pitchFamily="34" charset="0"/>
              </a:rPr>
              <a:t>Tuscarora nation or tribe of Indians  (1)</a:t>
            </a:r>
          </a:p>
          <a:p>
            <a:pPr marL="342900" lvl="0" algn="l" rtl="0">
              <a:lnSpc>
                <a:spcPct val="110000"/>
              </a:lnSpc>
              <a:spcBef>
                <a:spcPts val="900"/>
              </a:spcBef>
              <a:spcAft>
                <a:spcPts val="0"/>
              </a:spcAft>
              <a:buClr>
                <a:srgbClr val="C00000"/>
              </a:buClr>
              <a:buSzPts val="1600"/>
              <a:buFont typeface="Wingdings" panose="05000000000000000000" pitchFamily="2" charset="2"/>
              <a:buChar char="v"/>
            </a:pPr>
            <a:r>
              <a:rPr lang="en-US" sz="2200" dirty="0">
                <a:solidFill>
                  <a:schemeClr val="tx1"/>
                </a:solidFill>
                <a:latin typeface="Georgia Pro" panose="02040502050405020303" pitchFamily="18" charset="0"/>
                <a:cs typeface="Arial" panose="020B0604020202020204" pitchFamily="34" charset="0"/>
              </a:rPr>
              <a:t>Eleazor Williams to represent St. Regis        (1)</a:t>
            </a:r>
          </a:p>
          <a:p>
            <a:pPr marL="342900" lvl="0" algn="l" rtl="0">
              <a:lnSpc>
                <a:spcPct val="110000"/>
              </a:lnSpc>
              <a:spcBef>
                <a:spcPts val="900"/>
              </a:spcBef>
              <a:spcAft>
                <a:spcPts val="0"/>
              </a:spcAft>
              <a:buClr>
                <a:srgbClr val="C00000"/>
              </a:buClr>
              <a:buSzPts val="1600"/>
              <a:buFont typeface="Wingdings" panose="05000000000000000000" pitchFamily="2" charset="2"/>
              <a:buChar char="v"/>
            </a:pPr>
            <a:r>
              <a:rPr lang="en-US" sz="2200" dirty="0">
                <a:solidFill>
                  <a:schemeClr val="tx1"/>
                </a:solidFill>
                <a:latin typeface="Georgia Pro" panose="02040502050405020303" pitchFamily="18" charset="0"/>
                <a:cs typeface="Arial" panose="020B0604020202020204" pitchFamily="34" charset="0"/>
              </a:rPr>
              <a:t>Munsee </a:t>
            </a:r>
            <a:r>
              <a:rPr lang="en-US" sz="2200" dirty="0" err="1">
                <a:solidFill>
                  <a:schemeClr val="tx1"/>
                </a:solidFill>
                <a:latin typeface="Georgia Pro" panose="02040502050405020303" pitchFamily="18" charset="0"/>
                <a:cs typeface="Arial" panose="020B0604020202020204" pitchFamily="34" charset="0"/>
              </a:rPr>
              <a:t>nationone</a:t>
            </a:r>
            <a:r>
              <a:rPr lang="en-US" sz="2200" dirty="0">
                <a:solidFill>
                  <a:schemeClr val="tx1"/>
                </a:solidFill>
                <a:latin typeface="Georgia Pro" panose="02040502050405020303" pitchFamily="18" charset="0"/>
                <a:cs typeface="Arial" panose="020B0604020202020204" pitchFamily="34" charset="0"/>
              </a:rPr>
              <a:t> representative    (1) </a:t>
            </a:r>
          </a:p>
          <a:p>
            <a:pPr marL="342900" lvl="0" algn="l" rtl="0">
              <a:lnSpc>
                <a:spcPct val="110000"/>
              </a:lnSpc>
              <a:spcBef>
                <a:spcPts val="900"/>
              </a:spcBef>
              <a:spcAft>
                <a:spcPts val="0"/>
              </a:spcAft>
              <a:buClr>
                <a:srgbClr val="C00000"/>
              </a:buClr>
              <a:buSzPts val="1600"/>
              <a:buFont typeface="Wingdings" panose="05000000000000000000" pitchFamily="2" charset="2"/>
              <a:buChar char="v"/>
            </a:pPr>
            <a:r>
              <a:rPr lang="en-US" sz="2200" dirty="0">
                <a:solidFill>
                  <a:schemeClr val="tx1"/>
                </a:solidFill>
                <a:latin typeface="Georgia Pro" panose="02040502050405020303" pitchFamily="18" charset="0"/>
                <a:cs typeface="Arial" panose="020B0604020202020204" pitchFamily="34" charset="0"/>
              </a:rPr>
              <a:t>and the chiefs and head men of the Menominee nation of Indians  (10)</a:t>
            </a:r>
          </a:p>
          <a:p>
            <a:pPr marL="0" lvl="0" indent="0" algn="l" rtl="0">
              <a:lnSpc>
                <a:spcPct val="120000"/>
              </a:lnSpc>
              <a:spcBef>
                <a:spcPts val="0"/>
              </a:spcBef>
              <a:spcAft>
                <a:spcPts val="0"/>
              </a:spcAft>
              <a:buClr>
                <a:srgbClr val="C00000"/>
              </a:buClr>
              <a:buSzPts val="2400"/>
              <a:buNone/>
            </a:pPr>
            <a:endParaRPr sz="2700" dirty="0">
              <a:latin typeface="Georgia Pro" panose="02040502050405020303" pitchFamily="18" charset="0"/>
            </a:endParaRPr>
          </a:p>
        </p:txBody>
      </p:sp>
    </p:spTree>
    <p:extLst>
      <p:ext uri="{BB962C8B-B14F-4D97-AF65-F5344CB8AC3E}">
        <p14:creationId xmlns:p14="http://schemas.microsoft.com/office/powerpoint/2010/main" val="25913468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effectLst/>
      </p:bgPr>
    </p:bg>
    <p:spTree>
      <p:nvGrpSpPr>
        <p:cNvPr id="1" name="Shape 185"/>
        <p:cNvGrpSpPr/>
        <p:nvPr/>
      </p:nvGrpSpPr>
      <p:grpSpPr>
        <a:xfrm>
          <a:off x="0" y="0"/>
          <a:ext cx="0" cy="0"/>
          <a:chOff x="0" y="0"/>
          <a:chExt cx="0" cy="0"/>
        </a:xfrm>
      </p:grpSpPr>
      <p:sp>
        <p:nvSpPr>
          <p:cNvPr id="187" name="Google Shape;187;p18"/>
          <p:cNvSpPr txBox="1">
            <a:spLocks noGrp="1"/>
          </p:cNvSpPr>
          <p:nvPr>
            <p:ph type="title"/>
          </p:nvPr>
        </p:nvSpPr>
        <p:spPr>
          <a:xfrm>
            <a:off x="817753" y="882300"/>
            <a:ext cx="3841331" cy="50934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Geo"/>
              <a:buNone/>
            </a:pPr>
            <a:r>
              <a:rPr lang="en-US" sz="4400" i="1" dirty="0">
                <a:solidFill>
                  <a:schemeClr val="bg1"/>
                </a:solidFill>
                <a:latin typeface="Georgia Pro Cond Black" panose="02040A06050405020203" pitchFamily="18" charset="0"/>
              </a:rPr>
              <a:t>Articles of a Treaty    September 23, 1822</a:t>
            </a:r>
            <a:endParaRPr sz="4400" i="1" dirty="0">
              <a:solidFill>
                <a:schemeClr val="bg1"/>
              </a:solidFill>
              <a:latin typeface="Georgia Pro Cond Black" panose="02040A06050405020203" pitchFamily="18" charset="0"/>
            </a:endParaRPr>
          </a:p>
        </p:txBody>
      </p:sp>
      <p:sp>
        <p:nvSpPr>
          <p:cNvPr id="188" name="Google Shape;188;p18"/>
          <p:cNvSpPr txBox="1">
            <a:spLocks noGrp="1"/>
          </p:cNvSpPr>
          <p:nvPr>
            <p:ph type="body" idx="1"/>
          </p:nvPr>
        </p:nvSpPr>
        <p:spPr>
          <a:xfrm>
            <a:off x="5478124" y="21772"/>
            <a:ext cx="6713876" cy="6857999"/>
          </a:xfrm>
          <a:prstGeom prst="rect">
            <a:avLst/>
          </a:prstGeom>
          <a:solidFill>
            <a:schemeClr val="bg1"/>
          </a:solidFill>
          <a:ln>
            <a:noFill/>
          </a:ln>
        </p:spPr>
        <p:txBody>
          <a:bodyPr spcFirstLastPara="1" wrap="square" lIns="91425" tIns="45700" rIns="91425" bIns="45700" anchor="ctr" anchorCtr="0">
            <a:noAutofit/>
          </a:bodyPr>
          <a:lstStyle/>
          <a:p>
            <a:pPr marL="342900" lvl="0" algn="l" rtl="0">
              <a:lnSpc>
                <a:spcPct val="120000"/>
              </a:lnSpc>
              <a:spcBef>
                <a:spcPts val="0"/>
              </a:spcBef>
              <a:spcAft>
                <a:spcPts val="0"/>
              </a:spcAft>
              <a:buClr>
                <a:srgbClr val="C00000"/>
              </a:buClr>
              <a:buSzPts val="2400"/>
              <a:buFont typeface="Wingdings" panose="05000000000000000000" pitchFamily="2" charset="2"/>
              <a:buChar char="v"/>
            </a:pPr>
            <a:r>
              <a:rPr lang="en-US" sz="2700" dirty="0">
                <a:latin typeface="Georgia Pro" panose="02040502050405020303" pitchFamily="18" charset="0"/>
              </a:rPr>
              <a:t>Article II</a:t>
            </a:r>
            <a:endParaRPr sz="2700" dirty="0">
              <a:latin typeface="Georgia Pro" panose="02040502050405020303" pitchFamily="18" charset="0"/>
            </a:endParaRPr>
          </a:p>
          <a:p>
            <a:pPr marL="342900" lvl="0" algn="l" rtl="0">
              <a:lnSpc>
                <a:spcPct val="120000"/>
              </a:lnSpc>
              <a:spcBef>
                <a:spcPts val="900"/>
              </a:spcBef>
              <a:spcAft>
                <a:spcPts val="0"/>
              </a:spcAft>
              <a:buClr>
                <a:srgbClr val="C00000"/>
              </a:buClr>
              <a:buSzPts val="2400"/>
              <a:buFont typeface="Wingdings" panose="05000000000000000000" pitchFamily="2" charset="2"/>
              <a:buChar char="v"/>
            </a:pPr>
            <a:r>
              <a:rPr lang="en-US" sz="2700" dirty="0">
                <a:latin typeface="Georgia Pro" panose="02040502050405020303" pitchFamily="18" charset="0"/>
              </a:rPr>
              <a:t>“The Stockbridge, Oneida, Tuscarora, St. Regis and Munsee nations aforesaid, do promise and agree to and with the said </a:t>
            </a:r>
            <a:r>
              <a:rPr lang="en-US" sz="2700" dirty="0" err="1">
                <a:latin typeface="Georgia Pro" panose="02040502050405020303" pitchFamily="18" charset="0"/>
              </a:rPr>
              <a:t>Menominies</a:t>
            </a:r>
            <a:r>
              <a:rPr lang="en-US" sz="2700" dirty="0">
                <a:latin typeface="Georgia Pro" panose="02040502050405020303" pitchFamily="18" charset="0"/>
              </a:rPr>
              <a:t>, that they, the said </a:t>
            </a:r>
            <a:r>
              <a:rPr lang="en-US" sz="2700" dirty="0" err="1">
                <a:latin typeface="Georgia Pro" panose="02040502050405020303" pitchFamily="18" charset="0"/>
              </a:rPr>
              <a:t>Menominies</a:t>
            </a:r>
            <a:r>
              <a:rPr lang="en-US" sz="2700" dirty="0">
                <a:latin typeface="Georgia Pro" panose="02040502050405020303" pitchFamily="18" charset="0"/>
              </a:rPr>
              <a:t>, shall have the free permission and privilege of occupying and residing upon the lands hereby ceded in common with them…”</a:t>
            </a:r>
            <a:endParaRPr sz="2700" dirty="0">
              <a:latin typeface="Georgia Pro" panose="02040502050405020303" pitchFamily="18" charset="0"/>
            </a:endParaRPr>
          </a:p>
          <a:p>
            <a:pPr marL="342900" lvl="0" algn="l" rtl="0">
              <a:lnSpc>
                <a:spcPct val="120000"/>
              </a:lnSpc>
              <a:spcBef>
                <a:spcPts val="900"/>
              </a:spcBef>
              <a:spcAft>
                <a:spcPts val="0"/>
              </a:spcAft>
              <a:buClr>
                <a:srgbClr val="C00000"/>
              </a:buClr>
              <a:buSzPts val="2400"/>
              <a:buFont typeface="Wingdings" panose="05000000000000000000" pitchFamily="2" charset="2"/>
              <a:buChar char="v"/>
            </a:pPr>
            <a:r>
              <a:rPr lang="en-US" sz="2700" dirty="0">
                <a:latin typeface="Georgia Pro" panose="02040502050405020303" pitchFamily="18" charset="0"/>
              </a:rPr>
              <a:t>This tract covered at least 4 or 5 million acres</a:t>
            </a:r>
            <a:endParaRPr sz="2700" dirty="0">
              <a:latin typeface="Georgia Pro" panose="02040502050405020303" pitchFamily="18"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effectLst/>
      </p:bgPr>
    </p:bg>
    <p:spTree>
      <p:nvGrpSpPr>
        <p:cNvPr id="1" name="Shape 192"/>
        <p:cNvGrpSpPr/>
        <p:nvPr/>
      </p:nvGrpSpPr>
      <p:grpSpPr>
        <a:xfrm>
          <a:off x="0" y="0"/>
          <a:ext cx="0" cy="0"/>
          <a:chOff x="0" y="0"/>
          <a:chExt cx="0" cy="0"/>
        </a:xfrm>
      </p:grpSpPr>
      <p:sp>
        <p:nvSpPr>
          <p:cNvPr id="194" name="Google Shape;194;p19"/>
          <p:cNvSpPr txBox="1">
            <a:spLocks noGrp="1"/>
          </p:cNvSpPr>
          <p:nvPr>
            <p:ph type="title"/>
          </p:nvPr>
        </p:nvSpPr>
        <p:spPr>
          <a:xfrm>
            <a:off x="893954" y="1222649"/>
            <a:ext cx="3819560" cy="4149217"/>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50000" t="50000" r="50000" b="50000"/>
            </a:path>
            <a:tileRect/>
          </a:gradFill>
          <a:ln w="38100">
            <a:solidFill>
              <a:schemeClr val="bg1"/>
            </a:solid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100"/>
              <a:buFont typeface="Geo"/>
              <a:buNone/>
            </a:pPr>
            <a:r>
              <a:rPr lang="en-US" sz="3100" i="1" dirty="0">
                <a:solidFill>
                  <a:schemeClr val="bg1"/>
                </a:solidFill>
                <a:latin typeface="Georgia Pro Cond Black" panose="02040A06050405020203" pitchFamily="18" charset="0"/>
              </a:rPr>
              <a:t>THE CONTROVERSY</a:t>
            </a:r>
            <a:endParaRPr i="1" dirty="0">
              <a:solidFill>
                <a:schemeClr val="bg1"/>
              </a:solidFill>
              <a:latin typeface="Georgia Pro Cond Black" panose="02040A06050405020203" pitchFamily="18" charset="0"/>
            </a:endParaRPr>
          </a:p>
        </p:txBody>
      </p:sp>
      <p:sp>
        <p:nvSpPr>
          <p:cNvPr id="195" name="Google Shape;195;p19"/>
          <p:cNvSpPr txBox="1">
            <a:spLocks noGrp="1"/>
          </p:cNvSpPr>
          <p:nvPr>
            <p:ph type="body" idx="1"/>
          </p:nvPr>
        </p:nvSpPr>
        <p:spPr>
          <a:xfrm>
            <a:off x="5499895" y="869742"/>
            <a:ext cx="5647076" cy="5334000"/>
          </a:xfrm>
          <a:prstGeom prst="rect">
            <a:avLst/>
          </a:prstGeom>
          <a:noFill/>
          <a:ln>
            <a:noFill/>
          </a:ln>
        </p:spPr>
        <p:txBody>
          <a:bodyPr spcFirstLastPara="1" wrap="square" lIns="91425" tIns="45700" rIns="91425" bIns="45700" anchor="ctr" anchorCtr="0">
            <a:normAutofit fontScale="92500" lnSpcReduction="10000"/>
          </a:bodyPr>
          <a:lstStyle/>
          <a:p>
            <a:pPr marL="342900" lvl="0" algn="l" rtl="0">
              <a:lnSpc>
                <a:spcPct val="120000"/>
              </a:lnSpc>
              <a:spcBef>
                <a:spcPts val="0"/>
              </a:spcBef>
              <a:spcAft>
                <a:spcPts val="0"/>
              </a:spcAft>
              <a:buClr>
                <a:srgbClr val="C00000"/>
              </a:buClr>
              <a:buSzPts val="2000"/>
              <a:buFont typeface="Wingdings" panose="05000000000000000000" pitchFamily="2" charset="2"/>
              <a:buChar char="v"/>
            </a:pPr>
            <a:r>
              <a:rPr lang="en-US" dirty="0">
                <a:solidFill>
                  <a:schemeClr val="bg1"/>
                </a:solidFill>
                <a:latin typeface="Georgia Pro" panose="02040502050405020303" pitchFamily="18" charset="0"/>
              </a:rPr>
              <a:t>THE MENOMINEE THOUGHT THEY SIGNED A TREATY TO SHARE LAND  IN COMMON WITH THE NEW YORK INDIANS.</a:t>
            </a:r>
            <a:endParaRPr dirty="0">
              <a:solidFill>
                <a:schemeClr val="bg1"/>
              </a:solidFill>
              <a:latin typeface="Georgia Pro" panose="02040502050405020303" pitchFamily="18" charset="0"/>
            </a:endParaRPr>
          </a:p>
          <a:p>
            <a:pPr marL="469901" lvl="0" algn="l" rtl="0">
              <a:lnSpc>
                <a:spcPct val="120000"/>
              </a:lnSpc>
              <a:spcBef>
                <a:spcPts val="900"/>
              </a:spcBef>
              <a:spcAft>
                <a:spcPts val="0"/>
              </a:spcAft>
              <a:buClr>
                <a:srgbClr val="C00000"/>
              </a:buClr>
              <a:buSzPts val="2000"/>
              <a:buFont typeface="Wingdings" panose="05000000000000000000" pitchFamily="2" charset="2"/>
              <a:buChar char="v"/>
            </a:pPr>
            <a:endParaRPr dirty="0">
              <a:solidFill>
                <a:schemeClr val="bg1"/>
              </a:solidFill>
              <a:latin typeface="Georgia Pro" panose="02040502050405020303" pitchFamily="18" charset="0"/>
            </a:endParaRPr>
          </a:p>
          <a:p>
            <a:pPr marL="342900" lvl="0" algn="l" rtl="0">
              <a:lnSpc>
                <a:spcPct val="120000"/>
              </a:lnSpc>
              <a:spcBef>
                <a:spcPts val="900"/>
              </a:spcBef>
              <a:spcAft>
                <a:spcPts val="0"/>
              </a:spcAft>
              <a:buClr>
                <a:srgbClr val="C00000"/>
              </a:buClr>
              <a:buSzPts val="2000"/>
              <a:buFont typeface="Wingdings" panose="05000000000000000000" pitchFamily="2" charset="2"/>
              <a:buChar char="v"/>
            </a:pPr>
            <a:r>
              <a:rPr lang="en-US" dirty="0">
                <a:solidFill>
                  <a:schemeClr val="bg1"/>
                </a:solidFill>
                <a:latin typeface="Georgia Pro" panose="02040502050405020303" pitchFamily="18" charset="0"/>
              </a:rPr>
              <a:t>THE NEW YORK INDIANS THOUGHT THEY HAD PURCHASED THE LAND.</a:t>
            </a:r>
          </a:p>
          <a:p>
            <a:pPr marL="342900" lvl="0" algn="l" rtl="0">
              <a:lnSpc>
                <a:spcPct val="120000"/>
              </a:lnSpc>
              <a:spcBef>
                <a:spcPts val="900"/>
              </a:spcBef>
              <a:spcAft>
                <a:spcPts val="0"/>
              </a:spcAft>
              <a:buClr>
                <a:srgbClr val="C00000"/>
              </a:buClr>
              <a:buSzPts val="2000"/>
              <a:buFont typeface="Wingdings" panose="05000000000000000000" pitchFamily="2" charset="2"/>
              <a:buChar char="v"/>
            </a:pPr>
            <a:endParaRPr dirty="0">
              <a:solidFill>
                <a:schemeClr val="bg1"/>
              </a:solidFill>
              <a:latin typeface="Georgia Pro" panose="02040502050405020303" pitchFamily="18" charset="0"/>
            </a:endParaRPr>
          </a:p>
          <a:p>
            <a:pPr marL="342900" lvl="0" algn="l" rtl="0">
              <a:lnSpc>
                <a:spcPct val="120000"/>
              </a:lnSpc>
              <a:spcBef>
                <a:spcPts val="900"/>
              </a:spcBef>
              <a:spcAft>
                <a:spcPts val="0"/>
              </a:spcAft>
              <a:buClr>
                <a:srgbClr val="C00000"/>
              </a:buClr>
              <a:buSzPts val="2000"/>
              <a:buFont typeface="Wingdings" panose="05000000000000000000" pitchFamily="2" charset="2"/>
              <a:buChar char="v"/>
            </a:pPr>
            <a:r>
              <a:rPr lang="en-US" dirty="0">
                <a:solidFill>
                  <a:schemeClr val="bg1"/>
                </a:solidFill>
                <a:latin typeface="Georgia Pro" panose="02040502050405020303" pitchFamily="18" charset="0"/>
              </a:rPr>
              <a:t>The Indian Nation to Indian Treaties signed by President Monroe 1821 and 1822 were disputed throughout the treaties from 1825-1838</a:t>
            </a:r>
            <a:endParaRPr dirty="0">
              <a:solidFill>
                <a:schemeClr val="bg1"/>
              </a:solidFill>
              <a:latin typeface="Georgia Pro" panose="02040502050405020303" pitchFamily="18" charset="0"/>
            </a:endParaRPr>
          </a:p>
          <a:p>
            <a:pPr marL="182880" lvl="0" indent="-55879" algn="l" rtl="0">
              <a:lnSpc>
                <a:spcPct val="120000"/>
              </a:lnSpc>
              <a:spcBef>
                <a:spcPts val="900"/>
              </a:spcBef>
              <a:spcAft>
                <a:spcPts val="0"/>
              </a:spcAft>
              <a:buSzPts val="2000"/>
              <a:buNone/>
            </a:pPr>
            <a:endParaRPr sz="2000"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5">
                                            <p:txEl>
                                              <p:pRg st="0" end="0"/>
                                            </p:txEl>
                                          </p:spTgt>
                                        </p:tgtEl>
                                        <p:attrNameLst>
                                          <p:attrName>style.visibility</p:attrName>
                                        </p:attrNameLst>
                                      </p:cBhvr>
                                      <p:to>
                                        <p:strVal val="visible"/>
                                      </p:to>
                                    </p:set>
                                    <p:animEffect transition="in" filter="fade">
                                      <p:cBhvr>
                                        <p:cTn id="7" dur="500"/>
                                        <p:tgtEl>
                                          <p:spTgt spid="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5">
                                            <p:txEl>
                                              <p:pRg st="2" end="2"/>
                                            </p:txEl>
                                          </p:spTgt>
                                        </p:tgtEl>
                                        <p:attrNameLst>
                                          <p:attrName>style.visibility</p:attrName>
                                        </p:attrNameLst>
                                      </p:cBhvr>
                                      <p:to>
                                        <p:strVal val="visible"/>
                                      </p:to>
                                    </p:set>
                                    <p:animEffect transition="in" filter="fade">
                                      <p:cBhvr>
                                        <p:cTn id="12" dur="500"/>
                                        <p:tgtEl>
                                          <p:spTgt spid="19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5">
                                            <p:txEl>
                                              <p:pRg st="4" end="4"/>
                                            </p:txEl>
                                          </p:spTgt>
                                        </p:tgtEl>
                                        <p:attrNameLst>
                                          <p:attrName>style.visibility</p:attrName>
                                        </p:attrNameLst>
                                      </p:cBhvr>
                                      <p:to>
                                        <p:strVal val="visible"/>
                                      </p:to>
                                    </p:set>
                                    <p:animEffect transition="in" filter="fade">
                                      <p:cBhvr>
                                        <p:cTn id="17" dur="500"/>
                                        <p:tgtEl>
                                          <p:spTgt spid="1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effectLst/>
      </p:bgPr>
    </p:bg>
    <p:spTree>
      <p:nvGrpSpPr>
        <p:cNvPr id="1" name="Shape 199"/>
        <p:cNvGrpSpPr/>
        <p:nvPr/>
      </p:nvGrpSpPr>
      <p:grpSpPr>
        <a:xfrm>
          <a:off x="0" y="0"/>
          <a:ext cx="0" cy="0"/>
          <a:chOff x="0" y="0"/>
          <a:chExt cx="0" cy="0"/>
        </a:xfrm>
      </p:grpSpPr>
      <p:sp>
        <p:nvSpPr>
          <p:cNvPr id="201" name="Google Shape;201;p20"/>
          <p:cNvSpPr txBox="1">
            <a:spLocks noGrp="1"/>
          </p:cNvSpPr>
          <p:nvPr>
            <p:ph type="title"/>
          </p:nvPr>
        </p:nvSpPr>
        <p:spPr>
          <a:xfrm>
            <a:off x="1066800" y="326911"/>
            <a:ext cx="10058400" cy="1371600"/>
          </a:xfrm>
        </p:spPr>
        <p:txBody>
          <a:bodyPr spcFirstLastPara="1" wrap="square" lIns="91425" tIns="45700" rIns="91425" bIns="45700" anchor="ctr" anchorCtr="0">
            <a:normAutofit/>
          </a:bodyPr>
          <a:lstStyle/>
          <a:p>
            <a:pPr marL="0" lvl="0" indent="0" rtl="0">
              <a:spcBef>
                <a:spcPts val="0"/>
              </a:spcBef>
              <a:spcAft>
                <a:spcPts val="0"/>
              </a:spcAft>
              <a:buClr>
                <a:schemeClr val="dk1"/>
              </a:buClr>
              <a:buSzPts val="3700"/>
            </a:pPr>
            <a:r>
              <a:rPr lang="en-US" i="1" dirty="0">
                <a:solidFill>
                  <a:schemeClr val="bg1"/>
                </a:solidFill>
                <a:latin typeface="Georgia Pro Black" panose="02040A02050405020203" pitchFamily="18" charset="0"/>
              </a:rPr>
              <a:t> MENOMINEE PROTEST 1824 </a:t>
            </a:r>
            <a:endParaRPr lang="en-US" i="1" dirty="0">
              <a:solidFill>
                <a:srgbClr val="C00000"/>
              </a:solidFill>
              <a:latin typeface="Georgia Pro Black" panose="02040A02050405020203" pitchFamily="18" charset="0"/>
            </a:endParaRPr>
          </a:p>
        </p:txBody>
      </p:sp>
      <p:sp>
        <p:nvSpPr>
          <p:cNvPr id="202" name="Google Shape;202;p20"/>
          <p:cNvSpPr txBox="1">
            <a:spLocks noGrp="1"/>
          </p:cNvSpPr>
          <p:nvPr>
            <p:ph type="body" idx="1"/>
          </p:nvPr>
        </p:nvSpPr>
        <p:spPr>
          <a:xfrm>
            <a:off x="533400" y="1719943"/>
            <a:ext cx="11125200" cy="4700863"/>
          </a:xfrm>
        </p:spPr>
        <p:txBody>
          <a:bodyPr spcFirstLastPara="1" wrap="square" lIns="91425" tIns="45700" rIns="91425" bIns="45700" anchor="t" anchorCtr="0">
            <a:normAutofit fontScale="70000" lnSpcReduction="20000"/>
          </a:bodyPr>
          <a:lstStyle/>
          <a:p>
            <a:pPr marL="731520" marR="0" lvl="0" indent="-457200" rtl="0">
              <a:lnSpc>
                <a:spcPct val="110000"/>
              </a:lnSpc>
              <a:spcBef>
                <a:spcPts val="0"/>
              </a:spcBef>
              <a:spcAft>
                <a:spcPts val="0"/>
              </a:spcAft>
              <a:buClr>
                <a:srgbClr val="C00000"/>
              </a:buClr>
              <a:buSzPts val="1700"/>
              <a:buFont typeface="Wingdings" panose="05000000000000000000" pitchFamily="2" charset="2"/>
              <a:buChar char="v"/>
            </a:pPr>
            <a:r>
              <a:rPr lang="en-US" sz="3400" dirty="0">
                <a:solidFill>
                  <a:schemeClr val="bg1"/>
                </a:solidFill>
                <a:latin typeface="Georgia Pro" panose="02040502050405020303" pitchFamily="18" charset="0"/>
              </a:rPr>
              <a:t>To the secretary of war June 16, 1824  - The Memorial and petition of the undersigned chiefs and principal men of the </a:t>
            </a:r>
            <a:r>
              <a:rPr lang="en-US" sz="3400" dirty="0" err="1">
                <a:solidFill>
                  <a:schemeClr val="bg1"/>
                </a:solidFill>
                <a:latin typeface="Georgia Pro" panose="02040502050405020303" pitchFamily="18" charset="0"/>
              </a:rPr>
              <a:t>Menomine</a:t>
            </a:r>
            <a:r>
              <a:rPr lang="en-US" sz="3400" dirty="0">
                <a:solidFill>
                  <a:schemeClr val="bg1"/>
                </a:solidFill>
                <a:latin typeface="Georgia Pro" panose="02040502050405020303" pitchFamily="18" charset="0"/>
              </a:rPr>
              <a:t> nation of Indians, residing with the Michigan Territory, represents:</a:t>
            </a:r>
          </a:p>
          <a:p>
            <a:pPr marL="274320" marR="0" lvl="0" indent="0" rtl="0">
              <a:lnSpc>
                <a:spcPct val="110000"/>
              </a:lnSpc>
              <a:spcBef>
                <a:spcPts val="0"/>
              </a:spcBef>
              <a:spcAft>
                <a:spcPts val="0"/>
              </a:spcAft>
              <a:buClr>
                <a:srgbClr val="C00000"/>
              </a:buClr>
              <a:buSzPts val="1700"/>
              <a:buNone/>
            </a:pPr>
            <a:endParaRPr lang="en-US" sz="3400" dirty="0">
              <a:solidFill>
                <a:schemeClr val="bg1"/>
              </a:solidFill>
              <a:latin typeface="Georgia Pro" panose="02040502050405020303" pitchFamily="18" charset="0"/>
            </a:endParaRPr>
          </a:p>
          <a:p>
            <a:pPr marL="731520" marR="0" lvl="0" indent="-457200" rtl="0">
              <a:lnSpc>
                <a:spcPct val="110000"/>
              </a:lnSpc>
              <a:spcBef>
                <a:spcPts val="0"/>
              </a:spcBef>
              <a:spcAft>
                <a:spcPts val="0"/>
              </a:spcAft>
              <a:buClr>
                <a:srgbClr val="C00000"/>
              </a:buClr>
              <a:buSzPts val="1700"/>
              <a:buFont typeface="Wingdings" panose="05000000000000000000" pitchFamily="2" charset="2"/>
              <a:buChar char="v"/>
            </a:pPr>
            <a:r>
              <a:rPr lang="en-US" sz="3400" dirty="0">
                <a:solidFill>
                  <a:schemeClr val="bg1"/>
                </a:solidFill>
                <a:latin typeface="Georgia Pro" panose="02040502050405020303" pitchFamily="18" charset="0"/>
              </a:rPr>
              <a:t>“That when the New York Indians, or </a:t>
            </a:r>
            <a:r>
              <a:rPr lang="en-US" sz="3400" dirty="0" err="1">
                <a:solidFill>
                  <a:schemeClr val="bg1"/>
                </a:solidFill>
                <a:latin typeface="Georgia Pro" panose="02040502050405020303" pitchFamily="18" charset="0"/>
              </a:rPr>
              <a:t>Nautoways</a:t>
            </a:r>
            <a:r>
              <a:rPr lang="en-US" sz="3400" dirty="0">
                <a:solidFill>
                  <a:schemeClr val="bg1"/>
                </a:solidFill>
                <a:latin typeface="Georgia Pro" panose="02040502050405020303" pitchFamily="18" charset="0"/>
              </a:rPr>
              <a:t>, first came to this country they asked the </a:t>
            </a:r>
            <a:r>
              <a:rPr lang="en-US" sz="3400" dirty="0" err="1">
                <a:solidFill>
                  <a:schemeClr val="bg1"/>
                </a:solidFill>
                <a:latin typeface="Georgia Pro" panose="02040502050405020303" pitchFamily="18" charset="0"/>
              </a:rPr>
              <a:t>Menomonies</a:t>
            </a:r>
            <a:r>
              <a:rPr lang="en-US" sz="3400" dirty="0">
                <a:solidFill>
                  <a:schemeClr val="bg1"/>
                </a:solidFill>
                <a:latin typeface="Georgia Pro" panose="02040502050405020303" pitchFamily="18" charset="0"/>
              </a:rPr>
              <a:t> to sell to them a small piece of their lands. That the </a:t>
            </a:r>
            <a:r>
              <a:rPr lang="en-US" sz="3400" dirty="0" err="1">
                <a:solidFill>
                  <a:schemeClr val="bg1"/>
                </a:solidFill>
                <a:latin typeface="Georgia Pro" panose="02040502050405020303" pitchFamily="18" charset="0"/>
              </a:rPr>
              <a:t>Menomines</a:t>
            </a:r>
            <a:r>
              <a:rPr lang="en-US" sz="3400" dirty="0">
                <a:solidFill>
                  <a:schemeClr val="bg1"/>
                </a:solidFill>
                <a:latin typeface="Georgia Pro" panose="02040502050405020303" pitchFamily="18" charset="0"/>
              </a:rPr>
              <a:t> replied to them, they had no land to sell; that their country was already too small for their numbers, and that they were themselves compelled to hunt upon other Indians’ lands. That, notwithstanding this answer, the </a:t>
            </a:r>
            <a:r>
              <a:rPr lang="en-US" sz="3400" dirty="0" err="1">
                <a:solidFill>
                  <a:schemeClr val="bg1"/>
                </a:solidFill>
                <a:latin typeface="Georgia Pro" panose="02040502050405020303" pitchFamily="18" charset="0"/>
              </a:rPr>
              <a:t>Nautoways</a:t>
            </a:r>
            <a:r>
              <a:rPr lang="en-US" sz="3400" dirty="0">
                <a:solidFill>
                  <a:schemeClr val="bg1"/>
                </a:solidFill>
                <a:latin typeface="Georgia Pro" panose="02040502050405020303" pitchFamily="18" charset="0"/>
              </a:rPr>
              <a:t> held a treaty with some of the men of the </a:t>
            </a:r>
            <a:r>
              <a:rPr lang="en-US" sz="3400" dirty="0" err="1">
                <a:solidFill>
                  <a:schemeClr val="bg1"/>
                </a:solidFill>
                <a:latin typeface="Georgia Pro" panose="02040502050405020303" pitchFamily="18" charset="0"/>
              </a:rPr>
              <a:t>Menominie</a:t>
            </a:r>
            <a:r>
              <a:rPr lang="en-US" sz="3400" dirty="0">
                <a:solidFill>
                  <a:schemeClr val="bg1"/>
                </a:solidFill>
                <a:latin typeface="Georgia Pro" panose="02040502050405020303" pitchFamily="18" charset="0"/>
              </a:rPr>
              <a:t> nation, at which none of the principal chiefs attended, and purchased, or pretended to purchase, a part of the </a:t>
            </a:r>
            <a:r>
              <a:rPr lang="en-US" sz="3400" dirty="0" err="1">
                <a:solidFill>
                  <a:schemeClr val="bg1"/>
                </a:solidFill>
                <a:latin typeface="Georgia Pro" panose="02040502050405020303" pitchFamily="18" charset="0"/>
              </a:rPr>
              <a:t>Menomonies</a:t>
            </a:r>
            <a:r>
              <a:rPr lang="en-US" sz="3400" dirty="0">
                <a:solidFill>
                  <a:schemeClr val="bg1"/>
                </a:solidFill>
                <a:latin typeface="Georgia Pro" panose="02040502050405020303" pitchFamily="18" charset="0"/>
              </a:rPr>
              <a:t>’ country, the boundaries of which they knew nothing about.”</a:t>
            </a:r>
          </a:p>
          <a:p>
            <a:pPr marL="182880" lvl="0" indent="-74929" rtl="0">
              <a:lnSpc>
                <a:spcPct val="110000"/>
              </a:lnSpc>
              <a:spcBef>
                <a:spcPts val="1900"/>
              </a:spcBef>
              <a:spcAft>
                <a:spcPts val="0"/>
              </a:spcAft>
              <a:buSzPts val="1700"/>
            </a:pPr>
            <a:endParaRPr lang="en-US" sz="1700" dirty="0"/>
          </a:p>
        </p:txBody>
      </p:sp>
    </p:spTree>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0800000" scaled="1"/>
          <a:tileRect/>
        </a:gradFill>
        <a:effectLst/>
      </p:bgPr>
    </p:bg>
    <p:spTree>
      <p:nvGrpSpPr>
        <p:cNvPr id="1" name="Shape 206"/>
        <p:cNvGrpSpPr/>
        <p:nvPr/>
      </p:nvGrpSpPr>
      <p:grpSpPr>
        <a:xfrm>
          <a:off x="0" y="0"/>
          <a:ext cx="0" cy="0"/>
          <a:chOff x="0" y="0"/>
          <a:chExt cx="0" cy="0"/>
        </a:xfrm>
      </p:grpSpPr>
      <p:sp>
        <p:nvSpPr>
          <p:cNvPr id="208" name="Google Shape;208;p21"/>
          <p:cNvSpPr/>
          <p:nvPr/>
        </p:nvSpPr>
        <p:spPr>
          <a:xfrm>
            <a:off x="669183" y="806860"/>
            <a:ext cx="3813048" cy="5239512"/>
          </a:xfrm>
          <a:prstGeom prst="rect">
            <a:avLst/>
          </a:prstGeom>
          <a:solidFill>
            <a:schemeClr val="lt1"/>
          </a:solidFill>
          <a:ln w="38100">
            <a:solidFill>
              <a:srgbClr val="C00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1"/>
          <p:cNvSpPr txBox="1">
            <a:spLocks noGrp="1"/>
          </p:cNvSpPr>
          <p:nvPr>
            <p:ph type="title"/>
          </p:nvPr>
        </p:nvSpPr>
        <p:spPr>
          <a:xfrm>
            <a:off x="829791" y="1761102"/>
            <a:ext cx="3491832" cy="3331028"/>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262626"/>
              </a:buClr>
              <a:buSzPts val="4400"/>
              <a:buFont typeface="Geo"/>
              <a:buNone/>
            </a:pPr>
            <a:br>
              <a:rPr lang="en-US" sz="4400" i="1" dirty="0">
                <a:latin typeface="Georgia Pro Cond Black" panose="02040A06050405020203" pitchFamily="18" charset="0"/>
              </a:rPr>
            </a:br>
            <a:r>
              <a:rPr lang="en-US" sz="4400" i="1" dirty="0">
                <a:latin typeface="Georgia Pro Cond Black" panose="02040A06050405020203" pitchFamily="18" charset="0"/>
              </a:rPr>
              <a:t>TREATIES WITH THE UNITED STATES</a:t>
            </a:r>
            <a:br>
              <a:rPr lang="en-US" sz="4400" dirty="0"/>
            </a:br>
            <a:endParaRPr sz="4400" dirty="0"/>
          </a:p>
        </p:txBody>
      </p:sp>
      <p:sp>
        <p:nvSpPr>
          <p:cNvPr id="210" name="Google Shape;210;p21"/>
          <p:cNvSpPr txBox="1">
            <a:spLocks noGrp="1"/>
          </p:cNvSpPr>
          <p:nvPr>
            <p:ph type="body" idx="1"/>
          </p:nvPr>
        </p:nvSpPr>
        <p:spPr>
          <a:xfrm>
            <a:off x="4672452" y="653142"/>
            <a:ext cx="7380515" cy="5893972"/>
          </a:xfrm>
          <a:prstGeom prst="rect">
            <a:avLst/>
          </a:prstGeom>
          <a:noFill/>
          <a:ln>
            <a:noFill/>
          </a:ln>
        </p:spPr>
        <p:txBody>
          <a:bodyPr spcFirstLastPara="1" wrap="square" lIns="91425" tIns="45700" rIns="91425" bIns="45700" anchor="ctr" anchorCtr="0">
            <a:normAutofit fontScale="62500" lnSpcReduction="20000"/>
          </a:bodyPr>
          <a:lstStyle/>
          <a:p>
            <a:pPr marL="342900" lvl="0" algn="l" rtl="0">
              <a:lnSpc>
                <a:spcPct val="110000"/>
              </a:lnSpc>
              <a:spcBef>
                <a:spcPts val="0"/>
              </a:spcBef>
              <a:spcAft>
                <a:spcPts val="0"/>
              </a:spcAft>
              <a:buClr>
                <a:srgbClr val="C00000"/>
              </a:buClr>
              <a:buSzPts val="1900"/>
              <a:buFont typeface="Wingdings" panose="05000000000000000000" pitchFamily="2" charset="2"/>
              <a:buChar char="v"/>
            </a:pPr>
            <a:r>
              <a:rPr lang="en-US" sz="3800" dirty="0">
                <a:solidFill>
                  <a:schemeClr val="bg1"/>
                </a:solidFill>
                <a:latin typeface="Georgia Pro" panose="02040502050405020303" pitchFamily="18" charset="0"/>
              </a:rPr>
              <a:t>1825 </a:t>
            </a:r>
            <a:r>
              <a:rPr lang="en-US" sz="3800" dirty="0">
                <a:solidFill>
                  <a:schemeClr val="bg1"/>
                </a:solidFill>
                <a:latin typeface="Georgia Pro" panose="02040502050405020303" pitchFamily="18" charset="0"/>
                <a:ea typeface="Times New Roman"/>
                <a:cs typeface="Times New Roman"/>
                <a:sym typeface="Times New Roman"/>
              </a:rPr>
              <a:t>The United States entered into a treaty with the Chippewa, Sac and Fox, Menominee, Ioway, Sioux, Winnebago, and a portion of the Ottawa, Chippewa, and Pottawatomie tribes to define their boundaries. </a:t>
            </a:r>
            <a:endParaRPr sz="3800" dirty="0">
              <a:solidFill>
                <a:schemeClr val="bg1"/>
              </a:solidFill>
              <a:latin typeface="Georgia Pro" panose="02040502050405020303" pitchFamily="18" charset="0"/>
            </a:endParaRPr>
          </a:p>
          <a:p>
            <a:pPr marL="463551" lvl="0" algn="l" rtl="0">
              <a:lnSpc>
                <a:spcPct val="110000"/>
              </a:lnSpc>
              <a:spcBef>
                <a:spcPts val="900"/>
              </a:spcBef>
              <a:spcAft>
                <a:spcPts val="0"/>
              </a:spcAft>
              <a:buClr>
                <a:srgbClr val="C00000"/>
              </a:buClr>
              <a:buSzPts val="1900"/>
              <a:buFont typeface="Wingdings" panose="05000000000000000000" pitchFamily="2" charset="2"/>
              <a:buChar char="v"/>
            </a:pPr>
            <a:endParaRPr sz="3800" dirty="0">
              <a:solidFill>
                <a:schemeClr val="bg1"/>
              </a:solidFill>
              <a:latin typeface="Georgia Pro" panose="02040502050405020303" pitchFamily="18" charset="0"/>
            </a:endParaRPr>
          </a:p>
          <a:p>
            <a:pPr marL="342900" lvl="0" algn="l" rtl="0">
              <a:lnSpc>
                <a:spcPct val="110000"/>
              </a:lnSpc>
              <a:spcBef>
                <a:spcPts val="900"/>
              </a:spcBef>
              <a:spcAft>
                <a:spcPts val="0"/>
              </a:spcAft>
              <a:buClr>
                <a:srgbClr val="C00000"/>
              </a:buClr>
              <a:buSzPts val="1900"/>
              <a:buFont typeface="Wingdings" panose="05000000000000000000" pitchFamily="2" charset="2"/>
              <a:buChar char="v"/>
            </a:pPr>
            <a:r>
              <a:rPr lang="en-US" sz="3800" dirty="0">
                <a:solidFill>
                  <a:schemeClr val="bg1"/>
                </a:solidFill>
                <a:latin typeface="Georgia Pro" panose="02040502050405020303" pitchFamily="18" charset="0"/>
              </a:rPr>
              <a:t>1827  “</a:t>
            </a:r>
            <a:r>
              <a:rPr lang="en-US" sz="3800" dirty="0">
                <a:solidFill>
                  <a:schemeClr val="bg1"/>
                </a:solidFill>
                <a:latin typeface="Georgia Pro" panose="02040502050405020303" pitchFamily="18" charset="0"/>
                <a:ea typeface="Times New Roman"/>
                <a:cs typeface="Times New Roman"/>
                <a:sym typeface="Times New Roman"/>
              </a:rPr>
              <a:t>The representatives of the </a:t>
            </a:r>
            <a:r>
              <a:rPr lang="en-US" sz="3800" dirty="0" err="1">
                <a:solidFill>
                  <a:schemeClr val="bg1"/>
                </a:solidFill>
                <a:latin typeface="Georgia Pro" panose="02040502050405020303" pitchFamily="18" charset="0"/>
                <a:ea typeface="Times New Roman"/>
                <a:cs typeface="Times New Roman"/>
                <a:sym typeface="Times New Roman"/>
              </a:rPr>
              <a:t>Menominies</a:t>
            </a:r>
            <a:r>
              <a:rPr lang="en-US" sz="3800" dirty="0">
                <a:solidFill>
                  <a:schemeClr val="bg1"/>
                </a:solidFill>
                <a:latin typeface="Georgia Pro" panose="02040502050405020303" pitchFamily="18" charset="0"/>
                <a:ea typeface="Times New Roman"/>
                <a:cs typeface="Times New Roman"/>
                <a:sym typeface="Times New Roman"/>
              </a:rPr>
              <a:t> not being sufficiently acquainted with their proper boundaries, to settle the same definitively, and some uncertainty existing in consequence of the cession made by that tribe upon Fox River and Green Bay, to the New York Indians.”  Therefore, the final decision on land for the New York Indians was assigned to the President.</a:t>
            </a:r>
            <a:endParaRPr sz="3800" dirty="0">
              <a:solidFill>
                <a:schemeClr val="bg1"/>
              </a:solidFill>
              <a:latin typeface="Georgia Pro" panose="02040502050405020303" pitchFamily="18" charset="0"/>
            </a:endParaRPr>
          </a:p>
          <a:p>
            <a:pPr marL="182880" lvl="0" indent="-62229" algn="l" rtl="0">
              <a:lnSpc>
                <a:spcPct val="110000"/>
              </a:lnSpc>
              <a:spcBef>
                <a:spcPts val="900"/>
              </a:spcBef>
              <a:spcAft>
                <a:spcPts val="0"/>
              </a:spcAft>
              <a:buSzPts val="1900"/>
              <a:buNone/>
            </a:pPr>
            <a:endParaRPr sz="19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0">
                                            <p:txEl>
                                              <p:pRg st="0" end="0"/>
                                            </p:txEl>
                                          </p:spTgt>
                                        </p:tgtEl>
                                        <p:attrNameLst>
                                          <p:attrName>style.visibility</p:attrName>
                                        </p:attrNameLst>
                                      </p:cBhvr>
                                      <p:to>
                                        <p:strVal val="visible"/>
                                      </p:to>
                                    </p:set>
                                    <p:animEffect transition="in" filter="fade">
                                      <p:cBhvr>
                                        <p:cTn id="7" dur="1000"/>
                                        <p:tgtEl>
                                          <p:spTgt spid="210">
                                            <p:txEl>
                                              <p:pRg st="0" end="0"/>
                                            </p:txEl>
                                          </p:spTgt>
                                        </p:tgtEl>
                                      </p:cBhvr>
                                    </p:animEffect>
                                    <p:anim calcmode="lin" valueType="num">
                                      <p:cBhvr>
                                        <p:cTn id="8" dur="1000" fill="hold"/>
                                        <p:tgtEl>
                                          <p:spTgt spid="2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10">
                                            <p:txEl>
                                              <p:pRg st="2" end="2"/>
                                            </p:txEl>
                                          </p:spTgt>
                                        </p:tgtEl>
                                        <p:attrNameLst>
                                          <p:attrName>style.visibility</p:attrName>
                                        </p:attrNameLst>
                                      </p:cBhvr>
                                      <p:to>
                                        <p:strVal val="visible"/>
                                      </p:to>
                                    </p:set>
                                    <p:animEffect transition="in" filter="fade">
                                      <p:cBhvr>
                                        <p:cTn id="14" dur="1000"/>
                                        <p:tgtEl>
                                          <p:spTgt spid="210">
                                            <p:txEl>
                                              <p:pRg st="2" end="2"/>
                                            </p:txEl>
                                          </p:spTgt>
                                        </p:tgtEl>
                                      </p:cBhvr>
                                    </p:animEffect>
                                    <p:anim calcmode="lin" valueType="num">
                                      <p:cBhvr>
                                        <p:cTn id="15" dur="1000" fill="hold"/>
                                        <p:tgtEl>
                                          <p:spTgt spid="210">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1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0"/>
              </a:schemeClr>
            </a:gs>
            <a:gs pos="48000">
              <a:schemeClr val="accent5"/>
            </a:gs>
          </a:gsLst>
          <a:lin ang="0" scaled="1"/>
          <a:tileRect/>
        </a:gradFill>
        <a:effectLst/>
      </p:bgPr>
    </p:bg>
    <p:spTree>
      <p:nvGrpSpPr>
        <p:cNvPr id="1" name="Shape 63"/>
        <p:cNvGrpSpPr/>
        <p:nvPr/>
      </p:nvGrpSpPr>
      <p:grpSpPr>
        <a:xfrm>
          <a:off x="0" y="0"/>
          <a:ext cx="0" cy="0"/>
          <a:chOff x="0" y="0"/>
          <a:chExt cx="0" cy="0"/>
        </a:xfrm>
      </p:grpSpPr>
      <p:sp>
        <p:nvSpPr>
          <p:cNvPr id="65" name="Google Shape;65;p2"/>
          <p:cNvSpPr txBox="1">
            <a:spLocks noGrp="1"/>
          </p:cNvSpPr>
          <p:nvPr>
            <p:ph type="title"/>
          </p:nvPr>
        </p:nvSpPr>
        <p:spPr>
          <a:xfrm>
            <a:off x="720400" y="2742825"/>
            <a:ext cx="4199943" cy="1372350"/>
          </a:xfrm>
        </p:spPr>
        <p:txBody>
          <a:bodyPr spcFirstLastPara="1" wrap="square" lIns="91425" tIns="45700" rIns="91425" bIns="45700" anchor="b" anchorCtr="0">
            <a:noAutofit/>
          </a:bodyPr>
          <a:lstStyle/>
          <a:p>
            <a:pPr marL="0" lvl="0" indent="0" algn="ctr" rtl="0">
              <a:spcBef>
                <a:spcPts val="0"/>
              </a:spcBef>
              <a:spcAft>
                <a:spcPts val="0"/>
              </a:spcAft>
              <a:buClr>
                <a:schemeClr val="dk1"/>
              </a:buClr>
              <a:buSzPts val="3700"/>
            </a:pPr>
            <a:r>
              <a:rPr lang="en-US" sz="4500" i="1" dirty="0">
                <a:solidFill>
                  <a:schemeClr val="bg1"/>
                </a:solidFill>
                <a:latin typeface="Georgia Pro Cond Black" panose="02040A06050405020203" pitchFamily="18" charset="0"/>
              </a:rPr>
              <a:t>INDIGENOUS VOICES</a:t>
            </a:r>
          </a:p>
        </p:txBody>
      </p:sp>
      <p:sp>
        <p:nvSpPr>
          <p:cNvPr id="4" name="Rectangle 3">
            <a:extLst>
              <a:ext uri="{FF2B5EF4-FFF2-40B4-BE49-F238E27FC236}">
                <a16:creationId xmlns:a16="http://schemas.microsoft.com/office/drawing/2014/main" id="{FCAB3B15-2439-F807-AEEB-4E57CBC046CA}"/>
              </a:ext>
            </a:extLst>
          </p:cNvPr>
          <p:cNvSpPr/>
          <p:nvPr/>
        </p:nvSpPr>
        <p:spPr>
          <a:xfrm>
            <a:off x="5475514" y="0"/>
            <a:ext cx="6716486"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85800" lvl="4" indent="-342900">
              <a:lnSpc>
                <a:spcPct val="105000"/>
              </a:lnSpc>
              <a:buClr>
                <a:srgbClr val="C00000"/>
              </a:buClr>
              <a:buSzPts val="2400"/>
              <a:buFont typeface="Wingdings" panose="05000000000000000000" pitchFamily="2" charset="2"/>
              <a:buChar char="v"/>
            </a:pPr>
            <a:r>
              <a:rPr lang="en-US" sz="2400" dirty="0">
                <a:solidFill>
                  <a:schemeClr val="tx1"/>
                </a:solidFill>
                <a:latin typeface="Georgia Pro" panose="02040502050405020303" pitchFamily="18" charset="0"/>
                <a:cs typeface="Aharoni" panose="020F0502020204030204" pitchFamily="2" charset="-79"/>
              </a:rPr>
              <a:t>I’ve read many books on our history written by others.  They quote a sentence or two from our ancestors and that’s it.  I wanted to hear the voices of our ancestors.  Thank goodness for footnotes!  </a:t>
            </a:r>
          </a:p>
          <a:p>
            <a:pPr marL="685800" lvl="4" indent="-342900">
              <a:lnSpc>
                <a:spcPct val="105000"/>
              </a:lnSpc>
              <a:buClr>
                <a:schemeClr val="bg1"/>
              </a:buClr>
              <a:buSzPts val="2400"/>
              <a:buFont typeface="Wingdings" panose="05000000000000000000" pitchFamily="2" charset="2"/>
              <a:buChar char="v"/>
            </a:pPr>
            <a:endParaRPr lang="en-US" sz="2400" dirty="0">
              <a:solidFill>
                <a:schemeClr val="tx1"/>
              </a:solidFill>
              <a:latin typeface="Georgia Pro" panose="02040502050405020303" pitchFamily="18" charset="0"/>
              <a:cs typeface="Aharoni" panose="020F0502020204030204" pitchFamily="2" charset="-79"/>
            </a:endParaRPr>
          </a:p>
          <a:p>
            <a:pPr marL="685800" lvl="4" indent="-342900">
              <a:lnSpc>
                <a:spcPct val="105000"/>
              </a:lnSpc>
              <a:buClr>
                <a:srgbClr val="C00000"/>
              </a:buClr>
              <a:buSzPts val="2400"/>
              <a:buFont typeface="Wingdings" panose="05000000000000000000" pitchFamily="2" charset="2"/>
              <a:buChar char="v"/>
            </a:pPr>
            <a:r>
              <a:rPr lang="en-US" sz="2400" dirty="0">
                <a:solidFill>
                  <a:schemeClr val="tx1"/>
                </a:solidFill>
                <a:latin typeface="Georgia Pro" panose="02040502050405020303" pitchFamily="18" charset="0"/>
                <a:cs typeface="Aharoni" panose="020F0502020204030204" pitchFamily="2" charset="-79"/>
              </a:rPr>
              <a:t>I call myself a gatherer because I spent 10 years searching historic documents to find the voices of the Indigenous Nations involved in these treaties.</a:t>
            </a:r>
          </a:p>
          <a:p>
            <a:pPr algn="ct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4">
                                            <p:txEl>
                                              <p:pRg st="0" end="0"/>
                                            </p:txEl>
                                          </p:spTgt>
                                        </p:tgtEl>
                                      </p:cBhvr>
                                    </p:animEffect>
                                    <p:set>
                                      <p:cBhvr>
                                        <p:cTn id="15" dur="1" fill="hold">
                                          <p:stCondLst>
                                            <p:cond delay="499"/>
                                          </p:stCondLst>
                                        </p:cTn>
                                        <p:tgtEl>
                                          <p:spTgt spid="4">
                                            <p:txEl>
                                              <p:pRg st="0" end="0"/>
                                            </p:txEl>
                                          </p:spTgt>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4">
                                            <p:txEl>
                                              <p:pRg st="2" end="2"/>
                                            </p:txEl>
                                          </p:spTgt>
                                        </p:tgtEl>
                                      </p:cBhvr>
                                    </p:animEffect>
                                    <p:set>
                                      <p:cBhvr>
                                        <p:cTn id="18" dur="1" fill="hold">
                                          <p:stCondLst>
                                            <p:cond delay="499"/>
                                          </p:stCondLst>
                                        </p:cTn>
                                        <p:tgtEl>
                                          <p:spTgt spid="4">
                                            <p:txEl>
                                              <p:pRg st="2" end="2"/>
                                            </p:txEl>
                                          </p:spTgt>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65"/>
                                        </p:tgtEl>
                                      </p:cBhvr>
                                    </p:animEffect>
                                    <p:set>
                                      <p:cBhvr>
                                        <p:cTn id="21" dur="1" fill="hold">
                                          <p:stCondLst>
                                            <p:cond delay="499"/>
                                          </p:stCondLst>
                                        </p:cTn>
                                        <p:tgtEl>
                                          <p:spTgt spid="6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effectLst/>
      </p:bgPr>
    </p:bg>
    <p:spTree>
      <p:nvGrpSpPr>
        <p:cNvPr id="1" name="Shape 214"/>
        <p:cNvGrpSpPr/>
        <p:nvPr/>
      </p:nvGrpSpPr>
      <p:grpSpPr>
        <a:xfrm>
          <a:off x="0" y="0"/>
          <a:ext cx="0" cy="0"/>
          <a:chOff x="0" y="0"/>
          <a:chExt cx="0" cy="0"/>
        </a:xfrm>
      </p:grpSpPr>
      <p:sp>
        <p:nvSpPr>
          <p:cNvPr id="215" name="Google Shape;215;p22"/>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3800"/>
              <a:buFont typeface="Geo"/>
              <a:buNone/>
            </a:pPr>
            <a:r>
              <a:rPr lang="en-US" dirty="0">
                <a:solidFill>
                  <a:schemeClr val="bg1"/>
                </a:solidFill>
                <a:latin typeface="Georgia Pro Cond Black" panose="02040A06050405020203" pitchFamily="18" charset="0"/>
              </a:rPr>
              <a:t>NEW YORK INDIANS</a:t>
            </a:r>
            <a:endParaRPr dirty="0">
              <a:solidFill>
                <a:schemeClr val="bg1"/>
              </a:solidFill>
              <a:latin typeface="Georgia Pro Cond Black" panose="02040A06050405020203" pitchFamily="18" charset="0"/>
            </a:endParaRPr>
          </a:p>
        </p:txBody>
      </p:sp>
      <p:sp>
        <p:nvSpPr>
          <p:cNvPr id="216" name="Google Shape;216;p22"/>
          <p:cNvSpPr txBox="1">
            <a:spLocks noGrp="1"/>
          </p:cNvSpPr>
          <p:nvPr>
            <p:ph type="body" idx="1"/>
          </p:nvPr>
        </p:nvSpPr>
        <p:spPr>
          <a:xfrm>
            <a:off x="1066800" y="2103120"/>
            <a:ext cx="10058400" cy="3849624"/>
          </a:xfrm>
          <a:prstGeom prst="rect">
            <a:avLst/>
          </a:prstGeom>
          <a:noFill/>
          <a:ln>
            <a:noFill/>
          </a:ln>
        </p:spPr>
        <p:txBody>
          <a:bodyPr spcFirstLastPara="1" wrap="square" lIns="91425" tIns="45700" rIns="91425" bIns="45700" anchor="t" anchorCtr="0">
            <a:normAutofit fontScale="92500"/>
          </a:bodyPr>
          <a:lstStyle/>
          <a:p>
            <a:pPr lvl="0" indent="-457200" algn="l" rtl="0">
              <a:lnSpc>
                <a:spcPct val="120000"/>
              </a:lnSpc>
              <a:spcBef>
                <a:spcPts val="0"/>
              </a:spcBef>
              <a:spcAft>
                <a:spcPts val="0"/>
              </a:spcAft>
              <a:buClr>
                <a:srgbClr val="C00000"/>
              </a:buClr>
              <a:buSzPts val="2800"/>
              <a:buFont typeface="Wingdings" panose="05000000000000000000" pitchFamily="2" charset="2"/>
              <a:buChar char="v"/>
            </a:pPr>
            <a:r>
              <a:rPr lang="en-US" sz="2800" dirty="0">
                <a:solidFill>
                  <a:schemeClr val="bg1"/>
                </a:solidFill>
                <a:latin typeface="Georgia Pro" panose="02040502050405020303" pitchFamily="18" charset="0"/>
                <a:ea typeface="Times New Roman"/>
                <a:cs typeface="Times New Roman"/>
                <a:sym typeface="Times New Roman"/>
              </a:rPr>
              <a:t>The 1827 treaty at Butte des </a:t>
            </a:r>
            <a:r>
              <a:rPr lang="en-US" sz="2800" dirty="0" err="1">
                <a:solidFill>
                  <a:schemeClr val="bg1"/>
                </a:solidFill>
                <a:latin typeface="Georgia Pro" panose="02040502050405020303" pitchFamily="18" charset="0"/>
                <a:ea typeface="Times New Roman"/>
                <a:cs typeface="Times New Roman"/>
                <a:sym typeface="Times New Roman"/>
              </a:rPr>
              <a:t>Morts</a:t>
            </a:r>
            <a:r>
              <a:rPr lang="en-US" sz="2800" dirty="0">
                <a:solidFill>
                  <a:schemeClr val="bg1"/>
                </a:solidFill>
                <a:latin typeface="Georgia Pro" panose="02040502050405020303" pitchFamily="18" charset="0"/>
                <a:ea typeface="Times New Roman"/>
                <a:cs typeface="Times New Roman"/>
                <a:sym typeface="Times New Roman"/>
              </a:rPr>
              <a:t> was an astonishment and a grievance because the same lands they bought in the 1821 and 1822 treaties were being sold to the United States.</a:t>
            </a:r>
            <a:endParaRPr dirty="0">
              <a:solidFill>
                <a:schemeClr val="bg1"/>
              </a:solidFill>
              <a:latin typeface="Georgia Pro" panose="02040502050405020303" pitchFamily="18" charset="0"/>
            </a:endParaRPr>
          </a:p>
          <a:p>
            <a:pPr lvl="0" indent="-457200" algn="l" rtl="0">
              <a:lnSpc>
                <a:spcPct val="120000"/>
              </a:lnSpc>
              <a:spcBef>
                <a:spcPts val="900"/>
              </a:spcBef>
              <a:spcAft>
                <a:spcPts val="0"/>
              </a:spcAft>
              <a:buClr>
                <a:srgbClr val="C00000"/>
              </a:buClr>
              <a:buSzPts val="2800"/>
              <a:buFont typeface="Wingdings" panose="05000000000000000000" pitchFamily="2" charset="2"/>
              <a:buChar char="v"/>
            </a:pPr>
            <a:r>
              <a:rPr lang="en-US" sz="2800" dirty="0">
                <a:solidFill>
                  <a:schemeClr val="bg1"/>
                </a:solidFill>
                <a:latin typeface="Georgia Pro" panose="02040502050405020303" pitchFamily="18" charset="0"/>
                <a:ea typeface="Calibri"/>
                <a:cs typeface="Calibri"/>
                <a:sym typeface="Calibri"/>
              </a:rPr>
              <a:t>“This purchase of our lands was made, not only without our consent and contrary to our most earnest wishes, but also without even consulting us at all! We were not allowed a hearing nor even asked whether we would consent to sell or not.”</a:t>
            </a:r>
            <a:endParaRPr dirty="0">
              <a:solidFill>
                <a:schemeClr val="bg1"/>
              </a:solidFill>
              <a:latin typeface="Georgia Pro" panose="02040502050405020303" pitchFamily="18" charset="0"/>
            </a:endParaRPr>
          </a:p>
          <a:p>
            <a:pPr marL="182880" lvl="0" indent="-93979" algn="l" rtl="0">
              <a:lnSpc>
                <a:spcPct val="120000"/>
              </a:lnSpc>
              <a:spcBef>
                <a:spcPts val="900"/>
              </a:spcBef>
              <a:spcAft>
                <a:spcPts val="0"/>
              </a:spcAft>
              <a:buSzPts val="1400"/>
              <a:buNone/>
            </a:pP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6">
                                            <p:txEl>
                                              <p:pRg st="0" end="0"/>
                                            </p:txEl>
                                          </p:spTgt>
                                        </p:tgtEl>
                                        <p:attrNameLst>
                                          <p:attrName>style.visibility</p:attrName>
                                        </p:attrNameLst>
                                      </p:cBhvr>
                                      <p:to>
                                        <p:strVal val="visible"/>
                                      </p:to>
                                    </p:set>
                                    <p:animEffect transition="in" filter="fade">
                                      <p:cBhvr>
                                        <p:cTn id="7" dur="1000"/>
                                        <p:tgtEl>
                                          <p:spTgt spid="216">
                                            <p:txEl>
                                              <p:pRg st="0" end="0"/>
                                            </p:txEl>
                                          </p:spTgt>
                                        </p:tgtEl>
                                      </p:cBhvr>
                                    </p:animEffect>
                                    <p:anim calcmode="lin" valueType="num">
                                      <p:cBhvr>
                                        <p:cTn id="8" dur="1000" fill="hold"/>
                                        <p:tgtEl>
                                          <p:spTgt spid="21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16">
                                            <p:txEl>
                                              <p:pRg st="1" end="1"/>
                                            </p:txEl>
                                          </p:spTgt>
                                        </p:tgtEl>
                                        <p:attrNameLst>
                                          <p:attrName>style.visibility</p:attrName>
                                        </p:attrNameLst>
                                      </p:cBhvr>
                                      <p:to>
                                        <p:strVal val="visible"/>
                                      </p:to>
                                    </p:set>
                                    <p:animEffect transition="in" filter="fade">
                                      <p:cBhvr>
                                        <p:cTn id="14" dur="1000"/>
                                        <p:tgtEl>
                                          <p:spTgt spid="216">
                                            <p:txEl>
                                              <p:pRg st="1" end="1"/>
                                            </p:txEl>
                                          </p:spTgt>
                                        </p:tgtEl>
                                      </p:cBhvr>
                                    </p:animEffect>
                                    <p:anim calcmode="lin" valueType="num">
                                      <p:cBhvr>
                                        <p:cTn id="15" dur="1000" fill="hold"/>
                                        <p:tgtEl>
                                          <p:spTgt spid="21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1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40000"/>
                <a:lumOff val="60000"/>
              </a:schemeClr>
            </a:gs>
            <a:gs pos="18000">
              <a:schemeClr val="accent5">
                <a:lumMod val="95000"/>
                <a:lumOff val="5000"/>
              </a:schemeClr>
            </a:gs>
            <a:gs pos="100000">
              <a:schemeClr val="accent5">
                <a:lumMod val="60000"/>
              </a:schemeClr>
            </a:gs>
          </a:gsLst>
          <a:path path="circle">
            <a:fillToRect l="50000" t="50000" r="50000" b="50000"/>
          </a:path>
          <a:tileRect/>
        </a:gradFill>
        <a:effectLst/>
      </p:bgPr>
    </p:bg>
    <p:spTree>
      <p:nvGrpSpPr>
        <p:cNvPr id="1" name="Shape 220"/>
        <p:cNvGrpSpPr/>
        <p:nvPr/>
      </p:nvGrpSpPr>
      <p:grpSpPr>
        <a:xfrm>
          <a:off x="0" y="0"/>
          <a:ext cx="0" cy="0"/>
          <a:chOff x="0" y="0"/>
          <a:chExt cx="0" cy="0"/>
        </a:xfrm>
      </p:grpSpPr>
      <p:sp>
        <p:nvSpPr>
          <p:cNvPr id="221" name="Google Shape;221;p23"/>
          <p:cNvSpPr/>
          <p:nvPr/>
        </p:nvSpPr>
        <p:spPr>
          <a:xfrm>
            <a:off x="4702628" y="0"/>
            <a:ext cx="7489371" cy="6858000"/>
          </a:xfrm>
          <a:prstGeom prst="rect">
            <a:avLst/>
          </a:prstGeom>
          <a:solidFill>
            <a:schemeClr val="lt1"/>
          </a:solidFill>
          <a:ln w="28575">
            <a:solidFill>
              <a:srgbClr val="C00000"/>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eo"/>
              <a:ea typeface="Geo"/>
              <a:cs typeface="Geo"/>
              <a:sym typeface="Geo"/>
            </a:endParaRPr>
          </a:p>
        </p:txBody>
      </p:sp>
      <p:sp>
        <p:nvSpPr>
          <p:cNvPr id="222" name="Google Shape;222;p23"/>
          <p:cNvSpPr txBox="1">
            <a:spLocks noGrp="1"/>
          </p:cNvSpPr>
          <p:nvPr>
            <p:ph type="title"/>
          </p:nvPr>
        </p:nvSpPr>
        <p:spPr>
          <a:xfrm>
            <a:off x="676240" y="875324"/>
            <a:ext cx="3536510" cy="509352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Geo"/>
              <a:buNone/>
            </a:pPr>
            <a:r>
              <a:rPr lang="en-US" sz="4400" i="1" dirty="0">
                <a:solidFill>
                  <a:schemeClr val="bg1"/>
                </a:solidFill>
                <a:latin typeface="Georgia Pro Cond Black" panose="02040A06050405020203" pitchFamily="18" charset="0"/>
              </a:rPr>
              <a:t>1829 PETITION BY NEW YORK INDIANS</a:t>
            </a:r>
            <a:endParaRPr i="1" dirty="0">
              <a:solidFill>
                <a:schemeClr val="bg1"/>
              </a:solidFill>
              <a:latin typeface="Georgia Pro Cond Black" panose="02040A06050405020203" pitchFamily="18" charset="0"/>
            </a:endParaRPr>
          </a:p>
        </p:txBody>
      </p:sp>
      <p:sp>
        <p:nvSpPr>
          <p:cNvPr id="223" name="Google Shape;223;p23"/>
          <p:cNvSpPr txBox="1">
            <a:spLocks noGrp="1"/>
          </p:cNvSpPr>
          <p:nvPr>
            <p:ph type="body" idx="1"/>
          </p:nvPr>
        </p:nvSpPr>
        <p:spPr>
          <a:xfrm>
            <a:off x="5008713" y="361381"/>
            <a:ext cx="6943801" cy="6135237"/>
          </a:xfrm>
          <a:prstGeom prst="rect">
            <a:avLst/>
          </a:prstGeom>
          <a:noFill/>
          <a:ln>
            <a:noFill/>
          </a:ln>
        </p:spPr>
        <p:txBody>
          <a:bodyPr spcFirstLastPara="1" wrap="square" lIns="91425" tIns="45700" rIns="91425" bIns="45700" anchor="ctr" anchorCtr="0">
            <a:normAutofit/>
          </a:bodyPr>
          <a:lstStyle/>
          <a:p>
            <a:pPr marL="342900" lvl="0" algn="l" rtl="0">
              <a:lnSpc>
                <a:spcPct val="110000"/>
              </a:lnSpc>
              <a:spcBef>
                <a:spcPts val="0"/>
              </a:spcBef>
              <a:spcAft>
                <a:spcPts val="0"/>
              </a:spcAft>
              <a:buClr>
                <a:srgbClr val="C00000"/>
              </a:buClr>
              <a:buSzPts val="1700"/>
              <a:buFont typeface="Wingdings" panose="05000000000000000000" pitchFamily="2" charset="2"/>
              <a:buChar char="v"/>
            </a:pPr>
            <a:r>
              <a:rPr lang="en-US" sz="2000" dirty="0">
                <a:latin typeface="Times New Roman"/>
                <a:ea typeface="Times New Roman"/>
                <a:cs typeface="Times New Roman"/>
                <a:sym typeface="Times New Roman"/>
              </a:rPr>
              <a:t> </a:t>
            </a:r>
            <a:r>
              <a:rPr lang="en-US" sz="2000" dirty="0">
                <a:latin typeface="Georgia Pro" panose="02040502050405020303" pitchFamily="18" charset="0"/>
                <a:ea typeface="Times New Roman"/>
                <a:cs typeface="Times New Roman"/>
                <a:sym typeface="Times New Roman"/>
              </a:rPr>
              <a:t>A petition was signed by John Metoxen and Austin Quinney (Stockbridge),  as representatives of the New York Indians:</a:t>
            </a:r>
            <a:endParaRPr sz="2000" dirty="0">
              <a:latin typeface="Georgia Pro" panose="02040502050405020303" pitchFamily="18" charset="0"/>
            </a:endParaRPr>
          </a:p>
          <a:p>
            <a:pPr marL="342900" lvl="0" algn="l" rtl="0">
              <a:lnSpc>
                <a:spcPct val="110000"/>
              </a:lnSpc>
              <a:spcBef>
                <a:spcPts val="900"/>
              </a:spcBef>
              <a:spcAft>
                <a:spcPts val="0"/>
              </a:spcAft>
              <a:buClr>
                <a:srgbClr val="C00000"/>
              </a:buClr>
              <a:buSzPts val="1700"/>
              <a:buFont typeface="Wingdings" panose="05000000000000000000" pitchFamily="2" charset="2"/>
              <a:buChar char="v"/>
            </a:pPr>
            <a:r>
              <a:rPr lang="en-US" sz="2000" dirty="0">
                <a:latin typeface="Georgia Pro" panose="02040502050405020303" pitchFamily="18" charset="0"/>
                <a:ea typeface="Times New Roman"/>
                <a:cs typeface="Times New Roman"/>
                <a:sym typeface="Times New Roman"/>
              </a:rPr>
              <a:t>“A second permission was obtained of the President of the United States to make a second treaty (1822) to purchase land, and we purchased of the </a:t>
            </a:r>
            <a:r>
              <a:rPr lang="en-US" sz="2000" dirty="0" err="1">
                <a:latin typeface="Georgia Pro" panose="02040502050405020303" pitchFamily="18" charset="0"/>
                <a:ea typeface="Times New Roman"/>
                <a:cs typeface="Times New Roman"/>
                <a:sym typeface="Times New Roman"/>
              </a:rPr>
              <a:t>Menominie</a:t>
            </a:r>
            <a:r>
              <a:rPr lang="en-US" sz="2000" dirty="0">
                <a:latin typeface="Georgia Pro" panose="02040502050405020303" pitchFamily="18" charset="0"/>
                <a:ea typeface="Times New Roman"/>
                <a:cs typeface="Times New Roman"/>
                <a:sym typeface="Times New Roman"/>
              </a:rPr>
              <a:t> Indians a large tract of land lying on both sides of the Fox River and Green Bay, to be occupied in common with us, they have the right to settle thereon, wherever it should be agreeable, not interfering with our settlements.</a:t>
            </a:r>
            <a:endParaRPr sz="2000" dirty="0">
              <a:latin typeface="Georgia Pro" panose="02040502050405020303" pitchFamily="18" charset="0"/>
            </a:endParaRPr>
          </a:p>
          <a:p>
            <a:pPr marL="342900" lvl="0" algn="l" rtl="0">
              <a:lnSpc>
                <a:spcPct val="110000"/>
              </a:lnSpc>
              <a:spcBef>
                <a:spcPts val="900"/>
              </a:spcBef>
              <a:spcAft>
                <a:spcPts val="0"/>
              </a:spcAft>
              <a:buClr>
                <a:srgbClr val="C00000"/>
              </a:buClr>
              <a:buSzPts val="1700"/>
              <a:buFont typeface="Wingdings" panose="05000000000000000000" pitchFamily="2" charset="2"/>
              <a:buChar char="v"/>
            </a:pPr>
            <a:r>
              <a:rPr lang="en-US" sz="2000" dirty="0">
                <a:latin typeface="Georgia Pro" panose="02040502050405020303" pitchFamily="18" charset="0"/>
              </a:rPr>
              <a:t>But how great was our surprise and sorrow, when at the late treaty held by Excellency Gov. L.  Cass, and Colonel Thos. L. McKenney, at the Little Butte de </a:t>
            </a:r>
            <a:r>
              <a:rPr lang="en-US" sz="2000" dirty="0" err="1">
                <a:latin typeface="Georgia Pro" panose="02040502050405020303" pitchFamily="18" charset="0"/>
              </a:rPr>
              <a:t>Morts</a:t>
            </a:r>
            <a:r>
              <a:rPr lang="en-US" sz="2000" dirty="0">
                <a:latin typeface="Georgia Pro" panose="02040502050405020303" pitchFamily="18" charset="0"/>
              </a:rPr>
              <a:t> (in 1827) , our lands were purchased by them as Commissioners of the U.S. and thus our hopes of security in this last refuge destroyed.”</a:t>
            </a:r>
            <a:endParaRPr sz="2000" dirty="0">
              <a:latin typeface="Georgia Pro" panose="02040502050405020303" pitchFamily="18"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40000"/>
                <a:lumOff val="60000"/>
              </a:schemeClr>
            </a:gs>
            <a:gs pos="15000">
              <a:schemeClr val="accent5">
                <a:lumMod val="95000"/>
                <a:lumOff val="5000"/>
              </a:schemeClr>
            </a:gs>
            <a:gs pos="100000">
              <a:schemeClr val="accent5">
                <a:lumMod val="60000"/>
              </a:schemeClr>
            </a:gs>
          </a:gsLst>
          <a:path path="circle">
            <a:fillToRect l="50000" t="50000" r="50000" b="50000"/>
          </a:path>
          <a:tileRect/>
        </a:gradFill>
        <a:effectLst/>
      </p:bgPr>
    </p:bg>
    <p:spTree>
      <p:nvGrpSpPr>
        <p:cNvPr id="1" name="Shape 227"/>
        <p:cNvGrpSpPr/>
        <p:nvPr/>
      </p:nvGrpSpPr>
      <p:grpSpPr>
        <a:xfrm>
          <a:off x="0" y="0"/>
          <a:ext cx="0" cy="0"/>
          <a:chOff x="0" y="0"/>
          <a:chExt cx="0" cy="0"/>
        </a:xfrm>
      </p:grpSpPr>
      <p:sp>
        <p:nvSpPr>
          <p:cNvPr id="228" name="Google Shape;228;p24"/>
          <p:cNvSpPr/>
          <p:nvPr/>
        </p:nvSpPr>
        <p:spPr>
          <a:xfrm>
            <a:off x="5181600" y="0"/>
            <a:ext cx="7010400" cy="6858000"/>
          </a:xfrm>
          <a:prstGeom prst="rect">
            <a:avLst/>
          </a:prstGeom>
          <a:solidFill>
            <a:schemeClr val="lt1"/>
          </a:solidFill>
          <a:ln w="38100">
            <a:solidFill>
              <a:srgbClr val="C00000"/>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eo"/>
              <a:ea typeface="Geo"/>
              <a:cs typeface="Geo"/>
              <a:sym typeface="Geo"/>
            </a:endParaRPr>
          </a:p>
        </p:txBody>
      </p:sp>
      <p:sp>
        <p:nvSpPr>
          <p:cNvPr id="229" name="Google Shape;229;p24"/>
          <p:cNvSpPr txBox="1">
            <a:spLocks noGrp="1"/>
          </p:cNvSpPr>
          <p:nvPr>
            <p:ph type="title"/>
          </p:nvPr>
        </p:nvSpPr>
        <p:spPr>
          <a:xfrm>
            <a:off x="381000" y="1434318"/>
            <a:ext cx="4592446" cy="398936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100"/>
              <a:buFont typeface="Geo"/>
              <a:buNone/>
            </a:pPr>
            <a:r>
              <a:rPr lang="en-US" sz="4400" i="1" dirty="0">
                <a:solidFill>
                  <a:schemeClr val="bg1"/>
                </a:solidFill>
                <a:latin typeface="Georgia Pro Cond Black" panose="02040A06050405020203" pitchFamily="18" charset="0"/>
              </a:rPr>
              <a:t>1830  </a:t>
            </a:r>
            <a:br>
              <a:rPr lang="en-US" sz="4400" i="1" dirty="0">
                <a:solidFill>
                  <a:schemeClr val="bg1"/>
                </a:solidFill>
                <a:latin typeface="Georgia Pro Cond Black" panose="02040A06050405020203" pitchFamily="18" charset="0"/>
              </a:rPr>
            </a:br>
            <a:r>
              <a:rPr lang="en-US" sz="4400" i="1" dirty="0">
                <a:solidFill>
                  <a:schemeClr val="bg1"/>
                </a:solidFill>
                <a:latin typeface="Georgia Pro Cond Black" panose="02040A06050405020203" pitchFamily="18" charset="0"/>
              </a:rPr>
              <a:t>The Three U.S. Commissioners</a:t>
            </a:r>
            <a:endParaRPr sz="4400" i="1" dirty="0">
              <a:solidFill>
                <a:schemeClr val="bg1"/>
              </a:solidFill>
              <a:latin typeface="Georgia Pro Cond Black" panose="02040A06050405020203" pitchFamily="18" charset="0"/>
            </a:endParaRPr>
          </a:p>
        </p:txBody>
      </p:sp>
      <p:sp>
        <p:nvSpPr>
          <p:cNvPr id="230" name="Google Shape;230;p24"/>
          <p:cNvSpPr txBox="1">
            <a:spLocks noGrp="1"/>
          </p:cNvSpPr>
          <p:nvPr>
            <p:ph type="body" idx="1"/>
          </p:nvPr>
        </p:nvSpPr>
        <p:spPr>
          <a:xfrm>
            <a:off x="5478124" y="446314"/>
            <a:ext cx="6332876" cy="6248399"/>
          </a:xfrm>
          <a:prstGeom prst="rect">
            <a:avLst/>
          </a:prstGeom>
          <a:noFill/>
          <a:ln>
            <a:noFill/>
          </a:ln>
        </p:spPr>
        <p:txBody>
          <a:bodyPr spcFirstLastPara="1" wrap="square" lIns="91425" tIns="45700" rIns="91425" bIns="45700" anchor="ctr" anchorCtr="0">
            <a:normAutofit lnSpcReduction="10000"/>
          </a:bodyPr>
          <a:lstStyle/>
          <a:p>
            <a:pPr marL="285750" lvl="0" indent="-285750" algn="l" rtl="0">
              <a:lnSpc>
                <a:spcPct val="110000"/>
              </a:lnSpc>
              <a:spcBef>
                <a:spcPts val="0"/>
              </a:spcBef>
              <a:spcAft>
                <a:spcPts val="0"/>
              </a:spcAft>
              <a:buClr>
                <a:srgbClr val="C00000"/>
              </a:buClr>
              <a:buSzPts val="1800"/>
              <a:buFont typeface="Wingdings" panose="05000000000000000000" pitchFamily="2" charset="2"/>
              <a:buChar char="v"/>
            </a:pPr>
            <a:r>
              <a:rPr lang="en-US" sz="2000" b="1" dirty="0">
                <a:solidFill>
                  <a:schemeClr val="tx1"/>
                </a:solidFill>
                <a:latin typeface="Georgia Pro" panose="02040502050405020303" pitchFamily="18" charset="0"/>
              </a:rPr>
              <a:t>According to the 1827 Treaty,  the decision on lands for the New York Indian was left to the discretion of the President.  He assigned three commissioners to meet in council with the Menominee, Winnebago, and New York Indians (Oneida, </a:t>
            </a:r>
            <a:r>
              <a:rPr lang="en-US" sz="2000" b="1" dirty="0" err="1">
                <a:solidFill>
                  <a:schemeClr val="tx1"/>
                </a:solidFill>
                <a:latin typeface="Georgia Pro" panose="02040502050405020303" pitchFamily="18" charset="0"/>
              </a:rPr>
              <a:t>Brothertown</a:t>
            </a:r>
            <a:r>
              <a:rPr lang="en-US" sz="2000" b="1" dirty="0">
                <a:solidFill>
                  <a:schemeClr val="tx1"/>
                </a:solidFill>
                <a:latin typeface="Georgia Pro" panose="02040502050405020303" pitchFamily="18" charset="0"/>
              </a:rPr>
              <a:t>, Stockbridge, St. Regis and Munsee.)         AUGUST 24,  - SEPTEMBER 1, 1830</a:t>
            </a:r>
            <a:endParaRPr sz="2000" dirty="0">
              <a:solidFill>
                <a:schemeClr val="tx1"/>
              </a:solidFill>
              <a:latin typeface="Georgia Pro" panose="02040502050405020303" pitchFamily="18" charset="0"/>
            </a:endParaRPr>
          </a:p>
          <a:p>
            <a:pPr marL="400051" lvl="0" indent="-285750" algn="l" rtl="0">
              <a:lnSpc>
                <a:spcPct val="110000"/>
              </a:lnSpc>
              <a:spcBef>
                <a:spcPts val="900"/>
              </a:spcBef>
              <a:spcAft>
                <a:spcPts val="0"/>
              </a:spcAft>
              <a:buClr>
                <a:srgbClr val="C00000"/>
              </a:buClr>
              <a:buSzPts val="1800"/>
              <a:buFont typeface="Wingdings" panose="05000000000000000000" pitchFamily="2" charset="2"/>
              <a:buChar char="v"/>
            </a:pPr>
            <a:endParaRPr sz="2200" b="1" dirty="0">
              <a:solidFill>
                <a:schemeClr val="tx1"/>
              </a:solidFill>
              <a:latin typeface="Georgia Pro" panose="02040502050405020303" pitchFamily="18" charset="0"/>
            </a:endParaRPr>
          </a:p>
          <a:p>
            <a:pPr marL="285750" marR="0" lvl="0" indent="-285750" algn="l" rtl="0">
              <a:lnSpc>
                <a:spcPct val="110000"/>
              </a:lnSpc>
              <a:spcBef>
                <a:spcPts val="0"/>
              </a:spcBef>
              <a:spcAft>
                <a:spcPts val="0"/>
              </a:spcAft>
              <a:buClr>
                <a:srgbClr val="C00000"/>
              </a:buClr>
              <a:buSzPts val="1800"/>
              <a:buFont typeface="Wingdings" panose="05000000000000000000" pitchFamily="2" charset="2"/>
              <a:buChar char="v"/>
            </a:pPr>
            <a:r>
              <a:rPr lang="en-US" sz="2200" dirty="0">
                <a:solidFill>
                  <a:schemeClr val="tx1"/>
                </a:solidFill>
                <a:latin typeface="Georgia Pro" panose="02040502050405020303" pitchFamily="18" charset="0"/>
                <a:ea typeface="Calibri"/>
                <a:cs typeface="Calibri"/>
                <a:sym typeface="Calibri"/>
              </a:rPr>
              <a:t>John Quinney Stockbridge presented  a sophisticated document outlining the New York Indians legal  understanding and claims.</a:t>
            </a:r>
            <a:endParaRPr sz="2200" dirty="0">
              <a:solidFill>
                <a:schemeClr val="tx1"/>
              </a:solidFill>
              <a:latin typeface="Georgia Pro" panose="02040502050405020303" pitchFamily="18" charset="0"/>
            </a:endParaRPr>
          </a:p>
          <a:p>
            <a:pPr marL="285750" marR="0" lvl="0" indent="-285750" algn="l" rtl="0">
              <a:lnSpc>
                <a:spcPct val="110000"/>
              </a:lnSpc>
              <a:spcBef>
                <a:spcPts val="800"/>
              </a:spcBef>
              <a:spcAft>
                <a:spcPts val="0"/>
              </a:spcAft>
              <a:buClr>
                <a:srgbClr val="C00000"/>
              </a:buClr>
              <a:buSzPts val="1800"/>
              <a:buFont typeface="Wingdings" panose="05000000000000000000" pitchFamily="2" charset="2"/>
              <a:buChar char="v"/>
            </a:pPr>
            <a:r>
              <a:rPr lang="en-US" sz="2200" dirty="0">
                <a:solidFill>
                  <a:schemeClr val="tx1"/>
                </a:solidFill>
                <a:latin typeface="Georgia Pro" panose="02040502050405020303" pitchFamily="18" charset="0"/>
                <a:ea typeface="Calibri"/>
                <a:cs typeface="Calibri"/>
                <a:sym typeface="Calibri"/>
              </a:rPr>
              <a:t>Potential boundaries for the New York Indians land were presented by U.S. Commissioners, Menominee and Winnebago, and New York Indians.  Discussion went back and forth, but agreement could not be reached.	</a:t>
            </a:r>
            <a:endParaRPr sz="2200" dirty="0">
              <a:solidFill>
                <a:schemeClr val="tx1"/>
              </a:solidFill>
              <a:latin typeface="Georgia Pro" panose="02040502050405020303" pitchFamily="18" charset="0"/>
            </a:endParaRPr>
          </a:p>
          <a:p>
            <a:pPr marL="182880" lvl="0" indent="-81279" algn="l" rtl="0">
              <a:lnSpc>
                <a:spcPct val="110000"/>
              </a:lnSpc>
              <a:spcBef>
                <a:spcPts val="1700"/>
              </a:spcBef>
              <a:spcAft>
                <a:spcPts val="0"/>
              </a:spcAft>
              <a:buSzPts val="1600"/>
              <a:buNone/>
            </a:pPr>
            <a:endParaRPr sz="1600"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18000">
              <a:schemeClr val="accent5">
                <a:lumMod val="67000"/>
              </a:schemeClr>
            </a:gs>
            <a:gs pos="24000">
              <a:schemeClr val="bg1"/>
            </a:gs>
          </a:gsLst>
          <a:lin ang="5400000" scaled="1"/>
          <a:tileRect/>
        </a:gradFill>
        <a:effectLst/>
      </p:bgPr>
    </p:bg>
    <p:spTree>
      <p:nvGrpSpPr>
        <p:cNvPr id="1" name="Shape 234"/>
        <p:cNvGrpSpPr/>
        <p:nvPr/>
      </p:nvGrpSpPr>
      <p:grpSpPr>
        <a:xfrm>
          <a:off x="0" y="0"/>
          <a:ext cx="0" cy="0"/>
          <a:chOff x="0" y="0"/>
          <a:chExt cx="0" cy="0"/>
        </a:xfrm>
      </p:grpSpPr>
      <p:sp>
        <p:nvSpPr>
          <p:cNvPr id="235" name="Google Shape;235;p25"/>
          <p:cNvSpPr txBox="1">
            <a:spLocks noGrp="1"/>
          </p:cNvSpPr>
          <p:nvPr>
            <p:ph type="title"/>
          </p:nvPr>
        </p:nvSpPr>
        <p:spPr>
          <a:xfrm>
            <a:off x="370114" y="359561"/>
            <a:ext cx="11451770" cy="789042"/>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262626"/>
              </a:buClr>
              <a:buSzPct val="102702"/>
              <a:buFont typeface="Geo"/>
              <a:buNone/>
            </a:pPr>
            <a:r>
              <a:rPr lang="en-US" dirty="0">
                <a:solidFill>
                  <a:schemeClr val="bg1"/>
                </a:solidFill>
                <a:latin typeface="Georgia Pro Cond Black" panose="02040A06050405020203" pitchFamily="18" charset="0"/>
              </a:rPr>
              <a:t>Evidence presented by New York Indians to support their  claims</a:t>
            </a:r>
            <a:endParaRPr dirty="0">
              <a:solidFill>
                <a:schemeClr val="bg1"/>
              </a:solidFill>
              <a:latin typeface="Georgia Pro Cond Black" panose="02040A06050405020203" pitchFamily="18" charset="0"/>
            </a:endParaRPr>
          </a:p>
        </p:txBody>
      </p:sp>
      <p:sp>
        <p:nvSpPr>
          <p:cNvPr id="236" name="Google Shape;236;p25"/>
          <p:cNvSpPr txBox="1">
            <a:spLocks noGrp="1"/>
          </p:cNvSpPr>
          <p:nvPr>
            <p:ph type="body" idx="1"/>
          </p:nvPr>
        </p:nvSpPr>
        <p:spPr>
          <a:xfrm>
            <a:off x="250371" y="1616690"/>
            <a:ext cx="11745686" cy="5241309"/>
          </a:xfrm>
          <a:prstGeom prst="rect">
            <a:avLst/>
          </a:prstGeom>
          <a:noFill/>
          <a:ln>
            <a:noFill/>
          </a:ln>
        </p:spPr>
        <p:txBody>
          <a:bodyPr spcFirstLastPara="1" wrap="square" lIns="91425" tIns="45700" rIns="91425" bIns="45700" anchor="t" anchorCtr="0">
            <a:normAutofit/>
          </a:bodyPr>
          <a:lstStyle/>
          <a:p>
            <a:pPr marL="285750" lvl="0" indent="-285750" algn="l" rtl="0">
              <a:lnSpc>
                <a:spcPct val="120000"/>
              </a:lnSpc>
              <a:spcBef>
                <a:spcPts val="0"/>
              </a:spcBef>
              <a:spcAft>
                <a:spcPts val="0"/>
              </a:spcAft>
              <a:buClr>
                <a:srgbClr val="C00000"/>
              </a:buClr>
              <a:buSzPts val="1800"/>
              <a:buFont typeface="Wingdings" panose="05000000000000000000" pitchFamily="2" charset="2"/>
              <a:buChar char="v"/>
            </a:pPr>
            <a:r>
              <a:rPr lang="en-US" sz="1900" dirty="0">
                <a:solidFill>
                  <a:schemeClr val="tx1"/>
                </a:solidFill>
              </a:rPr>
              <a:t>PRESUMPTIVE    Quinney provides a sophisticated discussion on the doctrine of discovery and the precepts of western civilization.   Presumptive means supposed presumptions made about civilized and barbarous peoples.  He asks if it is presumed the New York Indians would leave their climate in New York State in exchange “for an insecure abode in this inhospitable region.”</a:t>
            </a:r>
          </a:p>
          <a:p>
            <a:pPr marL="285750" lvl="0" indent="-285750" algn="l" rtl="0">
              <a:lnSpc>
                <a:spcPct val="120000"/>
              </a:lnSpc>
              <a:spcBef>
                <a:spcPts val="0"/>
              </a:spcBef>
              <a:spcAft>
                <a:spcPts val="0"/>
              </a:spcAft>
              <a:buClr>
                <a:srgbClr val="C00000"/>
              </a:buClr>
              <a:buSzPts val="1800"/>
              <a:buFont typeface="Wingdings" panose="05000000000000000000" pitchFamily="2" charset="2"/>
              <a:buChar char="v"/>
            </a:pPr>
            <a:endParaRPr lang="en-US" sz="1900" dirty="0">
              <a:solidFill>
                <a:schemeClr val="tx1"/>
              </a:solidFill>
            </a:endParaRPr>
          </a:p>
          <a:p>
            <a:pPr marL="285750" lvl="0" indent="-285750" algn="l" rtl="0">
              <a:lnSpc>
                <a:spcPct val="120000"/>
              </a:lnSpc>
              <a:spcBef>
                <a:spcPts val="0"/>
              </a:spcBef>
              <a:spcAft>
                <a:spcPts val="0"/>
              </a:spcAft>
              <a:buClr>
                <a:srgbClr val="C00000"/>
              </a:buClr>
              <a:buSzPts val="1800"/>
              <a:buFont typeface="Wingdings" panose="05000000000000000000" pitchFamily="2" charset="2"/>
              <a:buChar char="v"/>
            </a:pPr>
            <a:r>
              <a:rPr lang="en-US" sz="1900" dirty="0">
                <a:solidFill>
                  <a:schemeClr val="tx1"/>
                </a:solidFill>
              </a:rPr>
              <a:t>CIRCUMSTANTIAL   refers to the circumstances surrounding the treaties. Menominee  “that when a white man puts his fingers upon our lands, he had long nails, &amp; they go deep, and is hard to get them out.  You have had sad experiences that this is true.  You have told us, the white people have got your lands.  And you have come to seek an asylum among us.  For which we are glad, that you thought of us.”   “a tenancy in common was agreed upon between the parties. </a:t>
            </a:r>
          </a:p>
          <a:p>
            <a:pPr marL="285750" lvl="0" indent="-285750" algn="l" rtl="0">
              <a:lnSpc>
                <a:spcPct val="120000"/>
              </a:lnSpc>
              <a:spcBef>
                <a:spcPts val="0"/>
              </a:spcBef>
              <a:spcAft>
                <a:spcPts val="0"/>
              </a:spcAft>
              <a:buClr>
                <a:srgbClr val="C00000"/>
              </a:buClr>
              <a:buSzPts val="1800"/>
              <a:buFont typeface="Wingdings" panose="05000000000000000000" pitchFamily="2" charset="2"/>
              <a:buChar char="v"/>
            </a:pPr>
            <a:endParaRPr lang="en-US" sz="1900" dirty="0">
              <a:solidFill>
                <a:schemeClr val="tx1"/>
              </a:solidFill>
            </a:endParaRPr>
          </a:p>
          <a:p>
            <a:pPr marL="285750" lvl="0" indent="-285750" algn="l" rtl="0">
              <a:lnSpc>
                <a:spcPct val="120000"/>
              </a:lnSpc>
              <a:spcBef>
                <a:spcPts val="0"/>
              </a:spcBef>
              <a:spcAft>
                <a:spcPts val="0"/>
              </a:spcAft>
              <a:buClr>
                <a:srgbClr val="C00000"/>
              </a:buClr>
              <a:buSzPts val="1800"/>
              <a:buFont typeface="Wingdings" panose="05000000000000000000" pitchFamily="2" charset="2"/>
              <a:buChar char="v"/>
            </a:pPr>
            <a:r>
              <a:rPr lang="en-US" sz="1900" dirty="0">
                <a:solidFill>
                  <a:schemeClr val="tx1"/>
                </a:solidFill>
              </a:rPr>
              <a:t>DOCUMENTARY  refers to the conditions surrounding the making of treaties.  </a:t>
            </a:r>
            <a:r>
              <a:rPr lang="en-US" sz="1900" dirty="0" err="1">
                <a:solidFill>
                  <a:schemeClr val="tx1"/>
                </a:solidFill>
              </a:rPr>
              <a:t>Ie</a:t>
            </a:r>
            <a:r>
              <a:rPr lang="en-US" sz="1900" dirty="0">
                <a:solidFill>
                  <a:schemeClr val="tx1"/>
                </a:solidFill>
              </a:rPr>
              <a:t>. Who signed – valid Chiefs or appointed by U.S.; French interference; treaties signed by the President disregarded; U.S. wanted the land</a:t>
            </a:r>
            <a:endParaRPr sz="1900" dirty="0">
              <a:solidFill>
                <a:schemeClr val="tx1"/>
              </a:solidFil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95000"/>
                <a:lumOff val="5000"/>
              </a:schemeClr>
            </a:gs>
            <a:gs pos="69000">
              <a:schemeClr val="accent5">
                <a:lumMod val="60000"/>
              </a:schemeClr>
            </a:gs>
          </a:gsLst>
          <a:path path="circle">
            <a:fillToRect l="50000" t="50000" r="50000" b="50000"/>
          </a:path>
          <a:tileRect/>
        </a:gradFill>
        <a:effectLst/>
      </p:bgPr>
    </p:bg>
    <p:spTree>
      <p:nvGrpSpPr>
        <p:cNvPr id="1" name="Shape 247"/>
        <p:cNvGrpSpPr/>
        <p:nvPr/>
      </p:nvGrpSpPr>
      <p:grpSpPr>
        <a:xfrm>
          <a:off x="0" y="0"/>
          <a:ext cx="0" cy="0"/>
          <a:chOff x="0" y="0"/>
          <a:chExt cx="0" cy="0"/>
        </a:xfrm>
      </p:grpSpPr>
      <p:sp>
        <p:nvSpPr>
          <p:cNvPr id="248" name="Google Shape;248;p27"/>
          <p:cNvSpPr txBox="1">
            <a:spLocks noGrp="1"/>
          </p:cNvSpPr>
          <p:nvPr>
            <p:ph type="title"/>
          </p:nvPr>
        </p:nvSpPr>
        <p:spPr>
          <a:xfrm>
            <a:off x="1066800" y="123325"/>
            <a:ext cx="10058400" cy="13716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62626"/>
              </a:buClr>
              <a:buSzPts val="3800"/>
              <a:buFont typeface="Geo"/>
              <a:buNone/>
            </a:pPr>
            <a:r>
              <a:rPr lang="en-US" dirty="0">
                <a:solidFill>
                  <a:schemeClr val="bg1"/>
                </a:solidFill>
                <a:latin typeface="Georgia Pro Cond Black" panose="02040A06050405020203" pitchFamily="18" charset="0"/>
              </a:rPr>
              <a:t>1831 and 1832 Menominee Treaties</a:t>
            </a:r>
            <a:endParaRPr dirty="0">
              <a:solidFill>
                <a:schemeClr val="bg1"/>
              </a:solidFill>
              <a:latin typeface="Georgia Pro Cond Black" panose="02040A06050405020203" pitchFamily="18" charset="0"/>
            </a:endParaRPr>
          </a:p>
        </p:txBody>
      </p:sp>
      <p:sp>
        <p:nvSpPr>
          <p:cNvPr id="249" name="Google Shape;249;p27"/>
          <p:cNvSpPr txBox="1">
            <a:spLocks noGrp="1"/>
          </p:cNvSpPr>
          <p:nvPr>
            <p:ph type="body" idx="1"/>
          </p:nvPr>
        </p:nvSpPr>
        <p:spPr>
          <a:xfrm>
            <a:off x="1066800" y="1504188"/>
            <a:ext cx="10058400" cy="3849624"/>
          </a:xfrm>
          <a:prstGeom prst="rect">
            <a:avLst/>
          </a:prstGeom>
          <a:noFill/>
          <a:ln>
            <a:noFill/>
          </a:ln>
        </p:spPr>
        <p:txBody>
          <a:bodyPr spcFirstLastPara="1" wrap="square" lIns="91425" tIns="45700" rIns="91425" bIns="45700" anchor="t" anchorCtr="0">
            <a:noAutofit/>
          </a:bodyPr>
          <a:lstStyle/>
          <a:p>
            <a:pPr marL="342900" lvl="0" algn="l" rtl="0">
              <a:lnSpc>
                <a:spcPct val="120000"/>
              </a:lnSpc>
              <a:spcBef>
                <a:spcPts val="0"/>
              </a:spcBef>
              <a:spcAft>
                <a:spcPts val="0"/>
              </a:spcAft>
              <a:buClr>
                <a:srgbClr val="C00000"/>
              </a:buClr>
              <a:buSzPts val="2000"/>
              <a:buFont typeface="Wingdings" panose="05000000000000000000" pitchFamily="2" charset="2"/>
              <a:buChar char="v"/>
            </a:pPr>
            <a:r>
              <a:rPr lang="en-US" dirty="0">
                <a:solidFill>
                  <a:schemeClr val="bg1"/>
                </a:solidFill>
                <a:latin typeface="Georgia Pro" panose="02040502050405020303" pitchFamily="18" charset="0"/>
              </a:rPr>
              <a:t>Menominee go to Washington, write letters to the President,  </a:t>
            </a:r>
            <a:endParaRPr dirty="0">
              <a:solidFill>
                <a:schemeClr val="bg1"/>
              </a:solidFill>
              <a:latin typeface="Georgia Pro" panose="02040502050405020303" pitchFamily="18" charset="0"/>
            </a:endParaRPr>
          </a:p>
          <a:p>
            <a:pPr marL="342900" lvl="0" algn="l" rtl="0">
              <a:lnSpc>
                <a:spcPct val="120000"/>
              </a:lnSpc>
              <a:spcBef>
                <a:spcPts val="900"/>
              </a:spcBef>
              <a:spcAft>
                <a:spcPts val="0"/>
              </a:spcAft>
              <a:buClr>
                <a:srgbClr val="C00000"/>
              </a:buClr>
              <a:buSzPts val="2000"/>
              <a:buFont typeface="Wingdings" panose="05000000000000000000" pitchFamily="2" charset="2"/>
              <a:buChar char="v"/>
            </a:pPr>
            <a:r>
              <a:rPr lang="en-US" dirty="0">
                <a:solidFill>
                  <a:schemeClr val="bg1"/>
                </a:solidFill>
                <a:latin typeface="Georgia Pro" panose="02040502050405020303" pitchFamily="18" charset="0"/>
              </a:rPr>
              <a:t>In the  1831 treaty  500,00 acres was identified for the New York Indians, Menominee lose millions of acres.</a:t>
            </a:r>
            <a:endParaRPr dirty="0">
              <a:solidFill>
                <a:schemeClr val="bg1"/>
              </a:solidFill>
              <a:latin typeface="Georgia Pro" panose="02040502050405020303" pitchFamily="18" charset="0"/>
            </a:endParaRPr>
          </a:p>
          <a:p>
            <a:pPr marL="342900" lvl="0" algn="l" rtl="0">
              <a:lnSpc>
                <a:spcPct val="120000"/>
              </a:lnSpc>
              <a:spcBef>
                <a:spcPts val="900"/>
              </a:spcBef>
              <a:spcAft>
                <a:spcPts val="0"/>
              </a:spcAft>
              <a:buClr>
                <a:srgbClr val="C00000"/>
              </a:buClr>
              <a:buSzPts val="2000"/>
              <a:buFont typeface="Wingdings" panose="05000000000000000000" pitchFamily="2" charset="2"/>
              <a:buChar char="v"/>
            </a:pPr>
            <a:r>
              <a:rPr lang="en-US" dirty="0">
                <a:solidFill>
                  <a:schemeClr val="bg1"/>
                </a:solidFill>
                <a:latin typeface="Georgia Pro" panose="02040502050405020303" pitchFamily="18" charset="0"/>
              </a:rPr>
              <a:t>The 1831 treaty designated two townships for the Stockbridge, and one township for the </a:t>
            </a:r>
            <a:r>
              <a:rPr lang="en-US" dirty="0" err="1">
                <a:solidFill>
                  <a:schemeClr val="bg1"/>
                </a:solidFill>
                <a:latin typeface="Georgia Pro" panose="02040502050405020303" pitchFamily="18" charset="0"/>
              </a:rPr>
              <a:t>Brothertown</a:t>
            </a:r>
            <a:endParaRPr dirty="0">
              <a:solidFill>
                <a:schemeClr val="bg1"/>
              </a:solidFill>
              <a:latin typeface="Georgia Pro" panose="02040502050405020303" pitchFamily="18" charset="0"/>
            </a:endParaRPr>
          </a:p>
          <a:p>
            <a:pPr marL="342900" lvl="0" algn="l" rtl="0">
              <a:lnSpc>
                <a:spcPct val="120000"/>
              </a:lnSpc>
              <a:spcBef>
                <a:spcPts val="900"/>
              </a:spcBef>
              <a:spcAft>
                <a:spcPts val="0"/>
              </a:spcAft>
              <a:buClr>
                <a:srgbClr val="C00000"/>
              </a:buClr>
              <a:buSzPts val="2000"/>
              <a:buFont typeface="Wingdings" panose="05000000000000000000" pitchFamily="2" charset="2"/>
              <a:buChar char="v"/>
            </a:pPr>
            <a:r>
              <a:rPr lang="en-US" dirty="0">
                <a:solidFill>
                  <a:schemeClr val="bg1"/>
                </a:solidFill>
                <a:latin typeface="Georgia Pro" panose="02040502050405020303" pitchFamily="18" charset="0"/>
              </a:rPr>
              <a:t>The issue that was controversial was the New York Indians  request to exchange 200,000 acres of the colder northern land for 200,000, for better agricultural land on the south end of the 500,000 acres.</a:t>
            </a:r>
            <a:endParaRPr dirty="0">
              <a:solidFill>
                <a:schemeClr val="bg1"/>
              </a:solidFill>
              <a:latin typeface="Georgia Pro" panose="02040502050405020303" pitchFamily="18" charset="0"/>
            </a:endParaRPr>
          </a:p>
          <a:p>
            <a:pPr marL="342900" lvl="0" algn="l" rtl="0">
              <a:lnSpc>
                <a:spcPct val="120000"/>
              </a:lnSpc>
              <a:spcBef>
                <a:spcPts val="900"/>
              </a:spcBef>
              <a:spcAft>
                <a:spcPts val="0"/>
              </a:spcAft>
              <a:buClr>
                <a:srgbClr val="C00000"/>
              </a:buClr>
              <a:buSzPts val="2000"/>
              <a:buFont typeface="Wingdings" panose="05000000000000000000" pitchFamily="2" charset="2"/>
              <a:buChar char="v"/>
            </a:pPr>
            <a:r>
              <a:rPr lang="en-US" dirty="0">
                <a:solidFill>
                  <a:schemeClr val="bg1"/>
                </a:solidFill>
                <a:latin typeface="Georgia Pro" panose="02040502050405020303" pitchFamily="18" charset="0"/>
              </a:rPr>
              <a:t>The 1832 settled the controversy be exchanging the 200,000 acres.</a:t>
            </a:r>
            <a:endParaRPr dirty="0">
              <a:solidFill>
                <a:schemeClr val="bg1"/>
              </a:solidFill>
              <a:latin typeface="Georgia Pro" panose="02040502050405020303" pitchFamily="18"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2000">
              <a:schemeClr val="accent5">
                <a:lumMod val="67000"/>
              </a:schemeClr>
            </a:gs>
            <a:gs pos="41000">
              <a:schemeClr val="accent5">
                <a:lumMod val="97000"/>
                <a:lumOff val="3000"/>
              </a:schemeClr>
            </a:gs>
            <a:gs pos="68000">
              <a:srgbClr val="09EFF5"/>
            </a:gs>
          </a:gsLst>
          <a:lin ang="10800000" scaled="1"/>
          <a:tileRect/>
        </a:gradFill>
        <a:effectLst/>
      </p:bgPr>
    </p:bg>
    <p:spTree>
      <p:nvGrpSpPr>
        <p:cNvPr id="1" name="Shape 253"/>
        <p:cNvGrpSpPr/>
        <p:nvPr/>
      </p:nvGrpSpPr>
      <p:grpSpPr>
        <a:xfrm>
          <a:off x="0" y="0"/>
          <a:ext cx="0" cy="0"/>
          <a:chOff x="0" y="0"/>
          <a:chExt cx="0" cy="0"/>
        </a:xfrm>
      </p:grpSpPr>
      <p:sp>
        <p:nvSpPr>
          <p:cNvPr id="254" name="Google Shape;254;p28"/>
          <p:cNvSpPr txBox="1">
            <a:spLocks noGrp="1"/>
          </p:cNvSpPr>
          <p:nvPr>
            <p:ph type="title"/>
          </p:nvPr>
        </p:nvSpPr>
        <p:spPr>
          <a:xfrm>
            <a:off x="695170" y="1109466"/>
            <a:ext cx="5647691" cy="4312500"/>
          </a:xfrm>
          <a:prstGeom prst="rect">
            <a:avLst/>
          </a:prstGeom>
          <a:noFill/>
          <a:ln>
            <a:noFill/>
          </a:ln>
        </p:spPr>
        <p:txBody>
          <a:bodyPr spcFirstLastPara="1" wrap="square" lIns="91425" tIns="45700" rIns="91425" bIns="45700" anchor="ctr" anchorCtr="0">
            <a:normAutofit/>
          </a:bodyPr>
          <a:lstStyle/>
          <a:p>
            <a:pPr marL="0" lvl="0" indent="0" algn="r" rtl="0">
              <a:lnSpc>
                <a:spcPct val="83000"/>
              </a:lnSpc>
              <a:spcBef>
                <a:spcPts val="0"/>
              </a:spcBef>
              <a:spcAft>
                <a:spcPts val="0"/>
              </a:spcAft>
              <a:buClr>
                <a:schemeClr val="dk1"/>
              </a:buClr>
              <a:buSzPts val="6800"/>
              <a:buFont typeface="Geo"/>
              <a:buNone/>
            </a:pPr>
            <a:r>
              <a:rPr lang="en-US" sz="6800" i="1" cap="none" dirty="0">
                <a:solidFill>
                  <a:schemeClr val="dk1"/>
                </a:solidFill>
                <a:latin typeface="Georgia Pro Cond Black" panose="02040A06050405020203" pitchFamily="18" charset="0"/>
              </a:rPr>
              <a:t>REMOVAL POLICY OF U.S. CONTINUES</a:t>
            </a:r>
            <a:endParaRPr i="1" dirty="0">
              <a:latin typeface="Georgia Pro Cond Black" panose="02040A06050405020203" pitchFamily="18" charset="0"/>
            </a:endParaRPr>
          </a:p>
        </p:txBody>
      </p:sp>
      <p:sp>
        <p:nvSpPr>
          <p:cNvPr id="255" name="Google Shape;255;p28"/>
          <p:cNvSpPr txBox="1">
            <a:spLocks noGrp="1"/>
          </p:cNvSpPr>
          <p:nvPr>
            <p:ph type="body" idx="1"/>
          </p:nvPr>
        </p:nvSpPr>
        <p:spPr>
          <a:xfrm>
            <a:off x="7195458" y="1109466"/>
            <a:ext cx="4452244" cy="431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2000"/>
              <a:buNone/>
            </a:pPr>
            <a:r>
              <a:rPr lang="en-US" dirty="0">
                <a:solidFill>
                  <a:schemeClr val="bg1"/>
                </a:solidFill>
                <a:latin typeface="Georgia Pro" panose="02040502050405020303" pitchFamily="18" charset="0"/>
              </a:rPr>
              <a:t>Despite opposition, the U.S. continues making treaties to remove the New York Indians to the West.</a:t>
            </a:r>
            <a:endParaRPr dirty="0">
              <a:solidFill>
                <a:schemeClr val="bg1"/>
              </a:solidFill>
              <a:latin typeface="Georgia Pro" panose="02040502050405020303" pitchFamily="18" charset="0"/>
            </a:endParaRPr>
          </a:p>
        </p:txBody>
      </p:sp>
      <p:cxnSp>
        <p:nvCxnSpPr>
          <p:cNvPr id="256" name="Google Shape;256;p28"/>
          <p:cNvCxnSpPr>
            <a:cxnSpLocks/>
          </p:cNvCxnSpPr>
          <p:nvPr/>
        </p:nvCxnSpPr>
        <p:spPr>
          <a:xfrm>
            <a:off x="6780045" y="1109466"/>
            <a:ext cx="0" cy="4256316"/>
          </a:xfrm>
          <a:prstGeom prst="straightConnector1">
            <a:avLst/>
          </a:prstGeom>
          <a:noFill/>
          <a:ln w="57150" cap="flat" cmpd="sng">
            <a:solidFill>
              <a:srgbClr val="C00000"/>
            </a:solidFill>
            <a:prstDash val="solid"/>
            <a:round/>
            <a:headEnd type="none" w="sm" len="sm"/>
            <a:tailEnd type="none" w="sm" len="sm"/>
          </a:ln>
        </p:spPr>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effectLst/>
      </p:bgPr>
    </p:bg>
    <p:spTree>
      <p:nvGrpSpPr>
        <p:cNvPr id="1" name="Shape 260"/>
        <p:cNvGrpSpPr/>
        <p:nvPr/>
      </p:nvGrpSpPr>
      <p:grpSpPr>
        <a:xfrm>
          <a:off x="0" y="0"/>
          <a:ext cx="0" cy="0"/>
          <a:chOff x="0" y="0"/>
          <a:chExt cx="0" cy="0"/>
        </a:xfrm>
      </p:grpSpPr>
      <p:sp>
        <p:nvSpPr>
          <p:cNvPr id="262" name="Google Shape;262;p29"/>
          <p:cNvSpPr txBox="1">
            <a:spLocks noGrp="1"/>
          </p:cNvSpPr>
          <p:nvPr>
            <p:ph type="title"/>
          </p:nvPr>
        </p:nvSpPr>
        <p:spPr>
          <a:xfrm>
            <a:off x="917844" y="1185059"/>
            <a:ext cx="3675199" cy="4487882"/>
          </a:xfrm>
          <a:prstGeom prst="rect">
            <a:avLst/>
          </a:prstGeom>
          <a:solidFill>
            <a:schemeClr val="bg1"/>
          </a:solidFill>
          <a:ln w="38100">
            <a:solidFill>
              <a:srgbClr val="C00000"/>
            </a:solid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62626"/>
              </a:buClr>
              <a:buSzPts val="4400"/>
              <a:buFont typeface="Geo"/>
              <a:buNone/>
            </a:pPr>
            <a:r>
              <a:rPr lang="en-US" sz="4400" i="1" dirty="0">
                <a:latin typeface="Georgia Pro Black" panose="02040A02050405020203" pitchFamily="18" charset="0"/>
              </a:rPr>
              <a:t>Treaties continue, threats of removal</a:t>
            </a:r>
            <a:endParaRPr i="1" dirty="0">
              <a:latin typeface="Georgia Pro Black" panose="02040A02050405020203" pitchFamily="18" charset="0"/>
            </a:endParaRPr>
          </a:p>
        </p:txBody>
      </p:sp>
      <p:sp>
        <p:nvSpPr>
          <p:cNvPr id="263" name="Google Shape;263;p29"/>
          <p:cNvSpPr txBox="1">
            <a:spLocks noGrp="1"/>
          </p:cNvSpPr>
          <p:nvPr>
            <p:ph type="body" idx="1"/>
          </p:nvPr>
        </p:nvSpPr>
        <p:spPr>
          <a:xfrm>
            <a:off x="5127171" y="1185058"/>
            <a:ext cx="6146985" cy="4736457"/>
          </a:xfrm>
          <a:prstGeom prst="rect">
            <a:avLst/>
          </a:prstGeom>
          <a:noFill/>
          <a:ln>
            <a:noFill/>
          </a:ln>
        </p:spPr>
        <p:txBody>
          <a:bodyPr spcFirstLastPara="1" wrap="square" lIns="91425" tIns="45700" rIns="91425" bIns="45700" anchor="ctr" anchorCtr="0">
            <a:normAutofit/>
          </a:bodyPr>
          <a:lstStyle/>
          <a:p>
            <a:pPr marL="342900" lvl="0" algn="l" rtl="0">
              <a:lnSpc>
                <a:spcPct val="120000"/>
              </a:lnSpc>
              <a:spcBef>
                <a:spcPts val="0"/>
              </a:spcBef>
              <a:spcAft>
                <a:spcPts val="0"/>
              </a:spcAft>
              <a:buClr>
                <a:srgbClr val="C00000"/>
              </a:buClr>
              <a:buSzPts val="2000"/>
              <a:buFont typeface="Wingdings" panose="05000000000000000000" pitchFamily="2" charset="2"/>
              <a:buChar char="v"/>
            </a:pPr>
            <a:r>
              <a:rPr lang="en-US" b="1" dirty="0">
                <a:solidFill>
                  <a:schemeClr val="bg1"/>
                </a:solidFill>
                <a:latin typeface="Georgia Pro" panose="02040502050405020303" pitchFamily="18" charset="0"/>
              </a:rPr>
              <a:t>Oneida treaties</a:t>
            </a:r>
            <a:endParaRPr dirty="0">
              <a:solidFill>
                <a:schemeClr val="bg1"/>
              </a:solidFill>
              <a:latin typeface="Georgia Pro" panose="02040502050405020303" pitchFamily="18" charset="0"/>
            </a:endParaRPr>
          </a:p>
          <a:p>
            <a:pPr marL="342900" lvl="0" algn="l" rtl="0">
              <a:lnSpc>
                <a:spcPct val="120000"/>
              </a:lnSpc>
              <a:spcBef>
                <a:spcPts val="900"/>
              </a:spcBef>
              <a:spcAft>
                <a:spcPts val="0"/>
              </a:spcAft>
              <a:buClr>
                <a:srgbClr val="C00000"/>
              </a:buClr>
              <a:buSzPts val="2000"/>
              <a:buFont typeface="Wingdings" panose="05000000000000000000" pitchFamily="2" charset="2"/>
              <a:buChar char="v"/>
            </a:pPr>
            <a:r>
              <a:rPr lang="en-US" dirty="0">
                <a:solidFill>
                  <a:schemeClr val="bg1"/>
                </a:solidFill>
                <a:latin typeface="Georgia Pro" panose="02040502050405020303" pitchFamily="18" charset="0"/>
              </a:rPr>
              <a:t>1836 </a:t>
            </a:r>
            <a:r>
              <a:rPr lang="en-US" dirty="0" err="1">
                <a:solidFill>
                  <a:schemeClr val="bg1"/>
                </a:solidFill>
                <a:latin typeface="Georgia Pro" panose="02040502050405020303" pitchFamily="18" charset="0"/>
              </a:rPr>
              <a:t>Suydam</a:t>
            </a:r>
            <a:r>
              <a:rPr lang="en-US" dirty="0">
                <a:solidFill>
                  <a:schemeClr val="bg1"/>
                </a:solidFill>
                <a:latin typeface="Georgia Pro" panose="02040502050405020303" pitchFamily="18" charset="0"/>
              </a:rPr>
              <a:t> treaties with Stockbridge and Oneida for removal to the West,  never ratified.</a:t>
            </a:r>
            <a:endParaRPr dirty="0">
              <a:solidFill>
                <a:schemeClr val="bg1"/>
              </a:solidFill>
              <a:latin typeface="Georgia Pro" panose="02040502050405020303" pitchFamily="18" charset="0"/>
            </a:endParaRPr>
          </a:p>
          <a:p>
            <a:pPr marL="342900" lvl="0" algn="l" rtl="0">
              <a:lnSpc>
                <a:spcPct val="120000"/>
              </a:lnSpc>
              <a:spcBef>
                <a:spcPts val="900"/>
              </a:spcBef>
              <a:spcAft>
                <a:spcPts val="0"/>
              </a:spcAft>
              <a:buClr>
                <a:srgbClr val="C00000"/>
              </a:buClr>
              <a:buSzPts val="2000"/>
              <a:buFont typeface="Wingdings" panose="05000000000000000000" pitchFamily="2" charset="2"/>
              <a:buChar char="v"/>
            </a:pPr>
            <a:r>
              <a:rPr lang="en-US" dirty="0">
                <a:solidFill>
                  <a:schemeClr val="bg1"/>
                </a:solidFill>
                <a:latin typeface="Georgia Pro" panose="02040502050405020303" pitchFamily="18" charset="0"/>
              </a:rPr>
              <a:t>1838 Buffalo Creek  planned to remove of all Six Nations to the West</a:t>
            </a:r>
            <a:endParaRPr dirty="0">
              <a:solidFill>
                <a:schemeClr val="bg1"/>
              </a:solidFill>
              <a:latin typeface="Georgia Pro" panose="02040502050405020303" pitchFamily="18" charset="0"/>
            </a:endParaRPr>
          </a:p>
          <a:p>
            <a:pPr marL="342900" lvl="0" algn="l" rtl="0">
              <a:lnSpc>
                <a:spcPct val="120000"/>
              </a:lnSpc>
              <a:spcBef>
                <a:spcPts val="900"/>
              </a:spcBef>
              <a:spcAft>
                <a:spcPts val="0"/>
              </a:spcAft>
              <a:buClr>
                <a:srgbClr val="C00000"/>
              </a:buClr>
              <a:buSzPts val="2000"/>
              <a:buFont typeface="Wingdings" panose="05000000000000000000" pitchFamily="2" charset="2"/>
              <a:buChar char="v"/>
            </a:pPr>
            <a:r>
              <a:rPr lang="en-US" dirty="0">
                <a:solidFill>
                  <a:schemeClr val="bg1"/>
                </a:solidFill>
                <a:latin typeface="Georgia Pro" panose="02040502050405020303" pitchFamily="18" charset="0"/>
              </a:rPr>
              <a:t>1838  Oneida, Feb. 3, 1838  Oneida, WI final treaty for 65,400 acres</a:t>
            </a:r>
            <a:endParaRPr dirty="0">
              <a:solidFill>
                <a:schemeClr val="bg1"/>
              </a:solidFill>
              <a:latin typeface="Georgia Pro" panose="02040502050405020303" pitchFamily="18" charset="0"/>
            </a:endParaRPr>
          </a:p>
          <a:p>
            <a:pPr marL="182880" lvl="0" indent="-55879" algn="l" rtl="0">
              <a:lnSpc>
                <a:spcPct val="120000"/>
              </a:lnSpc>
              <a:spcBef>
                <a:spcPts val="900"/>
              </a:spcBef>
              <a:spcAft>
                <a:spcPts val="0"/>
              </a:spcAft>
              <a:buSzPts val="2000"/>
              <a:buNone/>
            </a:pPr>
            <a:endParaRPr sz="2000" dirty="0"/>
          </a:p>
        </p:txBody>
      </p:sp>
    </p:spTree>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13000">
              <a:schemeClr val="accent5">
                <a:lumMod val="67000"/>
              </a:schemeClr>
            </a:gs>
            <a:gs pos="16000">
              <a:schemeClr val="bg1"/>
            </a:gs>
          </a:gsLst>
          <a:lin ang="5400000" scaled="1"/>
          <a:tileRect/>
        </a:gradFill>
        <a:effectLst/>
      </p:bgPr>
    </p:bg>
    <p:spTree>
      <p:nvGrpSpPr>
        <p:cNvPr id="1" name="Shape 267"/>
        <p:cNvGrpSpPr/>
        <p:nvPr/>
      </p:nvGrpSpPr>
      <p:grpSpPr>
        <a:xfrm>
          <a:off x="0" y="0"/>
          <a:ext cx="0" cy="0"/>
          <a:chOff x="0" y="0"/>
          <a:chExt cx="0" cy="0"/>
        </a:xfrm>
      </p:grpSpPr>
      <p:sp>
        <p:nvSpPr>
          <p:cNvPr id="270" name="Google Shape;270;p30"/>
          <p:cNvSpPr txBox="1">
            <a:spLocks noGrp="1"/>
          </p:cNvSpPr>
          <p:nvPr>
            <p:ph type="title"/>
          </p:nvPr>
        </p:nvSpPr>
        <p:spPr>
          <a:xfrm>
            <a:off x="415650" y="147053"/>
            <a:ext cx="11360700" cy="7635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62626"/>
              </a:buClr>
              <a:buSzPts val="4400"/>
              <a:buFont typeface="Geo"/>
              <a:buNone/>
            </a:pPr>
            <a:r>
              <a:rPr lang="en-US" sz="4400" i="1" dirty="0">
                <a:solidFill>
                  <a:schemeClr val="bg1"/>
                </a:solidFill>
                <a:latin typeface="Georgia Pro Cond Black" panose="02040A06050405020203" pitchFamily="18" charset="0"/>
              </a:rPr>
              <a:t>Menominee Treaties</a:t>
            </a:r>
            <a:endParaRPr i="1" dirty="0">
              <a:solidFill>
                <a:schemeClr val="bg1"/>
              </a:solidFill>
              <a:latin typeface="Georgia Pro Cond Black" panose="02040A06050405020203" pitchFamily="18" charset="0"/>
            </a:endParaRPr>
          </a:p>
        </p:txBody>
      </p:sp>
      <p:sp>
        <p:nvSpPr>
          <p:cNvPr id="271" name="Google Shape;271;p30"/>
          <p:cNvSpPr txBox="1">
            <a:spLocks noGrp="1"/>
          </p:cNvSpPr>
          <p:nvPr>
            <p:ph type="body" idx="1"/>
          </p:nvPr>
        </p:nvSpPr>
        <p:spPr>
          <a:xfrm>
            <a:off x="185057" y="1393371"/>
            <a:ext cx="11832771" cy="5464628"/>
          </a:xfrm>
          <a:prstGeom prst="rect">
            <a:avLst/>
          </a:prstGeom>
          <a:noFill/>
          <a:ln>
            <a:noFill/>
          </a:ln>
        </p:spPr>
        <p:txBody>
          <a:bodyPr spcFirstLastPara="1" wrap="square" lIns="91425" tIns="45700" rIns="91425" bIns="45700" anchor="ctr" anchorCtr="0">
            <a:normAutofit fontScale="62500" lnSpcReduction="20000"/>
          </a:bodyPr>
          <a:lstStyle/>
          <a:p>
            <a:pPr marR="0" lvl="0" indent="-457200" algn="l" rtl="0">
              <a:lnSpc>
                <a:spcPct val="110000"/>
              </a:lnSpc>
              <a:spcBef>
                <a:spcPts val="0"/>
              </a:spcBef>
              <a:spcAft>
                <a:spcPts val="0"/>
              </a:spcAft>
              <a:buClr>
                <a:srgbClr val="C00000"/>
              </a:buClr>
              <a:buSzPct val="85000"/>
              <a:buFont typeface="Wingdings" panose="05000000000000000000" pitchFamily="2" charset="2"/>
              <a:buChar char="v"/>
            </a:pPr>
            <a:r>
              <a:rPr lang="en-US" sz="3500" dirty="0">
                <a:solidFill>
                  <a:schemeClr val="tx1"/>
                </a:solidFill>
                <a:latin typeface="Georgia Pro" panose="02040502050405020303" pitchFamily="18" charset="0"/>
                <a:ea typeface="Calibri"/>
                <a:cs typeface="Calibri"/>
                <a:sym typeface="Calibri"/>
              </a:rPr>
              <a:t>The approximately 10 million acres of Menominee land was reduced through treaties from 1821 to 1856.</a:t>
            </a:r>
            <a:endParaRPr sz="3500" dirty="0">
              <a:solidFill>
                <a:schemeClr val="tx1"/>
              </a:solidFill>
              <a:latin typeface="Georgia Pro" panose="02040502050405020303" pitchFamily="18" charset="0"/>
            </a:endParaRPr>
          </a:p>
          <a:p>
            <a:pPr marR="0" lvl="0" indent="-457200" algn="l" rtl="0">
              <a:lnSpc>
                <a:spcPct val="110000"/>
              </a:lnSpc>
              <a:spcBef>
                <a:spcPts val="800"/>
              </a:spcBef>
              <a:spcAft>
                <a:spcPts val="0"/>
              </a:spcAft>
              <a:buClr>
                <a:srgbClr val="C00000"/>
              </a:buClr>
              <a:buSzPct val="85000"/>
              <a:buFont typeface="Wingdings" panose="05000000000000000000" pitchFamily="2" charset="2"/>
              <a:buChar char="v"/>
            </a:pPr>
            <a:r>
              <a:rPr lang="en-US" sz="3500" dirty="0">
                <a:solidFill>
                  <a:schemeClr val="tx1"/>
                </a:solidFill>
                <a:latin typeface="Georgia Pro" panose="02040502050405020303" pitchFamily="18" charset="0"/>
                <a:ea typeface="Calibri"/>
                <a:cs typeface="Calibri"/>
                <a:sym typeface="Calibri"/>
              </a:rPr>
              <a:t>1821 and 1822 treaties with New York Indians, boundaries defined but changed by the President and it remained unsettled what lands would be designated for the New York Indians</a:t>
            </a:r>
            <a:endParaRPr sz="3500" dirty="0">
              <a:solidFill>
                <a:schemeClr val="tx1"/>
              </a:solidFill>
              <a:latin typeface="Georgia Pro" panose="02040502050405020303" pitchFamily="18" charset="0"/>
            </a:endParaRPr>
          </a:p>
          <a:p>
            <a:pPr marR="0" lvl="0" indent="-457200" algn="l" rtl="0">
              <a:lnSpc>
                <a:spcPct val="110000"/>
              </a:lnSpc>
              <a:spcBef>
                <a:spcPts val="800"/>
              </a:spcBef>
              <a:spcAft>
                <a:spcPts val="0"/>
              </a:spcAft>
              <a:buClr>
                <a:srgbClr val="C00000"/>
              </a:buClr>
              <a:buSzPct val="85000"/>
              <a:buFont typeface="Wingdings" panose="05000000000000000000" pitchFamily="2" charset="2"/>
              <a:buChar char="v"/>
            </a:pPr>
            <a:r>
              <a:rPr lang="en-US" sz="3500" dirty="0">
                <a:solidFill>
                  <a:schemeClr val="tx1"/>
                </a:solidFill>
                <a:latin typeface="Georgia Pro" panose="02040502050405020303" pitchFamily="18" charset="0"/>
                <a:ea typeface="Calibri"/>
                <a:cs typeface="Calibri"/>
                <a:sym typeface="Calibri"/>
              </a:rPr>
              <a:t>1825 and 1827 Treaties ceded one million acres of land lying between Lake Winnebago and Green Bay to the U.S. </a:t>
            </a:r>
            <a:endParaRPr sz="3500" dirty="0">
              <a:solidFill>
                <a:schemeClr val="tx1"/>
              </a:solidFill>
              <a:latin typeface="Georgia Pro" panose="02040502050405020303" pitchFamily="18" charset="0"/>
            </a:endParaRPr>
          </a:p>
          <a:p>
            <a:pPr marR="0" lvl="0" indent="-457200" algn="l" rtl="0">
              <a:lnSpc>
                <a:spcPct val="110000"/>
              </a:lnSpc>
              <a:spcBef>
                <a:spcPts val="800"/>
              </a:spcBef>
              <a:spcAft>
                <a:spcPts val="0"/>
              </a:spcAft>
              <a:buClr>
                <a:srgbClr val="C00000"/>
              </a:buClr>
              <a:buSzPct val="85000"/>
              <a:buFont typeface="Wingdings" panose="05000000000000000000" pitchFamily="2" charset="2"/>
              <a:buChar char="v"/>
            </a:pPr>
            <a:r>
              <a:rPr lang="en-US" sz="3500" dirty="0">
                <a:solidFill>
                  <a:schemeClr val="tx1"/>
                </a:solidFill>
                <a:latin typeface="Georgia Pro" panose="02040502050405020303" pitchFamily="18" charset="0"/>
                <a:ea typeface="Calibri"/>
                <a:cs typeface="Calibri"/>
                <a:sym typeface="Calibri"/>
              </a:rPr>
              <a:t>1831 and 1832 treaties,  500,000 acres for New York Indians, two townships for Stockbridge and one township for the </a:t>
            </a:r>
            <a:r>
              <a:rPr lang="en-US" sz="3500" dirty="0" err="1">
                <a:solidFill>
                  <a:schemeClr val="tx1"/>
                </a:solidFill>
                <a:latin typeface="Georgia Pro" panose="02040502050405020303" pitchFamily="18" charset="0"/>
                <a:ea typeface="Calibri"/>
                <a:cs typeface="Calibri"/>
                <a:sym typeface="Calibri"/>
              </a:rPr>
              <a:t>Brothertown</a:t>
            </a:r>
            <a:r>
              <a:rPr lang="en-US" sz="3500" dirty="0">
                <a:solidFill>
                  <a:schemeClr val="tx1"/>
                </a:solidFill>
                <a:latin typeface="Georgia Pro" panose="02040502050405020303" pitchFamily="18" charset="0"/>
                <a:ea typeface="Calibri"/>
                <a:cs typeface="Calibri"/>
                <a:sym typeface="Calibri"/>
              </a:rPr>
              <a:t>.  2.5 million acres ceded to U.S. </a:t>
            </a:r>
            <a:endParaRPr sz="3500" dirty="0">
              <a:solidFill>
                <a:schemeClr val="tx1"/>
              </a:solidFill>
              <a:latin typeface="Georgia Pro" panose="02040502050405020303" pitchFamily="18" charset="0"/>
            </a:endParaRPr>
          </a:p>
          <a:p>
            <a:pPr marR="0" lvl="0" indent="-457200" algn="l" rtl="0">
              <a:lnSpc>
                <a:spcPct val="110000"/>
              </a:lnSpc>
              <a:spcBef>
                <a:spcPts val="800"/>
              </a:spcBef>
              <a:spcAft>
                <a:spcPts val="0"/>
              </a:spcAft>
              <a:buClr>
                <a:srgbClr val="C00000"/>
              </a:buClr>
              <a:buSzPct val="85000"/>
              <a:buFont typeface="Wingdings" panose="05000000000000000000" pitchFamily="2" charset="2"/>
              <a:buChar char="v"/>
            </a:pPr>
            <a:r>
              <a:rPr lang="en-US" sz="3500" dirty="0">
                <a:solidFill>
                  <a:schemeClr val="tx1"/>
                </a:solidFill>
                <a:latin typeface="Georgia Pro" panose="02040502050405020303" pitchFamily="18" charset="0"/>
                <a:ea typeface="Calibri"/>
                <a:cs typeface="Calibri"/>
                <a:sym typeface="Calibri"/>
              </a:rPr>
              <a:t>1836 Treaty of the Cedars  ceded about 4 million acres most of their land in northeastern Wisconsin and a small strip along the Wisconsin River.  </a:t>
            </a:r>
            <a:endParaRPr sz="3500" dirty="0">
              <a:solidFill>
                <a:schemeClr val="tx1"/>
              </a:solidFill>
              <a:latin typeface="Georgia Pro" panose="02040502050405020303" pitchFamily="18" charset="0"/>
            </a:endParaRPr>
          </a:p>
          <a:p>
            <a:pPr marR="0" lvl="0" indent="-457200" algn="l" rtl="0">
              <a:lnSpc>
                <a:spcPct val="110000"/>
              </a:lnSpc>
              <a:spcBef>
                <a:spcPts val="800"/>
              </a:spcBef>
              <a:spcAft>
                <a:spcPts val="0"/>
              </a:spcAft>
              <a:buClr>
                <a:srgbClr val="C00000"/>
              </a:buClr>
              <a:buSzPct val="85000"/>
              <a:buFont typeface="Wingdings" panose="05000000000000000000" pitchFamily="2" charset="2"/>
              <a:buChar char="v"/>
            </a:pPr>
            <a:r>
              <a:rPr lang="en-US" sz="3500" dirty="0">
                <a:solidFill>
                  <a:schemeClr val="tx1"/>
                </a:solidFill>
                <a:latin typeface="Georgia Pro" panose="02040502050405020303" pitchFamily="18" charset="0"/>
                <a:ea typeface="Calibri"/>
                <a:cs typeface="Calibri"/>
                <a:sym typeface="Calibri"/>
              </a:rPr>
              <a:t>1848 Treaty of Lake </a:t>
            </a:r>
            <a:r>
              <a:rPr lang="en-US" sz="3500" dirty="0" err="1">
                <a:solidFill>
                  <a:schemeClr val="tx1"/>
                </a:solidFill>
                <a:latin typeface="Georgia Pro" panose="02040502050405020303" pitchFamily="18" charset="0"/>
                <a:ea typeface="Calibri"/>
                <a:cs typeface="Calibri"/>
                <a:sym typeface="Calibri"/>
              </a:rPr>
              <a:t>Poygan</a:t>
            </a:r>
            <a:r>
              <a:rPr lang="en-US" sz="3500" dirty="0">
                <a:solidFill>
                  <a:schemeClr val="tx1"/>
                </a:solidFill>
                <a:latin typeface="Georgia Pro" panose="02040502050405020303" pitchFamily="18" charset="0"/>
                <a:ea typeface="Calibri"/>
                <a:cs typeface="Calibri"/>
                <a:sym typeface="Calibri"/>
              </a:rPr>
              <a:t>  was designed to remove the Menominee to the west to Minnesota.  They didn’t move.</a:t>
            </a:r>
            <a:endParaRPr sz="3500" dirty="0">
              <a:solidFill>
                <a:schemeClr val="tx1"/>
              </a:solidFill>
              <a:latin typeface="Georgia Pro" panose="02040502050405020303" pitchFamily="18" charset="0"/>
            </a:endParaRPr>
          </a:p>
          <a:p>
            <a:pPr marR="0" lvl="0" indent="-457200" algn="l" rtl="0">
              <a:lnSpc>
                <a:spcPct val="110000"/>
              </a:lnSpc>
              <a:spcBef>
                <a:spcPts val="800"/>
              </a:spcBef>
              <a:spcAft>
                <a:spcPts val="0"/>
              </a:spcAft>
              <a:buClr>
                <a:srgbClr val="C00000"/>
              </a:buClr>
              <a:buSzPct val="85000"/>
              <a:buFont typeface="Wingdings" panose="05000000000000000000" pitchFamily="2" charset="2"/>
              <a:buChar char="v"/>
            </a:pPr>
            <a:r>
              <a:rPr lang="en-US" sz="3500" dirty="0">
                <a:solidFill>
                  <a:schemeClr val="tx1"/>
                </a:solidFill>
                <a:latin typeface="Georgia Pro" panose="02040502050405020303" pitchFamily="18" charset="0"/>
                <a:ea typeface="Calibri"/>
                <a:cs typeface="Calibri"/>
                <a:sym typeface="Calibri"/>
              </a:rPr>
              <a:t>1854  Treaty Lands on the Wolf River, 270,000 acres.</a:t>
            </a:r>
            <a:endParaRPr sz="3500" dirty="0">
              <a:solidFill>
                <a:schemeClr val="tx1"/>
              </a:solidFill>
              <a:latin typeface="Georgia Pro" panose="02040502050405020303" pitchFamily="18" charset="0"/>
            </a:endParaRPr>
          </a:p>
          <a:p>
            <a:pPr marR="0" lvl="0" indent="-457200" algn="l" rtl="0">
              <a:lnSpc>
                <a:spcPct val="110000"/>
              </a:lnSpc>
              <a:spcBef>
                <a:spcPts val="800"/>
              </a:spcBef>
              <a:spcAft>
                <a:spcPts val="0"/>
              </a:spcAft>
              <a:buClr>
                <a:srgbClr val="C00000"/>
              </a:buClr>
              <a:buSzPct val="85000"/>
              <a:buFont typeface="Wingdings" panose="05000000000000000000" pitchFamily="2" charset="2"/>
              <a:buChar char="v"/>
            </a:pPr>
            <a:r>
              <a:rPr lang="en-US" sz="3500" dirty="0">
                <a:solidFill>
                  <a:schemeClr val="tx1"/>
                </a:solidFill>
                <a:latin typeface="Georgia Pro" panose="02040502050405020303" pitchFamily="18" charset="0"/>
                <a:ea typeface="Calibri"/>
                <a:cs typeface="Calibri"/>
                <a:sym typeface="Calibri"/>
              </a:rPr>
              <a:t>1856  Treaty for two townships for the  Stockbridge.</a:t>
            </a:r>
            <a:endParaRPr sz="3500" dirty="0">
              <a:solidFill>
                <a:schemeClr val="tx1"/>
              </a:solidFill>
              <a:latin typeface="Georgia Pro" panose="02040502050405020303" pitchFamily="18" charset="0"/>
            </a:endParaRPr>
          </a:p>
          <a:p>
            <a:pPr marL="182880" lvl="0" indent="-93979" algn="l" rtl="0">
              <a:lnSpc>
                <a:spcPct val="110000"/>
              </a:lnSpc>
              <a:spcBef>
                <a:spcPts val="1700"/>
              </a:spcBef>
              <a:spcAft>
                <a:spcPts val="0"/>
              </a:spcAft>
              <a:buSzPct val="58333"/>
              <a:buNone/>
            </a:pPr>
            <a:endParaRPr dirty="0"/>
          </a:p>
        </p:txBody>
      </p:sp>
    </p:spTree>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13000">
              <a:schemeClr val="accent5">
                <a:lumMod val="67000"/>
              </a:schemeClr>
            </a:gs>
            <a:gs pos="18000">
              <a:schemeClr val="bg1"/>
            </a:gs>
          </a:gsLst>
          <a:lin ang="5400000" scaled="1"/>
          <a:tileRect/>
        </a:gradFill>
        <a:effectLst/>
      </p:bgPr>
    </p:bg>
    <p:spTree>
      <p:nvGrpSpPr>
        <p:cNvPr id="1" name="Shape 275"/>
        <p:cNvGrpSpPr/>
        <p:nvPr/>
      </p:nvGrpSpPr>
      <p:grpSpPr>
        <a:xfrm>
          <a:off x="0" y="0"/>
          <a:ext cx="0" cy="0"/>
          <a:chOff x="0" y="0"/>
          <a:chExt cx="0" cy="0"/>
        </a:xfrm>
      </p:grpSpPr>
      <p:sp>
        <p:nvSpPr>
          <p:cNvPr id="278" name="Google Shape;278;p31"/>
          <p:cNvSpPr txBox="1">
            <a:spLocks noGrp="1"/>
          </p:cNvSpPr>
          <p:nvPr>
            <p:ph type="title"/>
          </p:nvPr>
        </p:nvSpPr>
        <p:spPr>
          <a:xfrm>
            <a:off x="415600" y="223253"/>
            <a:ext cx="11360700" cy="7635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62626"/>
              </a:buClr>
              <a:buSzPts val="4100"/>
              <a:buFont typeface="Geo"/>
              <a:buNone/>
            </a:pPr>
            <a:r>
              <a:rPr lang="en-US" sz="4100" i="1" dirty="0">
                <a:solidFill>
                  <a:schemeClr val="bg1"/>
                </a:solidFill>
                <a:latin typeface="Georgia Pro Cond Black" panose="02040A06050405020203" pitchFamily="18" charset="0"/>
              </a:rPr>
              <a:t>Stockbridge Treaties</a:t>
            </a:r>
            <a:endParaRPr i="1" dirty="0">
              <a:solidFill>
                <a:schemeClr val="bg1"/>
              </a:solidFill>
              <a:latin typeface="Georgia Pro Cond Black" panose="02040A06050405020203" pitchFamily="18" charset="0"/>
            </a:endParaRPr>
          </a:p>
        </p:txBody>
      </p:sp>
      <p:sp>
        <p:nvSpPr>
          <p:cNvPr id="279" name="Google Shape;279;p31"/>
          <p:cNvSpPr txBox="1">
            <a:spLocks noGrp="1"/>
          </p:cNvSpPr>
          <p:nvPr>
            <p:ph type="body" idx="1"/>
          </p:nvPr>
        </p:nvSpPr>
        <p:spPr>
          <a:xfrm>
            <a:off x="457150" y="1721691"/>
            <a:ext cx="11277600" cy="4555200"/>
          </a:xfrm>
          <a:prstGeom prst="rect">
            <a:avLst/>
          </a:prstGeom>
          <a:noFill/>
          <a:ln>
            <a:noFill/>
          </a:ln>
        </p:spPr>
        <p:txBody>
          <a:bodyPr spcFirstLastPara="1" wrap="square" lIns="91425" tIns="45700" rIns="91425" bIns="45700" anchor="ctr" anchorCtr="0">
            <a:noAutofit/>
          </a:bodyPr>
          <a:lstStyle/>
          <a:p>
            <a:pPr marL="342900" marR="0" lvl="0" indent="-342900" algn="l" rtl="0">
              <a:lnSpc>
                <a:spcPct val="110000"/>
              </a:lnSpc>
              <a:spcBef>
                <a:spcPts val="0"/>
              </a:spcBef>
              <a:spcAft>
                <a:spcPts val="0"/>
              </a:spcAft>
              <a:buClr>
                <a:srgbClr val="C00000"/>
              </a:buClr>
              <a:buSzPct val="85000"/>
              <a:buFont typeface="Wingdings" panose="05000000000000000000" pitchFamily="2" charset="2"/>
              <a:buChar char="v"/>
            </a:pPr>
            <a:r>
              <a:rPr lang="en-US" sz="1900" dirty="0">
                <a:solidFill>
                  <a:schemeClr val="tx1"/>
                </a:solidFill>
                <a:latin typeface="Georgia Pro" panose="02040502050405020303" pitchFamily="18" charset="0"/>
                <a:ea typeface="Calibri"/>
                <a:cs typeface="Calibri"/>
                <a:sym typeface="Calibri"/>
              </a:rPr>
              <a:t>1831, two townships on the east side of Winnebago Lake.</a:t>
            </a:r>
            <a:endParaRPr sz="1900" dirty="0">
              <a:solidFill>
                <a:schemeClr val="tx1"/>
              </a:solidFill>
              <a:latin typeface="Georgia Pro" panose="02040502050405020303" pitchFamily="18" charset="0"/>
            </a:endParaRPr>
          </a:p>
          <a:p>
            <a:pPr marL="342900" marR="0" lvl="0" indent="-342900" algn="l" rtl="0">
              <a:lnSpc>
                <a:spcPct val="110000"/>
              </a:lnSpc>
              <a:spcBef>
                <a:spcPts val="800"/>
              </a:spcBef>
              <a:spcAft>
                <a:spcPts val="0"/>
              </a:spcAft>
              <a:buClr>
                <a:srgbClr val="C00000"/>
              </a:buClr>
              <a:buSzPct val="85000"/>
              <a:buFont typeface="Wingdings" panose="05000000000000000000" pitchFamily="2" charset="2"/>
              <a:buChar char="v"/>
            </a:pPr>
            <a:r>
              <a:rPr lang="en-US" sz="1900" dirty="0">
                <a:solidFill>
                  <a:schemeClr val="tx1"/>
                </a:solidFill>
                <a:latin typeface="Georgia Pro" panose="02040502050405020303" pitchFamily="18" charset="0"/>
                <a:ea typeface="Calibri"/>
                <a:cs typeface="Calibri"/>
                <a:sym typeface="Calibri"/>
              </a:rPr>
              <a:t>1839  Treaty with U.S. ceded land, and two divisions came about as some Stockbridge wanted to stay in Wisconsin, and some Stockbridge removed to Indian Territory (Kansas and Oklahoma)</a:t>
            </a:r>
            <a:endParaRPr sz="1900" dirty="0">
              <a:solidFill>
                <a:schemeClr val="tx1"/>
              </a:solidFill>
              <a:latin typeface="Georgia Pro" panose="02040502050405020303" pitchFamily="18" charset="0"/>
            </a:endParaRPr>
          </a:p>
          <a:p>
            <a:pPr marL="342900" marR="0" lvl="0" indent="-342900" algn="l" rtl="0">
              <a:lnSpc>
                <a:spcPct val="110000"/>
              </a:lnSpc>
              <a:spcBef>
                <a:spcPts val="800"/>
              </a:spcBef>
              <a:spcAft>
                <a:spcPts val="0"/>
              </a:spcAft>
              <a:buClr>
                <a:srgbClr val="C00000"/>
              </a:buClr>
              <a:buSzPct val="85000"/>
              <a:buFont typeface="Wingdings" panose="05000000000000000000" pitchFamily="2" charset="2"/>
              <a:buChar char="v"/>
            </a:pPr>
            <a:r>
              <a:rPr lang="en-US" sz="1900" dirty="0">
                <a:solidFill>
                  <a:schemeClr val="tx1"/>
                </a:solidFill>
                <a:latin typeface="Georgia Pro" panose="02040502050405020303" pitchFamily="18" charset="0"/>
                <a:ea typeface="Calibri"/>
                <a:cs typeface="Calibri"/>
                <a:sym typeface="Calibri"/>
              </a:rPr>
              <a:t>1843  “An Act for the relived of the Stockbridge tribe on Indians in the Territory Wisconsin”  allotted their land , changed their government to an elected system, made them citizens, and they were terminated!</a:t>
            </a:r>
            <a:endParaRPr sz="1900" dirty="0">
              <a:solidFill>
                <a:schemeClr val="tx1"/>
              </a:solidFill>
              <a:latin typeface="Georgia Pro" panose="02040502050405020303" pitchFamily="18" charset="0"/>
            </a:endParaRPr>
          </a:p>
          <a:p>
            <a:pPr marL="342900" marR="0" lvl="0" indent="-342900" algn="l" rtl="0">
              <a:lnSpc>
                <a:spcPct val="110000"/>
              </a:lnSpc>
              <a:spcBef>
                <a:spcPts val="800"/>
              </a:spcBef>
              <a:spcAft>
                <a:spcPts val="0"/>
              </a:spcAft>
              <a:buClr>
                <a:srgbClr val="C00000"/>
              </a:buClr>
              <a:buSzPct val="85000"/>
              <a:buFont typeface="Wingdings" panose="05000000000000000000" pitchFamily="2" charset="2"/>
              <a:buChar char="v"/>
            </a:pPr>
            <a:r>
              <a:rPr lang="en-US" sz="1900" dirty="0">
                <a:solidFill>
                  <a:schemeClr val="tx1"/>
                </a:solidFill>
                <a:latin typeface="Georgia Pro" panose="02040502050405020303" pitchFamily="18" charset="0"/>
                <a:ea typeface="Calibri"/>
                <a:cs typeface="Calibri"/>
                <a:sym typeface="Calibri"/>
              </a:rPr>
              <a:t>1846  The above Act was repealed and they “were restored to their ancient form of government, will all powers, rights, and privileges, held and exercised by them under their customs and usages…”</a:t>
            </a:r>
            <a:endParaRPr sz="1900" dirty="0">
              <a:solidFill>
                <a:schemeClr val="tx1"/>
              </a:solidFill>
              <a:latin typeface="Georgia Pro" panose="02040502050405020303" pitchFamily="18" charset="0"/>
            </a:endParaRPr>
          </a:p>
          <a:p>
            <a:pPr marL="342900" marR="0" lvl="0" indent="-342900" algn="l" rtl="0">
              <a:lnSpc>
                <a:spcPct val="110000"/>
              </a:lnSpc>
              <a:spcBef>
                <a:spcPts val="800"/>
              </a:spcBef>
              <a:spcAft>
                <a:spcPts val="0"/>
              </a:spcAft>
              <a:buClr>
                <a:srgbClr val="C00000"/>
              </a:buClr>
              <a:buSzPct val="85000"/>
              <a:buFont typeface="Wingdings" panose="05000000000000000000" pitchFamily="2" charset="2"/>
              <a:buChar char="v"/>
            </a:pPr>
            <a:r>
              <a:rPr lang="en-US" sz="1900" dirty="0">
                <a:solidFill>
                  <a:schemeClr val="tx1"/>
                </a:solidFill>
                <a:latin typeface="Georgia Pro" panose="02040502050405020303" pitchFamily="18" charset="0"/>
                <a:ea typeface="Calibri"/>
                <a:cs typeface="Calibri"/>
                <a:sym typeface="Calibri"/>
              </a:rPr>
              <a:t>1848  Treaty to remove the Stockbridge to the West.  Indian Party and the Citizen Party disagreed on removal.  They were to cede all their lands on the east side of Lake Winnebago. </a:t>
            </a:r>
            <a:endParaRPr sz="1900" dirty="0">
              <a:solidFill>
                <a:schemeClr val="tx1"/>
              </a:solidFill>
              <a:latin typeface="Georgia Pro" panose="02040502050405020303" pitchFamily="18" charset="0"/>
            </a:endParaRPr>
          </a:p>
          <a:p>
            <a:pPr marL="342900" marR="0" lvl="0" indent="-342900" algn="l" rtl="0">
              <a:lnSpc>
                <a:spcPct val="110000"/>
              </a:lnSpc>
              <a:spcBef>
                <a:spcPts val="800"/>
              </a:spcBef>
              <a:spcAft>
                <a:spcPts val="0"/>
              </a:spcAft>
              <a:buClr>
                <a:srgbClr val="C00000"/>
              </a:buClr>
              <a:buSzPct val="85000"/>
              <a:buFont typeface="Wingdings" panose="05000000000000000000" pitchFamily="2" charset="2"/>
              <a:buChar char="v"/>
            </a:pPr>
            <a:r>
              <a:rPr lang="en-US" sz="1900" dirty="0">
                <a:solidFill>
                  <a:schemeClr val="tx1"/>
                </a:solidFill>
                <a:latin typeface="Georgia Pro" panose="02040502050405020303" pitchFamily="18" charset="0"/>
                <a:ea typeface="Calibri"/>
                <a:cs typeface="Calibri"/>
                <a:sym typeface="Calibri"/>
              </a:rPr>
              <a:t>1855  unratified treaty </a:t>
            </a:r>
            <a:endParaRPr sz="1900" dirty="0">
              <a:solidFill>
                <a:schemeClr val="tx1"/>
              </a:solidFill>
              <a:latin typeface="Georgia Pro" panose="02040502050405020303" pitchFamily="18" charset="0"/>
            </a:endParaRPr>
          </a:p>
          <a:p>
            <a:pPr marL="342900" marR="0" lvl="0" indent="-342900" algn="l" rtl="0">
              <a:lnSpc>
                <a:spcPct val="110000"/>
              </a:lnSpc>
              <a:spcBef>
                <a:spcPts val="800"/>
              </a:spcBef>
              <a:spcAft>
                <a:spcPts val="0"/>
              </a:spcAft>
              <a:buClr>
                <a:srgbClr val="C00000"/>
              </a:buClr>
              <a:buSzPct val="85000"/>
              <a:buFont typeface="Wingdings" panose="05000000000000000000" pitchFamily="2" charset="2"/>
              <a:buChar char="v"/>
            </a:pPr>
            <a:r>
              <a:rPr lang="en-US" sz="1900" dirty="0">
                <a:solidFill>
                  <a:schemeClr val="tx1"/>
                </a:solidFill>
                <a:latin typeface="Georgia Pro" panose="02040502050405020303" pitchFamily="18" charset="0"/>
                <a:ea typeface="Calibri"/>
                <a:cs typeface="Calibri"/>
                <a:sym typeface="Calibri"/>
              </a:rPr>
              <a:t>1856 Treaty  relinquish all lands east of Lake Winnebago and were to receive two townships of land near the southern boundary of the Menominee reservation.</a:t>
            </a:r>
            <a:endParaRPr sz="1900" dirty="0">
              <a:solidFill>
                <a:schemeClr val="tx1"/>
              </a:solidFill>
              <a:latin typeface="Georgia Pro" panose="02040502050405020303" pitchFamily="18" charset="0"/>
            </a:endParaRPr>
          </a:p>
          <a:p>
            <a:pPr marL="342900" lvl="0" indent="-342900" algn="l" rtl="0">
              <a:lnSpc>
                <a:spcPct val="110000"/>
              </a:lnSpc>
              <a:spcBef>
                <a:spcPts val="1700"/>
              </a:spcBef>
              <a:spcAft>
                <a:spcPts val="0"/>
              </a:spcAft>
              <a:buClr>
                <a:srgbClr val="C00000"/>
              </a:buClr>
              <a:buSzPct val="85000"/>
              <a:buFont typeface="Wingdings" panose="05000000000000000000" pitchFamily="2" charset="2"/>
              <a:buChar char="v"/>
            </a:pPr>
            <a:r>
              <a:rPr lang="en-US" sz="1900" dirty="0">
                <a:solidFill>
                  <a:schemeClr val="tx1"/>
                </a:solidFill>
                <a:latin typeface="Georgia Pro" panose="02040502050405020303" pitchFamily="18" charset="0"/>
                <a:ea typeface="Calibri"/>
                <a:cs typeface="Calibri"/>
                <a:sym typeface="Calibri"/>
              </a:rPr>
              <a:t>1934 Indian Reorganization Act   government changed to elected system.  Some land repurchased. </a:t>
            </a:r>
            <a:endParaRPr sz="1900" dirty="0">
              <a:solidFill>
                <a:schemeClr val="tx1"/>
              </a:solidFill>
              <a:latin typeface="Georgia Pro" panose="02040502050405020303" pitchFamily="18"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15000">
              <a:schemeClr val="accent5">
                <a:lumMod val="67000"/>
              </a:schemeClr>
            </a:gs>
            <a:gs pos="19000">
              <a:schemeClr val="bg1"/>
            </a:gs>
          </a:gsLst>
          <a:lin ang="5400000" scaled="1"/>
          <a:tileRect/>
        </a:gradFill>
        <a:effectLst/>
      </p:bgPr>
    </p:bg>
    <p:spTree>
      <p:nvGrpSpPr>
        <p:cNvPr id="1" name="Shape 283"/>
        <p:cNvGrpSpPr/>
        <p:nvPr/>
      </p:nvGrpSpPr>
      <p:grpSpPr>
        <a:xfrm>
          <a:off x="0" y="0"/>
          <a:ext cx="0" cy="0"/>
          <a:chOff x="0" y="0"/>
          <a:chExt cx="0" cy="0"/>
        </a:xfrm>
      </p:grpSpPr>
      <p:sp>
        <p:nvSpPr>
          <p:cNvPr id="285" name="Google Shape;285;p32"/>
          <p:cNvSpPr txBox="1">
            <a:spLocks noGrp="1"/>
          </p:cNvSpPr>
          <p:nvPr>
            <p:ph type="title"/>
          </p:nvPr>
        </p:nvSpPr>
        <p:spPr>
          <a:xfrm>
            <a:off x="415600" y="245024"/>
            <a:ext cx="11360700" cy="7635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62626"/>
              </a:buClr>
              <a:buSzPts val="3700"/>
              <a:buFont typeface="Geo"/>
              <a:buNone/>
            </a:pPr>
            <a:r>
              <a:rPr lang="en-US" sz="3700" i="1" dirty="0" err="1">
                <a:solidFill>
                  <a:schemeClr val="bg1"/>
                </a:solidFill>
                <a:latin typeface="Georgia Pro Cond Black" panose="02040A06050405020203" pitchFamily="18" charset="0"/>
              </a:rPr>
              <a:t>HoChunk</a:t>
            </a:r>
            <a:r>
              <a:rPr lang="en-US" sz="3700" i="1" dirty="0">
                <a:solidFill>
                  <a:schemeClr val="bg1"/>
                </a:solidFill>
                <a:latin typeface="Georgia Pro Cond Black" panose="02040A06050405020203" pitchFamily="18" charset="0"/>
              </a:rPr>
              <a:t>  (Winnebago) Treaties  </a:t>
            </a:r>
            <a:endParaRPr i="1" dirty="0">
              <a:solidFill>
                <a:schemeClr val="bg1"/>
              </a:solidFill>
              <a:latin typeface="Georgia Pro Cond Black" panose="02040A06050405020203" pitchFamily="18" charset="0"/>
            </a:endParaRPr>
          </a:p>
        </p:txBody>
      </p:sp>
      <p:sp>
        <p:nvSpPr>
          <p:cNvPr id="286" name="Google Shape;286;p32"/>
          <p:cNvSpPr txBox="1">
            <a:spLocks noGrp="1"/>
          </p:cNvSpPr>
          <p:nvPr>
            <p:ph type="body" idx="1"/>
          </p:nvPr>
        </p:nvSpPr>
        <p:spPr>
          <a:xfrm>
            <a:off x="415600" y="1536633"/>
            <a:ext cx="11360700" cy="5201624"/>
          </a:xfrm>
          <a:prstGeom prst="rect">
            <a:avLst/>
          </a:prstGeom>
          <a:noFill/>
          <a:ln>
            <a:noFill/>
          </a:ln>
        </p:spPr>
        <p:txBody>
          <a:bodyPr spcFirstLastPara="1" wrap="square" lIns="91425" tIns="45700" rIns="91425" bIns="45700" anchor="ctr" anchorCtr="0">
            <a:normAutofit fontScale="92500" lnSpcReduction="10000"/>
          </a:bodyPr>
          <a:lstStyle/>
          <a:p>
            <a:pPr marL="342900" marR="0" lvl="0" indent="-342900" algn="l" rtl="0">
              <a:lnSpc>
                <a:spcPct val="110000"/>
              </a:lnSpc>
              <a:spcBef>
                <a:spcPts val="0"/>
              </a:spcBef>
              <a:spcAft>
                <a:spcPts val="0"/>
              </a:spcAft>
              <a:buClr>
                <a:srgbClr val="C00000"/>
              </a:buClr>
              <a:buSzPct val="85000"/>
              <a:buFont typeface="Wingdings" panose="05000000000000000000" pitchFamily="2" charset="2"/>
              <a:buChar char="v"/>
            </a:pPr>
            <a:r>
              <a:rPr lang="en-US" sz="2000" dirty="0">
                <a:solidFill>
                  <a:schemeClr val="tx1"/>
                </a:solidFill>
                <a:latin typeface="Georgia Pro" panose="02040502050405020303" pitchFamily="18" charset="0"/>
                <a:ea typeface="Calibri"/>
                <a:cs typeface="Calibri"/>
                <a:sym typeface="Calibri"/>
              </a:rPr>
              <a:t>The history of the Ho-Chunk Nation tells of many, many removals, resistance, and their survival as an Indigenous Nation in Wisconsin.  In historical documents they are identified as the Winnebago, and in 1994 they return to their original name.</a:t>
            </a:r>
            <a:endParaRPr sz="2000" dirty="0">
              <a:solidFill>
                <a:schemeClr val="tx1"/>
              </a:solidFill>
              <a:latin typeface="Georgia Pro" panose="02040502050405020303" pitchFamily="18" charset="0"/>
            </a:endParaRPr>
          </a:p>
          <a:p>
            <a:pPr marL="342900" marR="0" lvl="0" indent="-342900" algn="l" rtl="0">
              <a:lnSpc>
                <a:spcPct val="110000"/>
              </a:lnSpc>
              <a:spcBef>
                <a:spcPts val="800"/>
              </a:spcBef>
              <a:spcAft>
                <a:spcPts val="0"/>
              </a:spcAft>
              <a:buClr>
                <a:srgbClr val="C00000"/>
              </a:buClr>
              <a:buSzPct val="85000"/>
              <a:buFont typeface="Wingdings" panose="05000000000000000000" pitchFamily="2" charset="2"/>
              <a:buChar char="v"/>
            </a:pPr>
            <a:r>
              <a:rPr lang="en-US" sz="2000" dirty="0">
                <a:solidFill>
                  <a:schemeClr val="tx1"/>
                </a:solidFill>
                <a:latin typeface="Georgia Pro" panose="02040502050405020303" pitchFamily="18" charset="0"/>
                <a:ea typeface="Calibri"/>
                <a:cs typeface="Calibri"/>
                <a:sym typeface="Calibri"/>
              </a:rPr>
              <a:t>“The Ho-Chunk Nation’s ten million acres of ancestral land, between the Mississippi and Rock Rivers, were recognized in treaties with the United States,“ as told by Andy Thundercloud.   Lead miners invaded their lands and the U.S. wanted their lands.  </a:t>
            </a:r>
            <a:endParaRPr sz="2000" dirty="0">
              <a:solidFill>
                <a:schemeClr val="tx1"/>
              </a:solidFill>
              <a:latin typeface="Georgia Pro" panose="02040502050405020303" pitchFamily="18" charset="0"/>
            </a:endParaRPr>
          </a:p>
          <a:p>
            <a:pPr marL="342900" marR="0" lvl="0" indent="-342900" algn="l" rtl="0">
              <a:lnSpc>
                <a:spcPct val="110000"/>
              </a:lnSpc>
              <a:spcBef>
                <a:spcPts val="800"/>
              </a:spcBef>
              <a:spcAft>
                <a:spcPts val="0"/>
              </a:spcAft>
              <a:buClr>
                <a:srgbClr val="C00000"/>
              </a:buClr>
              <a:buSzPct val="85000"/>
              <a:buFont typeface="Wingdings" panose="05000000000000000000" pitchFamily="2" charset="2"/>
              <a:buChar char="v"/>
            </a:pPr>
            <a:r>
              <a:rPr lang="en-US" sz="2000" dirty="0">
                <a:solidFill>
                  <a:schemeClr val="tx1"/>
                </a:solidFill>
                <a:latin typeface="Georgia Pro" panose="02040502050405020303" pitchFamily="18" charset="0"/>
                <a:ea typeface="Calibri"/>
                <a:cs typeface="Calibri"/>
                <a:sym typeface="Calibri"/>
              </a:rPr>
              <a:t>1825 and 1827 treaties to establish boundaries between Indigenous Nations in Wisconsin</a:t>
            </a:r>
            <a:endParaRPr sz="2000" dirty="0">
              <a:solidFill>
                <a:schemeClr val="tx1"/>
              </a:solidFill>
              <a:latin typeface="Georgia Pro" panose="02040502050405020303" pitchFamily="18" charset="0"/>
            </a:endParaRPr>
          </a:p>
          <a:p>
            <a:pPr marL="342900" marR="0" lvl="0" indent="-342900" algn="l" rtl="0">
              <a:lnSpc>
                <a:spcPct val="110000"/>
              </a:lnSpc>
              <a:spcBef>
                <a:spcPts val="800"/>
              </a:spcBef>
              <a:spcAft>
                <a:spcPts val="0"/>
              </a:spcAft>
              <a:buClr>
                <a:srgbClr val="C00000"/>
              </a:buClr>
              <a:buSzPct val="85000"/>
              <a:buFont typeface="Wingdings" panose="05000000000000000000" pitchFamily="2" charset="2"/>
              <a:buChar char="v"/>
            </a:pPr>
            <a:r>
              <a:rPr lang="en-US" sz="2000" dirty="0">
                <a:solidFill>
                  <a:schemeClr val="tx1"/>
                </a:solidFill>
                <a:latin typeface="Georgia Pro" panose="02040502050405020303" pitchFamily="18" charset="0"/>
                <a:ea typeface="Calibri"/>
                <a:cs typeface="Calibri"/>
                <a:sym typeface="Calibri"/>
              </a:rPr>
              <a:t>1829 Treaty Prairie du Chien.  The original treaty had a Wampum String attached to the top, and Winnebago cede land with promise of $18,000 yearly for 30 years.</a:t>
            </a:r>
            <a:endParaRPr sz="2000" dirty="0">
              <a:solidFill>
                <a:schemeClr val="tx1"/>
              </a:solidFill>
              <a:latin typeface="Georgia Pro" panose="02040502050405020303" pitchFamily="18" charset="0"/>
            </a:endParaRPr>
          </a:p>
          <a:p>
            <a:pPr marL="342900" marR="0" lvl="0" indent="-342900" algn="l" rtl="0">
              <a:lnSpc>
                <a:spcPct val="110000"/>
              </a:lnSpc>
              <a:spcBef>
                <a:spcPts val="800"/>
              </a:spcBef>
              <a:spcAft>
                <a:spcPts val="0"/>
              </a:spcAft>
              <a:buClr>
                <a:srgbClr val="C00000"/>
              </a:buClr>
              <a:buSzPct val="85000"/>
              <a:buFont typeface="Wingdings" panose="05000000000000000000" pitchFamily="2" charset="2"/>
              <a:buChar char="v"/>
            </a:pPr>
            <a:r>
              <a:rPr lang="en-US" sz="2000" dirty="0">
                <a:solidFill>
                  <a:schemeClr val="tx1"/>
                </a:solidFill>
                <a:latin typeface="Georgia Pro" panose="02040502050405020303" pitchFamily="18" charset="0"/>
                <a:ea typeface="Calibri"/>
                <a:cs typeface="Calibri"/>
                <a:sym typeface="Calibri"/>
              </a:rPr>
              <a:t>1832 Fort Armstrong, Rock Island, Illinois the Winnebago cede all their lands east of the Mississippi and south of Wisconsin river., and removed to the Neutral Ground west of the Mississippi and included lands in southeastern Minnesota and Northeast Iowa.   </a:t>
            </a:r>
            <a:endParaRPr sz="2000" dirty="0">
              <a:solidFill>
                <a:schemeClr val="tx1"/>
              </a:solidFill>
              <a:latin typeface="Georgia Pro" panose="02040502050405020303" pitchFamily="18" charset="0"/>
            </a:endParaRPr>
          </a:p>
          <a:p>
            <a:pPr marL="342900" marR="0" lvl="0" indent="-342900" algn="l" rtl="0">
              <a:lnSpc>
                <a:spcPct val="110000"/>
              </a:lnSpc>
              <a:spcBef>
                <a:spcPts val="800"/>
              </a:spcBef>
              <a:spcAft>
                <a:spcPts val="0"/>
              </a:spcAft>
              <a:buClr>
                <a:srgbClr val="C00000"/>
              </a:buClr>
              <a:buSzPct val="85000"/>
              <a:buFont typeface="Wingdings" panose="05000000000000000000" pitchFamily="2" charset="2"/>
              <a:buChar char="v"/>
            </a:pPr>
            <a:r>
              <a:rPr lang="en-US" sz="2000" dirty="0">
                <a:solidFill>
                  <a:schemeClr val="tx1"/>
                </a:solidFill>
                <a:latin typeface="Georgia Pro" panose="02040502050405020303" pitchFamily="18" charset="0"/>
                <a:ea typeface="Calibri"/>
                <a:cs typeface="Calibri"/>
                <a:sym typeface="Calibri"/>
              </a:rPr>
              <a:t>They were told to remove by 1833 and they could no longer plant, fish, or hunt in the ceded territory.  Provisions were to be provided, but they had to sign the treaty, and only those who signed the treaty would receive the provisions.</a:t>
            </a:r>
            <a:endParaRPr sz="2000" dirty="0">
              <a:solidFill>
                <a:schemeClr val="tx1"/>
              </a:solidFill>
              <a:latin typeface="Georgia Pro" panose="02040502050405020303" pitchFamily="18" charset="0"/>
            </a:endParaRPr>
          </a:p>
          <a:p>
            <a:pPr marL="0" marR="0" lvl="0" indent="69850" algn="l" rtl="0">
              <a:lnSpc>
                <a:spcPct val="110000"/>
              </a:lnSpc>
              <a:spcBef>
                <a:spcPts val="800"/>
              </a:spcBef>
              <a:spcAft>
                <a:spcPts val="0"/>
              </a:spcAft>
              <a:buSzPts val="1100"/>
              <a:buNone/>
            </a:pPr>
            <a:endParaRPr sz="1100"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100000" t="100000"/>
          </a:path>
          <a:tileRect r="-100000" b="-100000"/>
        </a:gradFill>
        <a:effectLst/>
      </p:bgPr>
    </p:bg>
    <p:spTree>
      <p:nvGrpSpPr>
        <p:cNvPr id="1" name="Shape 70"/>
        <p:cNvGrpSpPr/>
        <p:nvPr/>
      </p:nvGrpSpPr>
      <p:grpSpPr>
        <a:xfrm>
          <a:off x="0" y="0"/>
          <a:ext cx="0" cy="0"/>
          <a:chOff x="0" y="0"/>
          <a:chExt cx="0" cy="0"/>
        </a:xfrm>
      </p:grpSpPr>
      <p:sp>
        <p:nvSpPr>
          <p:cNvPr id="72" name="Google Shape;72;p3"/>
          <p:cNvSpPr/>
          <p:nvPr/>
        </p:nvSpPr>
        <p:spPr>
          <a:xfrm>
            <a:off x="821587" y="806860"/>
            <a:ext cx="3813048" cy="5239512"/>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73;p3"/>
          <p:cNvSpPr txBox="1">
            <a:spLocks noGrp="1"/>
          </p:cNvSpPr>
          <p:nvPr>
            <p:ph type="title"/>
          </p:nvPr>
        </p:nvSpPr>
        <p:spPr>
          <a:xfrm>
            <a:off x="982195" y="959686"/>
            <a:ext cx="3491832" cy="435577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62626"/>
              </a:buClr>
              <a:buSzPts val="3700"/>
              <a:buFont typeface="Geo"/>
              <a:buNone/>
            </a:pPr>
            <a:r>
              <a:rPr lang="en-US" sz="4000" i="1" dirty="0">
                <a:latin typeface="Georgia Pro Cond Black" panose="02040A06050405020203" pitchFamily="18" charset="0"/>
              </a:rPr>
              <a:t>“LAND, LAND IT’S ALL ABOUT LAND”</a:t>
            </a:r>
            <a:br>
              <a:rPr lang="en-US" sz="3700" dirty="0"/>
            </a:br>
            <a:endParaRPr sz="1800" dirty="0"/>
          </a:p>
        </p:txBody>
      </p:sp>
      <p:sp>
        <p:nvSpPr>
          <p:cNvPr id="74" name="Google Shape;74;p3"/>
          <p:cNvSpPr txBox="1">
            <a:spLocks noGrp="1"/>
          </p:cNvSpPr>
          <p:nvPr>
            <p:ph type="body" idx="1"/>
          </p:nvPr>
        </p:nvSpPr>
        <p:spPr>
          <a:xfrm>
            <a:off x="5399314" y="1061203"/>
            <a:ext cx="5971099" cy="4985169"/>
          </a:xfrm>
          <a:prstGeom prst="rect">
            <a:avLst/>
          </a:prstGeom>
          <a:noFill/>
          <a:ln>
            <a:noFill/>
          </a:ln>
        </p:spPr>
        <p:txBody>
          <a:bodyPr spcFirstLastPara="1" wrap="square" lIns="91425" tIns="45700" rIns="91425" bIns="45700" anchor="ctr" anchorCtr="0">
            <a:normAutofit fontScale="92500" lnSpcReduction="10000"/>
          </a:bodyPr>
          <a:lstStyle/>
          <a:p>
            <a:pPr marL="342900" lvl="0" algn="l" rtl="0">
              <a:lnSpc>
                <a:spcPct val="120000"/>
              </a:lnSpc>
              <a:spcBef>
                <a:spcPts val="0"/>
              </a:spcBef>
              <a:spcAft>
                <a:spcPts val="0"/>
              </a:spcAft>
              <a:buClr>
                <a:srgbClr val="C00000"/>
              </a:buClr>
              <a:buSzPts val="2000"/>
              <a:buFont typeface="Wingdings" panose="05000000000000000000" pitchFamily="2" charset="2"/>
              <a:buChar char="v"/>
            </a:pPr>
            <a:r>
              <a:rPr lang="en-US" sz="3000" dirty="0">
                <a:solidFill>
                  <a:schemeClr val="bg1"/>
                </a:solidFill>
                <a:latin typeface="Georgia Pro" panose="02040502050405020303" pitchFamily="18" charset="0"/>
              </a:rPr>
              <a:t>Indian Nation to Indian Nation treaties were made in 1821 and 1822, 1825</a:t>
            </a:r>
            <a:endParaRPr sz="3000" dirty="0">
              <a:solidFill>
                <a:schemeClr val="bg1"/>
              </a:solidFill>
              <a:latin typeface="Georgia Pro" panose="02040502050405020303" pitchFamily="18" charset="0"/>
            </a:endParaRPr>
          </a:p>
          <a:p>
            <a:pPr marL="342900" lvl="0" algn="l" rtl="0">
              <a:lnSpc>
                <a:spcPct val="120000"/>
              </a:lnSpc>
              <a:spcBef>
                <a:spcPts val="900"/>
              </a:spcBef>
              <a:spcAft>
                <a:spcPts val="0"/>
              </a:spcAft>
              <a:buClr>
                <a:srgbClr val="C00000"/>
              </a:buClr>
              <a:buSzPts val="2000"/>
              <a:buFont typeface="Wingdings" panose="05000000000000000000" pitchFamily="2" charset="2"/>
              <a:buChar char="v"/>
            </a:pPr>
            <a:r>
              <a:rPr lang="en-US" sz="3000" dirty="0">
                <a:solidFill>
                  <a:schemeClr val="bg1"/>
                </a:solidFill>
                <a:latin typeface="Georgia Pro" panose="02040502050405020303" pitchFamily="18" charset="0"/>
              </a:rPr>
              <a:t>and after these  treaties  - all treaties were made with the United States.</a:t>
            </a:r>
            <a:endParaRPr sz="3000" dirty="0">
              <a:solidFill>
                <a:schemeClr val="bg1"/>
              </a:solidFill>
              <a:latin typeface="Georgia Pro" panose="02040502050405020303" pitchFamily="18" charset="0"/>
            </a:endParaRPr>
          </a:p>
          <a:p>
            <a:pPr marL="342900" lvl="0" algn="l" rtl="0">
              <a:lnSpc>
                <a:spcPct val="120000"/>
              </a:lnSpc>
              <a:spcBef>
                <a:spcPts val="900"/>
              </a:spcBef>
              <a:spcAft>
                <a:spcPts val="0"/>
              </a:spcAft>
              <a:buClr>
                <a:srgbClr val="C00000"/>
              </a:buClr>
              <a:buSzPts val="2000"/>
              <a:buFont typeface="Wingdings" panose="05000000000000000000" pitchFamily="2" charset="2"/>
              <a:buChar char="v"/>
            </a:pPr>
            <a:r>
              <a:rPr lang="en-US" sz="3000" dirty="0">
                <a:solidFill>
                  <a:schemeClr val="bg1"/>
                </a:solidFill>
                <a:latin typeface="Georgia Pro" panose="02040502050405020303" pitchFamily="18" charset="0"/>
              </a:rPr>
              <a:t>Major treaties from 1821 – 1838</a:t>
            </a:r>
          </a:p>
          <a:p>
            <a:pPr marL="342900" lvl="0" algn="l" rtl="0">
              <a:lnSpc>
                <a:spcPct val="120000"/>
              </a:lnSpc>
              <a:spcBef>
                <a:spcPts val="900"/>
              </a:spcBef>
              <a:spcAft>
                <a:spcPts val="0"/>
              </a:spcAft>
              <a:buClr>
                <a:srgbClr val="C00000"/>
              </a:buClr>
              <a:buSzPts val="2000"/>
              <a:buFont typeface="Wingdings" panose="05000000000000000000" pitchFamily="2" charset="2"/>
              <a:buChar char="v"/>
            </a:pPr>
            <a:r>
              <a:rPr lang="en-US" sz="3000" dirty="0">
                <a:solidFill>
                  <a:schemeClr val="bg1"/>
                </a:solidFill>
                <a:latin typeface="Georgia Pro" panose="02040502050405020303" pitchFamily="18" charset="0"/>
              </a:rPr>
              <a:t>In Treaty after Treaty Indigenous Nations lands were taken. </a:t>
            </a:r>
            <a:endParaRPr sz="3000" dirty="0">
              <a:solidFill>
                <a:schemeClr val="bg1"/>
              </a:solidFill>
              <a:latin typeface="Georgia Pro" panose="02040502050405020303" pitchFamily="18" charset="0"/>
            </a:endParaRPr>
          </a:p>
          <a:p>
            <a:pPr marL="182880" lvl="0" indent="-55879" algn="l" rtl="0">
              <a:lnSpc>
                <a:spcPct val="120000"/>
              </a:lnSpc>
              <a:spcBef>
                <a:spcPts val="900"/>
              </a:spcBef>
              <a:spcAft>
                <a:spcPts val="0"/>
              </a:spcAft>
              <a:buSzPts val="2000"/>
              <a:buNone/>
            </a:pPr>
            <a:endParaRPr sz="2000" dirty="0"/>
          </a:p>
        </p:txBody>
      </p:sp>
      <p:sp>
        <p:nvSpPr>
          <p:cNvPr id="2" name="TextBox 1">
            <a:extLst>
              <a:ext uri="{FF2B5EF4-FFF2-40B4-BE49-F238E27FC236}">
                <a16:creationId xmlns:a16="http://schemas.microsoft.com/office/drawing/2014/main" id="{E8CF2186-D1A4-77AE-4E48-D0B1F7D48512}"/>
              </a:ext>
            </a:extLst>
          </p:cNvPr>
          <p:cNvSpPr txBox="1"/>
          <p:nvPr/>
        </p:nvSpPr>
        <p:spPr>
          <a:xfrm>
            <a:off x="821587" y="4375210"/>
            <a:ext cx="3813048" cy="646331"/>
          </a:xfrm>
          <a:prstGeom prst="rect">
            <a:avLst/>
          </a:prstGeom>
          <a:noFill/>
        </p:spPr>
        <p:txBody>
          <a:bodyPr wrap="square" rtlCol="0">
            <a:spAutoFit/>
          </a:bodyPr>
          <a:lstStyle/>
          <a:p>
            <a:pPr algn="ctr"/>
            <a:r>
              <a:rPr lang="en-US" sz="1800" dirty="0">
                <a:latin typeface="Georgia Pro Black" panose="02040A02050405020203" pitchFamily="18" charset="0"/>
              </a:rPr>
              <a:t> - LORETTA METOXEN, ONEIDA  HISTORIAN</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0"/>
        <p:cNvGrpSpPr/>
        <p:nvPr/>
      </p:nvGrpSpPr>
      <p:grpSpPr>
        <a:xfrm>
          <a:off x="0" y="0"/>
          <a:ext cx="0" cy="0"/>
          <a:chOff x="0" y="0"/>
          <a:chExt cx="0" cy="0"/>
        </a:xfrm>
      </p:grpSpPr>
      <p:sp>
        <p:nvSpPr>
          <p:cNvPr id="291" name="Google Shape;291;p33"/>
          <p:cNvSpPr txBox="1">
            <a:spLocks noGrp="1"/>
          </p:cNvSpPr>
          <p:nvPr>
            <p:ph type="body" idx="1"/>
          </p:nvPr>
        </p:nvSpPr>
        <p:spPr>
          <a:xfrm>
            <a:off x="865414" y="498763"/>
            <a:ext cx="10461171" cy="5860473"/>
          </a:xfrm>
          <a:prstGeom prst="rect">
            <a:avLst/>
          </a:prstGeom>
          <a:noFill/>
          <a:ln>
            <a:noFill/>
          </a:ln>
        </p:spPr>
        <p:txBody>
          <a:bodyPr spcFirstLastPara="1" wrap="square" lIns="91425" tIns="45700" rIns="91425" bIns="45700" anchor="t" anchorCtr="0">
            <a:normAutofit fontScale="92500" lnSpcReduction="10000"/>
          </a:bodyPr>
          <a:lstStyle/>
          <a:p>
            <a:pPr marL="342900" marR="0" lvl="0" algn="ctr" rtl="0">
              <a:lnSpc>
                <a:spcPct val="107000"/>
              </a:lnSpc>
              <a:spcBef>
                <a:spcPts val="0"/>
              </a:spcBef>
              <a:spcAft>
                <a:spcPts val="0"/>
              </a:spcAft>
              <a:buClr>
                <a:srgbClr val="C00000"/>
              </a:buClr>
              <a:buSzPts val="1800"/>
              <a:buFont typeface="Wingdings" panose="05000000000000000000" pitchFamily="2" charset="2"/>
              <a:buChar char="v"/>
            </a:pPr>
            <a:r>
              <a:rPr lang="en-US" sz="2200" dirty="0">
                <a:solidFill>
                  <a:schemeClr val="tx1"/>
                </a:solidFill>
                <a:latin typeface="Calibri"/>
                <a:ea typeface="Calibri"/>
                <a:cs typeface="Calibri"/>
                <a:sym typeface="Calibri"/>
              </a:rPr>
              <a:t>1837   and 1846 Treaties ceded their lands and relocated them to Long Prairie Minnesota. They are heart wrenching accounts of the removal  and being loaded onto wagons and railroad cars.</a:t>
            </a:r>
            <a:endParaRPr sz="2200" dirty="0">
              <a:solidFill>
                <a:schemeClr val="tx1"/>
              </a:solidFill>
            </a:endParaRPr>
          </a:p>
          <a:p>
            <a:pPr marL="342900" marR="0" lvl="0" algn="ctr" rtl="0">
              <a:lnSpc>
                <a:spcPct val="107000"/>
              </a:lnSpc>
              <a:spcBef>
                <a:spcPts val="800"/>
              </a:spcBef>
              <a:spcAft>
                <a:spcPts val="0"/>
              </a:spcAft>
              <a:buClr>
                <a:srgbClr val="C00000"/>
              </a:buClr>
              <a:buSzPts val="1800"/>
              <a:buFont typeface="Wingdings" panose="05000000000000000000" pitchFamily="2" charset="2"/>
              <a:buChar char="v"/>
            </a:pPr>
            <a:r>
              <a:rPr lang="en-US" sz="2200" dirty="0">
                <a:solidFill>
                  <a:schemeClr val="tx1"/>
                </a:solidFill>
                <a:latin typeface="Calibri"/>
                <a:ea typeface="Calibri"/>
                <a:cs typeface="Calibri"/>
                <a:sym typeface="Calibri"/>
              </a:rPr>
              <a:t>1855 Treaty, yet another removal from Minnesota </a:t>
            </a:r>
            <a:endParaRPr sz="2200" dirty="0">
              <a:solidFill>
                <a:schemeClr val="tx1"/>
              </a:solidFill>
            </a:endParaRPr>
          </a:p>
          <a:p>
            <a:pPr marL="342900" marR="0" lvl="0" algn="ctr" rtl="0">
              <a:lnSpc>
                <a:spcPct val="107000"/>
              </a:lnSpc>
              <a:spcBef>
                <a:spcPts val="800"/>
              </a:spcBef>
              <a:spcAft>
                <a:spcPts val="0"/>
              </a:spcAft>
              <a:buClr>
                <a:srgbClr val="C00000"/>
              </a:buClr>
              <a:buSzPts val="1800"/>
              <a:buFont typeface="Wingdings" panose="05000000000000000000" pitchFamily="2" charset="2"/>
              <a:buChar char="v"/>
            </a:pPr>
            <a:r>
              <a:rPr lang="en-US" sz="2200" dirty="0">
                <a:solidFill>
                  <a:schemeClr val="tx1"/>
                </a:solidFill>
                <a:latin typeface="Calibri"/>
                <a:ea typeface="Calibri"/>
                <a:cs typeface="Calibri"/>
                <a:sym typeface="Calibri"/>
              </a:rPr>
              <a:t>1846 Treaty Winnebago cede all their inlands including the Neutral ground from the 1832 Treaty for lands in Blue Earth Minnesota.</a:t>
            </a:r>
            <a:endParaRPr sz="2200" dirty="0">
              <a:solidFill>
                <a:schemeClr val="tx1"/>
              </a:solidFill>
            </a:endParaRPr>
          </a:p>
          <a:p>
            <a:pPr marL="342900" marR="0" lvl="0" algn="ctr" rtl="0">
              <a:lnSpc>
                <a:spcPct val="107000"/>
              </a:lnSpc>
              <a:spcBef>
                <a:spcPts val="800"/>
              </a:spcBef>
              <a:spcAft>
                <a:spcPts val="0"/>
              </a:spcAft>
              <a:buClr>
                <a:srgbClr val="C00000"/>
              </a:buClr>
              <a:buSzPts val="1800"/>
              <a:buFont typeface="Wingdings" panose="05000000000000000000" pitchFamily="2" charset="2"/>
              <a:buChar char="v"/>
            </a:pPr>
            <a:r>
              <a:rPr lang="en-US" sz="2200" dirty="0">
                <a:solidFill>
                  <a:schemeClr val="tx1"/>
                </a:solidFill>
                <a:latin typeface="Calibri"/>
                <a:ea typeface="Calibri"/>
                <a:cs typeface="Calibri"/>
                <a:sym typeface="Calibri"/>
              </a:rPr>
              <a:t>1859  Treaty  allotment of their lands to individuals</a:t>
            </a:r>
            <a:endParaRPr sz="2200" dirty="0">
              <a:solidFill>
                <a:schemeClr val="tx1"/>
              </a:solidFill>
            </a:endParaRPr>
          </a:p>
          <a:p>
            <a:pPr marL="342900" marR="0" lvl="0" algn="ctr" rtl="0">
              <a:lnSpc>
                <a:spcPct val="107000"/>
              </a:lnSpc>
              <a:spcBef>
                <a:spcPts val="800"/>
              </a:spcBef>
              <a:spcAft>
                <a:spcPts val="0"/>
              </a:spcAft>
              <a:buClr>
                <a:srgbClr val="C00000"/>
              </a:buClr>
              <a:buSzPts val="1800"/>
              <a:buFont typeface="Wingdings" panose="05000000000000000000" pitchFamily="2" charset="2"/>
              <a:buChar char="v"/>
            </a:pPr>
            <a:r>
              <a:rPr lang="en-US" sz="2200" dirty="0">
                <a:solidFill>
                  <a:schemeClr val="tx1"/>
                </a:solidFill>
                <a:latin typeface="Calibri"/>
                <a:ea typeface="Calibri"/>
                <a:cs typeface="Calibri"/>
                <a:sym typeface="Calibri"/>
              </a:rPr>
              <a:t>1863 Moved to Crow Creek, South Dakota and many perished, or fled to the Omaha reservation in Nebraska.</a:t>
            </a:r>
            <a:endParaRPr sz="2200" dirty="0">
              <a:solidFill>
                <a:schemeClr val="tx1"/>
              </a:solidFill>
            </a:endParaRPr>
          </a:p>
          <a:p>
            <a:pPr marL="342900" marR="0" lvl="0" algn="ctr" rtl="0">
              <a:lnSpc>
                <a:spcPct val="107000"/>
              </a:lnSpc>
              <a:spcBef>
                <a:spcPts val="800"/>
              </a:spcBef>
              <a:spcAft>
                <a:spcPts val="0"/>
              </a:spcAft>
              <a:buClr>
                <a:srgbClr val="C00000"/>
              </a:buClr>
              <a:buSzPts val="1800"/>
              <a:buFont typeface="Wingdings" panose="05000000000000000000" pitchFamily="2" charset="2"/>
              <a:buChar char="v"/>
            </a:pPr>
            <a:r>
              <a:rPr lang="en-US" sz="2200" dirty="0">
                <a:solidFill>
                  <a:schemeClr val="tx1"/>
                </a:solidFill>
                <a:latin typeface="Calibri"/>
                <a:ea typeface="Calibri"/>
                <a:cs typeface="Calibri"/>
                <a:sym typeface="Calibri"/>
              </a:rPr>
              <a:t>1862 U.S. </a:t>
            </a:r>
            <a:r>
              <a:rPr lang="en-US" sz="2200" dirty="0" err="1">
                <a:solidFill>
                  <a:schemeClr val="tx1"/>
                </a:solidFill>
                <a:latin typeface="Calibri"/>
                <a:ea typeface="Calibri"/>
                <a:cs typeface="Calibri"/>
                <a:sym typeface="Calibri"/>
              </a:rPr>
              <a:t>Homestaead</a:t>
            </a:r>
            <a:r>
              <a:rPr lang="en-US" sz="2200" dirty="0">
                <a:solidFill>
                  <a:schemeClr val="tx1"/>
                </a:solidFill>
                <a:latin typeface="Calibri"/>
                <a:ea typeface="Calibri"/>
                <a:cs typeface="Calibri"/>
                <a:sym typeface="Calibri"/>
              </a:rPr>
              <a:t> Act, those who resisted removal were able to acquire homestead scattered throughout southwestern Wisconsin</a:t>
            </a:r>
            <a:endParaRPr sz="2200" dirty="0">
              <a:solidFill>
                <a:schemeClr val="tx1"/>
              </a:solidFill>
            </a:endParaRPr>
          </a:p>
          <a:p>
            <a:pPr marL="342900" marR="0" lvl="0" algn="ctr" rtl="0">
              <a:lnSpc>
                <a:spcPct val="107000"/>
              </a:lnSpc>
              <a:spcBef>
                <a:spcPts val="800"/>
              </a:spcBef>
              <a:spcAft>
                <a:spcPts val="0"/>
              </a:spcAft>
              <a:buClr>
                <a:srgbClr val="C00000"/>
              </a:buClr>
              <a:buSzPts val="1800"/>
              <a:buFont typeface="Wingdings" panose="05000000000000000000" pitchFamily="2" charset="2"/>
              <a:buChar char="v"/>
            </a:pPr>
            <a:r>
              <a:rPr lang="en-US" sz="2200" dirty="0">
                <a:solidFill>
                  <a:schemeClr val="tx1"/>
                </a:solidFill>
                <a:latin typeface="Calibri"/>
                <a:ea typeface="Calibri"/>
                <a:cs typeface="Calibri"/>
                <a:sym typeface="Calibri"/>
              </a:rPr>
              <a:t>1881 Congressional legislation allowed them 40 acres for homesteads again scattered in Wisconsin</a:t>
            </a:r>
            <a:endParaRPr sz="2200" dirty="0">
              <a:solidFill>
                <a:schemeClr val="tx1"/>
              </a:solidFill>
            </a:endParaRPr>
          </a:p>
          <a:p>
            <a:pPr marL="342900" marR="0" lvl="0" algn="ctr" rtl="0">
              <a:lnSpc>
                <a:spcPct val="107000"/>
              </a:lnSpc>
              <a:spcBef>
                <a:spcPts val="800"/>
              </a:spcBef>
              <a:spcAft>
                <a:spcPts val="0"/>
              </a:spcAft>
              <a:buClr>
                <a:srgbClr val="C00000"/>
              </a:buClr>
              <a:buSzPts val="1800"/>
              <a:buFont typeface="Wingdings" panose="05000000000000000000" pitchFamily="2" charset="2"/>
              <a:buChar char="v"/>
            </a:pPr>
            <a:r>
              <a:rPr lang="en-US" sz="2200" dirty="0">
                <a:solidFill>
                  <a:schemeClr val="tx1"/>
                </a:solidFill>
                <a:latin typeface="Calibri"/>
                <a:ea typeface="Calibri"/>
                <a:cs typeface="Calibri"/>
                <a:sym typeface="Calibri"/>
              </a:rPr>
              <a:t>1963  The Winnebago </a:t>
            </a:r>
            <a:r>
              <a:rPr lang="en-US" sz="2200" dirty="0" err="1">
                <a:solidFill>
                  <a:schemeClr val="tx1"/>
                </a:solidFill>
                <a:latin typeface="Calibri"/>
                <a:ea typeface="Calibri"/>
                <a:cs typeface="Calibri"/>
                <a:sym typeface="Calibri"/>
              </a:rPr>
              <a:t>Consitution</a:t>
            </a:r>
            <a:r>
              <a:rPr lang="en-US" sz="2200" dirty="0">
                <a:solidFill>
                  <a:schemeClr val="tx1"/>
                </a:solidFill>
                <a:latin typeface="Calibri"/>
                <a:ea typeface="Calibri"/>
                <a:cs typeface="Calibri"/>
                <a:sym typeface="Calibri"/>
              </a:rPr>
              <a:t> was </a:t>
            </a:r>
            <a:r>
              <a:rPr lang="en-US" sz="2200" dirty="0" err="1">
                <a:solidFill>
                  <a:schemeClr val="tx1"/>
                </a:solidFill>
                <a:latin typeface="Calibri"/>
                <a:ea typeface="Calibri"/>
                <a:cs typeface="Calibri"/>
                <a:sym typeface="Calibri"/>
              </a:rPr>
              <a:t>ratifed</a:t>
            </a:r>
            <a:r>
              <a:rPr lang="en-US" sz="2200" dirty="0">
                <a:solidFill>
                  <a:schemeClr val="tx1"/>
                </a:solidFill>
                <a:latin typeface="Calibri"/>
                <a:ea typeface="Calibri"/>
                <a:cs typeface="Calibri"/>
                <a:sym typeface="Calibri"/>
              </a:rPr>
              <a:t> which ensured federal </a:t>
            </a:r>
            <a:r>
              <a:rPr lang="en-US" sz="2200" dirty="0" err="1">
                <a:solidFill>
                  <a:schemeClr val="tx1"/>
                </a:solidFill>
                <a:latin typeface="Calibri"/>
                <a:ea typeface="Calibri"/>
                <a:cs typeface="Calibri"/>
                <a:sym typeface="Calibri"/>
              </a:rPr>
              <a:t>recognment</a:t>
            </a:r>
            <a:r>
              <a:rPr lang="en-US" sz="2200" dirty="0">
                <a:solidFill>
                  <a:schemeClr val="tx1"/>
                </a:solidFill>
                <a:latin typeface="Calibri"/>
                <a:ea typeface="Calibri"/>
                <a:cs typeface="Calibri"/>
                <a:sym typeface="Calibri"/>
              </a:rPr>
              <a:t>.</a:t>
            </a:r>
            <a:endParaRPr sz="2200" dirty="0">
              <a:solidFill>
                <a:schemeClr val="tx1"/>
              </a:solidFill>
            </a:endParaRPr>
          </a:p>
          <a:p>
            <a:pPr marL="342900" marR="0" lvl="0" algn="ctr" rtl="0">
              <a:lnSpc>
                <a:spcPct val="107000"/>
              </a:lnSpc>
              <a:spcBef>
                <a:spcPts val="800"/>
              </a:spcBef>
              <a:spcAft>
                <a:spcPts val="0"/>
              </a:spcAft>
              <a:buClr>
                <a:srgbClr val="C00000"/>
              </a:buClr>
              <a:buSzPts val="1800"/>
              <a:buFont typeface="Wingdings" panose="05000000000000000000" pitchFamily="2" charset="2"/>
              <a:buChar char="v"/>
            </a:pPr>
            <a:r>
              <a:rPr lang="en-US" sz="2200" dirty="0">
                <a:solidFill>
                  <a:schemeClr val="tx1"/>
                </a:solidFill>
                <a:latin typeface="Calibri"/>
                <a:ea typeface="Calibri"/>
                <a:cs typeface="Calibri"/>
                <a:sym typeface="Calibri"/>
              </a:rPr>
              <a:t>1974  The Winnebago won $4.6 million through the Indian Claims Commission to “compensate the tribe for its lands lost through fraudulent treaties.”</a:t>
            </a:r>
            <a:endParaRPr sz="2200" dirty="0">
              <a:solidFill>
                <a:schemeClr val="tx1"/>
              </a:solidFill>
            </a:endParaRPr>
          </a:p>
          <a:p>
            <a:pPr marL="342900" marR="0" lvl="0" algn="ctr" rtl="0">
              <a:lnSpc>
                <a:spcPct val="107000"/>
              </a:lnSpc>
              <a:spcBef>
                <a:spcPts val="800"/>
              </a:spcBef>
              <a:spcAft>
                <a:spcPts val="0"/>
              </a:spcAft>
              <a:buClr>
                <a:srgbClr val="C00000"/>
              </a:buClr>
              <a:buSzPts val="1800"/>
              <a:buFont typeface="Wingdings" panose="05000000000000000000" pitchFamily="2" charset="2"/>
              <a:buChar char="v"/>
            </a:pPr>
            <a:r>
              <a:rPr lang="en-US" sz="2200" dirty="0">
                <a:solidFill>
                  <a:schemeClr val="tx1"/>
                </a:solidFill>
                <a:latin typeface="Calibri"/>
                <a:ea typeface="Calibri"/>
                <a:cs typeface="Calibri"/>
                <a:sym typeface="Calibri"/>
              </a:rPr>
              <a:t>Today, land base includes 3, 535 acres of trust lands, and 5,328 acres  of fee simple.</a:t>
            </a:r>
            <a:endParaRPr sz="2200" dirty="0">
              <a:solidFill>
                <a:schemeClr val="tx1"/>
              </a:solidFill>
            </a:endParaRPr>
          </a:p>
          <a:p>
            <a:pPr marL="182880" lvl="0" indent="-93979" algn="l" rtl="0">
              <a:lnSpc>
                <a:spcPct val="120000"/>
              </a:lnSpc>
              <a:spcBef>
                <a:spcPts val="1700"/>
              </a:spcBef>
              <a:spcAft>
                <a:spcPts val="0"/>
              </a:spcAft>
              <a:buSzPts val="1400"/>
              <a:buNone/>
            </a:pPr>
            <a:endParaRPr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18000">
              <a:schemeClr val="accent5">
                <a:lumMod val="67000"/>
              </a:schemeClr>
            </a:gs>
            <a:gs pos="23000">
              <a:schemeClr val="bg1"/>
            </a:gs>
          </a:gsLst>
          <a:lin ang="5400000" scaled="1"/>
          <a:tileRect/>
        </a:gradFill>
        <a:effectLst/>
      </p:bgPr>
    </p:bg>
    <p:spTree>
      <p:nvGrpSpPr>
        <p:cNvPr id="1" name="Shape 295"/>
        <p:cNvGrpSpPr/>
        <p:nvPr/>
      </p:nvGrpSpPr>
      <p:grpSpPr>
        <a:xfrm>
          <a:off x="0" y="0"/>
          <a:ext cx="0" cy="0"/>
          <a:chOff x="0" y="0"/>
          <a:chExt cx="0" cy="0"/>
        </a:xfrm>
      </p:grpSpPr>
      <p:sp>
        <p:nvSpPr>
          <p:cNvPr id="298" name="Google Shape;298;p34"/>
          <p:cNvSpPr txBox="1">
            <a:spLocks noGrp="1"/>
          </p:cNvSpPr>
          <p:nvPr>
            <p:ph type="title"/>
          </p:nvPr>
        </p:nvSpPr>
        <p:spPr>
          <a:xfrm>
            <a:off x="415600" y="364767"/>
            <a:ext cx="11360700" cy="7635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62626"/>
              </a:buClr>
              <a:buSzPts val="3700"/>
              <a:buFont typeface="Geo"/>
              <a:buNone/>
            </a:pPr>
            <a:r>
              <a:rPr lang="en-US" sz="4400" dirty="0" err="1">
                <a:solidFill>
                  <a:schemeClr val="bg1"/>
                </a:solidFill>
                <a:latin typeface="Georgia Pro Cond Black" panose="02040A06050405020203" pitchFamily="18" charset="0"/>
              </a:rPr>
              <a:t>Brothertown</a:t>
            </a:r>
            <a:r>
              <a:rPr lang="en-US" sz="4400" dirty="0">
                <a:solidFill>
                  <a:schemeClr val="bg1"/>
                </a:solidFill>
                <a:latin typeface="Georgia Pro Cond Black" panose="02040A06050405020203" pitchFamily="18" charset="0"/>
              </a:rPr>
              <a:t> Nation</a:t>
            </a:r>
            <a:endParaRPr sz="4400" dirty="0">
              <a:solidFill>
                <a:schemeClr val="bg1"/>
              </a:solidFill>
              <a:latin typeface="Georgia Pro Cond Black" panose="02040A06050405020203" pitchFamily="18" charset="0"/>
            </a:endParaRPr>
          </a:p>
        </p:txBody>
      </p:sp>
      <p:sp>
        <p:nvSpPr>
          <p:cNvPr id="299" name="Google Shape;299;p34"/>
          <p:cNvSpPr txBox="1">
            <a:spLocks noGrp="1"/>
          </p:cNvSpPr>
          <p:nvPr>
            <p:ph type="body" idx="1"/>
          </p:nvPr>
        </p:nvSpPr>
        <p:spPr>
          <a:xfrm>
            <a:off x="415600" y="1743467"/>
            <a:ext cx="11360700" cy="4555200"/>
          </a:xfrm>
          <a:prstGeom prst="rect">
            <a:avLst/>
          </a:prstGeom>
          <a:noFill/>
          <a:ln>
            <a:noFill/>
          </a:ln>
        </p:spPr>
        <p:txBody>
          <a:bodyPr spcFirstLastPara="1" wrap="square" lIns="91425" tIns="45700" rIns="91425" bIns="45700" anchor="ctr" anchorCtr="0">
            <a:normAutofit/>
          </a:bodyPr>
          <a:lstStyle/>
          <a:p>
            <a:pPr marL="342900" lvl="0" indent="-342900" algn="l" rtl="0">
              <a:lnSpc>
                <a:spcPct val="120000"/>
              </a:lnSpc>
              <a:spcBef>
                <a:spcPts val="0"/>
              </a:spcBef>
              <a:spcAft>
                <a:spcPts val="0"/>
              </a:spcAft>
              <a:buClr>
                <a:srgbClr val="C00000"/>
              </a:buClr>
              <a:buSzPct val="90000"/>
              <a:buFont typeface="Wingdings" panose="05000000000000000000" pitchFamily="2" charset="2"/>
              <a:buChar char="v"/>
            </a:pPr>
            <a:r>
              <a:rPr lang="en-US" sz="2800" dirty="0">
                <a:solidFill>
                  <a:schemeClr val="tx1"/>
                </a:solidFill>
                <a:latin typeface="Calibri"/>
                <a:ea typeface="Calibri"/>
                <a:cs typeface="Calibri"/>
                <a:sym typeface="Calibri"/>
              </a:rPr>
              <a:t>1831 and 1832 Treaties with the Menominee and U.S., they had one township on the east side of lake Winnebago.  However, under threat of further removal to Kansas, the decision was made to become citizens of the United States which ended their recognition as a Nation by the United States.</a:t>
            </a:r>
            <a:endParaRPr sz="2800" dirty="0">
              <a:solidFill>
                <a:schemeClr val="tx1"/>
              </a:solidFill>
            </a:endParaRPr>
          </a:p>
          <a:p>
            <a:pPr marL="342900" lvl="0" indent="-342900" algn="l" rtl="0">
              <a:lnSpc>
                <a:spcPct val="120000"/>
              </a:lnSpc>
              <a:spcBef>
                <a:spcPts val="900"/>
              </a:spcBef>
              <a:spcAft>
                <a:spcPts val="0"/>
              </a:spcAft>
              <a:buClr>
                <a:srgbClr val="C00000"/>
              </a:buClr>
              <a:buSzPct val="90000"/>
              <a:buFont typeface="Wingdings" panose="05000000000000000000" pitchFamily="2" charset="2"/>
              <a:buChar char="v"/>
            </a:pPr>
            <a:r>
              <a:rPr lang="en-US" sz="2800" dirty="0">
                <a:solidFill>
                  <a:schemeClr val="tx1"/>
                </a:solidFill>
                <a:latin typeface="Calibri"/>
                <a:ea typeface="Calibri"/>
                <a:cs typeface="Calibri"/>
                <a:sym typeface="Calibri"/>
              </a:rPr>
              <a:t>However, they continue to meet as the </a:t>
            </a:r>
            <a:r>
              <a:rPr lang="en-US" sz="2800" dirty="0" err="1">
                <a:solidFill>
                  <a:schemeClr val="tx1"/>
                </a:solidFill>
                <a:latin typeface="Calibri"/>
                <a:ea typeface="Calibri"/>
                <a:cs typeface="Calibri"/>
                <a:sym typeface="Calibri"/>
              </a:rPr>
              <a:t>Brothertown</a:t>
            </a:r>
            <a:r>
              <a:rPr lang="en-US" sz="2800" dirty="0">
                <a:solidFill>
                  <a:schemeClr val="tx1"/>
                </a:solidFill>
                <a:latin typeface="Calibri"/>
                <a:ea typeface="Calibri"/>
                <a:cs typeface="Calibri"/>
                <a:sym typeface="Calibri"/>
              </a:rPr>
              <a:t> Nation and have sought to be recognized by the U.S. for many, many years.  The battle continues.</a:t>
            </a:r>
            <a:endParaRPr sz="2800" dirty="0">
              <a:solidFill>
                <a:schemeClr val="tx1"/>
              </a:solidFill>
              <a:latin typeface="Calibri"/>
              <a:ea typeface="Calibri"/>
              <a:cs typeface="Calibri"/>
              <a:sym typeface="Calibri"/>
            </a:endParaRPr>
          </a:p>
          <a:p>
            <a:pPr marL="182880" lvl="0" indent="-55879" algn="l" rtl="0">
              <a:lnSpc>
                <a:spcPct val="120000"/>
              </a:lnSpc>
              <a:spcBef>
                <a:spcPts val="900"/>
              </a:spcBef>
              <a:spcAft>
                <a:spcPts val="0"/>
              </a:spcAft>
              <a:buSzPts val="2000"/>
              <a:buNone/>
            </a:pPr>
            <a:endParaRPr sz="2000"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26"/>
          <p:cNvSpPr/>
          <p:nvPr/>
        </p:nvSpPr>
        <p:spPr>
          <a:xfrm>
            <a:off x="210312" y="226665"/>
            <a:ext cx="11722608" cy="6382512"/>
          </a:xfrm>
          <a:prstGeom prst="rect">
            <a:avLst/>
          </a:prstGeom>
          <a:solidFill>
            <a:schemeClr val="lt1"/>
          </a:solidFill>
          <a:ln w="38100">
            <a:solidFill>
              <a:srgbClr val="C00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6"/>
          <p:cNvSpPr txBox="1">
            <a:spLocks noGrp="1"/>
          </p:cNvSpPr>
          <p:nvPr>
            <p:ph type="title"/>
          </p:nvPr>
        </p:nvSpPr>
        <p:spPr>
          <a:xfrm>
            <a:off x="636524" y="248823"/>
            <a:ext cx="9792208" cy="152707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3800"/>
              <a:buFont typeface="Geo"/>
              <a:buNone/>
            </a:pPr>
            <a:r>
              <a:rPr lang="en-US" i="1" dirty="0">
                <a:solidFill>
                  <a:schemeClr val="tx1"/>
                </a:solidFill>
                <a:latin typeface="Georgia Pro Cond Black" panose="02040A06050405020203" pitchFamily="18" charset="0"/>
              </a:rPr>
              <a:t>STAMBAUGH STATEMENT </a:t>
            </a:r>
            <a:endParaRPr i="1" dirty="0">
              <a:solidFill>
                <a:schemeClr val="tx1"/>
              </a:solidFill>
              <a:latin typeface="Georgia Pro Cond Black" panose="02040A06050405020203" pitchFamily="18" charset="0"/>
            </a:endParaRPr>
          </a:p>
        </p:txBody>
      </p:sp>
      <p:sp>
        <p:nvSpPr>
          <p:cNvPr id="243" name="Google Shape;243;p26"/>
          <p:cNvSpPr txBox="1">
            <a:spLocks noGrp="1"/>
          </p:cNvSpPr>
          <p:nvPr>
            <p:ph type="body" idx="1"/>
          </p:nvPr>
        </p:nvSpPr>
        <p:spPr>
          <a:xfrm>
            <a:off x="859970" y="1328442"/>
            <a:ext cx="10695505" cy="4821986"/>
          </a:xfrm>
          <a:prstGeom prst="rect">
            <a:avLst/>
          </a:prstGeom>
          <a:noFill/>
          <a:ln>
            <a:noFill/>
          </a:ln>
        </p:spPr>
        <p:txBody>
          <a:bodyPr spcFirstLastPara="1" wrap="square" lIns="91425" tIns="45700" rIns="91425" bIns="45700" anchor="t" anchorCtr="0">
            <a:normAutofit fontScale="92500" lnSpcReduction="20000"/>
          </a:bodyPr>
          <a:lstStyle/>
          <a:p>
            <a:pPr marL="0" marR="0" lvl="0" indent="0" algn="l" rtl="0">
              <a:lnSpc>
                <a:spcPct val="120000"/>
              </a:lnSpc>
              <a:spcBef>
                <a:spcPts val="0"/>
              </a:spcBef>
              <a:spcAft>
                <a:spcPts val="0"/>
              </a:spcAft>
              <a:buClr>
                <a:schemeClr val="dk1"/>
              </a:buClr>
              <a:buSzPct val="58333"/>
              <a:buFont typeface="Geo"/>
              <a:buNone/>
            </a:pPr>
            <a:endParaRPr b="0" i="0" u="none" strike="noStrike" cap="none" dirty="0">
              <a:solidFill>
                <a:schemeClr val="tx1"/>
              </a:solidFill>
              <a:latin typeface="Georgia Pro" panose="02040502050405020303" pitchFamily="18" charset="0"/>
              <a:ea typeface="Calibri"/>
              <a:cs typeface="Calibri"/>
              <a:sym typeface="Calibri"/>
            </a:endParaRPr>
          </a:p>
          <a:p>
            <a:pPr marL="0" marR="0" lvl="0" indent="0" algn="l" rtl="0">
              <a:lnSpc>
                <a:spcPct val="120000"/>
              </a:lnSpc>
              <a:spcBef>
                <a:spcPts val="600"/>
              </a:spcBef>
              <a:spcAft>
                <a:spcPts val="0"/>
              </a:spcAft>
              <a:buClr>
                <a:schemeClr val="dk1"/>
              </a:buClr>
              <a:buSzPct val="100000"/>
              <a:buFont typeface="Calibri"/>
              <a:buNone/>
            </a:pPr>
            <a:r>
              <a:rPr lang="en-US" sz="2400" b="0" i="0" u="none" strike="noStrike" cap="none" dirty="0">
                <a:solidFill>
                  <a:schemeClr val="tx1"/>
                </a:solidFill>
                <a:latin typeface="Georgia Pro" panose="02040502050405020303" pitchFamily="18" charset="0"/>
                <a:ea typeface="Calibri"/>
                <a:cs typeface="Calibri"/>
                <a:sym typeface="Calibri"/>
              </a:rPr>
              <a:t>“</a:t>
            </a:r>
            <a:r>
              <a:rPr lang="en-US" sz="2400" b="1" i="0" u="none" strike="noStrike" cap="none" dirty="0">
                <a:solidFill>
                  <a:schemeClr val="tx1"/>
                </a:solidFill>
                <a:latin typeface="Georgia Pro" panose="02040502050405020303" pitchFamily="18" charset="0"/>
                <a:ea typeface="Calibri"/>
                <a:cs typeface="Calibri"/>
                <a:sym typeface="Calibri"/>
              </a:rPr>
              <a:t>I believe the Menomonie tribe of Indians have been most shamefully  deceived both by the agents of the New York Indians and by their  own agents and advisers. </a:t>
            </a:r>
            <a:endParaRPr dirty="0">
              <a:solidFill>
                <a:schemeClr val="tx1"/>
              </a:solidFill>
              <a:latin typeface="Georgia Pro" panose="02040502050405020303" pitchFamily="18" charset="0"/>
            </a:endParaRPr>
          </a:p>
          <a:p>
            <a:pPr marL="0" marR="0" lvl="0" indent="0" algn="l" rtl="0">
              <a:lnSpc>
                <a:spcPct val="120000"/>
              </a:lnSpc>
              <a:spcBef>
                <a:spcPts val="600"/>
              </a:spcBef>
              <a:spcAft>
                <a:spcPts val="0"/>
              </a:spcAft>
              <a:buClr>
                <a:schemeClr val="dk1"/>
              </a:buClr>
              <a:buSzPct val="100000"/>
              <a:buFont typeface="Calibri"/>
              <a:buNone/>
            </a:pPr>
            <a:r>
              <a:rPr lang="en-US" sz="2400" b="1" i="0" u="none" strike="noStrike" cap="none" dirty="0">
                <a:solidFill>
                  <a:schemeClr val="tx1"/>
                </a:solidFill>
                <a:latin typeface="Georgia Pro" panose="02040502050405020303" pitchFamily="18" charset="0"/>
                <a:ea typeface="Calibri"/>
                <a:cs typeface="Calibri"/>
                <a:sym typeface="Calibri"/>
              </a:rPr>
              <a:t> I believe the New York Indians have been duped and deceived by their own agents, </a:t>
            </a:r>
            <a:endParaRPr dirty="0">
              <a:solidFill>
                <a:schemeClr val="tx1"/>
              </a:solidFill>
              <a:latin typeface="Georgia Pro" panose="02040502050405020303" pitchFamily="18" charset="0"/>
            </a:endParaRPr>
          </a:p>
          <a:p>
            <a:pPr marL="0" marR="0" lvl="0" indent="0" algn="l" rtl="0">
              <a:lnSpc>
                <a:spcPct val="120000"/>
              </a:lnSpc>
              <a:spcBef>
                <a:spcPts val="600"/>
              </a:spcBef>
              <a:spcAft>
                <a:spcPts val="0"/>
              </a:spcAft>
              <a:buClr>
                <a:schemeClr val="dk1"/>
              </a:buClr>
              <a:buSzPct val="100000"/>
              <a:buFont typeface="Calibri"/>
              <a:buNone/>
            </a:pPr>
            <a:r>
              <a:rPr lang="en-US" sz="2400" b="1" i="0" u="none" strike="noStrike" cap="none" dirty="0">
                <a:solidFill>
                  <a:schemeClr val="tx1"/>
                </a:solidFill>
                <a:latin typeface="Georgia Pro" panose="02040502050405020303" pitchFamily="18" charset="0"/>
                <a:ea typeface="Calibri"/>
                <a:cs typeface="Calibri"/>
                <a:sym typeface="Calibri"/>
              </a:rPr>
              <a:t>and I am sorry to say the Government appears  to have participated in the deception.</a:t>
            </a:r>
            <a:r>
              <a:rPr lang="en-US" sz="2400" b="1" dirty="0">
                <a:solidFill>
                  <a:schemeClr val="tx1"/>
                </a:solidFill>
                <a:latin typeface="Georgia Pro" panose="02040502050405020303" pitchFamily="18" charset="0"/>
                <a:ea typeface="Calibri"/>
                <a:cs typeface="Calibri"/>
                <a:sym typeface="Calibri"/>
              </a:rPr>
              <a:t>”</a:t>
            </a:r>
            <a:r>
              <a:rPr lang="en-US" sz="2400" b="1" i="0" u="none" strike="noStrike" cap="none" dirty="0">
                <a:solidFill>
                  <a:schemeClr val="tx1"/>
                </a:solidFill>
                <a:latin typeface="Georgia Pro" panose="02040502050405020303" pitchFamily="18" charset="0"/>
                <a:ea typeface="Calibri"/>
                <a:cs typeface="Calibri"/>
                <a:sym typeface="Calibri"/>
              </a:rPr>
              <a:t>  </a:t>
            </a:r>
            <a:endParaRPr dirty="0">
              <a:solidFill>
                <a:schemeClr val="tx1"/>
              </a:solidFill>
              <a:latin typeface="Georgia Pro" panose="02040502050405020303" pitchFamily="18" charset="0"/>
            </a:endParaRPr>
          </a:p>
          <a:p>
            <a:pPr marL="0" marR="0" lvl="0" indent="0" algn="l" rtl="0">
              <a:lnSpc>
                <a:spcPct val="120000"/>
              </a:lnSpc>
              <a:spcBef>
                <a:spcPts val="600"/>
              </a:spcBef>
              <a:spcAft>
                <a:spcPts val="0"/>
              </a:spcAft>
              <a:buClr>
                <a:schemeClr val="dk1"/>
              </a:buClr>
              <a:buSzPct val="58333"/>
              <a:buFont typeface="Geo"/>
              <a:buNone/>
            </a:pPr>
            <a:endParaRPr b="0" i="0" u="none" strike="noStrike" cap="none" dirty="0">
              <a:solidFill>
                <a:schemeClr val="tx1"/>
              </a:solidFill>
              <a:latin typeface="Georgia Pro" panose="02040502050405020303" pitchFamily="18" charset="0"/>
            </a:endParaRPr>
          </a:p>
          <a:p>
            <a:pPr marL="0" marR="0" lvl="0" indent="0" algn="l" rtl="0">
              <a:lnSpc>
                <a:spcPct val="120000"/>
              </a:lnSpc>
              <a:spcBef>
                <a:spcPts val="600"/>
              </a:spcBef>
              <a:spcAft>
                <a:spcPts val="0"/>
              </a:spcAft>
              <a:buClr>
                <a:schemeClr val="dk1"/>
              </a:buClr>
              <a:buSzPct val="58333"/>
              <a:buFont typeface="Calibri"/>
              <a:buNone/>
            </a:pPr>
            <a:r>
              <a:rPr lang="en-US" b="0" i="0" u="none" strike="noStrike" cap="none" dirty="0">
                <a:solidFill>
                  <a:schemeClr val="tx1"/>
                </a:solidFill>
                <a:latin typeface="Georgia Pro" panose="02040502050405020303" pitchFamily="18" charset="0"/>
                <a:ea typeface="Calibri"/>
                <a:cs typeface="Calibri"/>
                <a:sym typeface="Calibri"/>
              </a:rPr>
              <a:t>Office of the Indian Agent, S.C. Stambaugh to President Jackson, </a:t>
            </a:r>
            <a:endParaRPr dirty="0">
              <a:solidFill>
                <a:schemeClr val="tx1"/>
              </a:solidFill>
              <a:latin typeface="Georgia Pro" panose="02040502050405020303" pitchFamily="18" charset="0"/>
            </a:endParaRPr>
          </a:p>
          <a:p>
            <a:pPr marL="0" marR="0" lvl="0" indent="0" algn="l" rtl="0">
              <a:lnSpc>
                <a:spcPct val="120000"/>
              </a:lnSpc>
              <a:spcBef>
                <a:spcPts val="600"/>
              </a:spcBef>
              <a:spcAft>
                <a:spcPts val="0"/>
              </a:spcAft>
              <a:buClr>
                <a:schemeClr val="dk1"/>
              </a:buClr>
              <a:buSzPct val="58333"/>
              <a:buFont typeface="Calibri"/>
              <a:buNone/>
            </a:pPr>
            <a:r>
              <a:rPr lang="en-US" b="0" i="0" u="none" strike="noStrike" cap="none" dirty="0">
                <a:solidFill>
                  <a:schemeClr val="tx1"/>
                </a:solidFill>
                <a:latin typeface="Georgia Pro" panose="02040502050405020303" pitchFamily="18" charset="0"/>
                <a:ea typeface="Calibri"/>
                <a:cs typeface="Calibri"/>
                <a:sym typeface="Calibri"/>
              </a:rPr>
              <a:t>September 8, 1830</a:t>
            </a:r>
            <a:endParaRPr dirty="0">
              <a:solidFill>
                <a:schemeClr val="tx1"/>
              </a:solidFill>
              <a:latin typeface="Georgia Pro" panose="02040502050405020303" pitchFamily="18" charset="0"/>
            </a:endParaRPr>
          </a:p>
          <a:p>
            <a:pPr marL="0" marR="0" lvl="0" indent="0" algn="l" rtl="0">
              <a:lnSpc>
                <a:spcPct val="120000"/>
              </a:lnSpc>
              <a:spcBef>
                <a:spcPts val="600"/>
              </a:spcBef>
              <a:spcAft>
                <a:spcPts val="0"/>
              </a:spcAft>
              <a:buClr>
                <a:schemeClr val="dk1"/>
              </a:buClr>
              <a:buSzPct val="58333"/>
              <a:buFont typeface="Calibri"/>
              <a:buNone/>
            </a:pPr>
            <a:r>
              <a:rPr lang="en-US" dirty="0">
                <a:solidFill>
                  <a:schemeClr val="tx1"/>
                </a:solidFill>
                <a:latin typeface="Georgia Pro" panose="02040502050405020303" pitchFamily="18" charset="0"/>
                <a:ea typeface="Calibri"/>
                <a:cs typeface="Calibri"/>
                <a:sym typeface="Calibri"/>
              </a:rPr>
              <a:t>The Indian Removal Act was passed by Congress in 1830</a:t>
            </a:r>
            <a:endParaRPr b="0" i="0" u="none" strike="noStrike" cap="none" dirty="0">
              <a:solidFill>
                <a:schemeClr val="tx1"/>
              </a:solidFill>
              <a:latin typeface="Georgia Pro" panose="02040502050405020303" pitchFamily="18" charset="0"/>
              <a:sym typeface="Aria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0"/>
              </a:schemeClr>
            </a:gs>
            <a:gs pos="48000">
              <a:schemeClr val="accent5">
                <a:lumMod val="75000"/>
              </a:schemeClr>
            </a:gs>
            <a:gs pos="97000">
              <a:schemeClr val="accent5"/>
            </a:gs>
          </a:gsLst>
          <a:lin ang="10800000" scaled="1"/>
          <a:tileRect/>
        </a:gradFill>
        <a:effectLst/>
      </p:bgPr>
    </p:bg>
    <p:spTree>
      <p:nvGrpSpPr>
        <p:cNvPr id="1" name="Shape 78"/>
        <p:cNvGrpSpPr/>
        <p:nvPr/>
      </p:nvGrpSpPr>
      <p:grpSpPr>
        <a:xfrm>
          <a:off x="0" y="0"/>
          <a:ext cx="0" cy="0"/>
          <a:chOff x="0" y="0"/>
          <a:chExt cx="0" cy="0"/>
        </a:xfrm>
      </p:grpSpPr>
      <p:sp>
        <p:nvSpPr>
          <p:cNvPr id="80" name="Google Shape;80;p4"/>
          <p:cNvSpPr txBox="1">
            <a:spLocks noGrp="1"/>
          </p:cNvSpPr>
          <p:nvPr>
            <p:ph type="title"/>
          </p:nvPr>
        </p:nvSpPr>
        <p:spPr>
          <a:xfrm>
            <a:off x="239487" y="1202593"/>
            <a:ext cx="5148942" cy="4452813"/>
          </a:xfrm>
          <a:prstGeom prst="rect">
            <a:avLst/>
          </a:prstGeom>
          <a:solidFill>
            <a:schemeClr val="accent5">
              <a:lumMod val="50000"/>
            </a:schemeClr>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100"/>
              <a:buFont typeface="Geo"/>
              <a:buNone/>
            </a:pPr>
            <a:r>
              <a:rPr lang="en-US" sz="4000" dirty="0">
                <a:solidFill>
                  <a:schemeClr val="bg1"/>
                </a:solidFill>
                <a:latin typeface="Georgia Pro Black" panose="02040A02050405020203" pitchFamily="18" charset="0"/>
              </a:rPr>
              <a:t>UNITED STATES CONSTITUTION</a:t>
            </a:r>
            <a:endParaRPr sz="4000" dirty="0">
              <a:solidFill>
                <a:schemeClr val="bg1"/>
              </a:solidFill>
              <a:latin typeface="Georgia Pro Black" panose="02040A02050405020203" pitchFamily="18" charset="0"/>
            </a:endParaRPr>
          </a:p>
        </p:txBody>
      </p:sp>
      <p:sp>
        <p:nvSpPr>
          <p:cNvPr id="81" name="Google Shape;81;p4"/>
          <p:cNvSpPr txBox="1">
            <a:spLocks noGrp="1"/>
          </p:cNvSpPr>
          <p:nvPr>
            <p:ph type="body" idx="1"/>
          </p:nvPr>
        </p:nvSpPr>
        <p:spPr>
          <a:xfrm>
            <a:off x="5725885" y="620486"/>
            <a:ext cx="5987144" cy="5360126"/>
          </a:xfrm>
          <a:prstGeom prst="rect">
            <a:avLst/>
          </a:prstGeom>
          <a:noFill/>
          <a:ln>
            <a:noFill/>
          </a:ln>
        </p:spPr>
        <p:txBody>
          <a:bodyPr spcFirstLastPara="1" wrap="square" lIns="91425" tIns="45700" rIns="91425" bIns="45700" anchor="ctr" anchorCtr="0">
            <a:normAutofit/>
          </a:bodyPr>
          <a:lstStyle/>
          <a:p>
            <a:pPr marL="342900" lvl="0" algn="l" rtl="0">
              <a:lnSpc>
                <a:spcPct val="120000"/>
              </a:lnSpc>
              <a:spcBef>
                <a:spcPts val="0"/>
              </a:spcBef>
              <a:spcAft>
                <a:spcPts val="0"/>
              </a:spcAft>
              <a:buClr>
                <a:srgbClr val="C00000"/>
              </a:buClr>
              <a:buSzPts val="2400"/>
              <a:buFont typeface="Wingdings" panose="05000000000000000000" pitchFamily="2" charset="2"/>
              <a:buChar char="v"/>
            </a:pPr>
            <a:r>
              <a:rPr lang="en-US" sz="2400" dirty="0">
                <a:solidFill>
                  <a:schemeClr val="bg1"/>
                </a:solidFill>
                <a:latin typeface="Georgia Pro" panose="02040502050405020303" pitchFamily="18" charset="0"/>
              </a:rPr>
              <a:t>ARTICLE VI, second paragraph</a:t>
            </a:r>
            <a:endParaRPr dirty="0">
              <a:solidFill>
                <a:schemeClr val="bg1"/>
              </a:solidFill>
              <a:latin typeface="Georgia Pro" panose="02040502050405020303" pitchFamily="18" charset="0"/>
            </a:endParaRPr>
          </a:p>
          <a:p>
            <a:pPr marL="342900" lvl="0" algn="l" rtl="0">
              <a:lnSpc>
                <a:spcPct val="120000"/>
              </a:lnSpc>
              <a:spcBef>
                <a:spcPts val="900"/>
              </a:spcBef>
              <a:spcAft>
                <a:spcPts val="0"/>
              </a:spcAft>
              <a:buClr>
                <a:srgbClr val="C00000"/>
              </a:buClr>
              <a:buSzPts val="2400"/>
              <a:buFont typeface="Wingdings" panose="05000000000000000000" pitchFamily="2" charset="2"/>
              <a:buChar char="v"/>
            </a:pPr>
            <a:r>
              <a:rPr lang="en-US" sz="2400" dirty="0">
                <a:solidFill>
                  <a:schemeClr val="bg1"/>
                </a:solidFill>
                <a:latin typeface="Georgia Pro" panose="02040502050405020303" pitchFamily="18" charset="0"/>
              </a:rPr>
              <a:t>“The Constitution, and the Laws of the United States which shall be made in Pursuance, thereof; </a:t>
            </a:r>
            <a:endParaRPr dirty="0">
              <a:solidFill>
                <a:schemeClr val="bg1"/>
              </a:solidFill>
              <a:latin typeface="Georgia Pro" panose="02040502050405020303" pitchFamily="18" charset="0"/>
            </a:endParaRPr>
          </a:p>
          <a:p>
            <a:pPr marL="342900" lvl="0" algn="l" rtl="0">
              <a:lnSpc>
                <a:spcPct val="120000"/>
              </a:lnSpc>
              <a:spcBef>
                <a:spcPts val="900"/>
              </a:spcBef>
              <a:spcAft>
                <a:spcPts val="0"/>
              </a:spcAft>
              <a:buClr>
                <a:srgbClr val="C00000"/>
              </a:buClr>
              <a:buSzPts val="2400"/>
              <a:buFont typeface="Wingdings" panose="05000000000000000000" pitchFamily="2" charset="2"/>
              <a:buChar char="v"/>
            </a:pPr>
            <a:r>
              <a:rPr lang="en-US" sz="2400" dirty="0">
                <a:solidFill>
                  <a:schemeClr val="bg1"/>
                </a:solidFill>
                <a:latin typeface="Georgia Pro" panose="02040502050405020303" pitchFamily="18" charset="0"/>
              </a:rPr>
              <a:t>and all Treaties made, or which shall be made, under the Authority of the United States, </a:t>
            </a:r>
            <a:endParaRPr dirty="0">
              <a:solidFill>
                <a:schemeClr val="bg1"/>
              </a:solidFill>
              <a:latin typeface="Georgia Pro" panose="02040502050405020303" pitchFamily="18" charset="0"/>
            </a:endParaRPr>
          </a:p>
          <a:p>
            <a:pPr marL="342900" lvl="0" algn="l" rtl="0">
              <a:lnSpc>
                <a:spcPct val="120000"/>
              </a:lnSpc>
              <a:spcBef>
                <a:spcPts val="900"/>
              </a:spcBef>
              <a:spcAft>
                <a:spcPts val="0"/>
              </a:spcAft>
              <a:buClr>
                <a:srgbClr val="C00000"/>
              </a:buClr>
              <a:buSzPts val="2400"/>
              <a:buFont typeface="Wingdings" panose="05000000000000000000" pitchFamily="2" charset="2"/>
              <a:buChar char="v"/>
            </a:pPr>
            <a:r>
              <a:rPr lang="en-US" sz="2400" b="1" dirty="0">
                <a:solidFill>
                  <a:schemeClr val="bg1"/>
                </a:solidFill>
                <a:latin typeface="Georgia Pro" panose="02040502050405020303" pitchFamily="18" charset="0"/>
              </a:rPr>
              <a:t>Shall be the supreme law of land;”</a:t>
            </a:r>
            <a:endParaRPr dirty="0">
              <a:solidFill>
                <a:schemeClr val="bg1"/>
              </a:solidFill>
              <a:latin typeface="Georgia Pro" panose="02040502050405020303" pitchFamily="18"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effectLst/>
      </p:bgPr>
    </p:bg>
    <p:spTree>
      <p:nvGrpSpPr>
        <p:cNvPr id="1" name="Shape 85"/>
        <p:cNvGrpSpPr/>
        <p:nvPr/>
      </p:nvGrpSpPr>
      <p:grpSpPr>
        <a:xfrm>
          <a:off x="0" y="0"/>
          <a:ext cx="0" cy="0"/>
          <a:chOff x="0" y="0"/>
          <a:chExt cx="0" cy="0"/>
        </a:xfrm>
      </p:grpSpPr>
      <p:sp>
        <p:nvSpPr>
          <p:cNvPr id="87" name="Google Shape;87;p5"/>
          <p:cNvSpPr txBox="1">
            <a:spLocks noGrp="1"/>
          </p:cNvSpPr>
          <p:nvPr>
            <p:ph type="title"/>
          </p:nvPr>
        </p:nvSpPr>
        <p:spPr>
          <a:xfrm>
            <a:off x="462777" y="1653041"/>
            <a:ext cx="4767146" cy="355191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62626"/>
              </a:buClr>
              <a:buSzPts val="3800"/>
              <a:buFont typeface="Geo"/>
              <a:buNone/>
            </a:pPr>
            <a:r>
              <a:rPr lang="en-US" i="1" dirty="0">
                <a:solidFill>
                  <a:schemeClr val="bg1"/>
                </a:solidFill>
                <a:latin typeface="Georgia Pro Cond Black" panose="02040A06050405020203" pitchFamily="18" charset="0"/>
              </a:rPr>
              <a:t>UNITED STATES INDIAN REMOVAL POLICY</a:t>
            </a:r>
            <a:endParaRPr i="1" dirty="0">
              <a:solidFill>
                <a:schemeClr val="bg1"/>
              </a:solidFill>
              <a:latin typeface="Georgia Pro Cond Black" panose="02040A06050405020203" pitchFamily="18" charset="0"/>
            </a:endParaRPr>
          </a:p>
        </p:txBody>
      </p:sp>
      <p:sp>
        <p:nvSpPr>
          <p:cNvPr id="3" name="Rectangle 2">
            <a:extLst>
              <a:ext uri="{FF2B5EF4-FFF2-40B4-BE49-F238E27FC236}">
                <a16:creationId xmlns:a16="http://schemas.microsoft.com/office/drawing/2014/main" id="{D82EA9EB-422A-4BF3-3865-3C23AE9B9DDB}"/>
              </a:ext>
            </a:extLst>
          </p:cNvPr>
          <p:cNvSpPr/>
          <p:nvPr/>
        </p:nvSpPr>
        <p:spPr>
          <a:xfrm>
            <a:off x="5900057" y="559476"/>
            <a:ext cx="6161315" cy="570993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DBCE366-BA7D-FA1C-B609-3FF605620E93}"/>
              </a:ext>
            </a:extLst>
          </p:cNvPr>
          <p:cNvSpPr/>
          <p:nvPr/>
        </p:nvSpPr>
        <p:spPr>
          <a:xfrm>
            <a:off x="5431971" y="304800"/>
            <a:ext cx="6531429" cy="61722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buClr>
                <a:srgbClr val="C00000"/>
              </a:buClr>
              <a:buFont typeface="Wingdings" panose="05000000000000000000" pitchFamily="2" charset="2"/>
              <a:buChar char="v"/>
            </a:pPr>
            <a:r>
              <a:rPr lang="en-US" sz="2400" b="0" i="0" u="none" strike="noStrike" cap="none" dirty="0">
                <a:solidFill>
                  <a:schemeClr val="bg1"/>
                </a:solidFill>
                <a:latin typeface="Georgia Pro" panose="02040502050405020303" pitchFamily="18" charset="0"/>
                <a:ea typeface="Geo"/>
                <a:cs typeface="Geo"/>
                <a:sym typeface="Geo"/>
              </a:rPr>
              <a:t>In 1830 the Indian Removal Act was passed.   The goal was to remove all Indians from the East to beyond the Mississippi River to land that would be called Indian Territory.</a:t>
            </a:r>
          </a:p>
          <a:p>
            <a:pPr marL="342900" indent="-342900">
              <a:buClr>
                <a:srgbClr val="C00000"/>
              </a:buClr>
              <a:buFont typeface="Wingdings" panose="05000000000000000000" pitchFamily="2" charset="2"/>
              <a:buChar char="v"/>
            </a:pPr>
            <a:endParaRPr lang="en-US" sz="2400" b="0" i="0" u="none" strike="noStrike" cap="none" dirty="0">
              <a:solidFill>
                <a:schemeClr val="bg1"/>
              </a:solidFill>
              <a:latin typeface="Georgia Pro" panose="02040502050405020303" pitchFamily="18" charset="0"/>
              <a:ea typeface="Geo"/>
              <a:cs typeface="Geo"/>
              <a:sym typeface="Geo"/>
            </a:endParaRPr>
          </a:p>
          <a:p>
            <a:pPr marL="342900" indent="-342900">
              <a:buClr>
                <a:srgbClr val="C00000"/>
              </a:buClr>
              <a:buFont typeface="Wingdings" panose="05000000000000000000" pitchFamily="2" charset="2"/>
              <a:buChar char="v"/>
            </a:pPr>
            <a:r>
              <a:rPr lang="en-US" sz="2400" b="0" i="0" u="none" strike="noStrike" cap="none" dirty="0">
                <a:solidFill>
                  <a:schemeClr val="bg1"/>
                </a:solidFill>
                <a:latin typeface="Georgia Pro" panose="02040502050405020303" pitchFamily="18" charset="0"/>
                <a:ea typeface="Geo"/>
                <a:cs typeface="Geo"/>
                <a:sym typeface="Geo"/>
              </a:rPr>
              <a:t>Removal of the  Oneida, Stockbridge and </a:t>
            </a:r>
            <a:r>
              <a:rPr lang="en-US" sz="2400" b="0" i="0" u="none" strike="noStrike" cap="none" dirty="0" err="1">
                <a:solidFill>
                  <a:schemeClr val="bg1"/>
                </a:solidFill>
                <a:latin typeface="Georgia Pro" panose="02040502050405020303" pitchFamily="18" charset="0"/>
                <a:ea typeface="Geo"/>
                <a:cs typeface="Geo"/>
                <a:sym typeface="Geo"/>
              </a:rPr>
              <a:t>Brothertown</a:t>
            </a:r>
            <a:r>
              <a:rPr lang="en-US" sz="2400" b="0" i="0" u="none" strike="noStrike" cap="none" dirty="0">
                <a:solidFill>
                  <a:schemeClr val="bg1"/>
                </a:solidFill>
                <a:latin typeface="Georgia Pro" panose="02040502050405020303" pitchFamily="18" charset="0"/>
                <a:ea typeface="Geo"/>
                <a:cs typeface="Geo"/>
                <a:sym typeface="Geo"/>
              </a:rPr>
              <a:t>  from New York to Wisconsin had already started in the 1820’s.</a:t>
            </a:r>
          </a:p>
          <a:p>
            <a:pPr marL="342900" indent="-342900">
              <a:buClr>
                <a:srgbClr val="C00000"/>
              </a:buClr>
              <a:buFont typeface="Wingdings" panose="05000000000000000000" pitchFamily="2" charset="2"/>
              <a:buChar char="v"/>
            </a:pPr>
            <a:endParaRPr lang="en-US" sz="2400" dirty="0">
              <a:solidFill>
                <a:schemeClr val="bg1"/>
              </a:solidFill>
              <a:latin typeface="Georgia Pro" panose="02040502050405020303" pitchFamily="18" charset="0"/>
              <a:ea typeface="Geo"/>
              <a:cs typeface="Geo"/>
              <a:sym typeface="Geo"/>
            </a:endParaRPr>
          </a:p>
          <a:p>
            <a:pPr marL="342900" indent="-342900">
              <a:buClr>
                <a:srgbClr val="C00000"/>
              </a:buClr>
              <a:buFont typeface="Wingdings" panose="05000000000000000000" pitchFamily="2" charset="2"/>
              <a:buChar char="v"/>
            </a:pPr>
            <a:r>
              <a:rPr lang="en-US" sz="2400" b="0" i="0" u="none" strike="noStrike" cap="none" dirty="0">
                <a:solidFill>
                  <a:schemeClr val="bg1"/>
                </a:solidFill>
                <a:latin typeface="Georgia Pro" panose="02040502050405020303" pitchFamily="18" charset="0"/>
                <a:ea typeface="Geo"/>
                <a:cs typeface="Geo"/>
                <a:sym typeface="Geo"/>
              </a:rPr>
              <a:t>The United States continued trying to remove the Menominee, Winnebago, Oneida, Stockbridge, </a:t>
            </a:r>
            <a:r>
              <a:rPr lang="en-US" sz="2400" b="0" i="0" u="none" strike="noStrike" cap="none" dirty="0" err="1">
                <a:solidFill>
                  <a:schemeClr val="bg1"/>
                </a:solidFill>
                <a:latin typeface="Georgia Pro" panose="02040502050405020303" pitchFamily="18" charset="0"/>
                <a:ea typeface="Geo"/>
                <a:cs typeface="Geo"/>
                <a:sym typeface="Geo"/>
              </a:rPr>
              <a:t>Brothertown</a:t>
            </a:r>
            <a:r>
              <a:rPr lang="en-US" sz="2400" b="0" i="0" u="none" strike="noStrike" cap="none" dirty="0">
                <a:solidFill>
                  <a:schemeClr val="bg1"/>
                </a:solidFill>
                <a:latin typeface="Georgia Pro" panose="02040502050405020303" pitchFamily="18" charset="0"/>
                <a:ea typeface="Geo"/>
                <a:cs typeface="Geo"/>
                <a:sym typeface="Geo"/>
              </a:rPr>
              <a:t> well into the 1850’s removal treaties. </a:t>
            </a:r>
            <a:endParaRPr lang="en-US" sz="2400" dirty="0">
              <a:solidFill>
                <a:schemeClr val="bg1"/>
              </a:solidFill>
              <a:latin typeface="Georgia Pro" panose="02040502050405020303" pitchFamily="18"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22" presetClass="exit" presetSubtype="4" fill="hold" grpId="0" nodeType="withEffect">
                                  <p:stCondLst>
                                    <p:cond delay="0"/>
                                  </p:stCondLst>
                                  <p:childTnLst>
                                    <p:animEffect transition="out" filter="wipe(down)">
                                      <p:cBhvr>
                                        <p:cTn id="9" dur="500"/>
                                        <p:tgtEl>
                                          <p:spTgt spid="87"/>
                                        </p:tgtEl>
                                      </p:cBhvr>
                                    </p:animEffect>
                                    <p:set>
                                      <p:cBhvr>
                                        <p:cTn id="10" dur="1" fill="hold">
                                          <p:stCondLst>
                                            <p:cond delay="499"/>
                                          </p:stCondLst>
                                        </p:cTn>
                                        <p:tgtEl>
                                          <p:spTgt spid="8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0" scaled="1"/>
          <a:tileRect/>
        </a:gradFill>
        <a:effectLst/>
      </p:bgPr>
    </p:bg>
    <p:spTree>
      <p:nvGrpSpPr>
        <p:cNvPr id="1" name="Shape 101"/>
        <p:cNvGrpSpPr/>
        <p:nvPr/>
      </p:nvGrpSpPr>
      <p:grpSpPr>
        <a:xfrm>
          <a:off x="0" y="0"/>
          <a:ext cx="0" cy="0"/>
          <a:chOff x="0" y="0"/>
          <a:chExt cx="0" cy="0"/>
        </a:xfrm>
      </p:grpSpPr>
      <p:pic>
        <p:nvPicPr>
          <p:cNvPr id="103" name="Google Shape;103;p6"/>
          <p:cNvPicPr preferRelativeResize="0">
            <a:picLocks noGrp="1"/>
          </p:cNvPicPr>
          <p:nvPr>
            <p:ph type="body" idx="1"/>
          </p:nvPr>
        </p:nvPicPr>
        <p:blipFill rotWithShape="1">
          <a:blip r:embed="rId3">
            <a:alphaModFix/>
          </a:blip>
          <a:srcRect l="3946" t="3015" r="2744" b="2461"/>
          <a:stretch/>
        </p:blipFill>
        <p:spPr>
          <a:xfrm>
            <a:off x="6281057" y="187779"/>
            <a:ext cx="5684983" cy="6482442"/>
          </a:xfrm>
          <a:prstGeom prst="rect">
            <a:avLst/>
          </a:prstGeom>
          <a:noFill/>
          <a:ln w="28575">
            <a:solidFill>
              <a:srgbClr val="C00000"/>
            </a:solidFill>
          </a:ln>
        </p:spPr>
      </p:pic>
      <p:sp>
        <p:nvSpPr>
          <p:cNvPr id="2" name="Rectangle 1">
            <a:extLst>
              <a:ext uri="{FF2B5EF4-FFF2-40B4-BE49-F238E27FC236}">
                <a16:creationId xmlns:a16="http://schemas.microsoft.com/office/drawing/2014/main" id="{873655CE-67EF-CC39-F6A5-2C02FAC8C77B}"/>
              </a:ext>
            </a:extLst>
          </p:cNvPr>
          <p:cNvSpPr/>
          <p:nvPr/>
        </p:nvSpPr>
        <p:spPr>
          <a:xfrm>
            <a:off x="859972" y="1823357"/>
            <a:ext cx="4484914" cy="3211286"/>
          </a:xfrm>
          <a:prstGeom prst="rect">
            <a:avLst/>
          </a:prstGeom>
          <a:noFill/>
          <a:ln>
            <a:solidFill>
              <a:schemeClr val="bg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i="1" dirty="0">
                <a:solidFill>
                  <a:schemeClr val="bg1"/>
                </a:solidFill>
                <a:latin typeface="Georgia Pro Cond Black" panose="02040A06050405020203" pitchFamily="18" charset="0"/>
              </a:rPr>
              <a:t>INDIGENOUS </a:t>
            </a:r>
            <a:br>
              <a:rPr lang="en-US" sz="4000" i="1" dirty="0">
                <a:solidFill>
                  <a:schemeClr val="bg1"/>
                </a:solidFill>
                <a:latin typeface="Georgia Pro Cond Black" panose="02040A06050405020203" pitchFamily="18" charset="0"/>
              </a:rPr>
            </a:br>
            <a:r>
              <a:rPr lang="en-US" sz="4000" i="1" dirty="0">
                <a:solidFill>
                  <a:schemeClr val="bg1"/>
                </a:solidFill>
                <a:latin typeface="Georgia Pro Cond Black" panose="02040A06050405020203" pitchFamily="18" charset="0"/>
              </a:rPr>
              <a:t>LANDS </a:t>
            </a:r>
            <a:br>
              <a:rPr lang="en-US" sz="4000" i="1" dirty="0">
                <a:solidFill>
                  <a:schemeClr val="bg1"/>
                </a:solidFill>
                <a:latin typeface="Georgia Pro Cond Black" panose="02040A06050405020203" pitchFamily="18" charset="0"/>
              </a:rPr>
            </a:br>
            <a:r>
              <a:rPr lang="en-US" sz="4000" i="1" dirty="0">
                <a:solidFill>
                  <a:schemeClr val="bg1"/>
                </a:solidFill>
                <a:latin typeface="Georgia Pro Cond Black" panose="02040A06050405020203" pitchFamily="18" charset="0"/>
              </a:rPr>
              <a:t>IN WISCONSIN</a:t>
            </a:r>
            <a:endParaRPr lang="en-US" sz="4000" dirty="0"/>
          </a:p>
        </p:txBody>
      </p:sp>
    </p:spTree>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p8"/>
          <p:cNvPicPr preferRelativeResize="0"/>
          <p:nvPr/>
        </p:nvPicPr>
        <p:blipFill rotWithShape="1">
          <a:blip r:embed="rId3">
            <a:alphaModFix/>
          </a:blip>
          <a:srcRect l="29030" t="20116" r="24978" b="10322"/>
          <a:stretch/>
        </p:blipFill>
        <p:spPr>
          <a:xfrm>
            <a:off x="2130199" y="0"/>
            <a:ext cx="7931602" cy="6858000"/>
          </a:xfrm>
          <a:prstGeom prst="rect">
            <a:avLst/>
          </a:prstGeom>
          <a:noFill/>
          <a:ln w="28575">
            <a:solidFill>
              <a:srgbClr val="C00000"/>
            </a:solid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grpSp>
        <p:nvGrpSpPr>
          <p:cNvPr id="119" name="Google Shape;119;p9"/>
          <p:cNvGrpSpPr/>
          <p:nvPr/>
        </p:nvGrpSpPr>
        <p:grpSpPr>
          <a:xfrm>
            <a:off x="2680856" y="0"/>
            <a:ext cx="6830287" cy="6858000"/>
            <a:chOff x="0" y="0"/>
            <a:chExt cx="5148072" cy="5302471"/>
          </a:xfrm>
        </p:grpSpPr>
        <p:pic>
          <p:nvPicPr>
            <p:cNvPr id="120" name="Google Shape;120;p9"/>
            <p:cNvPicPr preferRelativeResize="0"/>
            <p:nvPr/>
          </p:nvPicPr>
          <p:blipFill rotWithShape="1">
            <a:blip r:embed="rId3">
              <a:alphaModFix/>
            </a:blip>
            <a:srcRect/>
            <a:stretch/>
          </p:blipFill>
          <p:spPr>
            <a:xfrm>
              <a:off x="0" y="0"/>
              <a:ext cx="5148072" cy="5252869"/>
            </a:xfrm>
            <a:prstGeom prst="rect">
              <a:avLst/>
            </a:prstGeom>
            <a:noFill/>
            <a:ln w="28575">
              <a:solidFill>
                <a:srgbClr val="C00000"/>
              </a:solidFill>
            </a:ln>
          </p:spPr>
        </p:pic>
        <p:sp>
          <p:nvSpPr>
            <p:cNvPr id="121" name="Google Shape;121;p9"/>
            <p:cNvSpPr/>
            <p:nvPr/>
          </p:nvSpPr>
          <p:spPr>
            <a:xfrm>
              <a:off x="326136" y="5225431"/>
              <a:ext cx="393223" cy="77040"/>
            </a:xfrm>
            <a:prstGeom prst="rect">
              <a:avLst/>
            </a:prstGeom>
            <a:noFill/>
            <a:ln w="28575">
              <a:solidFill>
                <a:srgbClr val="C00000"/>
              </a:solidFill>
            </a:ln>
          </p:spPr>
          <p:txBody>
            <a:bodyPr spcFirstLastPara="1" wrap="square" lIns="0" tIns="0" rIns="0" bIns="0" anchor="t" anchorCtr="0">
              <a:noAutofit/>
            </a:bodyPr>
            <a:lstStyle/>
            <a:p>
              <a:pPr marL="0" marR="0" lvl="0" indent="0" algn="l" rtl="0">
                <a:lnSpc>
                  <a:spcPct val="107000"/>
                </a:lnSpc>
                <a:spcBef>
                  <a:spcPts val="0"/>
                </a:spcBef>
                <a:spcAft>
                  <a:spcPts val="0"/>
                </a:spcAft>
                <a:buNone/>
              </a:pPr>
              <a:r>
                <a:rPr lang="en-US" sz="700" b="0" i="0" u="none" strike="noStrike" cap="none">
                  <a:solidFill>
                    <a:srgbClr val="000000"/>
                  </a:solidFill>
                  <a:latin typeface="Calibri"/>
                  <a:ea typeface="Calibri"/>
                  <a:cs typeface="Calibri"/>
                  <a:sym typeface="Calibri"/>
                </a:rPr>
                <a:t>landless </a:t>
              </a:r>
              <a:endParaRPr sz="1100" b="0" i="0" u="none" strike="noStrike" cap="none">
                <a:solidFill>
                  <a:srgbClr val="000000"/>
                </a:solidFill>
                <a:latin typeface="Calibri"/>
                <a:ea typeface="Calibri"/>
                <a:cs typeface="Calibri"/>
                <a:sym typeface="Calibri"/>
              </a:endParaRPr>
            </a:p>
          </p:txBody>
        </p:sp>
        <p:sp>
          <p:nvSpPr>
            <p:cNvPr id="122" name="Google Shape;122;p9"/>
            <p:cNvSpPr/>
            <p:nvPr/>
          </p:nvSpPr>
          <p:spPr>
            <a:xfrm>
              <a:off x="621792" y="5225431"/>
              <a:ext cx="231069" cy="77040"/>
            </a:xfrm>
            <a:prstGeom prst="rect">
              <a:avLst/>
            </a:prstGeom>
            <a:noFill/>
            <a:ln w="28575">
              <a:solidFill>
                <a:srgbClr val="C00000"/>
              </a:solidFill>
            </a:ln>
          </p:spPr>
          <p:txBody>
            <a:bodyPr spcFirstLastPara="1" wrap="square" lIns="0" tIns="0" rIns="0" bIns="0" anchor="t" anchorCtr="0">
              <a:noAutofit/>
            </a:bodyPr>
            <a:lstStyle/>
            <a:p>
              <a:pPr marL="0" marR="0" lvl="0" indent="0" algn="l" rtl="0">
                <a:lnSpc>
                  <a:spcPct val="107000"/>
                </a:lnSpc>
                <a:spcBef>
                  <a:spcPts val="0"/>
                </a:spcBef>
                <a:spcAft>
                  <a:spcPts val="0"/>
                </a:spcAft>
                <a:buNone/>
              </a:pPr>
              <a:r>
                <a:rPr lang="en-US" sz="700" b="0" i="0" u="none" strike="noStrike" cap="none">
                  <a:solidFill>
                    <a:srgbClr val="000000"/>
                  </a:solidFill>
                  <a:latin typeface="Calibri"/>
                  <a:ea typeface="Calibri"/>
                  <a:cs typeface="Calibri"/>
                  <a:sym typeface="Calibri"/>
                </a:rPr>
                <a:t>until </a:t>
              </a:r>
              <a:endParaRPr sz="1100" b="0" i="0" u="none" strike="noStrike" cap="none">
                <a:solidFill>
                  <a:srgbClr val="000000"/>
                </a:solidFill>
                <a:latin typeface="Calibri"/>
                <a:ea typeface="Calibri"/>
                <a:cs typeface="Calibri"/>
                <a:sym typeface="Calibri"/>
              </a:endParaRPr>
            </a:p>
          </p:txBody>
        </p:sp>
        <p:sp>
          <p:nvSpPr>
            <p:cNvPr id="123" name="Google Shape;123;p9"/>
            <p:cNvSpPr/>
            <p:nvPr/>
          </p:nvSpPr>
          <p:spPr>
            <a:xfrm>
              <a:off x="795528" y="5228480"/>
              <a:ext cx="194584" cy="72986"/>
            </a:xfrm>
            <a:prstGeom prst="rect">
              <a:avLst/>
            </a:prstGeom>
            <a:noFill/>
            <a:ln w="28575">
              <a:solidFill>
                <a:srgbClr val="C00000"/>
              </a:solidFill>
            </a:ln>
          </p:spPr>
          <p:txBody>
            <a:bodyPr spcFirstLastPara="1" wrap="square" lIns="0" tIns="0" rIns="0" bIns="0" anchor="t" anchorCtr="0">
              <a:noAutofit/>
            </a:bodyPr>
            <a:lstStyle/>
            <a:p>
              <a:pPr marL="0" marR="0" lvl="0" indent="0" algn="l" rtl="0">
                <a:lnSpc>
                  <a:spcPct val="107000"/>
                </a:lnSpc>
                <a:spcBef>
                  <a:spcPts val="0"/>
                </a:spcBef>
                <a:spcAft>
                  <a:spcPts val="0"/>
                </a:spcAft>
                <a:buNone/>
              </a:pPr>
              <a:r>
                <a:rPr lang="en-US" sz="600" b="0" i="0" u="none" strike="noStrike" cap="none">
                  <a:solidFill>
                    <a:srgbClr val="000000"/>
                  </a:solidFill>
                  <a:latin typeface="Calibri"/>
                  <a:ea typeface="Calibri"/>
                  <a:cs typeface="Calibri"/>
                  <a:sym typeface="Calibri"/>
                </a:rPr>
                <a:t>1913</a:t>
              </a:r>
              <a:endParaRPr sz="1100" b="0" i="0" u="none" strike="noStrike" cap="none">
                <a:solidFill>
                  <a:srgbClr val="000000"/>
                </a:solidFill>
                <a:latin typeface="Calibri"/>
                <a:ea typeface="Calibri"/>
                <a:cs typeface="Calibri"/>
                <a:sym typeface="Calibri"/>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effectLst/>
      </p:bgPr>
    </p:bg>
    <p:spTree>
      <p:nvGrpSpPr>
        <p:cNvPr id="1" name="Shape 158"/>
        <p:cNvGrpSpPr/>
        <p:nvPr/>
      </p:nvGrpSpPr>
      <p:grpSpPr>
        <a:xfrm>
          <a:off x="0" y="0"/>
          <a:ext cx="0" cy="0"/>
          <a:chOff x="0" y="0"/>
          <a:chExt cx="0" cy="0"/>
        </a:xfrm>
      </p:grpSpPr>
      <p:pic>
        <p:nvPicPr>
          <p:cNvPr id="159" name="Google Shape;159;p14" descr="Diagram, map&#10;&#10;Description automatically generated"/>
          <p:cNvPicPr preferRelativeResize="0"/>
          <p:nvPr/>
        </p:nvPicPr>
        <p:blipFill rotWithShape="1">
          <a:blip r:embed="rId3">
            <a:alphaModFix/>
          </a:blip>
          <a:srcRect/>
          <a:stretch/>
        </p:blipFill>
        <p:spPr>
          <a:xfrm>
            <a:off x="5050971" y="0"/>
            <a:ext cx="7141028" cy="6858000"/>
          </a:xfrm>
          <a:prstGeom prst="rect">
            <a:avLst/>
          </a:prstGeom>
          <a:noFill/>
          <a:ln w="28575">
            <a:solidFill>
              <a:srgbClr val="C00000"/>
            </a:solidFill>
          </a:ln>
        </p:spPr>
      </p:pic>
      <p:sp>
        <p:nvSpPr>
          <p:cNvPr id="160" name="Google Shape;160;p14"/>
          <p:cNvSpPr txBox="1"/>
          <p:nvPr/>
        </p:nvSpPr>
        <p:spPr>
          <a:xfrm>
            <a:off x="511631" y="2459524"/>
            <a:ext cx="3951513" cy="193895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0" i="0" u="none" strike="noStrike" cap="none" dirty="0">
                <a:solidFill>
                  <a:schemeClr val="bg1"/>
                </a:solidFill>
                <a:latin typeface="Georgia Pro Cond Black" panose="02040A06050405020203" pitchFamily="18" charset="0"/>
                <a:ea typeface="Geo"/>
                <a:cs typeface="Geo"/>
                <a:sym typeface="Geo"/>
              </a:rPr>
              <a:t>MENOMINEE VILLAGES 1820</a:t>
            </a:r>
            <a:endParaRPr sz="4000" dirty="0">
              <a:solidFill>
                <a:schemeClr val="bg1"/>
              </a:solidFill>
              <a:latin typeface="Georgia Pro Cond Black" panose="02040A06050405020203" pitchFamily="18"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9"/>
                                        </p:tgtEl>
                                        <p:attrNameLst>
                                          <p:attrName>style.visibility</p:attrName>
                                        </p:attrNameLst>
                                      </p:cBhvr>
                                      <p:to>
                                        <p:strVal val="visible"/>
                                      </p:to>
                                    </p:set>
                                    <p:animEffect transition="in" filter="fade">
                                      <p:cBhvr>
                                        <p:cTn id="7" dur="5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223</TotalTime>
  <Words>3166</Words>
  <Application>Microsoft Office PowerPoint</Application>
  <PresentationFormat>Widescreen</PresentationFormat>
  <Paragraphs>161</Paragraphs>
  <Slides>32</Slides>
  <Notes>32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Georgia Pro Black</vt:lpstr>
      <vt:lpstr>Arial</vt:lpstr>
      <vt:lpstr>Georgia</vt:lpstr>
      <vt:lpstr>Calibri</vt:lpstr>
      <vt:lpstr>Georgia Pro Cond Black</vt:lpstr>
      <vt:lpstr>Georgia Pro</vt:lpstr>
      <vt:lpstr>Wingdings</vt:lpstr>
      <vt:lpstr>Times New Roman</vt:lpstr>
      <vt:lpstr>Geo</vt:lpstr>
      <vt:lpstr>Georgia Pro Cond</vt:lpstr>
      <vt:lpstr>Simple Light</vt:lpstr>
      <vt:lpstr>PowerPoint Presentation</vt:lpstr>
      <vt:lpstr>INDIGENOUS VOICES</vt:lpstr>
      <vt:lpstr>“LAND, LAND IT’S ALL ABOUT LAND” </vt:lpstr>
      <vt:lpstr>UNITED STATES CONSTITUTION</vt:lpstr>
      <vt:lpstr>UNITED STATES INDIAN REMOVAL POLICY</vt:lpstr>
      <vt:lpstr>PowerPoint Presentation</vt:lpstr>
      <vt:lpstr>PowerPoint Presentation</vt:lpstr>
      <vt:lpstr>PowerPoint Presentation</vt:lpstr>
      <vt:lpstr>PowerPoint Presentation</vt:lpstr>
      <vt:lpstr>Indian Nation to Indian Nation Treaties</vt:lpstr>
      <vt:lpstr>MENOMINEE STATEMENT 1820</vt:lpstr>
      <vt:lpstr>New York Indians reply:</vt:lpstr>
      <vt:lpstr>Indian Nation to Indian Nation 1821 Treaty</vt:lpstr>
      <vt:lpstr>PowerPoint Presentation</vt:lpstr>
      <vt:lpstr>Articles of a Treaty    September 23, 1822</vt:lpstr>
      <vt:lpstr>Articles of a Treaty    September 23, 1822</vt:lpstr>
      <vt:lpstr>THE CONTROVERSY</vt:lpstr>
      <vt:lpstr> MENOMINEE PROTEST 1824 </vt:lpstr>
      <vt:lpstr> TREATIES WITH THE UNITED STATES </vt:lpstr>
      <vt:lpstr>NEW YORK INDIANS</vt:lpstr>
      <vt:lpstr>1829 PETITION BY NEW YORK INDIANS</vt:lpstr>
      <vt:lpstr>1830   The Three U.S. Commissioners</vt:lpstr>
      <vt:lpstr>Evidence presented by New York Indians to support their  claims</vt:lpstr>
      <vt:lpstr>1831 and 1832 Menominee Treaties</vt:lpstr>
      <vt:lpstr>REMOVAL POLICY OF U.S. CONTINUES</vt:lpstr>
      <vt:lpstr>Treaties continue, threats of removal</vt:lpstr>
      <vt:lpstr>Menominee Treaties</vt:lpstr>
      <vt:lpstr>Stockbridge Treaties</vt:lpstr>
      <vt:lpstr>HoChunk  (Winnebago) Treaties  </vt:lpstr>
      <vt:lpstr>PowerPoint Presentation</vt:lpstr>
      <vt:lpstr>Brothertown Nation</vt:lpstr>
      <vt:lpstr>STAMBAUGH STATEMENT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 cornelius</dc:creator>
  <cp:lastModifiedBy>carol cornelius</cp:lastModifiedBy>
  <cp:revision>6</cp:revision>
  <dcterms:created xsi:type="dcterms:W3CDTF">2022-10-14T21:57:22Z</dcterms:created>
  <dcterms:modified xsi:type="dcterms:W3CDTF">2024-08-22T15:45:44Z</dcterms:modified>
</cp:coreProperties>
</file>